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79" r:id="rId4"/>
    <p:sldId id="267" r:id="rId5"/>
    <p:sldId id="269" r:id="rId6"/>
    <p:sldId id="258" r:id="rId7"/>
    <p:sldId id="270" r:id="rId8"/>
    <p:sldId id="280" r:id="rId9"/>
    <p:sldId id="281" r:id="rId10"/>
    <p:sldId id="282" r:id="rId11"/>
    <p:sldId id="283" r:id="rId12"/>
    <p:sldId id="284" r:id="rId13"/>
    <p:sldId id="285" r:id="rId14"/>
    <p:sldId id="286" r:id="rId15"/>
    <p:sldId id="287" r:id="rId16"/>
    <p:sldId id="288" r:id="rId17"/>
    <p:sldId id="289" r:id="rId18"/>
    <p:sldId id="290" r:id="rId19"/>
    <p:sldId id="293" r:id="rId20"/>
    <p:sldId id="291"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javascript/index.htm" TargetMode="External"/><Relationship Id="rId2" Type="http://schemas.openxmlformats.org/officeDocument/2006/relationships/hyperlink" Target="https://www.w3schools.com/js/default.asp" TargetMode="External"/><Relationship Id="rId1" Type="http://schemas.openxmlformats.org/officeDocument/2006/relationships/slideLayout" Target="../slideLayouts/slideLayout9.xml"/><Relationship Id="rId5" Type="http://schemas.openxmlformats.org/officeDocument/2006/relationships/hyperlink" Target="http://www.cs.ucc.ie/~gavin/javascript/" TargetMode="External"/><Relationship Id="rId4" Type="http://schemas.openxmlformats.org/officeDocument/2006/relationships/hyperlink" Target="https://stackoverflow.com/questions/20435653/what-is-vanillaj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Vanilla JS</a:t>
            </a:r>
          </a:p>
        </p:txBody>
      </p:sp>
      <p:sp>
        <p:nvSpPr>
          <p:cNvPr id="3" name="Subtitle 2"/>
          <p:cNvSpPr>
            <a:spLocks noGrp="1"/>
          </p:cNvSpPr>
          <p:nvPr>
            <p:ph type="subTitle" idx="1"/>
          </p:nvPr>
        </p:nvSpPr>
        <p:spPr>
          <a:xfrm>
            <a:off x="476205" y="1532427"/>
            <a:ext cx="2789509" cy="484632"/>
          </a:xfrm>
        </p:spPr>
        <p:txBody>
          <a:bodyPr/>
          <a:lstStyle/>
          <a:p>
            <a:r>
              <a:rPr lang="en-US" dirty="0"/>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882020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23368">
                  <a:extLst>
                    <a:ext uri="{9D8B030D-6E8A-4147-A177-3AD203B41FA5}">
                      <a16:colId xmlns:a16="http://schemas.microsoft.com/office/drawing/2014/main" val="1762131981"/>
                    </a:ext>
                  </a:extLst>
                </a:gridCol>
                <a:gridCol w="1167618">
                  <a:extLst>
                    <a:ext uri="{9D8B030D-6E8A-4147-A177-3AD203B41FA5}">
                      <a16:colId xmlns:a16="http://schemas.microsoft.com/office/drawing/2014/main" val="445458238"/>
                    </a:ext>
                  </a:extLst>
                </a:gridCol>
                <a:gridCol w="173595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a:t>Summer20-21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(alamin@aiub.edu)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26084" y="1566516"/>
            <a:ext cx="4685546"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237002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Array &amp; It’s methods </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78094"/>
            <a:ext cx="7892665" cy="3046988"/>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An array is a special variable, which can hold more than one value at a time. We can declare array in following two ways:</a:t>
            </a:r>
          </a:p>
          <a:p>
            <a:endParaRPr lang="en-US" sz="2400" dirty="0">
              <a:latin typeface="Cambria" panose="02040503050406030204" pitchFamily="18" charset="0"/>
              <a:ea typeface="Cambria" panose="02040503050406030204" pitchFamily="18" charset="0"/>
            </a:endParaRPr>
          </a:p>
          <a:p>
            <a:r>
              <a:rPr lang="en-US" sz="2000" i="1" dirty="0">
                <a:solidFill>
                  <a:srgbClr val="002060"/>
                </a:solidFill>
              </a:rPr>
              <a:t>	var names = [“Rakib", “Zahid", “</a:t>
            </a:r>
            <a:r>
              <a:rPr lang="en-US" sz="2000" i="1" dirty="0" err="1">
                <a:solidFill>
                  <a:srgbClr val="002060"/>
                </a:solidFill>
              </a:rPr>
              <a:t>Abir</a:t>
            </a:r>
            <a:r>
              <a:rPr lang="en-US" sz="2000" i="1" dirty="0">
                <a:solidFill>
                  <a:srgbClr val="002060"/>
                </a:solidFill>
              </a:rPr>
              <a:t>"];</a:t>
            </a:r>
          </a:p>
          <a:p>
            <a:r>
              <a:rPr lang="en-US" sz="2000" i="1" dirty="0">
                <a:solidFill>
                  <a:srgbClr val="002060"/>
                </a:solidFill>
              </a:rPr>
              <a:t>	var names = new Array(“Rakib", “Zahid", “</a:t>
            </a:r>
            <a:r>
              <a:rPr lang="en-US" sz="2000" i="1" dirty="0" err="1">
                <a:solidFill>
                  <a:srgbClr val="002060"/>
                </a:solidFill>
              </a:rPr>
              <a:t>Abir</a:t>
            </a:r>
            <a:r>
              <a:rPr lang="en-US" sz="2000" i="1" dirty="0">
                <a:solidFill>
                  <a:srgbClr val="002060"/>
                </a:solidFill>
              </a:rPr>
              <a:t>");</a:t>
            </a:r>
          </a:p>
          <a:p>
            <a:endParaRPr lang="en-US" sz="24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two examples above do exactly the same. For simplicity, readability and execution speed, use the first one (the array literal method).</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7569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JS Array &amp; It’s methods </a:t>
            </a:r>
          </a:p>
        </p:txBody>
      </p:sp>
      <p:sp>
        <p:nvSpPr>
          <p:cNvPr id="3" name="Rectangle 2">
            <a:extLst>
              <a:ext uri="{FF2B5EF4-FFF2-40B4-BE49-F238E27FC236}">
                <a16:creationId xmlns:a16="http://schemas.microsoft.com/office/drawing/2014/main" id="{A7D24629-BB04-4916-A97E-310C254454DB}"/>
              </a:ext>
            </a:extLst>
          </p:cNvPr>
          <p:cNvSpPr/>
          <p:nvPr/>
        </p:nvSpPr>
        <p:spPr>
          <a:xfrm>
            <a:off x="335494" y="1690062"/>
            <a:ext cx="8442745" cy="3785652"/>
          </a:xfrm>
          <a:prstGeom prst="rect">
            <a:avLst/>
          </a:prstGeom>
        </p:spPr>
        <p:txBody>
          <a:bodyPr wrap="square">
            <a:spAutoFit/>
          </a:bodyPr>
          <a:lstStyle/>
          <a:p>
            <a:r>
              <a:rPr lang="en-US" sz="2000" dirty="0" err="1">
                <a:latin typeface="Cambria" panose="02040503050406030204" pitchFamily="18" charset="0"/>
                <a:ea typeface="Cambria" panose="02040503050406030204" pitchFamily="18" charset="0"/>
              </a:rPr>
              <a:t>toString</a:t>
            </a:r>
            <a:r>
              <a:rPr lang="en-US" sz="2000" dirty="0">
                <a:latin typeface="Cambria" panose="02040503050406030204" pitchFamily="18" charset="0"/>
                <a:ea typeface="Cambria" panose="02040503050406030204" pitchFamily="18" charset="0"/>
              </a:rPr>
              <a:t>() - converts an array to a string of (comma separated) array values</a:t>
            </a:r>
          </a:p>
          <a:p>
            <a:r>
              <a:rPr lang="en-US" sz="2000" dirty="0">
                <a:latin typeface="Cambria" panose="02040503050406030204" pitchFamily="18" charset="0"/>
                <a:ea typeface="Cambria" panose="02040503050406030204" pitchFamily="18" charset="0"/>
              </a:rPr>
              <a:t>Ex:</a:t>
            </a:r>
          </a:p>
          <a:p>
            <a:r>
              <a:rPr lang="en-US" sz="2000" i="1" dirty="0">
                <a:solidFill>
                  <a:srgbClr val="002060"/>
                </a:solidFill>
                <a:latin typeface="Cambria" panose="02040503050406030204" pitchFamily="18" charset="0"/>
                <a:ea typeface="Cambria" panose="02040503050406030204" pitchFamily="18" charset="0"/>
              </a:rPr>
              <a:t>	var names = [“Rakib", “Zahid", “</a:t>
            </a:r>
            <a:r>
              <a:rPr lang="en-US" sz="2000" i="1" dirty="0" err="1">
                <a:solidFill>
                  <a:srgbClr val="002060"/>
                </a:solidFill>
                <a:latin typeface="Cambria" panose="02040503050406030204" pitchFamily="18" charset="0"/>
                <a:ea typeface="Cambria" panose="02040503050406030204" pitchFamily="18" charset="0"/>
              </a:rPr>
              <a:t>Abir</a:t>
            </a:r>
            <a:r>
              <a:rPr lang="en-US" sz="2000" i="1" dirty="0">
                <a:solidFill>
                  <a:srgbClr val="002060"/>
                </a:solidFill>
                <a:latin typeface="Cambria" panose="02040503050406030204" pitchFamily="18" charset="0"/>
                <a:ea typeface="Cambria" panose="02040503050406030204" pitchFamily="18" charset="0"/>
              </a:rPr>
              <a:t>"];</a:t>
            </a:r>
            <a:br>
              <a:rPr lang="en-US" sz="2000" i="1" dirty="0">
                <a:solidFill>
                  <a:srgbClr val="002060"/>
                </a:solidFill>
                <a:latin typeface="Cambria" panose="02040503050406030204" pitchFamily="18" charset="0"/>
                <a:ea typeface="Cambria" panose="02040503050406030204" pitchFamily="18" charset="0"/>
              </a:rPr>
            </a:br>
            <a:r>
              <a:rPr lang="en-US" sz="2000" i="1" dirty="0">
                <a:solidFill>
                  <a:srgbClr val="002060"/>
                </a:solidFill>
                <a:latin typeface="Cambria" panose="02040503050406030204" pitchFamily="18" charset="0"/>
                <a:ea typeface="Cambria" panose="02040503050406030204" pitchFamily="18" charset="0"/>
              </a:rPr>
              <a:t>	var data = </a:t>
            </a:r>
            <a:r>
              <a:rPr lang="en-US" sz="2000" i="1" dirty="0" err="1">
                <a:solidFill>
                  <a:srgbClr val="002060"/>
                </a:solidFill>
                <a:latin typeface="Cambria" panose="02040503050406030204" pitchFamily="18" charset="0"/>
                <a:ea typeface="Cambria" panose="02040503050406030204" pitchFamily="18" charset="0"/>
              </a:rPr>
              <a:t>fruits.toString</a:t>
            </a:r>
            <a:r>
              <a:rPr lang="en-US" sz="2000" i="1" dirty="0">
                <a:solidFill>
                  <a:srgbClr val="002060"/>
                </a:solidFill>
                <a:latin typeface="Cambria" panose="02040503050406030204" pitchFamily="18" charset="0"/>
                <a:ea typeface="Cambria" panose="02040503050406030204" pitchFamily="18" charset="0"/>
              </a:rPr>
              <a:t>();  // value of data is “</a:t>
            </a:r>
            <a:r>
              <a:rPr lang="en-US" sz="2000" i="1" dirty="0" err="1">
                <a:solidFill>
                  <a:srgbClr val="002060"/>
                </a:solidFill>
                <a:latin typeface="Cambria" panose="02040503050406030204" pitchFamily="18" charset="0"/>
                <a:ea typeface="Cambria" panose="02040503050406030204" pitchFamily="18" charset="0"/>
              </a:rPr>
              <a:t>Rakib,Zahid,Abir</a:t>
            </a:r>
            <a:r>
              <a:rPr lang="en-US" sz="2000" i="1" dirty="0">
                <a:solidFill>
                  <a:srgbClr val="002060"/>
                </a:solidFill>
                <a:latin typeface="Cambria" panose="02040503050406030204" pitchFamily="18" charset="0"/>
                <a:ea typeface="Cambria" panose="02040503050406030204" pitchFamily="18" charset="0"/>
              </a:rPr>
              <a:t>”</a:t>
            </a:r>
          </a:p>
          <a:p>
            <a:endParaRPr lang="en-US" sz="2000" i="1" dirty="0">
              <a:solidFill>
                <a:srgbClr val="002060"/>
              </a:solidFill>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Like the above </a:t>
            </a:r>
            <a:r>
              <a:rPr lang="en-US" sz="2000" dirty="0" err="1">
                <a:latin typeface="Cambria" panose="02040503050406030204" pitchFamily="18" charset="0"/>
                <a:ea typeface="Cambria" panose="02040503050406030204" pitchFamily="18" charset="0"/>
              </a:rPr>
              <a:t>toString</a:t>
            </a:r>
            <a:r>
              <a:rPr lang="en-US" sz="2000" dirty="0">
                <a:latin typeface="Cambria" panose="02040503050406030204" pitchFamily="18" charset="0"/>
                <a:ea typeface="Cambria" panose="02040503050406030204" pitchFamily="18" charset="0"/>
              </a:rPr>
              <a:t>() methods we have many more array manipulation methods in JS. Some of them are following:</a:t>
            </a:r>
          </a:p>
          <a:p>
            <a:endParaRPr lang="en-US" sz="2000" dirty="0">
              <a:solidFill>
                <a:srgbClr val="002060"/>
              </a:solidFill>
              <a:latin typeface="Cambria" panose="02040503050406030204" pitchFamily="18" charset="0"/>
              <a:ea typeface="Cambria" panose="02040503050406030204" pitchFamily="18" charset="0"/>
            </a:endParaRPr>
          </a:p>
          <a:p>
            <a:r>
              <a:rPr lang="en-US" sz="2000" i="1" dirty="0">
                <a:solidFill>
                  <a:srgbClr val="002060"/>
                </a:solidFill>
                <a:latin typeface="Cambria" panose="02040503050406030204" pitchFamily="18" charset="0"/>
                <a:ea typeface="Cambria" panose="02040503050406030204" pitchFamily="18" charset="0"/>
              </a:rPr>
              <a:t>	join() , pop(), push(), Shift(), splice(), </a:t>
            </a:r>
            <a:r>
              <a:rPr lang="en-US" sz="2000" i="1" dirty="0" err="1">
                <a:solidFill>
                  <a:srgbClr val="002060"/>
                </a:solidFill>
                <a:latin typeface="Cambria" panose="02040503050406030204" pitchFamily="18" charset="0"/>
                <a:ea typeface="Cambria" panose="02040503050406030204" pitchFamily="18" charset="0"/>
              </a:rPr>
              <a:t>concat</a:t>
            </a:r>
            <a:r>
              <a:rPr lang="en-US" sz="2000" i="1" dirty="0">
                <a:solidFill>
                  <a:srgbClr val="002060"/>
                </a:solidFill>
                <a:latin typeface="Cambria" panose="02040503050406030204" pitchFamily="18" charset="0"/>
                <a:ea typeface="Cambria" panose="02040503050406030204" pitchFamily="18" charset="0"/>
              </a:rPr>
              <a:t>(), sort(), reverse() etc.</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We have a special property for called</a:t>
            </a:r>
            <a:r>
              <a:rPr lang="en-US" sz="2000" i="1" dirty="0">
                <a:solidFill>
                  <a:srgbClr val="002060"/>
                </a:solidFill>
                <a:latin typeface="Cambria" panose="02040503050406030204" pitchFamily="18" charset="0"/>
                <a:ea typeface="Cambria" panose="02040503050406030204" pitchFamily="18" charset="0"/>
              </a:rPr>
              <a:t> “length” </a:t>
            </a:r>
            <a:r>
              <a:rPr lang="en-US" sz="2000" dirty="0">
                <a:latin typeface="Cambria" panose="02040503050406030204" pitchFamily="18" charset="0"/>
                <a:ea typeface="Cambria" panose="02040503050406030204" pitchFamily="18" charset="0"/>
              </a:rPr>
              <a:t> that gives the number of element of an array.</a:t>
            </a:r>
          </a:p>
        </p:txBody>
      </p:sp>
    </p:spTree>
    <p:extLst>
      <p:ext uri="{BB962C8B-B14F-4D97-AF65-F5344CB8AC3E}">
        <p14:creationId xmlns:p14="http://schemas.microsoft.com/office/powerpoint/2010/main" val="342702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Functions </a:t>
            </a:r>
          </a:p>
        </p:txBody>
      </p:sp>
      <p:sp>
        <p:nvSpPr>
          <p:cNvPr id="3" name="TextBox 2">
            <a:extLst>
              <a:ext uri="{FF2B5EF4-FFF2-40B4-BE49-F238E27FC236}">
                <a16:creationId xmlns:a16="http://schemas.microsoft.com/office/drawing/2014/main" id="{CC926177-E933-4905-BBAA-9BB10F1B111B}"/>
              </a:ext>
            </a:extLst>
          </p:cNvPr>
          <p:cNvSpPr txBox="1"/>
          <p:nvPr/>
        </p:nvSpPr>
        <p:spPr>
          <a:xfrm>
            <a:off x="675245" y="2256414"/>
            <a:ext cx="7877909" cy="3908762"/>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Function is a block of code designed to perform a particular task. We have to use a keyword called “</a:t>
            </a:r>
            <a:r>
              <a:rPr lang="en-US" sz="2000" b="1" i="1" dirty="0">
                <a:latin typeface="Cambria" panose="02040503050406030204" pitchFamily="18" charset="0"/>
                <a:ea typeface="Cambria" panose="02040503050406030204" pitchFamily="18" charset="0"/>
              </a:rPr>
              <a:t>function</a:t>
            </a:r>
            <a:r>
              <a:rPr lang="en-US" sz="2000" dirty="0">
                <a:latin typeface="Cambria" panose="02040503050406030204" pitchFamily="18" charset="0"/>
                <a:ea typeface="Cambria" panose="02040503050406030204" pitchFamily="18" charset="0"/>
              </a:rPr>
              <a:t>” before the name of the function. The syntax is following:</a:t>
            </a:r>
          </a:p>
          <a:p>
            <a:endParaRPr lang="en-US" sz="1400" dirty="0">
              <a:latin typeface="Cambria" panose="02040503050406030204" pitchFamily="18" charset="0"/>
              <a:ea typeface="Cambria" panose="02040503050406030204" pitchFamily="18" charset="0"/>
            </a:endParaRPr>
          </a:p>
          <a:p>
            <a:r>
              <a:rPr lang="en-US" sz="2000" i="1" dirty="0">
                <a:solidFill>
                  <a:srgbClr val="002060"/>
                </a:solidFill>
                <a:latin typeface="Cambria" panose="02040503050406030204" pitchFamily="18" charset="0"/>
                <a:ea typeface="Cambria" panose="02040503050406030204" pitchFamily="18" charset="0"/>
              </a:rPr>
              <a:t>function sum(a1, a2) {</a:t>
            </a:r>
            <a:br>
              <a:rPr lang="en-US" sz="2000" i="1" dirty="0">
                <a:solidFill>
                  <a:srgbClr val="002060"/>
                </a:solidFill>
                <a:latin typeface="Cambria" panose="02040503050406030204" pitchFamily="18" charset="0"/>
                <a:ea typeface="Cambria" panose="02040503050406030204" pitchFamily="18" charset="0"/>
              </a:rPr>
            </a:br>
            <a:r>
              <a:rPr lang="en-US" sz="2000" i="1" dirty="0">
                <a:solidFill>
                  <a:srgbClr val="002060"/>
                </a:solidFill>
                <a:latin typeface="Cambria" panose="02040503050406030204" pitchFamily="18" charset="0"/>
                <a:ea typeface="Cambria" panose="02040503050406030204" pitchFamily="18" charset="0"/>
              </a:rPr>
              <a:t>  return a1 + a2;   // The function returns the sum of a1 and a2</a:t>
            </a:r>
            <a:br>
              <a:rPr lang="en-US" sz="2000" i="1" dirty="0">
                <a:solidFill>
                  <a:srgbClr val="002060"/>
                </a:solidFill>
                <a:latin typeface="Cambria" panose="02040503050406030204" pitchFamily="18" charset="0"/>
                <a:ea typeface="Cambria" panose="02040503050406030204" pitchFamily="18" charset="0"/>
              </a:rPr>
            </a:br>
            <a:r>
              <a:rPr lang="en-US" sz="2000" i="1" dirty="0">
                <a:solidFill>
                  <a:srgbClr val="002060"/>
                </a:solidFill>
                <a:latin typeface="Cambria" panose="02040503050406030204" pitchFamily="18" charset="0"/>
                <a:ea typeface="Cambria" panose="02040503050406030204" pitchFamily="18" charset="0"/>
              </a:rPr>
              <a:t>}</a:t>
            </a:r>
          </a:p>
          <a:p>
            <a:endParaRPr lang="en-US" sz="1400" i="1" dirty="0">
              <a:latin typeface="Cambria" panose="02040503050406030204" pitchFamily="18" charset="0"/>
              <a:ea typeface="Cambria" panose="02040503050406030204" pitchFamily="18" charset="0"/>
            </a:endParaRPr>
          </a:p>
          <a:p>
            <a:r>
              <a:rPr lang="en-US" sz="2200" i="1" dirty="0">
                <a:latin typeface="Cambria" panose="02040503050406030204" pitchFamily="18" charset="0"/>
                <a:ea typeface="Cambria" panose="02040503050406030204" pitchFamily="18" charset="0"/>
              </a:rPr>
              <a:t>We  can also store a function in a variable like the following:</a:t>
            </a:r>
          </a:p>
          <a:p>
            <a:endParaRPr lang="en-US" i="1" dirty="0">
              <a:latin typeface="Cambria" panose="02040503050406030204" pitchFamily="18" charset="0"/>
              <a:ea typeface="Cambria" panose="02040503050406030204" pitchFamily="18" charset="0"/>
            </a:endParaRPr>
          </a:p>
          <a:p>
            <a:r>
              <a:rPr lang="en-US" sz="2000" i="1" dirty="0">
                <a:solidFill>
                  <a:srgbClr val="002060"/>
                </a:solidFill>
                <a:latin typeface="Cambria" panose="02040503050406030204" pitchFamily="18" charset="0"/>
                <a:ea typeface="Cambria" panose="02040503050406030204" pitchFamily="18" charset="0"/>
              </a:rPr>
              <a:t>var  sum = function (a1, a2) {</a:t>
            </a:r>
            <a:br>
              <a:rPr lang="en-US" sz="2000" i="1" dirty="0">
                <a:solidFill>
                  <a:srgbClr val="002060"/>
                </a:solidFill>
                <a:latin typeface="Cambria" panose="02040503050406030204" pitchFamily="18" charset="0"/>
                <a:ea typeface="Cambria" panose="02040503050406030204" pitchFamily="18" charset="0"/>
              </a:rPr>
            </a:br>
            <a:r>
              <a:rPr lang="en-US" sz="2000" i="1" dirty="0">
                <a:solidFill>
                  <a:srgbClr val="002060"/>
                </a:solidFill>
                <a:latin typeface="Cambria" panose="02040503050406030204" pitchFamily="18" charset="0"/>
                <a:ea typeface="Cambria" panose="02040503050406030204" pitchFamily="18" charset="0"/>
              </a:rPr>
              <a:t>  return a1 + a2;   // The function returns the sum of a1 and a2</a:t>
            </a:r>
            <a:br>
              <a:rPr lang="en-US" sz="2000" i="1" dirty="0">
                <a:solidFill>
                  <a:srgbClr val="002060"/>
                </a:solidFill>
                <a:latin typeface="Cambria" panose="02040503050406030204" pitchFamily="18" charset="0"/>
                <a:ea typeface="Cambria" panose="02040503050406030204" pitchFamily="18" charset="0"/>
              </a:rPr>
            </a:br>
            <a:r>
              <a:rPr lang="en-US" sz="2000" i="1" dirty="0">
                <a:solidFill>
                  <a:srgbClr val="002060"/>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89143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Function as parameter </a:t>
            </a:r>
          </a:p>
        </p:txBody>
      </p:sp>
      <p:sp>
        <p:nvSpPr>
          <p:cNvPr id="3" name="Rectangle 2">
            <a:extLst>
              <a:ext uri="{FF2B5EF4-FFF2-40B4-BE49-F238E27FC236}">
                <a16:creationId xmlns:a16="http://schemas.microsoft.com/office/drawing/2014/main" id="{A7D24629-BB04-4916-A97E-310C254454DB}"/>
              </a:ext>
            </a:extLst>
          </p:cNvPr>
          <p:cNvSpPr/>
          <p:nvPr/>
        </p:nvSpPr>
        <p:spPr>
          <a:xfrm>
            <a:off x="335494" y="1239897"/>
            <a:ext cx="8273934" cy="1015663"/>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As we know that we can store a function in a variable so we can pass it as parameter of other function. Syntax is following:</a:t>
            </a:r>
          </a:p>
          <a:p>
            <a:endParaRPr lang="en-US" sz="20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FBF0D7B-A09C-4F1F-AEE9-A1C932B7A1DC}"/>
              </a:ext>
            </a:extLst>
          </p:cNvPr>
          <p:cNvSpPr txBox="1"/>
          <p:nvPr/>
        </p:nvSpPr>
        <p:spPr>
          <a:xfrm>
            <a:off x="731520" y="2086750"/>
            <a:ext cx="3024554" cy="2862322"/>
          </a:xfrm>
          <a:prstGeom prst="rect">
            <a:avLst/>
          </a:prstGeom>
          <a:noFill/>
        </p:spPr>
        <p:txBody>
          <a:bodyPr wrap="square" rtlCol="0">
            <a:spAutoFit/>
          </a:bodyPr>
          <a:lstStyle/>
          <a:p>
            <a:r>
              <a:rPr lang="en-US" i="1" dirty="0">
                <a:solidFill>
                  <a:srgbClr val="002060"/>
                </a:solidFill>
                <a:latin typeface="Cambria" panose="02040503050406030204" pitchFamily="18" charset="0"/>
                <a:ea typeface="Cambria" panose="02040503050406030204" pitchFamily="18" charset="0"/>
              </a:rPr>
              <a:t>var f1 = function (){</a:t>
            </a:r>
          </a:p>
          <a:p>
            <a:r>
              <a:rPr lang="en-US" i="1" dirty="0">
                <a:solidFill>
                  <a:srgbClr val="002060"/>
                </a:solidFill>
                <a:latin typeface="Cambria" panose="02040503050406030204" pitchFamily="18" charset="0"/>
                <a:ea typeface="Cambria" panose="02040503050406030204" pitchFamily="18" charset="0"/>
              </a:rPr>
              <a:t>    return “this is f1 function”;</a:t>
            </a:r>
          </a:p>
          <a:p>
            <a:r>
              <a:rPr lang="en-US" i="1" dirty="0">
                <a:solidFill>
                  <a:srgbClr val="002060"/>
                </a:solidFill>
                <a:latin typeface="Cambria" panose="02040503050406030204" pitchFamily="18" charset="0"/>
                <a:ea typeface="Cambria" panose="02040503050406030204" pitchFamily="18" charset="0"/>
              </a:rPr>
              <a:t>} </a:t>
            </a:r>
          </a:p>
          <a:p>
            <a:endParaRPr lang="en-US" i="1" dirty="0">
              <a:solidFill>
                <a:srgbClr val="002060"/>
              </a:solidFill>
              <a:latin typeface="Cambria" panose="02040503050406030204" pitchFamily="18" charset="0"/>
              <a:ea typeface="Cambria" panose="02040503050406030204" pitchFamily="18" charset="0"/>
            </a:endParaRPr>
          </a:p>
          <a:p>
            <a:r>
              <a:rPr lang="en-US" i="1" dirty="0">
                <a:solidFill>
                  <a:srgbClr val="002060"/>
                </a:solidFill>
                <a:latin typeface="Cambria" panose="02040503050406030204" pitchFamily="18" charset="0"/>
                <a:ea typeface="Cambria" panose="02040503050406030204" pitchFamily="18" charset="0"/>
              </a:rPr>
              <a:t>function f2 (f1){</a:t>
            </a:r>
          </a:p>
          <a:p>
            <a:r>
              <a:rPr lang="en-US" i="1" dirty="0">
                <a:solidFill>
                  <a:srgbClr val="002060"/>
                </a:solidFill>
                <a:latin typeface="Cambria" panose="02040503050406030204" pitchFamily="18" charset="0"/>
                <a:ea typeface="Cambria" panose="02040503050406030204" pitchFamily="18" charset="0"/>
              </a:rPr>
              <a:t>    f1();</a:t>
            </a:r>
          </a:p>
          <a:p>
            <a:r>
              <a:rPr lang="en-US" i="1" dirty="0">
                <a:solidFill>
                  <a:srgbClr val="002060"/>
                </a:solidFill>
                <a:latin typeface="Cambria" panose="02040503050406030204" pitchFamily="18" charset="0"/>
                <a:ea typeface="Cambria" panose="02040503050406030204" pitchFamily="18" charset="0"/>
              </a:rPr>
              <a:t>}</a:t>
            </a:r>
          </a:p>
          <a:p>
            <a:endParaRPr lang="en-US" i="1" dirty="0">
              <a:solidFill>
                <a:srgbClr val="002060"/>
              </a:solidFill>
              <a:latin typeface="Cambria" panose="02040503050406030204" pitchFamily="18" charset="0"/>
              <a:ea typeface="Cambria" panose="02040503050406030204" pitchFamily="18" charset="0"/>
            </a:endParaRPr>
          </a:p>
          <a:p>
            <a:r>
              <a:rPr lang="en-US" i="1" dirty="0">
                <a:solidFill>
                  <a:srgbClr val="002060"/>
                </a:solidFill>
                <a:latin typeface="Cambria" panose="02040503050406030204" pitchFamily="18" charset="0"/>
                <a:ea typeface="Cambria" panose="02040503050406030204" pitchFamily="18" charset="0"/>
              </a:rPr>
              <a:t>f2(f1);  </a:t>
            </a:r>
          </a:p>
          <a:p>
            <a:r>
              <a:rPr lang="en-US" dirty="0">
                <a:latin typeface="Cambria" panose="02040503050406030204" pitchFamily="18" charset="0"/>
                <a:ea typeface="Cambria" panose="02040503050406030204" pitchFamily="18" charset="0"/>
              </a:rPr>
              <a:t>// output: this is f1 function</a:t>
            </a:r>
          </a:p>
        </p:txBody>
      </p:sp>
      <p:sp>
        <p:nvSpPr>
          <p:cNvPr id="5" name="TextBox 4">
            <a:extLst>
              <a:ext uri="{FF2B5EF4-FFF2-40B4-BE49-F238E27FC236}">
                <a16:creationId xmlns:a16="http://schemas.microsoft.com/office/drawing/2014/main" id="{1BB06F54-DBDA-46EE-AF44-9E5D980656F8}"/>
              </a:ext>
            </a:extLst>
          </p:cNvPr>
          <p:cNvSpPr txBox="1"/>
          <p:nvPr/>
        </p:nvSpPr>
        <p:spPr>
          <a:xfrm>
            <a:off x="4963552" y="2126596"/>
            <a:ext cx="3659944" cy="3970318"/>
          </a:xfrm>
          <a:prstGeom prst="rect">
            <a:avLst/>
          </a:prstGeom>
          <a:noFill/>
        </p:spPr>
        <p:txBody>
          <a:bodyPr wrap="square" rtlCol="0">
            <a:spAutoFit/>
          </a:bodyPr>
          <a:lstStyle/>
          <a:p>
            <a:r>
              <a:rPr lang="en-US" i="1" dirty="0">
                <a:solidFill>
                  <a:srgbClr val="002060"/>
                </a:solidFill>
                <a:latin typeface="Cambria" panose="02040503050406030204" pitchFamily="18" charset="0"/>
                <a:ea typeface="Cambria" panose="02040503050406030204" pitchFamily="18" charset="0"/>
              </a:rPr>
              <a:t>function f2 (f1){</a:t>
            </a:r>
          </a:p>
          <a:p>
            <a:r>
              <a:rPr lang="en-US" i="1" dirty="0">
                <a:solidFill>
                  <a:srgbClr val="002060"/>
                </a:solidFill>
                <a:latin typeface="Cambria" panose="02040503050406030204" pitchFamily="18" charset="0"/>
                <a:ea typeface="Cambria" panose="02040503050406030204" pitchFamily="18" charset="0"/>
              </a:rPr>
              <a:t>    f1();</a:t>
            </a:r>
          </a:p>
          <a:p>
            <a:r>
              <a:rPr lang="en-US" i="1" dirty="0">
                <a:solidFill>
                  <a:srgbClr val="002060"/>
                </a:solidFill>
                <a:latin typeface="Cambria" panose="02040503050406030204" pitchFamily="18" charset="0"/>
                <a:ea typeface="Cambria" panose="02040503050406030204" pitchFamily="18" charset="0"/>
              </a:rPr>
              <a:t>}</a:t>
            </a:r>
          </a:p>
          <a:p>
            <a:endParaRPr lang="en-US" i="1" dirty="0">
              <a:solidFill>
                <a:srgbClr val="002060"/>
              </a:solidFill>
              <a:latin typeface="Cambria" panose="02040503050406030204" pitchFamily="18" charset="0"/>
              <a:ea typeface="Cambria" panose="02040503050406030204" pitchFamily="18" charset="0"/>
            </a:endParaRPr>
          </a:p>
          <a:p>
            <a:r>
              <a:rPr lang="en-US" i="1" dirty="0">
                <a:solidFill>
                  <a:srgbClr val="002060"/>
                </a:solidFill>
                <a:latin typeface="Cambria" panose="02040503050406030204" pitchFamily="18" charset="0"/>
                <a:ea typeface="Cambria" panose="02040503050406030204" pitchFamily="18" charset="0"/>
              </a:rPr>
              <a:t>f2(function (){</a:t>
            </a:r>
          </a:p>
          <a:p>
            <a:r>
              <a:rPr lang="en-US" i="1" dirty="0">
                <a:solidFill>
                  <a:srgbClr val="002060"/>
                </a:solidFill>
                <a:latin typeface="Cambria" panose="02040503050406030204" pitchFamily="18" charset="0"/>
                <a:ea typeface="Cambria" panose="02040503050406030204" pitchFamily="18" charset="0"/>
              </a:rPr>
              <a:t>     return “this is f1 function”;</a:t>
            </a:r>
          </a:p>
          <a:p>
            <a:r>
              <a:rPr lang="en-US" i="1" dirty="0">
                <a:solidFill>
                  <a:srgbClr val="002060"/>
                </a:solidFill>
                <a:latin typeface="Cambria" panose="02040503050406030204" pitchFamily="18" charset="0"/>
                <a:ea typeface="Cambria" panose="02040503050406030204" pitchFamily="18" charset="0"/>
              </a:rPr>
              <a:t>    } </a:t>
            </a:r>
          </a:p>
          <a:p>
            <a:r>
              <a:rPr lang="en-US" i="1" dirty="0">
                <a:solidFill>
                  <a:srgbClr val="002060"/>
                </a:solidFill>
                <a:latin typeface="Cambria" panose="02040503050406030204" pitchFamily="18" charset="0"/>
                <a:ea typeface="Cambria" panose="02040503050406030204" pitchFamily="18" charset="0"/>
              </a:rPr>
              <a:t>);</a:t>
            </a:r>
            <a:r>
              <a:rPr lang="en-US" dirty="0">
                <a:solidFill>
                  <a:srgbClr val="002060"/>
                </a:solidFill>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output: this is f1 function</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This is another representation of the same code. Here the f1 function had a special name called “</a:t>
            </a:r>
            <a:r>
              <a:rPr lang="en-US" b="1" i="1" dirty="0">
                <a:latin typeface="Cambria" panose="02040503050406030204" pitchFamily="18" charset="0"/>
                <a:ea typeface="Cambria" panose="02040503050406030204" pitchFamily="18" charset="0"/>
              </a:rPr>
              <a:t>call back function</a:t>
            </a:r>
            <a:r>
              <a:rPr lang="en-US"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7807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Strings &amp; it’s methods </a:t>
            </a:r>
          </a:p>
        </p:txBody>
      </p:sp>
      <p:sp>
        <p:nvSpPr>
          <p:cNvPr id="3" name="Rectangle 2">
            <a:extLst>
              <a:ext uri="{FF2B5EF4-FFF2-40B4-BE49-F238E27FC236}">
                <a16:creationId xmlns:a16="http://schemas.microsoft.com/office/drawing/2014/main" id="{937DBD84-BE18-4A1F-95EC-94DDB280C75D}"/>
              </a:ext>
            </a:extLst>
          </p:cNvPr>
          <p:cNvSpPr/>
          <p:nvPr/>
        </p:nvSpPr>
        <p:spPr>
          <a:xfrm>
            <a:off x="633047" y="2270482"/>
            <a:ext cx="7807568" cy="381642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In JavaScript everything is object so string literals is also an object. Thus, it has some predefine methods for complex string manipulations. Some of the functions are following:</a:t>
            </a:r>
          </a:p>
          <a:p>
            <a:endParaRPr lang="en-US" sz="2000" dirty="0">
              <a:latin typeface="Cambria" panose="02040503050406030204" pitchFamily="18" charset="0"/>
              <a:ea typeface="Cambria" panose="02040503050406030204" pitchFamily="18" charset="0"/>
            </a:endParaRPr>
          </a:p>
          <a:p>
            <a:pPr marL="342900" indent="-342900">
              <a:buFontTx/>
              <a:buChar char="-"/>
            </a:pPr>
            <a:r>
              <a:rPr lang="en-US" dirty="0">
                <a:latin typeface="Cambria" panose="02040503050406030204" pitchFamily="18" charset="0"/>
                <a:ea typeface="Cambria" panose="02040503050406030204" pitchFamily="18" charset="0"/>
              </a:rPr>
              <a:t>The </a:t>
            </a:r>
            <a:r>
              <a:rPr lang="en-US" b="1" i="1" dirty="0">
                <a:latin typeface="Cambria" panose="02040503050406030204" pitchFamily="18" charset="0"/>
                <a:ea typeface="Cambria" panose="02040503050406030204" pitchFamily="18" charset="0"/>
              </a:rPr>
              <a:t>length</a:t>
            </a:r>
            <a:r>
              <a:rPr lang="en-US" dirty="0">
                <a:latin typeface="Cambria" panose="02040503050406030204" pitchFamily="18" charset="0"/>
                <a:ea typeface="Cambria" panose="02040503050406030204" pitchFamily="18" charset="0"/>
              </a:rPr>
              <a:t> property returns the length of a string.</a:t>
            </a:r>
          </a:p>
          <a:p>
            <a:pPr marL="342900" indent="-342900">
              <a:buFontTx/>
              <a:buChar char="-"/>
            </a:pPr>
            <a:r>
              <a:rPr lang="en-US" dirty="0">
                <a:latin typeface="Cambria" panose="02040503050406030204" pitchFamily="18" charset="0"/>
                <a:ea typeface="Cambria" panose="02040503050406030204" pitchFamily="18" charset="0"/>
              </a:rPr>
              <a:t>The </a:t>
            </a:r>
            <a:r>
              <a:rPr lang="en-US" b="1" i="1" dirty="0" err="1">
                <a:latin typeface="Cambria" panose="02040503050406030204" pitchFamily="18" charset="0"/>
                <a:ea typeface="Cambria" panose="02040503050406030204" pitchFamily="18" charset="0"/>
              </a:rPr>
              <a:t>indexOf</a:t>
            </a:r>
            <a:r>
              <a:rPr lang="en-US" b="1" i="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method returns the position of the first occurrence of a specified text in a string</a:t>
            </a:r>
          </a:p>
          <a:p>
            <a:pPr marL="342900" indent="-342900">
              <a:buFontTx/>
              <a:buChar char="-"/>
            </a:pPr>
            <a:r>
              <a:rPr lang="en-US" dirty="0">
                <a:latin typeface="Cambria" panose="02040503050406030204" pitchFamily="18" charset="0"/>
                <a:ea typeface="Cambria" panose="02040503050406030204" pitchFamily="18" charset="0"/>
              </a:rPr>
              <a:t>The </a:t>
            </a:r>
            <a:r>
              <a:rPr lang="en-US" b="1" i="1" dirty="0">
                <a:latin typeface="Cambria" panose="02040503050406030204" pitchFamily="18" charset="0"/>
                <a:ea typeface="Cambria" panose="02040503050406030204" pitchFamily="18" charset="0"/>
              </a:rPr>
              <a:t>search()</a:t>
            </a:r>
            <a:r>
              <a:rPr lang="en-US" dirty="0">
                <a:latin typeface="Cambria" panose="02040503050406030204" pitchFamily="18" charset="0"/>
                <a:ea typeface="Cambria" panose="02040503050406030204" pitchFamily="18" charset="0"/>
              </a:rPr>
              <a:t> method searches a string for a specified value and returns the position of the match</a:t>
            </a:r>
          </a:p>
          <a:p>
            <a:pPr marL="342900" indent="-342900">
              <a:buFontTx/>
              <a:buChar char="-"/>
            </a:pPr>
            <a:r>
              <a:rPr lang="en-US" b="1" i="1" dirty="0">
                <a:latin typeface="Cambria" panose="02040503050406030204" pitchFamily="18" charset="0"/>
                <a:ea typeface="Cambria" panose="02040503050406030204" pitchFamily="18" charset="0"/>
              </a:rPr>
              <a:t>slice()</a:t>
            </a:r>
            <a:r>
              <a:rPr lang="en-US" dirty="0">
                <a:latin typeface="Cambria" panose="02040503050406030204" pitchFamily="18" charset="0"/>
                <a:ea typeface="Cambria" panose="02040503050406030204" pitchFamily="18" charset="0"/>
              </a:rPr>
              <a:t> extracts a part of a string and returns the extracted part in a new string.</a:t>
            </a:r>
          </a:p>
          <a:p>
            <a:pPr marL="342900" indent="-342900">
              <a:buFontTx/>
              <a:buChar char="-"/>
            </a:pPr>
            <a:r>
              <a:rPr lang="en-US" dirty="0">
                <a:latin typeface="Cambria" panose="02040503050406030204" pitchFamily="18" charset="0"/>
                <a:ea typeface="Cambria" panose="02040503050406030204" pitchFamily="18" charset="0"/>
              </a:rPr>
              <a:t>The </a:t>
            </a:r>
            <a:r>
              <a:rPr lang="en-US" b="1" i="1" dirty="0">
                <a:latin typeface="Cambria" panose="02040503050406030204" pitchFamily="18" charset="0"/>
                <a:ea typeface="Cambria" panose="02040503050406030204" pitchFamily="18" charset="0"/>
              </a:rPr>
              <a:t>replace()</a:t>
            </a:r>
            <a:r>
              <a:rPr lang="en-US" dirty="0">
                <a:latin typeface="Cambria" panose="02040503050406030204" pitchFamily="18" charset="0"/>
                <a:ea typeface="Cambria" panose="02040503050406030204" pitchFamily="18" charset="0"/>
              </a:rPr>
              <a:t> method replaces a specified value with another value in a string. Etc.</a:t>
            </a:r>
          </a:p>
        </p:txBody>
      </p:sp>
    </p:spTree>
    <p:extLst>
      <p:ext uri="{BB962C8B-B14F-4D97-AF65-F5344CB8AC3E}">
        <p14:creationId xmlns:p14="http://schemas.microsoft.com/office/powerpoint/2010/main" val="269222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Loops</a:t>
            </a:r>
          </a:p>
        </p:txBody>
      </p:sp>
      <p:sp>
        <p:nvSpPr>
          <p:cNvPr id="3" name="Rectangle 2">
            <a:extLst>
              <a:ext uri="{FF2B5EF4-FFF2-40B4-BE49-F238E27FC236}">
                <a16:creationId xmlns:a16="http://schemas.microsoft.com/office/drawing/2014/main" id="{B3AB8BEF-C0EF-4A36-9A91-C0628E81EBB4}"/>
              </a:ext>
            </a:extLst>
          </p:cNvPr>
          <p:cNvSpPr/>
          <p:nvPr/>
        </p:nvSpPr>
        <p:spPr>
          <a:xfrm>
            <a:off x="421341" y="2429583"/>
            <a:ext cx="8356899" cy="286232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Like other programming languages JavaScript also has the following loops:</a:t>
            </a:r>
          </a:p>
          <a:p>
            <a:endParaRPr lang="en-US"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for       - loops through a block of code a number of times</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for/in - loops through the properties of an object</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for/of - loops through the values of an </a:t>
            </a:r>
            <a:r>
              <a:rPr lang="en-US" sz="2000" dirty="0" err="1">
                <a:latin typeface="Cambria" panose="02040503050406030204" pitchFamily="18" charset="0"/>
                <a:ea typeface="Cambria" panose="02040503050406030204" pitchFamily="18" charset="0"/>
              </a:rPr>
              <a:t>iterable</a:t>
            </a:r>
            <a:r>
              <a:rPr lang="en-US" sz="2000" dirty="0">
                <a:latin typeface="Cambria" panose="02040503050406030204" pitchFamily="18" charset="0"/>
                <a:ea typeface="Cambria" panose="02040503050406030204" pitchFamily="18" charset="0"/>
              </a:rPr>
              <a:t> object</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while  - loops through a block of code while a specified condition is true</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do/while - also loops through a block of code while a specified condition is true</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534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Objects</a:t>
            </a:r>
          </a:p>
        </p:txBody>
      </p:sp>
      <p:sp>
        <p:nvSpPr>
          <p:cNvPr id="3" name="TextBox 2">
            <a:extLst>
              <a:ext uri="{FF2B5EF4-FFF2-40B4-BE49-F238E27FC236}">
                <a16:creationId xmlns:a16="http://schemas.microsoft.com/office/drawing/2014/main" id="{0D325229-93AC-4945-AF3B-1054120A23B4}"/>
              </a:ext>
            </a:extLst>
          </p:cNvPr>
          <p:cNvSpPr txBox="1"/>
          <p:nvPr/>
        </p:nvSpPr>
        <p:spPr>
          <a:xfrm flipH="1">
            <a:off x="608426" y="2349302"/>
            <a:ext cx="8057271" cy="3570208"/>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In JavaScript, almost "everything" is an object except the primitive data types (</a:t>
            </a:r>
            <a:r>
              <a:rPr lang="en-US" sz="2000" i="1" dirty="0">
                <a:latin typeface="Cambria" panose="02040503050406030204" pitchFamily="18" charset="0"/>
                <a:ea typeface="Cambria" panose="02040503050406030204" pitchFamily="18" charset="0"/>
              </a:rPr>
              <a:t>A primitive value is a value that has no properties or methods</a:t>
            </a:r>
            <a:r>
              <a:rPr lang="en-US" sz="2000" dirty="0">
                <a:latin typeface="Cambria" panose="02040503050406030204" pitchFamily="18" charset="0"/>
                <a:ea typeface="Cambria" panose="02040503050406030204" pitchFamily="18" charset="0"/>
              </a:rPr>
              <a:t>.).</a:t>
            </a:r>
          </a:p>
          <a:p>
            <a:endParaRPr lang="en-US"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Booleans can be objects (if defined with the new keyword)</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Numbers can be objects (if defined with the new keyword)</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Strings can be objects (if defined with the new keyword)</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Arrays are always objects</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Functions are always objects</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Objects are always objects</a:t>
            </a:r>
          </a:p>
          <a:p>
            <a:endParaRPr lang="en-US"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 this lecture we are focusing on </a:t>
            </a:r>
            <a:r>
              <a:rPr lang="en-US" sz="2000" b="1" dirty="0">
                <a:latin typeface="Cambria" panose="02040503050406030204" pitchFamily="18" charset="0"/>
                <a:ea typeface="Cambria" panose="02040503050406030204" pitchFamily="18" charset="0"/>
              </a:rPr>
              <a:t>ES5</a:t>
            </a:r>
            <a:r>
              <a:rPr lang="en-US" sz="2000" dirty="0">
                <a:latin typeface="Cambria" panose="02040503050406030204" pitchFamily="18" charset="0"/>
                <a:ea typeface="Cambria" panose="02040503050406030204" pitchFamily="18" charset="0"/>
              </a:rPr>
              <a:t> version of JS so there is no Class in this version.</a:t>
            </a:r>
          </a:p>
        </p:txBody>
      </p:sp>
    </p:spTree>
    <p:extLst>
      <p:ext uri="{BB962C8B-B14F-4D97-AF65-F5344CB8AC3E}">
        <p14:creationId xmlns:p14="http://schemas.microsoft.com/office/powerpoint/2010/main" val="111971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JS Object Declaration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572756" y="1461586"/>
            <a:ext cx="7357338" cy="4801314"/>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We can create object in many ways in JavaScript. Following is the syntax:</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Example-1:</a:t>
            </a:r>
          </a:p>
          <a:p>
            <a:r>
              <a:rPr lang="en-US" i="1" dirty="0">
                <a:latin typeface="Cambria" panose="02040503050406030204" pitchFamily="18" charset="0"/>
                <a:ea typeface="Cambria" panose="02040503050406030204" pitchFamily="18" charset="0"/>
              </a:rPr>
              <a:t>	var  student = new Object();</a:t>
            </a:r>
          </a:p>
          <a:p>
            <a:r>
              <a:rPr lang="en-US" i="1" dirty="0">
                <a:latin typeface="Cambria" panose="02040503050406030204" pitchFamily="18" charset="0"/>
                <a:ea typeface="Cambria" panose="02040503050406030204" pitchFamily="18" charset="0"/>
              </a:rPr>
              <a:t>	student.name = “XYZ”;</a:t>
            </a:r>
          </a:p>
          <a:p>
            <a:r>
              <a:rPr lang="en-US" i="1" dirty="0">
                <a:latin typeface="Cambria" panose="02040503050406030204" pitchFamily="18" charset="0"/>
                <a:ea typeface="Cambria" panose="02040503050406030204" pitchFamily="18" charset="0"/>
              </a:rPr>
              <a:t>	</a:t>
            </a:r>
            <a:r>
              <a:rPr lang="en-US" i="1" dirty="0" err="1">
                <a:latin typeface="Cambria" panose="02040503050406030204" pitchFamily="18" charset="0"/>
                <a:ea typeface="Cambria" panose="02040503050406030204" pitchFamily="18" charset="0"/>
              </a:rPr>
              <a:t>student.age</a:t>
            </a:r>
            <a:r>
              <a:rPr lang="en-US" i="1" dirty="0">
                <a:latin typeface="Cambria" panose="02040503050406030204" pitchFamily="18" charset="0"/>
                <a:ea typeface="Cambria" panose="02040503050406030204" pitchFamily="18" charset="0"/>
              </a:rPr>
              <a:t> = 20;</a:t>
            </a:r>
          </a:p>
          <a:p>
            <a:r>
              <a:rPr lang="en-US" i="1" dirty="0">
                <a:latin typeface="Cambria" panose="02040503050406030204" pitchFamily="18" charset="0"/>
                <a:ea typeface="Cambria" panose="02040503050406030204" pitchFamily="18" charset="0"/>
              </a:rPr>
              <a:t>	</a:t>
            </a:r>
            <a:r>
              <a:rPr lang="en-US" i="1" dirty="0" err="1">
                <a:latin typeface="Cambria" panose="02040503050406030204" pitchFamily="18" charset="0"/>
                <a:ea typeface="Cambria" panose="02040503050406030204" pitchFamily="18" charset="0"/>
              </a:rPr>
              <a:t>student.getName</a:t>
            </a:r>
            <a:r>
              <a:rPr lang="en-US" i="1" dirty="0">
                <a:latin typeface="Cambria" panose="02040503050406030204" pitchFamily="18" charset="0"/>
                <a:ea typeface="Cambria" panose="02040503050406030204" pitchFamily="18" charset="0"/>
              </a:rPr>
              <a:t> = function (){ return this.name}</a:t>
            </a:r>
          </a:p>
          <a:p>
            <a:endParaRPr lang="en-US" i="1"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Example-2:</a:t>
            </a:r>
          </a:p>
          <a:p>
            <a:r>
              <a:rPr lang="en-US" i="1" dirty="0">
                <a:latin typeface="Cambria" panose="02040503050406030204" pitchFamily="18" charset="0"/>
                <a:ea typeface="Cambria" panose="02040503050406030204" pitchFamily="18" charset="0"/>
              </a:rPr>
              <a:t>	function student(name, age) {</a:t>
            </a:r>
          </a:p>
          <a:p>
            <a:r>
              <a:rPr lang="en-US" i="1" dirty="0">
                <a:latin typeface="Cambria" panose="02040503050406030204" pitchFamily="18" charset="0"/>
                <a:ea typeface="Cambria" panose="02040503050406030204" pitchFamily="18" charset="0"/>
              </a:rPr>
              <a:t>            		this.name = name; </a:t>
            </a:r>
          </a:p>
          <a:p>
            <a:r>
              <a:rPr lang="en-US" i="1" dirty="0">
                <a:latin typeface="Cambria" panose="02040503050406030204" pitchFamily="18" charset="0"/>
                <a:ea typeface="Cambria" panose="02040503050406030204" pitchFamily="18" charset="0"/>
              </a:rPr>
              <a:t>            		</a:t>
            </a:r>
            <a:r>
              <a:rPr lang="en-US" i="1" dirty="0" err="1">
                <a:latin typeface="Cambria" panose="02040503050406030204" pitchFamily="18" charset="0"/>
                <a:ea typeface="Cambria" panose="02040503050406030204" pitchFamily="18" charset="0"/>
              </a:rPr>
              <a:t>this.age</a:t>
            </a:r>
            <a:r>
              <a:rPr lang="en-US" i="1" dirty="0">
                <a:latin typeface="Cambria" panose="02040503050406030204" pitchFamily="18" charset="0"/>
                <a:ea typeface="Cambria" panose="02040503050406030204" pitchFamily="18" charset="0"/>
              </a:rPr>
              <a:t>  = age;</a:t>
            </a:r>
          </a:p>
          <a:p>
            <a:r>
              <a:rPr lang="en-US" i="1" dirty="0">
                <a:latin typeface="Cambria" panose="02040503050406030204" pitchFamily="18" charset="0"/>
                <a:ea typeface="Cambria" panose="02040503050406030204" pitchFamily="18" charset="0"/>
              </a:rPr>
              <a:t>         	}</a:t>
            </a:r>
          </a:p>
          <a:p>
            <a:r>
              <a:rPr lang="en-US" i="1" dirty="0">
                <a:latin typeface="Cambria" panose="02040503050406030204" pitchFamily="18" charset="0"/>
                <a:ea typeface="Cambria" panose="02040503050406030204" pitchFamily="18" charset="0"/>
              </a:rPr>
              <a:t>	var s1 = new student(“ABC", 20);</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Example-3:</a:t>
            </a:r>
          </a:p>
          <a:p>
            <a:r>
              <a:rPr lang="en-US" i="1" dirty="0"/>
              <a:t>	</a:t>
            </a:r>
            <a:r>
              <a:rPr lang="en-US" i="1" dirty="0">
                <a:latin typeface="Cambria" panose="02040503050406030204" pitchFamily="18" charset="0"/>
                <a:ea typeface="Cambria" panose="02040503050406030204" pitchFamily="18" charset="0"/>
              </a:rPr>
              <a:t>var s1 = { name: “XYZ", age: 50 };</a:t>
            </a:r>
            <a:endParaRPr lang="en-FI"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306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3" y="595100"/>
            <a:ext cx="4827349"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Object Property &amp; Method Access   </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1816918"/>
            <a:ext cx="7357338" cy="3539430"/>
          </a:xfrm>
          <a:prstGeom prst="rect">
            <a:avLst/>
          </a:prstGeom>
          <a:noFill/>
        </p:spPr>
        <p:txBody>
          <a:bodyPr wrap="square" rtlCol="0">
            <a:spAutoFit/>
          </a:bodyPr>
          <a:lstStyle/>
          <a:p>
            <a:r>
              <a:rPr lang="en-US" sz="2200" dirty="0"/>
              <a:t>We can access the methods and property of an object in following two ways:</a:t>
            </a:r>
          </a:p>
          <a:p>
            <a:pPr marL="342900" indent="-342900">
              <a:buAutoNum type="arabicPeriod"/>
            </a:pPr>
            <a:endParaRPr lang="en-US" sz="2000" dirty="0"/>
          </a:p>
          <a:p>
            <a:r>
              <a:rPr lang="en-US" sz="2000" i="1" dirty="0">
                <a:solidFill>
                  <a:srgbClr val="002060"/>
                </a:solidFill>
              </a:rPr>
              <a:t>	var student = {</a:t>
            </a:r>
          </a:p>
          <a:p>
            <a:r>
              <a:rPr lang="en-US" sz="2000" i="1" dirty="0">
                <a:solidFill>
                  <a:srgbClr val="002060"/>
                </a:solidFill>
              </a:rPr>
              <a:t>		         name: ‘</a:t>
            </a:r>
            <a:r>
              <a:rPr lang="en-US" sz="2000" i="1" dirty="0" err="1">
                <a:solidFill>
                  <a:srgbClr val="002060"/>
                </a:solidFill>
              </a:rPr>
              <a:t>xyz</a:t>
            </a:r>
            <a:r>
              <a:rPr lang="en-US" sz="2000" i="1" dirty="0">
                <a:solidFill>
                  <a:srgbClr val="002060"/>
                </a:solidFill>
              </a:rPr>
              <a:t>’, </a:t>
            </a:r>
          </a:p>
          <a:p>
            <a:r>
              <a:rPr lang="en-US" sz="2000" i="1" dirty="0">
                <a:solidFill>
                  <a:srgbClr val="002060"/>
                </a:solidFill>
              </a:rPr>
              <a:t>		         age: 20,</a:t>
            </a:r>
          </a:p>
          <a:p>
            <a:r>
              <a:rPr lang="en-US" sz="2000" i="1" dirty="0">
                <a:solidFill>
                  <a:srgbClr val="002060"/>
                </a:solidFill>
              </a:rPr>
              <a:t>		         </a:t>
            </a:r>
            <a:r>
              <a:rPr lang="en-US" sz="2000" i="1" dirty="0" err="1">
                <a:solidFill>
                  <a:srgbClr val="002060"/>
                </a:solidFill>
              </a:rPr>
              <a:t>getName</a:t>
            </a:r>
            <a:r>
              <a:rPr lang="en-US" sz="2000" i="1" dirty="0">
                <a:solidFill>
                  <a:srgbClr val="002060"/>
                </a:solidFill>
              </a:rPr>
              <a:t>() = function(){ return this.name}</a:t>
            </a:r>
          </a:p>
          <a:p>
            <a:r>
              <a:rPr lang="en-US" sz="2000" i="1" dirty="0">
                <a:solidFill>
                  <a:srgbClr val="002060"/>
                </a:solidFill>
              </a:rPr>
              <a:t>		       }</a:t>
            </a:r>
          </a:p>
          <a:p>
            <a:endParaRPr lang="en-US" sz="2000" dirty="0"/>
          </a:p>
          <a:p>
            <a:pPr marL="1200150" lvl="2" indent="-285750">
              <a:buFont typeface="Wingdings" panose="05000000000000000000" pitchFamily="2" charset="2"/>
              <a:buChar char="§"/>
            </a:pPr>
            <a:r>
              <a:rPr lang="en-US" sz="2000" i="1" dirty="0">
                <a:solidFill>
                  <a:srgbClr val="002060"/>
                </a:solidFill>
              </a:rPr>
              <a:t>student.name</a:t>
            </a:r>
            <a:r>
              <a:rPr lang="en-US" sz="2000" dirty="0"/>
              <a:t> (by using dot . Operator ) and</a:t>
            </a:r>
          </a:p>
          <a:p>
            <a:pPr marL="1200150" lvl="2" indent="-285750">
              <a:buFont typeface="Wingdings" panose="05000000000000000000" pitchFamily="2" charset="2"/>
              <a:buChar char="§"/>
            </a:pPr>
            <a:r>
              <a:rPr lang="en-US" sz="2000" i="1" dirty="0">
                <a:solidFill>
                  <a:srgbClr val="002060"/>
                </a:solidFill>
              </a:rPr>
              <a:t>student[‘name’]</a:t>
            </a:r>
            <a:r>
              <a:rPr lang="en-US" sz="2000" dirty="0"/>
              <a:t>, </a:t>
            </a:r>
            <a:r>
              <a:rPr lang="en-US" sz="2000" i="1" dirty="0">
                <a:solidFill>
                  <a:srgbClr val="002060"/>
                </a:solidFill>
              </a:rPr>
              <a:t>student[‘</a:t>
            </a:r>
            <a:r>
              <a:rPr lang="en-US" sz="2000" i="1" dirty="0" err="1">
                <a:solidFill>
                  <a:srgbClr val="002060"/>
                </a:solidFill>
              </a:rPr>
              <a:t>getName</a:t>
            </a:r>
            <a:r>
              <a:rPr lang="en-US" sz="2000" i="1" dirty="0">
                <a:solidFill>
                  <a:srgbClr val="002060"/>
                </a:solidFill>
              </a:rPr>
              <a:t>’]()</a:t>
            </a:r>
            <a:endParaRPr lang="en-FI" sz="2000" i="1" dirty="0">
              <a:solidFill>
                <a:srgbClr val="002060"/>
              </a:solidFill>
            </a:endParaRPr>
          </a:p>
        </p:txBody>
      </p:sp>
    </p:spTree>
    <p:extLst>
      <p:ext uri="{BB962C8B-B14F-4D97-AF65-F5344CB8AC3E}">
        <p14:creationId xmlns:p14="http://schemas.microsoft.com/office/powerpoint/2010/main" val="348136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614841"/>
          </a:xfrm>
        </p:spPr>
        <p:txBody>
          <a:bodyPr>
            <a:normAutofit fontScale="92500" lnSpcReduction="10000"/>
          </a:bodyPr>
          <a:lstStyle/>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Introduction to Vanilla JavaScript (ES5)</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History &amp; Evaluation of Vanilla JS</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Why Vanilla JS is so popular?</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Variable Declaration</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Data Types</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Array &amp; It’s methods </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Functions </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Strings &amp; It’s methods  </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Loops </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JS Objects </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OOP in JS</a:t>
            </a:r>
            <a:endParaRPr lang="en-US" dirty="0">
              <a:solidFill>
                <a:schemeClr val="tx1"/>
              </a:solidFill>
              <a:latin typeface="Cambria" panose="02040503050406030204" pitchFamily="18" charset="0"/>
              <a:ea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619971"/>
            <a:ext cx="8092942" cy="2246769"/>
          </a:xfrm>
          <a:prstGeom prst="rect">
            <a:avLst/>
          </a:prstGeom>
          <a:noFill/>
        </p:spPr>
        <p:txBody>
          <a:bodyPr wrap="square" rtlCol="0">
            <a:spAutoFit/>
          </a:bodyPr>
          <a:lstStyle/>
          <a:p>
            <a:pPr marL="457200" indent="-457200">
              <a:buAutoNum type="arabicPeriod"/>
            </a:pPr>
            <a:r>
              <a:rPr lang="en-US" sz="2000" dirty="0">
                <a:latin typeface="Cambria" panose="02040503050406030204" pitchFamily="18" charset="0"/>
                <a:ea typeface="Cambria" panose="02040503050406030204" pitchFamily="18" charset="0"/>
                <a:hlinkClick r:id="rId2"/>
              </a:rPr>
              <a:t>https://www.w3schools.com/js/default.asp</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3"/>
              </a:rPr>
              <a:t>https://www.tutorialspoint.com/javascript/index.htm</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4"/>
              </a:rPr>
              <a:t>https://stackoverflow.com/questions/20435653/what-is-vanillajs</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5"/>
              </a:rPr>
              <a:t>http://www.cs.ucc.ie/~gavin/javascript/</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2"/>
              </a:rPr>
              <a:t>https://www.w3schools.com/js/default.asp</a:t>
            </a:r>
            <a:endParaRPr lang="en-US" sz="2000" dirty="0">
              <a:latin typeface="Cambria" panose="02040503050406030204" pitchFamily="18" charset="0"/>
              <a:ea typeface="Cambria" panose="02040503050406030204" pitchFamily="18" charset="0"/>
            </a:endParaRPr>
          </a:p>
          <a:p>
            <a:pPr marL="457200" indent="-457200">
              <a:buAutoNum type="arabicPeriod"/>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031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en-FI"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Objective</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808976" cy="892552"/>
          </a:xfrm>
          <a:prstGeom prst="rect">
            <a:avLst/>
          </a:prstGeom>
          <a:noFill/>
        </p:spPr>
        <p:txBody>
          <a:bodyPr wrap="square" rtlCol="0">
            <a:spAutoFit/>
          </a:bodyPr>
          <a:lstStyle/>
          <a:p>
            <a:pPr marL="342900" indent="-342900">
              <a:buAutoNum type="arabicPeriod"/>
            </a:pPr>
            <a:r>
              <a:rPr lang="en-US" sz="2600" dirty="0">
                <a:latin typeface="Cambria" panose="02040503050406030204" pitchFamily="18" charset="0"/>
                <a:ea typeface="Cambria" panose="02040503050406030204" pitchFamily="18" charset="0"/>
              </a:rPr>
              <a:t>Understanding &amp; practicing the </a:t>
            </a:r>
            <a:r>
              <a:rPr lang="en-US" sz="2600">
                <a:latin typeface="Cambria" panose="02040503050406030204" pitchFamily="18" charset="0"/>
                <a:ea typeface="Cambria" panose="02040503050406030204" pitchFamily="18" charset="0"/>
              </a:rPr>
              <a:t>basics of </a:t>
            </a:r>
            <a:r>
              <a:rPr lang="en-US" sz="2600" dirty="0">
                <a:latin typeface="Cambria" panose="02040503050406030204" pitchFamily="18" charset="0"/>
                <a:ea typeface="Cambria" panose="02040503050406030204" pitchFamily="18" charset="0"/>
              </a:rPr>
              <a:t>JS</a:t>
            </a:r>
          </a:p>
          <a:p>
            <a:pPr marL="342900" indent="-342900">
              <a:buAutoNum type="arabicPeriod"/>
            </a:pPr>
            <a:r>
              <a:rPr lang="en-US" sz="2600" dirty="0">
                <a:latin typeface="Cambria" panose="02040503050406030204" pitchFamily="18" charset="0"/>
                <a:ea typeface="Cambria" panose="02040503050406030204" pitchFamily="18" charset="0"/>
              </a:rPr>
              <a:t>Revising the previous knowledge of JS</a:t>
            </a:r>
          </a:p>
        </p:txBody>
      </p:sp>
    </p:spTree>
    <p:extLst>
      <p:ext uri="{BB962C8B-B14F-4D97-AF65-F5344CB8AC3E}">
        <p14:creationId xmlns:p14="http://schemas.microsoft.com/office/powerpoint/2010/main" val="81596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Introduction to Vanilla JS</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548434"/>
            <a:ext cx="8244357" cy="3231654"/>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rPr>
              <a:t>What is "</a:t>
            </a:r>
            <a:r>
              <a:rPr lang="en-US" sz="2800" b="1" dirty="0">
                <a:latin typeface="Cambria" panose="02040503050406030204" pitchFamily="18" charset="0"/>
                <a:ea typeface="Cambria" panose="02040503050406030204" pitchFamily="18" charset="0"/>
              </a:rPr>
              <a:t>Vanilla JavaScript</a:t>
            </a:r>
            <a:r>
              <a:rPr lang="en-US" sz="28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 </a:t>
            </a:r>
            <a:r>
              <a:rPr lang="en-US" sz="2000" b="1" i="1" dirty="0">
                <a:latin typeface="Cambria" panose="02040503050406030204" pitchFamily="18" charset="0"/>
                <a:ea typeface="Cambria" panose="02040503050406030204" pitchFamily="18" charset="0"/>
              </a:rPr>
              <a:t>Vanilla JS</a:t>
            </a:r>
            <a:r>
              <a:rPr lang="en-US" sz="2000" i="1" dirty="0">
                <a:latin typeface="Cambria" panose="02040503050406030204" pitchFamily="18" charset="0"/>
                <a:ea typeface="Cambria" panose="02040503050406030204" pitchFamily="18" charset="0"/>
              </a:rPr>
              <a:t> is a name to refer to using plain </a:t>
            </a:r>
            <a:r>
              <a:rPr lang="en-US" sz="2000" b="1" i="1" dirty="0">
                <a:latin typeface="Cambria" panose="02040503050406030204" pitchFamily="18" charset="0"/>
                <a:ea typeface="Cambria" panose="02040503050406030204" pitchFamily="18" charset="0"/>
              </a:rPr>
              <a:t>JavaScript</a:t>
            </a:r>
            <a:r>
              <a:rPr lang="en-US" sz="2000" i="1" dirty="0">
                <a:latin typeface="Cambria" panose="02040503050406030204" pitchFamily="18" charset="0"/>
                <a:ea typeface="Cambria" panose="02040503050406030204" pitchFamily="18" charset="0"/>
              </a:rPr>
              <a:t> without any additional libraries like jQuery. </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So what's the difference between</a:t>
            </a:r>
            <a:r>
              <a:rPr lang="en-US" sz="2800" b="1" dirty="0">
                <a:latin typeface="Cambria" panose="02040503050406030204" pitchFamily="18" charset="0"/>
                <a:ea typeface="Cambria" panose="02040503050406030204" pitchFamily="18" charset="0"/>
              </a:rPr>
              <a:t> JS</a:t>
            </a:r>
            <a:r>
              <a:rPr lang="en-US" sz="2800" dirty="0">
                <a:latin typeface="Cambria" panose="02040503050406030204" pitchFamily="18" charset="0"/>
                <a:ea typeface="Cambria" panose="02040503050406030204" pitchFamily="18" charset="0"/>
              </a:rPr>
              <a:t> and </a:t>
            </a:r>
            <a:r>
              <a:rPr lang="en-US" sz="2800" b="1" dirty="0">
                <a:latin typeface="Cambria" panose="02040503050406030204" pitchFamily="18" charset="0"/>
                <a:ea typeface="Cambria" panose="02040503050406030204" pitchFamily="18" charset="0"/>
              </a:rPr>
              <a:t>Vanilla JS</a:t>
            </a:r>
            <a:r>
              <a:rPr lang="en-US" sz="2800" dirty="0">
                <a:latin typeface="Cambria" panose="02040503050406030204" pitchFamily="18" charset="0"/>
                <a:ea typeface="Cambria" panose="02040503050406030204" pitchFamily="18" charset="0"/>
              </a:rPr>
              <a:t>?</a:t>
            </a:r>
          </a:p>
          <a:p>
            <a:r>
              <a:rPr lang="en-US" sz="2000" i="1" dirty="0">
                <a:latin typeface="Cambria" panose="02040503050406030204" pitchFamily="18" charset="0"/>
                <a:ea typeface="Cambria" panose="02040503050406030204" pitchFamily="18" charset="0"/>
              </a:rPr>
              <a:t>- No difference at all! JS &amp; Vanilla Js both refers to the same thing!!!</a:t>
            </a:r>
          </a:p>
          <a:p>
            <a:endParaRPr lang="en-US" sz="2800" dirty="0">
              <a:latin typeface="Cambria" panose="02040503050406030204" pitchFamily="18" charset="0"/>
              <a:ea typeface="Cambria" panose="02040503050406030204" pitchFamily="18" charset="0"/>
            </a:endParaRPr>
          </a:p>
          <a:p>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term Vanilla JS…</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A7D24629-BB04-4916-A97E-310C254454DB}"/>
              </a:ext>
            </a:extLst>
          </p:cNvPr>
          <p:cNvSpPr/>
          <p:nvPr/>
        </p:nvSpPr>
        <p:spPr>
          <a:xfrm>
            <a:off x="335494" y="2182505"/>
            <a:ext cx="8442745" cy="1754326"/>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Why we're calling it in a different name?</a:t>
            </a:r>
          </a:p>
          <a:p>
            <a:pPr marL="342900" indent="-342900">
              <a:buFontTx/>
              <a:buChar char="-"/>
            </a:pPr>
            <a:r>
              <a:rPr lang="en-US" sz="2000" dirty="0">
                <a:latin typeface="Cambria" panose="02040503050406030204" pitchFamily="18" charset="0"/>
                <a:ea typeface="Cambria" panose="02040503050406030204" pitchFamily="18" charset="0"/>
              </a:rPr>
              <a:t>People use it as a joke to remind other developers that many things can be done nowadays without the need for additional </a:t>
            </a:r>
            <a:r>
              <a:rPr lang="en-US" sz="2000" b="1" dirty="0">
                <a:latin typeface="Cambria" panose="02040503050406030204" pitchFamily="18" charset="0"/>
                <a:ea typeface="Cambria" panose="02040503050406030204" pitchFamily="18" charset="0"/>
              </a:rPr>
              <a:t>JavaScript</a:t>
            </a:r>
            <a:r>
              <a:rPr lang="en-US" sz="2000" dirty="0">
                <a:latin typeface="Cambria" panose="02040503050406030204" pitchFamily="18" charset="0"/>
                <a:ea typeface="Cambria" panose="02040503050406030204" pitchFamily="18" charset="0"/>
              </a:rPr>
              <a:t> libraries.</a:t>
            </a:r>
          </a:p>
          <a:p>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						… by  </a:t>
            </a:r>
            <a:r>
              <a:rPr lang="en-US" sz="2000" dirty="0" err="1">
                <a:latin typeface="Cambria" panose="02040503050406030204" pitchFamily="18" charset="0"/>
                <a:ea typeface="Cambria" panose="02040503050406030204" pitchFamily="18" charset="0"/>
              </a:rPr>
              <a:t>koen</a:t>
            </a:r>
            <a:r>
              <a:rPr lang="en-US" sz="2000" dirty="0">
                <a:latin typeface="Cambria" panose="02040503050406030204" pitchFamily="18" charset="0"/>
                <a:ea typeface="Cambria" panose="02040503050406030204" pitchFamily="18" charset="0"/>
              </a:rPr>
              <a:t> peters</a:t>
            </a:r>
            <a:endParaRPr lang="en-US" sz="2000" dirty="0"/>
          </a:p>
        </p:txBody>
      </p:sp>
    </p:spTree>
    <p:extLst>
      <p:ext uri="{BB962C8B-B14F-4D97-AF65-F5344CB8AC3E}">
        <p14:creationId xmlns:p14="http://schemas.microsoft.com/office/powerpoint/2010/main" val="150343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History &amp; Version of JS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07814" y="1763422"/>
            <a:ext cx="2990464" cy="317009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JavaScript was invented by </a:t>
            </a:r>
            <a:r>
              <a:rPr lang="en-US" sz="2000" b="1" dirty="0">
                <a:latin typeface="Cambria" panose="02040503050406030204" pitchFamily="18" charset="0"/>
                <a:ea typeface="Cambria" panose="02040503050406030204" pitchFamily="18" charset="0"/>
              </a:rPr>
              <a:t>Brendan </a:t>
            </a:r>
            <a:r>
              <a:rPr lang="en-US" sz="2000" b="1" dirty="0" err="1">
                <a:latin typeface="Cambria" panose="02040503050406030204" pitchFamily="18" charset="0"/>
                <a:ea typeface="Cambria" panose="02040503050406030204" pitchFamily="18" charset="0"/>
              </a:rPr>
              <a:t>Eich</a:t>
            </a:r>
            <a:r>
              <a:rPr lang="en-US" sz="2000" dirty="0">
                <a:latin typeface="Cambria" panose="02040503050406030204" pitchFamily="18" charset="0"/>
                <a:ea typeface="Cambria" panose="02040503050406030204" pitchFamily="18" charset="0"/>
              </a:rPr>
              <a:t> in </a:t>
            </a:r>
            <a:r>
              <a:rPr lang="en-US" sz="2000" b="1" dirty="0">
                <a:latin typeface="Cambria" panose="02040503050406030204" pitchFamily="18" charset="0"/>
                <a:ea typeface="Cambria" panose="02040503050406030204" pitchFamily="18" charset="0"/>
              </a:rPr>
              <a:t>1995</a:t>
            </a:r>
            <a:r>
              <a:rPr lang="en-US" sz="2000" dirty="0">
                <a:latin typeface="Cambria" panose="02040503050406030204" pitchFamily="18" charset="0"/>
                <a:ea typeface="Cambria" panose="02040503050406030204" pitchFamily="18" charset="0"/>
              </a:rPr>
              <a:t> and became an ECMA standard in 1997.</a:t>
            </a:r>
          </a:p>
          <a:p>
            <a:endParaRPr lang="en-US" sz="2000" dirty="0">
              <a:latin typeface="Cambria" panose="02040503050406030204" pitchFamily="18" charset="0"/>
              <a:ea typeface="Cambria" panose="02040503050406030204" pitchFamily="18" charset="0"/>
            </a:endParaRPr>
          </a:p>
          <a:p>
            <a:br>
              <a:rPr lang="en-US" sz="2000"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ECMA-262</a:t>
            </a:r>
            <a:r>
              <a:rPr lang="en-US" sz="2000" dirty="0">
                <a:latin typeface="Cambria" panose="02040503050406030204" pitchFamily="18" charset="0"/>
                <a:ea typeface="Cambria" panose="02040503050406030204" pitchFamily="18" charset="0"/>
              </a:rPr>
              <a:t> is the official name of the standard. </a:t>
            </a:r>
            <a:r>
              <a:rPr lang="en-US" sz="2000" b="1" dirty="0">
                <a:latin typeface="Cambria" panose="02040503050406030204" pitchFamily="18" charset="0"/>
                <a:ea typeface="Cambria" panose="02040503050406030204" pitchFamily="18" charset="0"/>
              </a:rPr>
              <a:t>ECMAScript</a:t>
            </a:r>
            <a:r>
              <a:rPr lang="en-US" sz="2000" dirty="0">
                <a:latin typeface="Cambria" panose="02040503050406030204" pitchFamily="18" charset="0"/>
                <a:ea typeface="Cambria" panose="02040503050406030204" pitchFamily="18" charset="0"/>
              </a:rPr>
              <a:t> is the official name of the language. </a:t>
            </a:r>
            <a:endParaRPr lang="en-FI" sz="2000" dirty="0">
              <a:latin typeface="Cambria" panose="02040503050406030204" pitchFamily="18" charset="0"/>
              <a:ea typeface="Cambria" panose="02040503050406030204" pitchFamily="18" charset="0"/>
            </a:endParaRPr>
          </a:p>
        </p:txBody>
      </p:sp>
      <p:graphicFrame>
        <p:nvGraphicFramePr>
          <p:cNvPr id="4" name="Table 5">
            <a:extLst>
              <a:ext uri="{FF2B5EF4-FFF2-40B4-BE49-F238E27FC236}">
                <a16:creationId xmlns:a16="http://schemas.microsoft.com/office/drawing/2014/main" id="{AC7CC67C-82D9-42C0-981B-3CC0073E0688}"/>
              </a:ext>
            </a:extLst>
          </p:cNvPr>
          <p:cNvGraphicFramePr>
            <a:graphicFrameLocks noGrp="1"/>
          </p:cNvGraphicFramePr>
          <p:nvPr>
            <p:extLst>
              <p:ext uri="{D42A27DB-BD31-4B8C-83A1-F6EECF244321}">
                <p14:modId xmlns:p14="http://schemas.microsoft.com/office/powerpoint/2010/main" val="3515129964"/>
              </p:ext>
            </p:extLst>
          </p:nvPr>
        </p:nvGraphicFramePr>
        <p:xfrm>
          <a:off x="4023360" y="1760220"/>
          <a:ext cx="4707986" cy="4079240"/>
        </p:xfrm>
        <a:graphic>
          <a:graphicData uri="http://schemas.openxmlformats.org/drawingml/2006/table">
            <a:tbl>
              <a:tblPr firstRow="1" bandRow="1">
                <a:tableStyleId>{5C22544A-7EE6-4342-B048-85BDC9FD1C3A}</a:tableStyleId>
              </a:tblPr>
              <a:tblGrid>
                <a:gridCol w="1477108">
                  <a:extLst>
                    <a:ext uri="{9D8B030D-6E8A-4147-A177-3AD203B41FA5}">
                      <a16:colId xmlns:a16="http://schemas.microsoft.com/office/drawing/2014/main" val="152250600"/>
                    </a:ext>
                  </a:extLst>
                </a:gridCol>
                <a:gridCol w="3230878">
                  <a:extLst>
                    <a:ext uri="{9D8B030D-6E8A-4147-A177-3AD203B41FA5}">
                      <a16:colId xmlns:a16="http://schemas.microsoft.com/office/drawing/2014/main" val="217997855"/>
                    </a:ext>
                  </a:extLst>
                </a:gridCol>
              </a:tblGrid>
              <a:tr h="370840">
                <a:tc>
                  <a:txBody>
                    <a:bodyPr/>
                    <a:lstStyle/>
                    <a:p>
                      <a:pPr algn="ctr"/>
                      <a:r>
                        <a:rPr lang="en-US">
                          <a:latin typeface="Cambria" panose="02040503050406030204" pitchFamily="18" charset="0"/>
                          <a:ea typeface="Cambria" panose="02040503050406030204" pitchFamily="18" charset="0"/>
                        </a:rPr>
                        <a:t>Ver</a:t>
                      </a:r>
                    </a:p>
                  </a:txBody>
                  <a:tcPr/>
                </a:tc>
                <a:tc>
                  <a:txBody>
                    <a:bodyPr/>
                    <a:lstStyle/>
                    <a:p>
                      <a:pPr algn="ctr"/>
                      <a:r>
                        <a:rPr lang="en-US" dirty="0">
                          <a:latin typeface="Cambria" panose="02040503050406030204" pitchFamily="18" charset="0"/>
                          <a:ea typeface="Cambria" panose="02040503050406030204" pitchFamily="18" charset="0"/>
                        </a:rPr>
                        <a:t>Official Name</a:t>
                      </a:r>
                    </a:p>
                  </a:txBody>
                  <a:tcPr/>
                </a:tc>
                <a:extLst>
                  <a:ext uri="{0D108BD9-81ED-4DB2-BD59-A6C34878D82A}">
                    <a16:rowId xmlns:a16="http://schemas.microsoft.com/office/drawing/2014/main" val="631519532"/>
                  </a:ext>
                </a:extLst>
              </a:tr>
              <a:tr h="370840">
                <a:tc>
                  <a:txBody>
                    <a:bodyPr/>
                    <a:lstStyle/>
                    <a:p>
                      <a:pPr algn="ctr"/>
                      <a:r>
                        <a:rPr lang="en-US" dirty="0">
                          <a:latin typeface="Cambria" panose="02040503050406030204" pitchFamily="18" charset="0"/>
                          <a:ea typeface="Cambria" panose="02040503050406030204" pitchFamily="18" charset="0"/>
                        </a:rPr>
                        <a:t>1</a:t>
                      </a:r>
                    </a:p>
                  </a:txBody>
                  <a:tcPr/>
                </a:tc>
                <a:tc>
                  <a:txBody>
                    <a:bodyPr/>
                    <a:lstStyle/>
                    <a:p>
                      <a:r>
                        <a:rPr lang="en-US" dirty="0">
                          <a:latin typeface="Cambria" panose="02040503050406030204" pitchFamily="18" charset="0"/>
                          <a:ea typeface="Cambria" panose="02040503050406030204" pitchFamily="18" charset="0"/>
                        </a:rPr>
                        <a:t>ECMAScript 1 (1997)</a:t>
                      </a:r>
                    </a:p>
                  </a:txBody>
                  <a:tcPr/>
                </a:tc>
                <a:extLst>
                  <a:ext uri="{0D108BD9-81ED-4DB2-BD59-A6C34878D82A}">
                    <a16:rowId xmlns:a16="http://schemas.microsoft.com/office/drawing/2014/main" val="2268040186"/>
                  </a:ext>
                </a:extLst>
              </a:tr>
              <a:tr h="370840">
                <a:tc>
                  <a:txBody>
                    <a:bodyPr/>
                    <a:lstStyle/>
                    <a:p>
                      <a:pPr algn="ctr"/>
                      <a:r>
                        <a:rPr lang="en-US" dirty="0">
                          <a:latin typeface="Cambria" panose="02040503050406030204" pitchFamily="18" charset="0"/>
                          <a:ea typeface="Cambria" panose="02040503050406030204" pitchFamily="18" charset="0"/>
                        </a:rPr>
                        <a:t>2</a:t>
                      </a:r>
                    </a:p>
                  </a:txBody>
                  <a:tcPr/>
                </a:tc>
                <a:tc>
                  <a:txBody>
                    <a:bodyPr/>
                    <a:lstStyle/>
                    <a:p>
                      <a:r>
                        <a:rPr lang="en-US" dirty="0">
                          <a:latin typeface="Cambria" panose="02040503050406030204" pitchFamily="18" charset="0"/>
                          <a:ea typeface="Cambria" panose="02040503050406030204" pitchFamily="18" charset="0"/>
                        </a:rPr>
                        <a:t>ECMAScript 2 (1998)</a:t>
                      </a:r>
                    </a:p>
                  </a:txBody>
                  <a:tcPr/>
                </a:tc>
                <a:extLst>
                  <a:ext uri="{0D108BD9-81ED-4DB2-BD59-A6C34878D82A}">
                    <a16:rowId xmlns:a16="http://schemas.microsoft.com/office/drawing/2014/main" val="1954525751"/>
                  </a:ext>
                </a:extLst>
              </a:tr>
              <a:tr h="370840">
                <a:tc>
                  <a:txBody>
                    <a:bodyPr/>
                    <a:lstStyle/>
                    <a:p>
                      <a:pPr algn="ctr"/>
                      <a:r>
                        <a:rPr lang="en-US" dirty="0">
                          <a:latin typeface="Cambria" panose="02040503050406030204" pitchFamily="18" charset="0"/>
                          <a:ea typeface="Cambria" panose="02040503050406030204" pitchFamily="18" charset="0"/>
                        </a:rPr>
                        <a:t>3</a:t>
                      </a:r>
                    </a:p>
                  </a:txBody>
                  <a:tcPr/>
                </a:tc>
                <a:tc>
                  <a:txBody>
                    <a:bodyPr/>
                    <a:lstStyle/>
                    <a:p>
                      <a:r>
                        <a:rPr lang="en-US" dirty="0">
                          <a:latin typeface="Cambria" panose="02040503050406030204" pitchFamily="18" charset="0"/>
                          <a:ea typeface="Cambria" panose="02040503050406030204" pitchFamily="18" charset="0"/>
                        </a:rPr>
                        <a:t>ECMAScript 3 (1999)</a:t>
                      </a:r>
                    </a:p>
                  </a:txBody>
                  <a:tcPr/>
                </a:tc>
                <a:extLst>
                  <a:ext uri="{0D108BD9-81ED-4DB2-BD59-A6C34878D82A}">
                    <a16:rowId xmlns:a16="http://schemas.microsoft.com/office/drawing/2014/main" val="4209606276"/>
                  </a:ext>
                </a:extLst>
              </a:tr>
              <a:tr h="370840">
                <a:tc>
                  <a:txBody>
                    <a:bodyPr/>
                    <a:lstStyle/>
                    <a:p>
                      <a:pPr algn="ctr"/>
                      <a:r>
                        <a:rPr lang="en-US" dirty="0">
                          <a:latin typeface="Cambria" panose="02040503050406030204" pitchFamily="18" charset="0"/>
                          <a:ea typeface="Cambria" panose="02040503050406030204" pitchFamily="18" charset="0"/>
                        </a:rPr>
                        <a:t>4</a:t>
                      </a:r>
                    </a:p>
                  </a:txBody>
                  <a:tcPr/>
                </a:tc>
                <a:tc>
                  <a:txBody>
                    <a:bodyPr/>
                    <a:lstStyle/>
                    <a:p>
                      <a:r>
                        <a:rPr lang="en-US" dirty="0">
                          <a:latin typeface="Cambria" panose="02040503050406030204" pitchFamily="18" charset="0"/>
                          <a:ea typeface="Cambria" panose="02040503050406030204" pitchFamily="18" charset="0"/>
                        </a:rPr>
                        <a:t>ECMAScript 4</a:t>
                      </a:r>
                    </a:p>
                  </a:txBody>
                  <a:tcPr/>
                </a:tc>
                <a:extLst>
                  <a:ext uri="{0D108BD9-81ED-4DB2-BD59-A6C34878D82A}">
                    <a16:rowId xmlns:a16="http://schemas.microsoft.com/office/drawing/2014/main" val="2143215959"/>
                  </a:ext>
                </a:extLst>
              </a:tr>
              <a:tr h="370840">
                <a:tc>
                  <a:txBody>
                    <a:bodyPr/>
                    <a:lstStyle/>
                    <a:p>
                      <a:pPr algn="ctr"/>
                      <a:r>
                        <a:rPr lang="en-US" dirty="0">
                          <a:latin typeface="Cambria" panose="02040503050406030204" pitchFamily="18" charset="0"/>
                          <a:ea typeface="Cambria" panose="02040503050406030204" pitchFamily="18" charset="0"/>
                        </a:rPr>
                        <a:t>5</a:t>
                      </a:r>
                    </a:p>
                  </a:txBody>
                  <a:tcPr/>
                </a:tc>
                <a:tc>
                  <a:txBody>
                    <a:bodyPr/>
                    <a:lstStyle/>
                    <a:p>
                      <a:r>
                        <a:rPr lang="en-US" dirty="0">
                          <a:latin typeface="Cambria" panose="02040503050406030204" pitchFamily="18" charset="0"/>
                          <a:ea typeface="Cambria" panose="02040503050406030204" pitchFamily="18" charset="0"/>
                        </a:rPr>
                        <a:t>ECMAScript 5 (2009)</a:t>
                      </a:r>
                    </a:p>
                  </a:txBody>
                  <a:tcPr/>
                </a:tc>
                <a:extLst>
                  <a:ext uri="{0D108BD9-81ED-4DB2-BD59-A6C34878D82A}">
                    <a16:rowId xmlns:a16="http://schemas.microsoft.com/office/drawing/2014/main" val="1898773403"/>
                  </a:ext>
                </a:extLst>
              </a:tr>
              <a:tr h="370840">
                <a:tc>
                  <a:txBody>
                    <a:bodyPr/>
                    <a:lstStyle/>
                    <a:p>
                      <a:pPr algn="ctr"/>
                      <a:r>
                        <a:rPr lang="en-US" dirty="0">
                          <a:latin typeface="Cambria" panose="02040503050406030204" pitchFamily="18" charset="0"/>
                          <a:ea typeface="Cambria" panose="02040503050406030204" pitchFamily="18" charset="0"/>
                        </a:rPr>
                        <a:t>5.1</a:t>
                      </a:r>
                    </a:p>
                  </a:txBody>
                  <a:tcPr/>
                </a:tc>
                <a:tc>
                  <a:txBody>
                    <a:bodyPr/>
                    <a:lstStyle/>
                    <a:p>
                      <a:r>
                        <a:rPr lang="en-US" dirty="0">
                          <a:latin typeface="Cambria" panose="02040503050406030204" pitchFamily="18" charset="0"/>
                          <a:ea typeface="Cambria" panose="02040503050406030204" pitchFamily="18" charset="0"/>
                        </a:rPr>
                        <a:t>ECMAScript 5.1 (2011)</a:t>
                      </a:r>
                    </a:p>
                  </a:txBody>
                  <a:tcPr/>
                </a:tc>
                <a:extLst>
                  <a:ext uri="{0D108BD9-81ED-4DB2-BD59-A6C34878D82A}">
                    <a16:rowId xmlns:a16="http://schemas.microsoft.com/office/drawing/2014/main" val="3228390681"/>
                  </a:ext>
                </a:extLst>
              </a:tr>
              <a:tr h="370840">
                <a:tc>
                  <a:txBody>
                    <a:bodyPr/>
                    <a:lstStyle/>
                    <a:p>
                      <a:pPr algn="ctr"/>
                      <a:r>
                        <a:rPr lang="en-US" dirty="0">
                          <a:latin typeface="Cambria" panose="02040503050406030204" pitchFamily="18" charset="0"/>
                          <a:ea typeface="Cambria" panose="020405030504060302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ECMAScript 2015</a:t>
                      </a:r>
                    </a:p>
                  </a:txBody>
                  <a:tcPr/>
                </a:tc>
                <a:extLst>
                  <a:ext uri="{0D108BD9-81ED-4DB2-BD59-A6C34878D82A}">
                    <a16:rowId xmlns:a16="http://schemas.microsoft.com/office/drawing/2014/main" val="1479870383"/>
                  </a:ext>
                </a:extLst>
              </a:tr>
              <a:tr h="370840">
                <a:tc>
                  <a:txBody>
                    <a:bodyPr/>
                    <a:lstStyle/>
                    <a:p>
                      <a:pPr algn="ctr"/>
                      <a:r>
                        <a:rPr lang="en-US" dirty="0">
                          <a:latin typeface="Cambria" panose="02040503050406030204" pitchFamily="18" charset="0"/>
                          <a:ea typeface="Cambria" panose="02040503050406030204" pitchFamily="18" charset="0"/>
                        </a:rPr>
                        <a:t>7</a:t>
                      </a:r>
                    </a:p>
                  </a:txBody>
                  <a:tcPr/>
                </a:tc>
                <a:tc>
                  <a:txBody>
                    <a:bodyPr/>
                    <a:lstStyle/>
                    <a:p>
                      <a:r>
                        <a:rPr lang="en-US" dirty="0">
                          <a:latin typeface="Cambria" panose="02040503050406030204" pitchFamily="18" charset="0"/>
                          <a:ea typeface="Cambria" panose="02040503050406030204" pitchFamily="18" charset="0"/>
                        </a:rPr>
                        <a:t>ECMAScript 2016</a:t>
                      </a:r>
                    </a:p>
                  </a:txBody>
                  <a:tcPr/>
                </a:tc>
                <a:extLst>
                  <a:ext uri="{0D108BD9-81ED-4DB2-BD59-A6C34878D82A}">
                    <a16:rowId xmlns:a16="http://schemas.microsoft.com/office/drawing/2014/main" val="2690289367"/>
                  </a:ext>
                </a:extLst>
              </a:tr>
              <a:tr h="370840">
                <a:tc>
                  <a:txBody>
                    <a:bodyPr/>
                    <a:lstStyle/>
                    <a:p>
                      <a:pPr algn="ctr"/>
                      <a:r>
                        <a:rPr lang="en-US" dirty="0">
                          <a:latin typeface="Cambria" panose="02040503050406030204" pitchFamily="18" charset="0"/>
                          <a:ea typeface="Cambria" panose="02040503050406030204" pitchFamily="18" charset="0"/>
                        </a:rPr>
                        <a:t>8</a:t>
                      </a:r>
                    </a:p>
                  </a:txBody>
                  <a:tcPr/>
                </a:tc>
                <a:tc>
                  <a:txBody>
                    <a:bodyPr/>
                    <a:lstStyle/>
                    <a:p>
                      <a:r>
                        <a:rPr lang="en-US" dirty="0">
                          <a:latin typeface="Cambria" panose="02040503050406030204" pitchFamily="18" charset="0"/>
                          <a:ea typeface="Cambria" panose="02040503050406030204" pitchFamily="18" charset="0"/>
                        </a:rPr>
                        <a:t>ECMAScript 2017</a:t>
                      </a:r>
                    </a:p>
                  </a:txBody>
                  <a:tcPr/>
                </a:tc>
                <a:extLst>
                  <a:ext uri="{0D108BD9-81ED-4DB2-BD59-A6C34878D82A}">
                    <a16:rowId xmlns:a16="http://schemas.microsoft.com/office/drawing/2014/main" val="1272033556"/>
                  </a:ext>
                </a:extLst>
              </a:tr>
              <a:tr h="370840">
                <a:tc>
                  <a:txBody>
                    <a:bodyPr/>
                    <a:lstStyle/>
                    <a:p>
                      <a:pPr algn="ctr"/>
                      <a:r>
                        <a:rPr lang="en-US" dirty="0">
                          <a:latin typeface="Cambria" panose="02040503050406030204" pitchFamily="18" charset="0"/>
                          <a:ea typeface="Cambria" panose="02040503050406030204" pitchFamily="18" charset="0"/>
                        </a:rPr>
                        <a:t>9</a:t>
                      </a:r>
                    </a:p>
                  </a:txBody>
                  <a:tcPr/>
                </a:tc>
                <a:tc>
                  <a:txBody>
                    <a:bodyPr/>
                    <a:lstStyle/>
                    <a:p>
                      <a:r>
                        <a:rPr lang="en-US" dirty="0">
                          <a:latin typeface="Cambria" panose="02040503050406030204" pitchFamily="18" charset="0"/>
                          <a:ea typeface="Cambria" panose="02040503050406030204" pitchFamily="18" charset="0"/>
                        </a:rPr>
                        <a:t>ECMAScript 2018</a:t>
                      </a:r>
                    </a:p>
                  </a:txBody>
                  <a:tcPr/>
                </a:tc>
                <a:extLst>
                  <a:ext uri="{0D108BD9-81ED-4DB2-BD59-A6C34878D82A}">
                    <a16:rowId xmlns:a16="http://schemas.microsoft.com/office/drawing/2014/main" val="1911105519"/>
                  </a:ext>
                </a:extLst>
              </a:tr>
            </a:tbl>
          </a:graphicData>
        </a:graphic>
      </p:graphicFrame>
    </p:spTree>
    <p:extLst>
      <p:ext uri="{BB962C8B-B14F-4D97-AF65-F5344CB8AC3E}">
        <p14:creationId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Why JS is so popular?</a:t>
            </a:r>
          </a:p>
        </p:txBody>
      </p:sp>
      <p:sp>
        <p:nvSpPr>
          <p:cNvPr id="3" name="TextBox 2">
            <a:extLst>
              <a:ext uri="{FF2B5EF4-FFF2-40B4-BE49-F238E27FC236}">
                <a16:creationId xmlns:a16="http://schemas.microsoft.com/office/drawing/2014/main" id="{CC926177-E933-4905-BBAA-9BB10F1B111B}"/>
              </a:ext>
            </a:extLst>
          </p:cNvPr>
          <p:cNvSpPr txBox="1"/>
          <p:nvPr/>
        </p:nvSpPr>
        <p:spPr>
          <a:xfrm>
            <a:off x="829993" y="2551837"/>
            <a:ext cx="7328673" cy="3077766"/>
          </a:xfrm>
          <a:prstGeom prst="rect">
            <a:avLst/>
          </a:prstGeom>
          <a:noFill/>
        </p:spPr>
        <p:txBody>
          <a:bodyPr wrap="none" rtlCol="0">
            <a:spAutoFit/>
          </a:bodyPr>
          <a:lstStyle/>
          <a:p>
            <a:r>
              <a:rPr lang="en-US" sz="2000" dirty="0">
                <a:latin typeface="Cambria" panose="02040503050406030204" pitchFamily="18" charset="0"/>
                <a:ea typeface="Cambria" panose="02040503050406030204" pitchFamily="18" charset="0"/>
              </a:rPr>
              <a:t>Because you can do almost everything just by learning JavaScript. </a:t>
            </a:r>
          </a:p>
          <a:p>
            <a:r>
              <a:rPr lang="en-US" sz="2000" dirty="0">
                <a:latin typeface="Cambria" panose="02040503050406030204" pitchFamily="18" charset="0"/>
                <a:ea typeface="Cambria" panose="02040503050406030204" pitchFamily="18" charset="0"/>
              </a:rPr>
              <a:t>You can develop the following using JS:</a:t>
            </a:r>
          </a:p>
          <a:p>
            <a:endParaRPr lang="en-US" sz="1400" dirty="0">
              <a:latin typeface="Cambria" panose="02040503050406030204" pitchFamily="18" charset="0"/>
              <a:ea typeface="Cambria" panose="02040503050406030204" pitchFamily="18" charset="0"/>
            </a:endParaRPr>
          </a:p>
          <a:p>
            <a:pPr marL="342900" indent="-342900">
              <a:buAutoNum type="arabicPeriod"/>
            </a:pPr>
            <a:r>
              <a:rPr lang="en-US" sz="2000" dirty="0">
                <a:latin typeface="Cambria" panose="02040503050406030204" pitchFamily="18" charset="0"/>
                <a:ea typeface="Cambria" panose="02040503050406030204" pitchFamily="18" charset="0"/>
              </a:rPr>
              <a:t>Desktop Application (</a:t>
            </a:r>
            <a:r>
              <a:rPr lang="en-US" sz="2000" b="1" dirty="0">
                <a:latin typeface="Cambria" panose="02040503050406030204" pitchFamily="18" charset="0"/>
                <a:ea typeface="Cambria" panose="02040503050406030204" pitchFamily="18" charset="0"/>
              </a:rPr>
              <a:t>Electron.js</a:t>
            </a:r>
            <a:r>
              <a:rPr lang="en-US" sz="2000" dirty="0">
                <a:latin typeface="Cambria" panose="02040503050406030204" pitchFamily="18" charset="0"/>
                <a:ea typeface="Cambria" panose="02040503050406030204" pitchFamily="18" charset="0"/>
              </a:rPr>
              <a:t>)</a:t>
            </a:r>
          </a:p>
          <a:p>
            <a:pPr marL="342900" indent="-342900">
              <a:buAutoNum type="arabicPeriod"/>
            </a:pPr>
            <a:r>
              <a:rPr lang="en-US" sz="2000" dirty="0">
                <a:latin typeface="Cambria" panose="02040503050406030204" pitchFamily="18" charset="0"/>
                <a:ea typeface="Cambria" panose="02040503050406030204" pitchFamily="18" charset="0"/>
              </a:rPr>
              <a:t>Mobile Application (</a:t>
            </a:r>
            <a:r>
              <a:rPr lang="en-US" sz="2000" b="1" dirty="0">
                <a:latin typeface="Cambria" panose="02040503050406030204" pitchFamily="18" charset="0"/>
                <a:ea typeface="Cambria" panose="02040503050406030204" pitchFamily="18" charset="0"/>
              </a:rPr>
              <a:t>React Native</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Ionic</a:t>
            </a:r>
            <a:r>
              <a:rPr lang="en-US" sz="2000" dirty="0">
                <a:latin typeface="Cambria" panose="02040503050406030204" pitchFamily="18" charset="0"/>
                <a:ea typeface="Cambria" panose="02040503050406030204" pitchFamily="18" charset="0"/>
              </a:rPr>
              <a:t> etc.)</a:t>
            </a:r>
          </a:p>
          <a:p>
            <a:pPr marL="342900" indent="-342900">
              <a:buAutoNum type="arabicPeriod"/>
            </a:pPr>
            <a:r>
              <a:rPr lang="en-US" sz="2000" dirty="0">
                <a:latin typeface="Cambria" panose="02040503050406030204" pitchFamily="18" charset="0"/>
                <a:ea typeface="Cambria" panose="02040503050406030204" pitchFamily="18" charset="0"/>
              </a:rPr>
              <a:t>Web application </a:t>
            </a:r>
          </a:p>
          <a:p>
            <a:pPr marL="800100" lvl="1" indent="-342900">
              <a:buAutoNum type="arabicPeriod"/>
            </a:pPr>
            <a:r>
              <a:rPr lang="en-US" sz="2000" dirty="0">
                <a:latin typeface="Cambria" panose="02040503050406030204" pitchFamily="18" charset="0"/>
                <a:ea typeface="Cambria" panose="02040503050406030204" pitchFamily="18" charset="0"/>
              </a:rPr>
              <a:t>Frontend (</a:t>
            </a:r>
            <a:r>
              <a:rPr lang="en-US" sz="2000" b="1" dirty="0">
                <a:latin typeface="Cambria" panose="02040503050406030204" pitchFamily="18" charset="0"/>
                <a:ea typeface="Cambria" panose="02040503050406030204" pitchFamily="18" charset="0"/>
              </a:rPr>
              <a:t>Angular.js, </a:t>
            </a:r>
            <a:r>
              <a:rPr lang="en-US" sz="2000" b="1" dirty="0" err="1">
                <a:latin typeface="Cambria" panose="02040503050406030204" pitchFamily="18" charset="0"/>
                <a:ea typeface="Cambria" panose="02040503050406030204" pitchFamily="18" charset="0"/>
              </a:rPr>
              <a:t>Vue.Js</a:t>
            </a:r>
            <a:r>
              <a:rPr lang="en-US" sz="2000" b="1" dirty="0">
                <a:latin typeface="Cambria" panose="02040503050406030204" pitchFamily="18" charset="0"/>
                <a:ea typeface="Cambria" panose="02040503050406030204" pitchFamily="18" charset="0"/>
              </a:rPr>
              <a:t>, React.js </a:t>
            </a:r>
            <a:r>
              <a:rPr lang="en-US" sz="2000" dirty="0">
                <a:latin typeface="Cambria" panose="02040503050406030204" pitchFamily="18" charset="0"/>
                <a:ea typeface="Cambria" panose="02040503050406030204" pitchFamily="18" charset="0"/>
              </a:rPr>
              <a:t>) </a:t>
            </a:r>
          </a:p>
          <a:p>
            <a:pPr marL="800100" lvl="1" indent="-342900">
              <a:buAutoNum type="arabicPeriod"/>
            </a:pPr>
            <a:r>
              <a:rPr lang="en-US" sz="2000" dirty="0">
                <a:latin typeface="Cambria" panose="02040503050406030204" pitchFamily="18" charset="0"/>
                <a:ea typeface="Cambria" panose="02040503050406030204" pitchFamily="18" charset="0"/>
              </a:rPr>
              <a:t>Backend (</a:t>
            </a:r>
            <a:r>
              <a:rPr lang="en-US" sz="2000" b="1" dirty="0">
                <a:latin typeface="Cambria" panose="02040503050406030204" pitchFamily="18" charset="0"/>
                <a:ea typeface="Cambria" panose="02040503050406030204" pitchFamily="18" charset="0"/>
              </a:rPr>
              <a:t>Nodejs</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Express.js</a:t>
            </a:r>
            <a:r>
              <a:rPr lang="en-US" sz="2000" dirty="0">
                <a:latin typeface="Cambria" panose="02040503050406030204" pitchFamily="18" charset="0"/>
                <a:ea typeface="Cambria" panose="02040503050406030204" pitchFamily="18" charset="0"/>
              </a:rPr>
              <a:t>)</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and many more…</a:t>
            </a:r>
          </a:p>
        </p:txBody>
      </p:sp>
    </p:spTree>
    <p:extLst>
      <p:ext uri="{BB962C8B-B14F-4D97-AF65-F5344CB8AC3E}">
        <p14:creationId xmlns:p14="http://schemas.microsoft.com/office/powerpoint/2010/main" val="394795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Variables </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78094"/>
            <a:ext cx="8244357" cy="3231654"/>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We can define variables by the following ways:</a:t>
            </a:r>
            <a:endParaRPr lang="en-US" sz="28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1. Without any keyword:</a:t>
            </a:r>
          </a:p>
          <a:p>
            <a:pPr lvl="1"/>
            <a:r>
              <a:rPr lang="en-US" sz="2000" dirty="0">
                <a:latin typeface="Cambria" panose="02040503050406030204" pitchFamily="18" charset="0"/>
                <a:ea typeface="Cambria" panose="02040503050406030204" pitchFamily="18" charset="0"/>
              </a:rPr>
              <a:t>	</a:t>
            </a:r>
            <a:r>
              <a:rPr lang="en-US" sz="2000" b="1" i="1" dirty="0">
                <a:solidFill>
                  <a:srgbClr val="002060"/>
                </a:solidFill>
                <a:latin typeface="Cambria" panose="02040503050406030204" pitchFamily="18" charset="0"/>
                <a:ea typeface="Cambria" panose="02040503050406030204" pitchFamily="18" charset="0"/>
              </a:rPr>
              <a:t>a = 10</a:t>
            </a:r>
            <a:r>
              <a:rPr lang="en-US" sz="2000" i="1" dirty="0">
                <a:solidFill>
                  <a:srgbClr val="002060"/>
                </a:solidFill>
                <a:latin typeface="Cambria" panose="02040503050406030204" pitchFamily="18" charset="0"/>
                <a:ea typeface="Cambria" panose="02040503050406030204" pitchFamily="18" charset="0"/>
              </a:rPr>
              <a:t>; (global declaration)</a:t>
            </a:r>
          </a:p>
          <a:p>
            <a:r>
              <a:rPr lang="en-US" sz="2000" dirty="0">
                <a:latin typeface="Cambria" panose="02040503050406030204" pitchFamily="18" charset="0"/>
                <a:ea typeface="Cambria" panose="02040503050406030204" pitchFamily="18" charset="0"/>
              </a:rPr>
              <a:t>2. With keyword:</a:t>
            </a:r>
          </a:p>
          <a:p>
            <a:r>
              <a:rPr lang="en-US" sz="2000" i="1" dirty="0">
                <a:latin typeface="Cambria" panose="02040503050406030204" pitchFamily="18" charset="0"/>
                <a:ea typeface="Cambria" panose="02040503050406030204" pitchFamily="18" charset="0"/>
              </a:rPr>
              <a:t>	</a:t>
            </a:r>
            <a:r>
              <a:rPr lang="en-US" sz="2000" b="1" i="1" dirty="0">
                <a:solidFill>
                  <a:srgbClr val="002060"/>
                </a:solidFill>
                <a:latin typeface="Cambria" panose="02040503050406030204" pitchFamily="18" charset="0"/>
                <a:ea typeface="Cambria" panose="02040503050406030204" pitchFamily="18" charset="0"/>
              </a:rPr>
              <a:t>var a =10</a:t>
            </a:r>
            <a:r>
              <a:rPr lang="en-US" sz="2000" i="1" dirty="0">
                <a:solidFill>
                  <a:srgbClr val="002060"/>
                </a:solidFill>
                <a:latin typeface="Cambria" panose="02040503050406030204" pitchFamily="18" charset="0"/>
                <a:ea typeface="Cambria" panose="02040503050406030204" pitchFamily="18" charset="0"/>
              </a:rPr>
              <a:t>; (Scope specific)</a:t>
            </a:r>
          </a:p>
          <a:p>
            <a:r>
              <a:rPr lang="en-US" sz="2000" i="1" dirty="0">
                <a:solidFill>
                  <a:srgbClr val="002060"/>
                </a:solidFill>
                <a:latin typeface="Cambria" panose="02040503050406030204" pitchFamily="18" charset="0"/>
                <a:ea typeface="Cambria" panose="02040503050406030204" pitchFamily="18" charset="0"/>
              </a:rPr>
              <a:t>	</a:t>
            </a:r>
            <a:r>
              <a:rPr lang="en-US" sz="2000" b="1" i="1" dirty="0">
                <a:solidFill>
                  <a:srgbClr val="002060"/>
                </a:solidFill>
                <a:latin typeface="Cambria" panose="02040503050406030204" pitchFamily="18" charset="0"/>
                <a:ea typeface="Cambria" panose="02040503050406030204" pitchFamily="18" charset="0"/>
              </a:rPr>
              <a:t>let  b = 20</a:t>
            </a:r>
            <a:r>
              <a:rPr lang="en-US" sz="2000" i="1" dirty="0">
                <a:solidFill>
                  <a:srgbClr val="002060"/>
                </a:solidFill>
                <a:latin typeface="Cambria" panose="02040503050406030204" pitchFamily="18" charset="0"/>
                <a:ea typeface="Cambria" panose="02040503050406030204" pitchFamily="18" charset="0"/>
              </a:rPr>
              <a:t>; (block specific)</a:t>
            </a:r>
          </a:p>
          <a:p>
            <a:r>
              <a:rPr lang="en-US" sz="2000" i="1" dirty="0">
                <a:latin typeface="Cambria" panose="02040503050406030204" pitchFamily="18" charset="0"/>
                <a:ea typeface="Cambria" panose="02040503050406030204" pitchFamily="18" charset="0"/>
              </a:rPr>
              <a:t>3. </a:t>
            </a:r>
            <a:r>
              <a:rPr lang="en-US" sz="2000" dirty="0">
                <a:latin typeface="Cambria" panose="02040503050406030204" pitchFamily="18" charset="0"/>
                <a:ea typeface="Cambria" panose="02040503050406030204" pitchFamily="18" charset="0"/>
              </a:rPr>
              <a:t>We can also define variables by the </a:t>
            </a:r>
            <a:r>
              <a:rPr lang="en-US" sz="2000" b="1" i="1" dirty="0">
                <a:latin typeface="Cambria" panose="02040503050406030204" pitchFamily="18" charset="0"/>
                <a:ea typeface="Cambria" panose="02040503050406030204" pitchFamily="18" charset="0"/>
              </a:rPr>
              <a:t>const </a:t>
            </a:r>
            <a:r>
              <a:rPr lang="en-US" sz="2000" dirty="0">
                <a:latin typeface="Cambria" panose="02040503050406030204" pitchFamily="18" charset="0"/>
                <a:ea typeface="Cambria" panose="02040503050406030204" pitchFamily="18" charset="0"/>
              </a:rPr>
              <a:t>keyword</a:t>
            </a:r>
            <a:r>
              <a:rPr lang="en-US" sz="2000" b="1" i="1" dirty="0">
                <a:latin typeface="Cambria" panose="02040503050406030204" pitchFamily="18" charset="0"/>
                <a:ea typeface="Cambria" panose="02040503050406030204" pitchFamily="18" charset="0"/>
              </a:rPr>
              <a:t>.</a:t>
            </a:r>
            <a:r>
              <a:rPr lang="en-US" sz="2000" i="1" dirty="0">
                <a:latin typeface="Cambria" panose="02040503050406030204" pitchFamily="18" charset="0"/>
                <a:ea typeface="Cambria" panose="02040503050406030204" pitchFamily="18" charset="0"/>
              </a:rPr>
              <a:t> </a:t>
            </a:r>
          </a:p>
          <a:p>
            <a:endParaRPr lang="en-US" sz="2000" i="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At the begging of the script we can use the literal  “</a:t>
            </a:r>
            <a:r>
              <a:rPr lang="en-US" sz="2000" b="1" dirty="0">
                <a:latin typeface="Cambria" panose="02040503050406030204" pitchFamily="18" charset="0"/>
                <a:ea typeface="Cambria" panose="02040503050406030204" pitchFamily="18" charset="0"/>
              </a:rPr>
              <a:t>use strict</a:t>
            </a:r>
            <a:r>
              <a:rPr lang="en-US" sz="2000" dirty="0">
                <a:latin typeface="Cambria" panose="02040503050406030204" pitchFamily="18" charset="0"/>
                <a:ea typeface="Cambria" panose="02040503050406030204" pitchFamily="18" charset="0"/>
              </a:rPr>
              <a:t>” to restrict global declaration.</a:t>
            </a:r>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976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JS Data Types</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78094"/>
            <a:ext cx="7892665" cy="2862322"/>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As like PHP, JavaScript is also a loosely typed language. We do not declare any data type before the variables. It has dynamic types. This means that the same variable can be used to hold different data types:</a:t>
            </a:r>
          </a:p>
          <a:p>
            <a:endParaRPr lang="en-US" sz="2400" dirty="0">
              <a:latin typeface="Cambria" panose="02040503050406030204" pitchFamily="18" charset="0"/>
              <a:ea typeface="Cambria" panose="02040503050406030204" pitchFamily="18" charset="0"/>
            </a:endParaRPr>
          </a:p>
          <a:p>
            <a:r>
              <a:rPr lang="en-US" sz="2000" i="1" dirty="0">
                <a:solidFill>
                  <a:srgbClr val="002060"/>
                </a:solidFill>
              </a:rPr>
              <a:t>var x;           	// Now x is undefined</a:t>
            </a:r>
            <a:br>
              <a:rPr lang="en-US" sz="2000" i="1" dirty="0">
                <a:solidFill>
                  <a:srgbClr val="002060"/>
                </a:solidFill>
              </a:rPr>
            </a:br>
            <a:r>
              <a:rPr lang="en-US" sz="2000" i="1" dirty="0">
                <a:solidFill>
                  <a:srgbClr val="002060"/>
                </a:solidFill>
              </a:rPr>
              <a:t>x = 5;             	// Now x is a Number</a:t>
            </a:r>
            <a:br>
              <a:rPr lang="en-US" sz="2000" i="1" dirty="0">
                <a:solidFill>
                  <a:srgbClr val="002060"/>
                </a:solidFill>
              </a:rPr>
            </a:br>
            <a:r>
              <a:rPr lang="en-US" sz="2000" i="1" dirty="0">
                <a:solidFill>
                  <a:srgbClr val="002060"/>
                </a:solidFill>
              </a:rPr>
              <a:t>x = "John";      	// Now x is a String </a:t>
            </a:r>
            <a:endParaRPr lang="en-US" sz="2400" i="1" dirty="0">
              <a:solidFill>
                <a:srgbClr val="002060"/>
              </a:solidFill>
            </a:endParaRPr>
          </a:p>
        </p:txBody>
      </p:sp>
    </p:spTree>
    <p:extLst>
      <p:ext uri="{BB962C8B-B14F-4D97-AF65-F5344CB8AC3E}">
        <p14:creationId xmlns:p14="http://schemas.microsoft.com/office/powerpoint/2010/main" val="29510239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777</TotalTime>
  <Words>1622</Words>
  <Application>Microsoft Office PowerPoint</Application>
  <PresentationFormat>On-screen Show (4:3)</PresentationFormat>
  <Paragraphs>209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Corbel</vt:lpstr>
      <vt:lpstr>Wingdings</vt:lpstr>
      <vt:lpstr>Spectrum</vt:lpstr>
      <vt:lpstr>Introduction to Vanilla JS</vt:lpstr>
      <vt:lpstr>Lecture Outline</vt:lpstr>
      <vt:lpstr>Lecture Objective</vt:lpstr>
      <vt:lpstr>Introduction to Vanilla JS</vt:lpstr>
      <vt:lpstr>PowerPoint Presentation</vt:lpstr>
      <vt:lpstr>PowerPoint Presentation</vt:lpstr>
      <vt:lpstr>Why JS is so popular?</vt:lpstr>
      <vt:lpstr>JS Variables </vt:lpstr>
      <vt:lpstr>JS Data Types</vt:lpstr>
      <vt:lpstr>JS Array &amp; It’s methods </vt:lpstr>
      <vt:lpstr>PowerPoint Presentation</vt:lpstr>
      <vt:lpstr>JS Functions </vt:lpstr>
      <vt:lpstr>PowerPoint Presentation</vt:lpstr>
      <vt:lpstr>JS Strings &amp; it’s methods </vt:lpstr>
      <vt:lpstr>JS Loops</vt:lpstr>
      <vt:lpstr>JS Objects</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Md.Al-Amin</dc:creator>
  <cp:lastModifiedBy>Md. Al-Amin</cp:lastModifiedBy>
  <cp:revision>261</cp:revision>
  <dcterms:created xsi:type="dcterms:W3CDTF">2018-12-10T17:20:29Z</dcterms:created>
  <dcterms:modified xsi:type="dcterms:W3CDTF">2021-05-31T06:15:50Z</dcterms:modified>
</cp:coreProperties>
</file>