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88" r:id="rId5"/>
    <p:sldId id="266" r:id="rId6"/>
    <p:sldId id="267" r:id="rId7"/>
    <p:sldId id="269" r:id="rId8"/>
    <p:sldId id="270" r:id="rId9"/>
    <p:sldId id="273" r:id="rId10"/>
    <p:sldId id="272" r:id="rId11"/>
    <p:sldId id="271" r:id="rId12"/>
    <p:sldId id="274" r:id="rId13"/>
    <p:sldId id="275" r:id="rId14"/>
    <p:sldId id="278" r:id="rId15"/>
    <p:sldId id="277" r:id="rId16"/>
    <p:sldId id="285" r:id="rId17"/>
    <p:sldId id="276" r:id="rId18"/>
    <p:sldId id="286" r:id="rId19"/>
    <p:sldId id="290" r:id="rId20"/>
    <p:sldId id="265"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api.jquery.com/" TargetMode="External"/><Relationship Id="rId2" Type="http://schemas.openxmlformats.org/officeDocument/2006/relationships/hyperlink" Target="https://www.w3schools.com/jquery/default.asp" TargetMode="External"/><Relationship Id="rId1" Type="http://schemas.openxmlformats.org/officeDocument/2006/relationships/slideLayout" Target="../slideLayouts/slideLayout9.xml"/><Relationship Id="rId5" Type="http://schemas.openxmlformats.org/officeDocument/2006/relationships/hyperlink" Target="https://www.w3schools.com/js/js_json_intro.asp" TargetMode="External"/><Relationship Id="rId4" Type="http://schemas.openxmlformats.org/officeDocument/2006/relationships/hyperlink" Target="https://jqueryui.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jQuery &amp; JSON</a:t>
            </a:r>
          </a:p>
        </p:txBody>
      </p:sp>
      <p:sp>
        <p:nvSpPr>
          <p:cNvPr id="3" name="Subtitle 2"/>
          <p:cNvSpPr>
            <a:spLocks noGrp="1"/>
          </p:cNvSpPr>
          <p:nvPr>
            <p:ph type="subTitle" idx="1"/>
          </p:nvPr>
        </p:nvSpPr>
        <p:spPr>
          <a:xfrm>
            <a:off x="476205" y="1532427"/>
            <a:ext cx="2789509" cy="484632"/>
          </a:xfrm>
        </p:spPr>
        <p:txBody>
          <a:bodyPr/>
          <a:lstStyle/>
          <a:p>
            <a:r>
              <a:rPr lang="en-US" dirty="0"/>
              <a:t>Course Code: CSC 4182</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51353876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23368">
                  <a:extLst>
                    <a:ext uri="{9D8B030D-6E8A-4147-A177-3AD203B41FA5}">
                      <a16:colId xmlns:a16="http://schemas.microsoft.com/office/drawing/2014/main" val="1762131981"/>
                    </a:ext>
                  </a:extLst>
                </a:gridCol>
                <a:gridCol w="1167618">
                  <a:extLst>
                    <a:ext uri="{9D8B030D-6E8A-4147-A177-3AD203B41FA5}">
                      <a16:colId xmlns:a16="http://schemas.microsoft.com/office/drawing/2014/main" val="445458238"/>
                    </a:ext>
                  </a:extLst>
                </a:gridCol>
                <a:gridCol w="1735954">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3</a:t>
                      </a:r>
                    </a:p>
                  </a:txBody>
                  <a:tcPr/>
                </a:tc>
                <a:tc>
                  <a:txBody>
                    <a:bodyPr/>
                    <a:lstStyle/>
                    <a:p>
                      <a:r>
                        <a:rPr lang="en-US" dirty="0"/>
                        <a:t>Week No:</a:t>
                      </a:r>
                    </a:p>
                  </a:txBody>
                  <a:tcPr/>
                </a:tc>
                <a:tc>
                  <a:txBody>
                    <a:bodyPr/>
                    <a:lstStyle/>
                    <a:p>
                      <a:r>
                        <a:rPr lang="en-US" dirty="0"/>
                        <a:t>02</a:t>
                      </a:r>
                    </a:p>
                  </a:txBody>
                  <a:tcPr/>
                </a:tc>
                <a:tc>
                  <a:txBody>
                    <a:bodyPr/>
                    <a:lstStyle/>
                    <a:p>
                      <a:r>
                        <a:rPr lang="en-US" dirty="0"/>
                        <a:t>Semester:</a:t>
                      </a:r>
                    </a:p>
                  </a:txBody>
                  <a:tcPr/>
                </a:tc>
                <a:tc>
                  <a:txBody>
                    <a:bodyPr/>
                    <a:lstStyle/>
                    <a:p>
                      <a:r>
                        <a:rPr lang="en-US"/>
                        <a:t>Summer20-21</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Md.Al-Amin (alamin@aiub.edu)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26084" y="1566516"/>
            <a:ext cx="4685546"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Advanced Programming In Web Technologies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jQuery Events</a:t>
            </a:r>
          </a:p>
        </p:txBody>
      </p:sp>
      <p:sp>
        <p:nvSpPr>
          <p:cNvPr id="4" name="TextBox 3">
            <a:extLst>
              <a:ext uri="{FF2B5EF4-FFF2-40B4-BE49-F238E27FC236}">
                <a16:creationId xmlns:a16="http://schemas.microsoft.com/office/drawing/2014/main" id="{E00A471B-FCB5-3949-B014-0D06C67E41B3}"/>
              </a:ext>
            </a:extLst>
          </p:cNvPr>
          <p:cNvSpPr txBox="1"/>
          <p:nvPr/>
        </p:nvSpPr>
        <p:spPr>
          <a:xfrm>
            <a:off x="431694" y="2154541"/>
            <a:ext cx="8149597" cy="2585323"/>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All the different visitors' actions that a web page can respond to are called events.</a:t>
            </a:r>
          </a:p>
          <a:p>
            <a:r>
              <a:rPr lang="en-US" dirty="0">
                <a:latin typeface="Cambria" panose="02040503050406030204" pitchFamily="18" charset="0"/>
                <a:ea typeface="Cambria" panose="02040503050406030204" pitchFamily="18" charset="0"/>
              </a:rPr>
              <a:t>Examples:</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moving a mouse over an element (hover())</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selecting a radio button (change())</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clicking on an element (click())</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The $(document).ready() method allows us to execute a function when the document is fully loaded.</a:t>
            </a:r>
          </a:p>
          <a:p>
            <a:pPr algn="ctr"/>
            <a:r>
              <a:rPr lang="en-US" b="1" dirty="0">
                <a:latin typeface="Cambria" panose="02040503050406030204" pitchFamily="18" charset="0"/>
                <a:ea typeface="Cambria" panose="02040503050406030204" pitchFamily="18" charset="0"/>
              </a:rPr>
              <a:t>jQuery Syntax of Event:</a:t>
            </a:r>
          </a:p>
        </p:txBody>
      </p:sp>
      <p:sp>
        <p:nvSpPr>
          <p:cNvPr id="5" name="Rectangle 4">
            <a:extLst>
              <a:ext uri="{FF2B5EF4-FFF2-40B4-BE49-F238E27FC236}">
                <a16:creationId xmlns:a16="http://schemas.microsoft.com/office/drawing/2014/main" id="{2583A38B-3ECF-451C-8DC5-49A4570C31A0}"/>
              </a:ext>
            </a:extLst>
          </p:cNvPr>
          <p:cNvSpPr/>
          <p:nvPr/>
        </p:nvSpPr>
        <p:spPr>
          <a:xfrm>
            <a:off x="966262" y="4914263"/>
            <a:ext cx="3141500" cy="923330"/>
          </a:xfrm>
          <a:prstGeom prst="rect">
            <a:avLst/>
          </a:prstGeom>
        </p:spPr>
        <p:txBody>
          <a:bodyPr wrap="square">
            <a:spAutoFit/>
          </a:bodyPr>
          <a:lstStyle/>
          <a:p>
            <a:r>
              <a:rPr lang="en-US" i="1" dirty="0">
                <a:solidFill>
                  <a:srgbClr val="002060"/>
                </a:solidFill>
              </a:rPr>
              <a:t>$("p").on("click", function(){</a:t>
            </a:r>
            <a:br>
              <a:rPr lang="en-US" i="1" dirty="0">
                <a:solidFill>
                  <a:srgbClr val="002060"/>
                </a:solidFill>
              </a:rPr>
            </a:br>
            <a:r>
              <a:rPr lang="en-US" i="1" dirty="0">
                <a:solidFill>
                  <a:srgbClr val="002060"/>
                </a:solidFill>
              </a:rPr>
              <a:t>  $(this).hide();</a:t>
            </a:r>
            <a:br>
              <a:rPr lang="en-US" i="1" dirty="0">
                <a:solidFill>
                  <a:srgbClr val="002060"/>
                </a:solidFill>
              </a:rPr>
            </a:br>
            <a:r>
              <a:rPr lang="en-US" i="1" dirty="0">
                <a:solidFill>
                  <a:srgbClr val="002060"/>
                </a:solidFill>
              </a:rPr>
              <a:t>}); </a:t>
            </a:r>
            <a:endParaRPr lang="en-US" i="1" dirty="0">
              <a:solidFill>
                <a:srgbClr val="002060"/>
              </a:solidFill>
              <a:latin typeface="Cambria" panose="02040503050406030204" pitchFamily="18" charset="0"/>
              <a:ea typeface="Cambria" panose="02040503050406030204" pitchFamily="18" charset="0"/>
            </a:endParaRPr>
          </a:p>
        </p:txBody>
      </p:sp>
      <p:sp>
        <p:nvSpPr>
          <p:cNvPr id="6" name="Rectangle 5">
            <a:extLst>
              <a:ext uri="{FF2B5EF4-FFF2-40B4-BE49-F238E27FC236}">
                <a16:creationId xmlns:a16="http://schemas.microsoft.com/office/drawing/2014/main" id="{9E64E4E7-74B8-41A3-AA94-46D2DF538E0D}"/>
              </a:ext>
            </a:extLst>
          </p:cNvPr>
          <p:cNvSpPr/>
          <p:nvPr/>
        </p:nvSpPr>
        <p:spPr>
          <a:xfrm>
            <a:off x="4902878" y="4911916"/>
            <a:ext cx="3141500" cy="923330"/>
          </a:xfrm>
          <a:prstGeom prst="rect">
            <a:avLst/>
          </a:prstGeom>
        </p:spPr>
        <p:txBody>
          <a:bodyPr wrap="square">
            <a:spAutoFit/>
          </a:bodyPr>
          <a:lstStyle/>
          <a:p>
            <a:r>
              <a:rPr lang="en-US" i="1" dirty="0">
                <a:solidFill>
                  <a:srgbClr val="002060"/>
                </a:solidFill>
              </a:rPr>
              <a:t>$("p").click(function(){</a:t>
            </a:r>
            <a:br>
              <a:rPr lang="en-US" i="1" dirty="0">
                <a:solidFill>
                  <a:srgbClr val="002060"/>
                </a:solidFill>
              </a:rPr>
            </a:br>
            <a:r>
              <a:rPr lang="en-US" i="1" dirty="0">
                <a:solidFill>
                  <a:srgbClr val="002060"/>
                </a:solidFill>
              </a:rPr>
              <a:t>  $(this).hide();</a:t>
            </a:r>
            <a:br>
              <a:rPr lang="en-US" i="1" dirty="0">
                <a:solidFill>
                  <a:srgbClr val="002060"/>
                </a:solidFill>
              </a:rPr>
            </a:br>
            <a:r>
              <a:rPr lang="en-US" i="1" dirty="0">
                <a:solidFill>
                  <a:srgbClr val="002060"/>
                </a:solidFill>
              </a:rPr>
              <a:t>}); </a:t>
            </a:r>
            <a:endParaRPr lang="en-US" i="1" dirty="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6233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jQuery Ajax</a:t>
            </a:r>
          </a:p>
        </p:txBody>
      </p:sp>
      <p:sp>
        <p:nvSpPr>
          <p:cNvPr id="4" name="TextBox 3">
            <a:extLst>
              <a:ext uri="{FF2B5EF4-FFF2-40B4-BE49-F238E27FC236}">
                <a16:creationId xmlns:a16="http://schemas.microsoft.com/office/drawing/2014/main" id="{E00A471B-FCB5-3949-B014-0D06C67E41B3}"/>
              </a:ext>
            </a:extLst>
          </p:cNvPr>
          <p:cNvSpPr txBox="1"/>
          <p:nvPr/>
        </p:nvSpPr>
        <p:spPr>
          <a:xfrm>
            <a:off x="685296" y="2056065"/>
            <a:ext cx="7808976" cy="4247317"/>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jQuery provides several methods for AJAX functionality. One of the popular one is $.ajax() event. Following is the syntax of making ajax call using $.ajax() event:</a:t>
            </a:r>
          </a:p>
          <a:p>
            <a:endParaRPr lang="en-US" dirty="0">
              <a:latin typeface="Cambria" panose="02040503050406030204" pitchFamily="18" charset="0"/>
              <a:ea typeface="Cambria" panose="02040503050406030204" pitchFamily="18" charset="0"/>
            </a:endParaRPr>
          </a:p>
          <a:p>
            <a:r>
              <a:rPr lang="en-US" i="1" dirty="0">
                <a:latin typeface="Cambria" panose="02040503050406030204" pitchFamily="18" charset="0"/>
                <a:ea typeface="Cambria" panose="02040503050406030204" pitchFamily="18" charset="0"/>
              </a:rPr>
              <a:t>$("button").click(function(){</a:t>
            </a:r>
          </a:p>
          <a:p>
            <a:r>
              <a:rPr lang="en-US" i="1" dirty="0">
                <a:latin typeface="Cambria" panose="02040503050406030204" pitchFamily="18" charset="0"/>
                <a:ea typeface="Cambria" panose="02040503050406030204" pitchFamily="18" charset="0"/>
              </a:rPr>
              <a:t>	$.ajax({</a:t>
            </a:r>
          </a:p>
          <a:p>
            <a:r>
              <a:rPr lang="en-US" i="1" dirty="0">
                <a:latin typeface="Cambria" panose="02040503050406030204" pitchFamily="18" charset="0"/>
                <a:ea typeface="Cambria" panose="02040503050406030204" pitchFamily="18" charset="0"/>
              </a:rPr>
              <a:t>		url: “abc.txt",</a:t>
            </a:r>
          </a:p>
          <a:p>
            <a:r>
              <a:rPr lang="en-US" i="1" dirty="0">
                <a:latin typeface="Cambria" panose="02040503050406030204" pitchFamily="18" charset="0"/>
                <a:ea typeface="Cambria" panose="02040503050406030204" pitchFamily="18" charset="0"/>
              </a:rPr>
              <a:t>		method: ‘GET’, </a:t>
            </a:r>
          </a:p>
          <a:p>
            <a:r>
              <a:rPr lang="en-US" i="1" dirty="0">
                <a:latin typeface="Cambria" panose="02040503050406030204" pitchFamily="18" charset="0"/>
                <a:ea typeface="Cambria" panose="02040503050406030204" pitchFamily="18" charset="0"/>
              </a:rPr>
              <a:t>		data: {},</a:t>
            </a:r>
          </a:p>
          <a:p>
            <a:r>
              <a:rPr lang="en-US" i="1" dirty="0">
                <a:latin typeface="Cambria" panose="02040503050406030204" pitchFamily="18" charset="0"/>
                <a:ea typeface="Cambria" panose="02040503050406030204" pitchFamily="18" charset="0"/>
              </a:rPr>
              <a:t>		success: function(result){</a:t>
            </a:r>
          </a:p>
          <a:p>
            <a:r>
              <a:rPr lang="en-US" i="1" dirty="0">
                <a:latin typeface="Cambria" panose="02040503050406030204" pitchFamily="18" charset="0"/>
                <a:ea typeface="Cambria" panose="02040503050406030204" pitchFamily="18" charset="0"/>
              </a:rPr>
              <a:t>    			$("#div1").html(result);</a:t>
            </a:r>
          </a:p>
          <a:p>
            <a:r>
              <a:rPr lang="en-US" i="1" dirty="0">
                <a:latin typeface="Cambria" panose="02040503050406030204" pitchFamily="18" charset="0"/>
                <a:ea typeface="Cambria" panose="02040503050406030204" pitchFamily="18" charset="0"/>
              </a:rPr>
              <a:t>  		},</a:t>
            </a:r>
          </a:p>
          <a:p>
            <a:r>
              <a:rPr lang="en-US" i="1" dirty="0">
                <a:latin typeface="Cambria" panose="02040503050406030204" pitchFamily="18" charset="0"/>
                <a:ea typeface="Cambria" panose="02040503050406030204" pitchFamily="18" charset="0"/>
              </a:rPr>
              <a:t>		error: function(err){ $("#div1").html(result); }</a:t>
            </a:r>
          </a:p>
          <a:p>
            <a:r>
              <a:rPr lang="en-US" i="1" dirty="0">
                <a:latin typeface="Cambria" panose="02040503050406030204" pitchFamily="18" charset="0"/>
                <a:ea typeface="Cambria" panose="02040503050406030204" pitchFamily="18" charset="0"/>
              </a:rPr>
              <a:t>	});</a:t>
            </a:r>
          </a:p>
          <a:p>
            <a:r>
              <a:rPr lang="en-US" i="1" dirty="0">
                <a:latin typeface="Cambria" panose="02040503050406030204" pitchFamily="18" charset="0"/>
                <a:ea typeface="Cambria" panose="02040503050406030204" pitchFamily="18" charset="0"/>
              </a:rPr>
              <a:t>});</a:t>
            </a:r>
            <a:endParaRPr lang="en-FI"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2994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jQuery UI</a:t>
            </a:r>
          </a:p>
        </p:txBody>
      </p:sp>
      <p:sp>
        <p:nvSpPr>
          <p:cNvPr id="4" name="TextBox 3">
            <a:extLst>
              <a:ext uri="{FF2B5EF4-FFF2-40B4-BE49-F238E27FC236}">
                <a16:creationId xmlns:a16="http://schemas.microsoft.com/office/drawing/2014/main" id="{E00A471B-FCB5-3949-B014-0D06C67E41B3}"/>
              </a:ext>
            </a:extLst>
          </p:cNvPr>
          <p:cNvSpPr txBox="1"/>
          <p:nvPr/>
        </p:nvSpPr>
        <p:spPr>
          <a:xfrm>
            <a:off x="573475" y="2084205"/>
            <a:ext cx="7656842" cy="4093428"/>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jQuery UI is a curated set of user interface interactions, effects, widgets, and themes built on top of the jQuery JavaScript Library. Whether you're building highly interactive web applications, or you just need to add a date picker to a form control, jQuery UI is the perfect choice.</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Following are some useful module that could help to build interactive web frontend using jQuery UI:</a:t>
            </a:r>
          </a:p>
          <a:p>
            <a:endParaRPr lang="en-US"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rPr>
              <a:t>Accordion</a:t>
            </a: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rPr>
              <a:t>Autocomplete</a:t>
            </a:r>
          </a:p>
          <a:p>
            <a:pPr marL="285750" indent="-285750">
              <a:buFont typeface="Wingdings" panose="05000000000000000000" pitchFamily="2" charset="2"/>
              <a:buChar char="§"/>
            </a:pPr>
            <a:r>
              <a:rPr lang="en-US" sz="2000" dirty="0" err="1">
                <a:latin typeface="Cambria" panose="02040503050406030204" pitchFamily="18" charset="0"/>
                <a:ea typeface="Cambria" panose="02040503050406030204" pitchFamily="18" charset="0"/>
              </a:rPr>
              <a:t>Datepicker</a:t>
            </a:r>
            <a:endParaRPr lang="en-US"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rPr>
              <a:t>Tabs etc. </a:t>
            </a:r>
            <a:endParaRPr lang="en-FI" sz="2000" dirty="0">
              <a:latin typeface="Cambria" panose="02040503050406030204" pitchFamily="18" charset="0"/>
              <a:ea typeface="Cambria" panose="02040503050406030204" pitchFamily="18" charset="0"/>
            </a:endParaRPr>
          </a:p>
        </p:txBody>
      </p:sp>
      <p:pic>
        <p:nvPicPr>
          <p:cNvPr id="5" name="Picture 4" descr="A picture containing bird&#10;&#10;Description automatically generated">
            <a:extLst>
              <a:ext uri="{FF2B5EF4-FFF2-40B4-BE49-F238E27FC236}">
                <a16:creationId xmlns:a16="http://schemas.microsoft.com/office/drawing/2014/main" id="{EA7C3B1F-1030-4001-AE53-969D42571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842" y="4049009"/>
            <a:ext cx="2359986" cy="2359986"/>
          </a:xfrm>
          <a:prstGeom prst="rect">
            <a:avLst/>
          </a:prstGeom>
        </p:spPr>
      </p:pic>
    </p:spTree>
    <p:extLst>
      <p:ext uri="{BB962C8B-B14F-4D97-AF65-F5344CB8AC3E}">
        <p14:creationId xmlns:p14="http://schemas.microsoft.com/office/powerpoint/2010/main" val="1739957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Introduction to JSON</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808976" cy="2554545"/>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JavaScript Object Notation (JSON) is an open standard file format, and data interchange format, that uses human-readable text to store and transmit data objects consisting of attribute–value pairs and array data types (or any other serializable value).</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When exchanging data between a browser and a server, the data can only be text. JSON is text, and we can convert any JavaScript object into JSON, and send JSON to the server.</a:t>
            </a:r>
          </a:p>
        </p:txBody>
      </p:sp>
    </p:spTree>
    <p:extLst>
      <p:ext uri="{BB962C8B-B14F-4D97-AF65-F5344CB8AC3E}">
        <p14:creationId xmlns:p14="http://schemas.microsoft.com/office/powerpoint/2010/main" val="3102780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JSON Structure </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170099"/>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JSON stores data in name-value pairs. It’s structure is very close to JS object. Following is the structure of a JSON object:</a:t>
            </a:r>
          </a:p>
          <a:p>
            <a:endParaRPr lang="en-US" sz="2000" dirty="0">
              <a:latin typeface="Cambria" panose="02040503050406030204" pitchFamily="18" charset="0"/>
              <a:ea typeface="Cambria" panose="02040503050406030204" pitchFamily="18" charset="0"/>
            </a:endParaRPr>
          </a:p>
          <a:p>
            <a:r>
              <a:rPr lang="en-US" sz="2000" i="1" dirty="0">
                <a:solidFill>
                  <a:srgbClr val="002060"/>
                </a:solidFill>
                <a:latin typeface="Cambria" panose="02040503050406030204" pitchFamily="18" charset="0"/>
                <a:ea typeface="Cambria" panose="02040503050406030204" pitchFamily="18" charset="0"/>
              </a:rPr>
              <a:t>var data = {</a:t>
            </a:r>
          </a:p>
          <a:p>
            <a:r>
              <a:rPr lang="en-US" sz="2000" i="1" dirty="0">
                <a:solidFill>
                  <a:srgbClr val="002060"/>
                </a:solidFill>
                <a:latin typeface="Cambria" panose="02040503050406030204" pitchFamily="18" charset="0"/>
                <a:ea typeface="Cambria" panose="02040503050406030204" pitchFamily="18" charset="0"/>
              </a:rPr>
              <a:t>       ‘name’ : ‘XYZ’,</a:t>
            </a:r>
          </a:p>
          <a:p>
            <a:r>
              <a:rPr lang="en-US" sz="2000" i="1" dirty="0">
                <a:solidFill>
                  <a:srgbClr val="002060"/>
                </a:solidFill>
                <a:latin typeface="Cambria" panose="02040503050406030204" pitchFamily="18" charset="0"/>
                <a:ea typeface="Cambria" panose="02040503050406030204" pitchFamily="18" charset="0"/>
              </a:rPr>
              <a:t>       ‘age’ : 23</a:t>
            </a:r>
          </a:p>
          <a:p>
            <a:r>
              <a:rPr lang="en-US" sz="2000" i="1" dirty="0">
                <a:solidFill>
                  <a:srgbClr val="002060"/>
                </a:solidFill>
                <a:latin typeface="Cambria" panose="02040503050406030204" pitchFamily="18" charset="0"/>
                <a:ea typeface="Cambria" panose="02040503050406030204" pitchFamily="18" charset="0"/>
              </a:rPr>
              <a:t>}</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The only difference from JS object is the quotation (“ ”) of property name.</a:t>
            </a:r>
          </a:p>
        </p:txBody>
      </p:sp>
    </p:spTree>
    <p:extLst>
      <p:ext uri="{BB962C8B-B14F-4D97-AF65-F5344CB8AC3E}">
        <p14:creationId xmlns:p14="http://schemas.microsoft.com/office/powerpoint/2010/main" val="14300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JSON Array</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656843" cy="2554545"/>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We generally store multiple json data in an array. Following is the syntax of a json array:</a:t>
            </a:r>
          </a:p>
          <a:p>
            <a:endParaRPr lang="en-US" sz="2000" dirty="0">
              <a:latin typeface="Cambria" panose="02040503050406030204" pitchFamily="18" charset="0"/>
              <a:ea typeface="Cambria" panose="02040503050406030204" pitchFamily="18" charset="0"/>
            </a:endParaRPr>
          </a:p>
          <a:p>
            <a:r>
              <a:rPr lang="en-US" sz="2000" i="1" dirty="0">
                <a:latin typeface="Cambria" panose="02040503050406030204" pitchFamily="18" charset="0"/>
                <a:ea typeface="Cambria" panose="02040503050406030204" pitchFamily="18" charset="0"/>
              </a:rPr>
              <a:t>var cars = [</a:t>
            </a:r>
            <a:br>
              <a:rPr lang="en-US" sz="2000" i="1" dirty="0">
                <a:latin typeface="Cambria" panose="02040503050406030204" pitchFamily="18" charset="0"/>
                <a:ea typeface="Cambria" panose="02040503050406030204" pitchFamily="18" charset="0"/>
              </a:rPr>
            </a:br>
            <a:r>
              <a:rPr lang="en-US" sz="2000" i="1" dirty="0">
                <a:latin typeface="Cambria" panose="02040503050406030204" pitchFamily="18" charset="0"/>
                <a:ea typeface="Cambria" panose="02040503050406030204" pitchFamily="18" charset="0"/>
              </a:rPr>
              <a:t>    { "</a:t>
            </a:r>
            <a:r>
              <a:rPr lang="en-US" sz="2000" i="1" dirty="0" err="1">
                <a:latin typeface="Cambria" panose="02040503050406030204" pitchFamily="18" charset="0"/>
                <a:ea typeface="Cambria" panose="02040503050406030204" pitchFamily="18" charset="0"/>
              </a:rPr>
              <a:t>name":"Ford</a:t>
            </a:r>
            <a:r>
              <a:rPr lang="en-US" sz="2000" i="1" dirty="0">
                <a:latin typeface="Cambria" panose="02040503050406030204" pitchFamily="18" charset="0"/>
                <a:ea typeface="Cambria" panose="02040503050406030204" pitchFamily="18" charset="0"/>
              </a:rPr>
              <a:t>", "models":[ "Fiesta", "Focus", "Mustang" ] },</a:t>
            </a:r>
            <a:br>
              <a:rPr lang="en-US" sz="2000" i="1" dirty="0">
                <a:latin typeface="Cambria" panose="02040503050406030204" pitchFamily="18" charset="0"/>
                <a:ea typeface="Cambria" panose="02040503050406030204" pitchFamily="18" charset="0"/>
              </a:rPr>
            </a:br>
            <a:r>
              <a:rPr lang="en-US" sz="2000" i="1" dirty="0">
                <a:latin typeface="Cambria" panose="02040503050406030204" pitchFamily="18" charset="0"/>
                <a:ea typeface="Cambria" panose="02040503050406030204" pitchFamily="18" charset="0"/>
              </a:rPr>
              <a:t>    { "</a:t>
            </a:r>
            <a:r>
              <a:rPr lang="en-US" sz="2000" i="1" dirty="0" err="1">
                <a:latin typeface="Cambria" panose="02040503050406030204" pitchFamily="18" charset="0"/>
                <a:ea typeface="Cambria" panose="02040503050406030204" pitchFamily="18" charset="0"/>
              </a:rPr>
              <a:t>name":"BMW</a:t>
            </a:r>
            <a:r>
              <a:rPr lang="en-US" sz="2000" i="1" dirty="0">
                <a:latin typeface="Cambria" panose="02040503050406030204" pitchFamily="18" charset="0"/>
                <a:ea typeface="Cambria" panose="02040503050406030204" pitchFamily="18" charset="0"/>
              </a:rPr>
              <a:t>", "models":[ "320", "X3", "X5" ] },</a:t>
            </a:r>
            <a:br>
              <a:rPr lang="en-US" sz="2000" i="1" dirty="0">
                <a:latin typeface="Cambria" panose="02040503050406030204" pitchFamily="18" charset="0"/>
                <a:ea typeface="Cambria" panose="02040503050406030204" pitchFamily="18" charset="0"/>
              </a:rPr>
            </a:br>
            <a:r>
              <a:rPr lang="en-US" sz="2000" i="1" dirty="0">
                <a:latin typeface="Cambria" panose="02040503050406030204" pitchFamily="18" charset="0"/>
                <a:ea typeface="Cambria" panose="02040503050406030204" pitchFamily="18" charset="0"/>
              </a:rPr>
              <a:t>    { "</a:t>
            </a:r>
            <a:r>
              <a:rPr lang="en-US" sz="2000" i="1" dirty="0" err="1">
                <a:latin typeface="Cambria" panose="02040503050406030204" pitchFamily="18" charset="0"/>
                <a:ea typeface="Cambria" panose="02040503050406030204" pitchFamily="18" charset="0"/>
              </a:rPr>
              <a:t>name":"Fiat</a:t>
            </a:r>
            <a:r>
              <a:rPr lang="en-US" sz="2000" i="1" dirty="0">
                <a:latin typeface="Cambria" panose="02040503050406030204" pitchFamily="18" charset="0"/>
                <a:ea typeface="Cambria" panose="02040503050406030204" pitchFamily="18" charset="0"/>
              </a:rPr>
              <a:t>", "models":[ "500", "Panda" ] }</a:t>
            </a:r>
            <a:br>
              <a:rPr lang="en-US" sz="2000" i="1" dirty="0">
                <a:latin typeface="Cambria" panose="02040503050406030204" pitchFamily="18" charset="0"/>
                <a:ea typeface="Cambria" panose="02040503050406030204" pitchFamily="18" charset="0"/>
              </a:rPr>
            </a:br>
            <a:r>
              <a:rPr lang="en-US" sz="2000" i="1" dirty="0">
                <a:latin typeface="Cambria" panose="02040503050406030204" pitchFamily="18" charset="0"/>
                <a:ea typeface="Cambria" panose="02040503050406030204" pitchFamily="18" charset="0"/>
              </a:rPr>
              <a:t>]</a:t>
            </a:r>
            <a:endParaRPr lang="en-FI" sz="20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58488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034536" cy="1088136"/>
          </a:xfrm>
        </p:spPr>
        <p:txBody>
          <a:bodyPr>
            <a:noAutofit/>
          </a:bodyPr>
          <a:lstStyle/>
          <a:p>
            <a:r>
              <a:rPr lang="en-US" sz="3200" dirty="0"/>
              <a:t>JSON Data Sending to Server</a:t>
            </a:r>
          </a:p>
        </p:txBody>
      </p:sp>
      <p:sp>
        <p:nvSpPr>
          <p:cNvPr id="4" name="TextBox 3">
            <a:extLst>
              <a:ext uri="{FF2B5EF4-FFF2-40B4-BE49-F238E27FC236}">
                <a16:creationId xmlns:a16="http://schemas.microsoft.com/office/drawing/2014/main" id="{E00A471B-FCB5-3949-B014-0D06C67E41B3}"/>
              </a:ext>
            </a:extLst>
          </p:cNvPr>
          <p:cNvSpPr txBox="1"/>
          <p:nvPr/>
        </p:nvSpPr>
        <p:spPr>
          <a:xfrm>
            <a:off x="713434" y="2513525"/>
            <a:ext cx="7445829" cy="2616101"/>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Sending JSON data to server:</a:t>
            </a:r>
          </a:p>
          <a:p>
            <a:r>
              <a:rPr lang="en-US" sz="2000" dirty="0">
                <a:latin typeface="Cambria" panose="02040503050406030204" pitchFamily="18" charset="0"/>
                <a:ea typeface="Cambria" panose="02040503050406030204" pitchFamily="18" charset="0"/>
              </a:rPr>
              <a:t>	</a:t>
            </a:r>
          </a:p>
          <a:p>
            <a:r>
              <a:rPr lang="en-US" sz="2000" dirty="0">
                <a:latin typeface="Cambria" panose="02040503050406030204" pitchFamily="18" charset="0"/>
                <a:ea typeface="Cambria" panose="02040503050406030204" pitchFamily="18" charset="0"/>
              </a:rPr>
              <a:t>	</a:t>
            </a:r>
            <a:r>
              <a:rPr lang="en-US" sz="2000" i="1" dirty="0">
                <a:latin typeface="Cambria" panose="02040503050406030204" pitchFamily="18" charset="0"/>
                <a:ea typeface="Cambria" panose="02040503050406030204" pitchFamily="18" charset="0"/>
              </a:rPr>
              <a:t>var </a:t>
            </a:r>
            <a:r>
              <a:rPr lang="en-US" sz="2000" i="1" dirty="0" err="1">
                <a:latin typeface="Cambria" panose="02040503050406030204" pitchFamily="18" charset="0"/>
                <a:ea typeface="Cambria" panose="02040503050406030204" pitchFamily="18" charset="0"/>
              </a:rPr>
              <a:t>myObj</a:t>
            </a:r>
            <a:r>
              <a:rPr lang="en-US" sz="2000" i="1" dirty="0">
                <a:latin typeface="Cambria" panose="02040503050406030204" pitchFamily="18" charset="0"/>
                <a:ea typeface="Cambria" panose="02040503050406030204" pitchFamily="18" charset="0"/>
              </a:rPr>
              <a:t> = {name: "John", age: 31, city: "New York"};</a:t>
            </a:r>
            <a:br>
              <a:rPr lang="en-US" sz="2000" i="1" dirty="0">
                <a:latin typeface="Cambria" panose="02040503050406030204" pitchFamily="18" charset="0"/>
                <a:ea typeface="Cambria" panose="02040503050406030204" pitchFamily="18" charset="0"/>
              </a:rPr>
            </a:br>
            <a:r>
              <a:rPr lang="en-US" sz="2000" i="1" dirty="0">
                <a:latin typeface="Cambria" panose="02040503050406030204" pitchFamily="18" charset="0"/>
                <a:ea typeface="Cambria" panose="02040503050406030204" pitchFamily="18" charset="0"/>
              </a:rPr>
              <a:t>	var </a:t>
            </a:r>
            <a:r>
              <a:rPr lang="en-US" sz="2000" i="1" dirty="0" err="1">
                <a:latin typeface="Cambria" panose="02040503050406030204" pitchFamily="18" charset="0"/>
                <a:ea typeface="Cambria" panose="02040503050406030204" pitchFamily="18" charset="0"/>
              </a:rPr>
              <a:t>myJSON</a:t>
            </a:r>
            <a:r>
              <a:rPr lang="en-US" sz="2000" i="1" dirty="0">
                <a:latin typeface="Cambria" panose="02040503050406030204" pitchFamily="18" charset="0"/>
                <a:ea typeface="Cambria" panose="02040503050406030204" pitchFamily="18" charset="0"/>
              </a:rPr>
              <a:t> = </a:t>
            </a:r>
            <a:r>
              <a:rPr lang="en-US" sz="2000" i="1" dirty="0" err="1">
                <a:latin typeface="Cambria" panose="02040503050406030204" pitchFamily="18" charset="0"/>
                <a:ea typeface="Cambria" panose="02040503050406030204" pitchFamily="18" charset="0"/>
              </a:rPr>
              <a:t>JSON.stringify</a:t>
            </a:r>
            <a:r>
              <a:rPr lang="en-US" sz="2000" i="1" dirty="0">
                <a:latin typeface="Cambria" panose="02040503050406030204" pitchFamily="18" charset="0"/>
                <a:ea typeface="Cambria" panose="02040503050406030204" pitchFamily="18" charset="0"/>
              </a:rPr>
              <a:t>(</a:t>
            </a:r>
            <a:r>
              <a:rPr lang="en-US" sz="2000" i="1" dirty="0" err="1">
                <a:latin typeface="Cambria" panose="02040503050406030204" pitchFamily="18" charset="0"/>
                <a:ea typeface="Cambria" panose="02040503050406030204" pitchFamily="18" charset="0"/>
              </a:rPr>
              <a:t>myObj</a:t>
            </a:r>
            <a:r>
              <a:rPr lang="en-US" sz="2000" i="1" dirty="0">
                <a:latin typeface="Cambria" panose="02040503050406030204" pitchFamily="18" charset="0"/>
                <a:ea typeface="Cambria" panose="02040503050406030204" pitchFamily="18" charset="0"/>
              </a:rPr>
              <a:t>);</a:t>
            </a:r>
            <a:br>
              <a:rPr lang="en-US" sz="2000" i="1" dirty="0">
                <a:latin typeface="Cambria" panose="02040503050406030204" pitchFamily="18" charset="0"/>
                <a:ea typeface="Cambria" panose="02040503050406030204" pitchFamily="18" charset="0"/>
              </a:rPr>
            </a:br>
            <a:r>
              <a:rPr lang="en-US" sz="2000" i="1" dirty="0">
                <a:latin typeface="Cambria" panose="02040503050406030204" pitchFamily="18" charset="0"/>
                <a:ea typeface="Cambria" panose="02040503050406030204" pitchFamily="18" charset="0"/>
              </a:rPr>
              <a:t>	</a:t>
            </a:r>
            <a:r>
              <a:rPr lang="en-US" sz="2000" i="1" dirty="0" err="1">
                <a:latin typeface="Cambria" panose="02040503050406030204" pitchFamily="18" charset="0"/>
                <a:ea typeface="Cambria" panose="02040503050406030204" pitchFamily="18" charset="0"/>
              </a:rPr>
              <a:t>window.location</a:t>
            </a:r>
            <a:r>
              <a:rPr lang="en-US" sz="2000" i="1" dirty="0">
                <a:latin typeface="Cambria" panose="02040503050406030204" pitchFamily="18" charset="0"/>
                <a:ea typeface="Cambria" panose="02040503050406030204" pitchFamily="18" charset="0"/>
              </a:rPr>
              <a:t> = "</a:t>
            </a:r>
            <a:r>
              <a:rPr lang="en-US" sz="2000" i="1" dirty="0" err="1">
                <a:latin typeface="Cambria" panose="02040503050406030204" pitchFamily="18" charset="0"/>
                <a:ea typeface="Cambria" panose="02040503050406030204" pitchFamily="18" charset="0"/>
              </a:rPr>
              <a:t>demo_json.php?x</a:t>
            </a:r>
            <a:r>
              <a:rPr lang="en-US" sz="2000" i="1" dirty="0">
                <a:latin typeface="Cambria" panose="02040503050406030204" pitchFamily="18" charset="0"/>
                <a:ea typeface="Cambria" panose="02040503050406030204" pitchFamily="18" charset="0"/>
              </a:rPr>
              <a:t>=" + </a:t>
            </a:r>
            <a:r>
              <a:rPr lang="en-US" sz="2000" i="1" dirty="0" err="1">
                <a:latin typeface="Cambria" panose="02040503050406030204" pitchFamily="18" charset="0"/>
                <a:ea typeface="Cambria" panose="02040503050406030204" pitchFamily="18" charset="0"/>
              </a:rPr>
              <a:t>myJSON</a:t>
            </a:r>
            <a:r>
              <a:rPr lang="en-US" sz="2000" i="1" dirty="0">
                <a:latin typeface="Cambria" panose="02040503050406030204" pitchFamily="18" charset="0"/>
                <a:ea typeface="Cambria" panose="02040503050406030204" pitchFamily="18" charset="0"/>
              </a:rPr>
              <a:t>;</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err="1">
                <a:latin typeface="Cambria" panose="02040503050406030204" pitchFamily="18" charset="0"/>
                <a:ea typeface="Cambria" panose="02040503050406030204" pitchFamily="18" charset="0"/>
              </a:rPr>
              <a:t>JSON.stringify</a:t>
            </a:r>
            <a:r>
              <a:rPr lang="en-US" sz="2000" dirty="0">
                <a:latin typeface="Cambria" panose="02040503050406030204" pitchFamily="18" charset="0"/>
                <a:ea typeface="Cambria" panose="02040503050406030204" pitchFamily="18" charset="0"/>
              </a:rPr>
              <a:t>() – Convert the JS object to json data</a:t>
            </a:r>
          </a:p>
        </p:txBody>
      </p:sp>
    </p:spTree>
    <p:extLst>
      <p:ext uri="{BB962C8B-B14F-4D97-AF65-F5344CB8AC3E}">
        <p14:creationId xmlns:p14="http://schemas.microsoft.com/office/powerpoint/2010/main" val="3111366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034536" cy="1088136"/>
          </a:xfrm>
        </p:spPr>
        <p:txBody>
          <a:bodyPr>
            <a:noAutofit/>
          </a:bodyPr>
          <a:lstStyle/>
          <a:p>
            <a:r>
              <a:rPr lang="en-US" sz="3200" dirty="0"/>
              <a:t>JSON Data Receiving from Server</a:t>
            </a:r>
          </a:p>
        </p:txBody>
      </p:sp>
      <p:sp>
        <p:nvSpPr>
          <p:cNvPr id="4" name="TextBox 3">
            <a:extLst>
              <a:ext uri="{FF2B5EF4-FFF2-40B4-BE49-F238E27FC236}">
                <a16:creationId xmlns:a16="http://schemas.microsoft.com/office/drawing/2014/main" id="{E00A471B-FCB5-3949-B014-0D06C67E41B3}"/>
              </a:ext>
            </a:extLst>
          </p:cNvPr>
          <p:cNvSpPr txBox="1"/>
          <p:nvPr/>
        </p:nvSpPr>
        <p:spPr>
          <a:xfrm>
            <a:off x="657162" y="2611994"/>
            <a:ext cx="7811589" cy="2308324"/>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Receiving JSON data from server:</a:t>
            </a:r>
          </a:p>
          <a:p>
            <a:r>
              <a:rPr lang="en-US" sz="2000" dirty="0">
                <a:latin typeface="Cambria" panose="02040503050406030204" pitchFamily="18" charset="0"/>
                <a:ea typeface="Cambria" panose="02040503050406030204" pitchFamily="18" charset="0"/>
              </a:rPr>
              <a:t>	</a:t>
            </a:r>
          </a:p>
          <a:p>
            <a:r>
              <a:rPr lang="en-US" sz="2000" dirty="0">
                <a:latin typeface="Cambria" panose="02040503050406030204" pitchFamily="18" charset="0"/>
                <a:ea typeface="Cambria" panose="02040503050406030204" pitchFamily="18" charset="0"/>
              </a:rPr>
              <a:t>	</a:t>
            </a:r>
            <a:r>
              <a:rPr lang="en-US" sz="2000" i="1" dirty="0">
                <a:latin typeface="Cambria" panose="02040503050406030204" pitchFamily="18" charset="0"/>
                <a:ea typeface="Cambria" panose="02040503050406030204" pitchFamily="18" charset="0"/>
              </a:rPr>
              <a:t>var </a:t>
            </a:r>
            <a:r>
              <a:rPr lang="en-US" sz="2000" i="1" dirty="0" err="1">
                <a:latin typeface="Cambria" panose="02040503050406030204" pitchFamily="18" charset="0"/>
                <a:ea typeface="Cambria" panose="02040503050406030204" pitchFamily="18" charset="0"/>
              </a:rPr>
              <a:t>myJSON</a:t>
            </a:r>
            <a:r>
              <a:rPr lang="en-US" sz="2000" i="1" dirty="0">
                <a:latin typeface="Cambria" panose="02040503050406030204" pitchFamily="18" charset="0"/>
                <a:ea typeface="Cambria" panose="02040503050406030204" pitchFamily="18" charset="0"/>
              </a:rPr>
              <a:t> = '{"</a:t>
            </a:r>
            <a:r>
              <a:rPr lang="en-US" sz="2000" i="1" dirty="0" err="1">
                <a:latin typeface="Cambria" panose="02040503050406030204" pitchFamily="18" charset="0"/>
                <a:ea typeface="Cambria" panose="02040503050406030204" pitchFamily="18" charset="0"/>
              </a:rPr>
              <a:t>name":"John</a:t>
            </a:r>
            <a:r>
              <a:rPr lang="en-US" sz="2000" i="1" dirty="0">
                <a:latin typeface="Cambria" panose="02040503050406030204" pitchFamily="18" charset="0"/>
                <a:ea typeface="Cambria" panose="02040503050406030204" pitchFamily="18" charset="0"/>
              </a:rPr>
              <a:t>", "age":31, "</a:t>
            </a:r>
            <a:r>
              <a:rPr lang="en-US" sz="2000" i="1" dirty="0" err="1">
                <a:latin typeface="Cambria" panose="02040503050406030204" pitchFamily="18" charset="0"/>
                <a:ea typeface="Cambria" panose="02040503050406030204" pitchFamily="18" charset="0"/>
              </a:rPr>
              <a:t>city":"New</a:t>
            </a:r>
            <a:r>
              <a:rPr lang="en-US" sz="2000" i="1" dirty="0">
                <a:latin typeface="Cambria" panose="02040503050406030204" pitchFamily="18" charset="0"/>
                <a:ea typeface="Cambria" panose="02040503050406030204" pitchFamily="18" charset="0"/>
              </a:rPr>
              <a:t> York"}’;</a:t>
            </a:r>
          </a:p>
          <a:p>
            <a:r>
              <a:rPr lang="en-US" sz="2000" i="1" dirty="0">
                <a:latin typeface="Cambria" panose="02040503050406030204" pitchFamily="18" charset="0"/>
                <a:ea typeface="Cambria" panose="02040503050406030204" pitchFamily="18" charset="0"/>
              </a:rPr>
              <a:t>	var </a:t>
            </a:r>
            <a:r>
              <a:rPr lang="en-US" sz="2000" i="1" dirty="0" err="1">
                <a:latin typeface="Cambria" panose="02040503050406030204" pitchFamily="18" charset="0"/>
                <a:ea typeface="Cambria" panose="02040503050406030204" pitchFamily="18" charset="0"/>
              </a:rPr>
              <a:t>myObj</a:t>
            </a:r>
            <a:r>
              <a:rPr lang="en-US" sz="2000" i="1" dirty="0">
                <a:latin typeface="Cambria" panose="02040503050406030204" pitchFamily="18" charset="0"/>
                <a:ea typeface="Cambria" panose="02040503050406030204" pitchFamily="18" charset="0"/>
              </a:rPr>
              <a:t> = </a:t>
            </a:r>
            <a:r>
              <a:rPr lang="en-US" sz="2000" i="1" dirty="0" err="1">
                <a:latin typeface="Cambria" panose="02040503050406030204" pitchFamily="18" charset="0"/>
                <a:ea typeface="Cambria" panose="02040503050406030204" pitchFamily="18" charset="0"/>
              </a:rPr>
              <a:t>JSON.parse</a:t>
            </a:r>
            <a:r>
              <a:rPr lang="en-US" sz="2000" i="1" dirty="0">
                <a:latin typeface="Cambria" panose="02040503050406030204" pitchFamily="18" charset="0"/>
                <a:ea typeface="Cambria" panose="02040503050406030204" pitchFamily="18" charset="0"/>
              </a:rPr>
              <a:t>(</a:t>
            </a:r>
            <a:r>
              <a:rPr lang="en-US" sz="2000" i="1" dirty="0" err="1">
                <a:latin typeface="Cambria" panose="02040503050406030204" pitchFamily="18" charset="0"/>
                <a:ea typeface="Cambria" panose="02040503050406030204" pitchFamily="18" charset="0"/>
              </a:rPr>
              <a:t>myJSON</a:t>
            </a:r>
            <a:r>
              <a:rPr lang="en-US" sz="2000" i="1" dirty="0">
                <a:latin typeface="Cambria" panose="02040503050406030204" pitchFamily="18" charset="0"/>
                <a:ea typeface="Cambria" panose="02040503050406030204" pitchFamily="18" charset="0"/>
              </a:rPr>
              <a:t>);</a:t>
            </a:r>
          </a:p>
          <a:p>
            <a:r>
              <a:rPr lang="en-US" sz="2000" i="1" dirty="0">
                <a:latin typeface="Cambria" panose="02040503050406030204" pitchFamily="18" charset="0"/>
                <a:ea typeface="Cambria" panose="02040503050406030204" pitchFamily="18" charset="0"/>
              </a:rPr>
              <a:t>	alert(myObj.name);</a:t>
            </a:r>
          </a:p>
          <a:p>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err="1">
                <a:latin typeface="Cambria" panose="02040503050406030204" pitchFamily="18" charset="0"/>
                <a:ea typeface="Cambria" panose="02040503050406030204" pitchFamily="18" charset="0"/>
              </a:rPr>
              <a:t>JSON.parse</a:t>
            </a:r>
            <a:r>
              <a:rPr lang="en-US" sz="2000" dirty="0">
                <a:latin typeface="Cambria" panose="02040503050406030204" pitchFamily="18" charset="0"/>
                <a:ea typeface="Cambria" panose="02040503050406030204" pitchFamily="18" charset="0"/>
              </a:rPr>
              <a:t>() – Convert the JSON string to JS object</a:t>
            </a:r>
            <a:endParaRPr lang="en-FI"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2659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034536" cy="1088136"/>
          </a:xfrm>
        </p:spPr>
        <p:txBody>
          <a:bodyPr>
            <a:noAutofit/>
          </a:bodyPr>
          <a:lstStyle/>
          <a:p>
            <a:r>
              <a:rPr lang="en-US" sz="3200" dirty="0"/>
              <a:t>jQuery Ajax + JSON Example</a:t>
            </a:r>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204498"/>
            <a:ext cx="3953711" cy="4093428"/>
          </a:xfrm>
          <a:prstGeom prst="rect">
            <a:avLst/>
          </a:prstGeom>
          <a:noFill/>
        </p:spPr>
        <p:txBody>
          <a:bodyPr wrap="square" rtlCol="0">
            <a:spAutoFit/>
          </a:bodyPr>
          <a:lstStyle/>
          <a:p>
            <a:r>
              <a:rPr lang="en-US" sz="2000" b="1" dirty="0">
                <a:latin typeface="Cambria" panose="02040503050406030204" pitchFamily="18" charset="0"/>
                <a:ea typeface="Cambria" panose="02040503050406030204" pitchFamily="18" charset="0"/>
              </a:rPr>
              <a:t>Client Side Request:</a:t>
            </a:r>
            <a:endParaRPr lang="en-US" sz="2400" b="1" dirty="0">
              <a:latin typeface="Cambria" panose="02040503050406030204" pitchFamily="18" charset="0"/>
              <a:ea typeface="Cambria" panose="02040503050406030204" pitchFamily="18" charset="0"/>
            </a:endParaRPr>
          </a:p>
          <a:p>
            <a:endParaRPr lang="en-US" sz="900" dirty="0">
              <a:latin typeface="Cambria" panose="02040503050406030204" pitchFamily="18" charset="0"/>
              <a:ea typeface="Cambria" panose="02040503050406030204" pitchFamily="18" charset="0"/>
            </a:endParaRPr>
          </a:p>
          <a:p>
            <a:r>
              <a:rPr lang="en-US" sz="1600" i="1" dirty="0">
                <a:solidFill>
                  <a:srgbClr val="002060"/>
                </a:solidFill>
                <a:latin typeface="Cambria" panose="02040503050406030204" pitchFamily="18" charset="0"/>
                <a:ea typeface="Cambria" panose="02040503050406030204" pitchFamily="18" charset="0"/>
              </a:rPr>
              <a:t>var </a:t>
            </a:r>
            <a:r>
              <a:rPr lang="en-US" sz="1600" i="1" dirty="0" err="1">
                <a:solidFill>
                  <a:srgbClr val="002060"/>
                </a:solidFill>
                <a:latin typeface="Cambria" panose="02040503050406030204" pitchFamily="18" charset="0"/>
                <a:ea typeface="Cambria" panose="02040503050406030204" pitchFamily="18" charset="0"/>
              </a:rPr>
              <a:t>mydata</a:t>
            </a:r>
            <a:r>
              <a:rPr lang="en-US" sz="1600" i="1" dirty="0">
                <a:solidFill>
                  <a:srgbClr val="002060"/>
                </a:solidFill>
                <a:latin typeface="Cambria" panose="02040503050406030204" pitchFamily="18" charset="0"/>
                <a:ea typeface="Cambria" panose="02040503050406030204" pitchFamily="18" charset="0"/>
              </a:rPr>
              <a:t> = {name: '</a:t>
            </a:r>
            <a:r>
              <a:rPr lang="en-US" sz="1600" i="1" dirty="0" err="1">
                <a:solidFill>
                  <a:srgbClr val="002060"/>
                </a:solidFill>
                <a:latin typeface="Cambria" panose="02040503050406030204" pitchFamily="18" charset="0"/>
                <a:ea typeface="Cambria" panose="02040503050406030204" pitchFamily="18" charset="0"/>
              </a:rPr>
              <a:t>abc</a:t>
            </a:r>
            <a:r>
              <a:rPr lang="en-US" sz="1600" i="1" dirty="0">
                <a:solidFill>
                  <a:srgbClr val="002060"/>
                </a:solidFill>
                <a:latin typeface="Cambria" panose="02040503050406030204" pitchFamily="18" charset="0"/>
                <a:ea typeface="Cambria" panose="02040503050406030204" pitchFamily="18" charset="0"/>
              </a:rPr>
              <a:t>’,  age: 33};</a:t>
            </a:r>
          </a:p>
          <a:p>
            <a:r>
              <a:rPr lang="en-US" sz="1600" i="1" dirty="0">
                <a:solidFill>
                  <a:srgbClr val="002060"/>
                </a:solidFill>
                <a:latin typeface="Cambria" panose="02040503050406030204" pitchFamily="18" charset="0"/>
                <a:ea typeface="Cambria" panose="02040503050406030204" pitchFamily="18" charset="0"/>
              </a:rPr>
              <a:t>var json = </a:t>
            </a:r>
            <a:r>
              <a:rPr lang="en-US" sz="1600" i="1" dirty="0" err="1">
                <a:solidFill>
                  <a:srgbClr val="002060"/>
                </a:solidFill>
                <a:latin typeface="Cambria" panose="02040503050406030204" pitchFamily="18" charset="0"/>
                <a:ea typeface="Cambria" panose="02040503050406030204" pitchFamily="18" charset="0"/>
              </a:rPr>
              <a:t>JSON.stringify</a:t>
            </a:r>
            <a:r>
              <a:rPr lang="en-US" sz="1600" i="1" dirty="0">
                <a:solidFill>
                  <a:srgbClr val="002060"/>
                </a:solidFill>
                <a:latin typeface="Cambria" panose="02040503050406030204" pitchFamily="18" charset="0"/>
                <a:ea typeface="Cambria" panose="02040503050406030204" pitchFamily="18" charset="0"/>
              </a:rPr>
              <a:t>(</a:t>
            </a:r>
            <a:r>
              <a:rPr lang="en-US" sz="1600" i="1" dirty="0" err="1">
                <a:solidFill>
                  <a:srgbClr val="002060"/>
                </a:solidFill>
                <a:latin typeface="Cambria" panose="02040503050406030204" pitchFamily="18" charset="0"/>
                <a:ea typeface="Cambria" panose="02040503050406030204" pitchFamily="18" charset="0"/>
              </a:rPr>
              <a:t>mydata</a:t>
            </a:r>
            <a:r>
              <a:rPr lang="en-US" sz="1600" i="1" dirty="0">
                <a:solidFill>
                  <a:srgbClr val="002060"/>
                </a:solidFill>
                <a:latin typeface="Cambria" panose="02040503050406030204" pitchFamily="18" charset="0"/>
                <a:ea typeface="Cambria" panose="02040503050406030204" pitchFamily="18" charset="0"/>
              </a:rPr>
              <a:t>);</a:t>
            </a:r>
          </a:p>
          <a:p>
            <a:r>
              <a:rPr lang="en-US" sz="1600" i="1" dirty="0">
                <a:solidFill>
                  <a:srgbClr val="002060"/>
                </a:solidFill>
                <a:latin typeface="Cambria" panose="02040503050406030204" pitchFamily="18" charset="0"/>
                <a:ea typeface="Cambria" panose="02040503050406030204" pitchFamily="18" charset="0"/>
              </a:rPr>
              <a:t>$.ajax({</a:t>
            </a:r>
          </a:p>
          <a:p>
            <a:r>
              <a:rPr lang="en-US" sz="1600" i="1" dirty="0">
                <a:solidFill>
                  <a:srgbClr val="002060"/>
                </a:solidFill>
                <a:latin typeface="Cambria" panose="02040503050406030204" pitchFamily="18" charset="0"/>
                <a:ea typeface="Cambria" panose="02040503050406030204" pitchFamily="18" charset="0"/>
              </a:rPr>
              <a:t>    url: '</a:t>
            </a:r>
            <a:r>
              <a:rPr lang="en-US" sz="1600" i="1" dirty="0" err="1">
                <a:solidFill>
                  <a:srgbClr val="002060"/>
                </a:solidFill>
                <a:latin typeface="Cambria" panose="02040503050406030204" pitchFamily="18" charset="0"/>
                <a:ea typeface="Cambria" panose="02040503050406030204" pitchFamily="18" charset="0"/>
              </a:rPr>
              <a:t>abc.php</a:t>
            </a:r>
            <a:r>
              <a:rPr lang="en-US" sz="1600" i="1" dirty="0">
                <a:solidFill>
                  <a:srgbClr val="002060"/>
                </a:solidFill>
                <a:latin typeface="Cambria" panose="02040503050406030204" pitchFamily="18" charset="0"/>
                <a:ea typeface="Cambria" panose="02040503050406030204" pitchFamily="18" charset="0"/>
              </a:rPr>
              <a:t>’,</a:t>
            </a:r>
          </a:p>
          <a:p>
            <a:r>
              <a:rPr lang="en-US" sz="1600" i="1" dirty="0">
                <a:solidFill>
                  <a:srgbClr val="002060"/>
                </a:solidFill>
                <a:latin typeface="Cambria" panose="02040503050406030204" pitchFamily="18" charset="0"/>
                <a:ea typeface="Cambria" panose="02040503050406030204" pitchFamily="18" charset="0"/>
              </a:rPr>
              <a:t>    type: 'POST’,</a:t>
            </a:r>
          </a:p>
          <a:p>
            <a:r>
              <a:rPr lang="en-US" sz="1600" i="1" dirty="0">
                <a:solidFill>
                  <a:srgbClr val="002060"/>
                </a:solidFill>
                <a:latin typeface="Cambria" panose="02040503050406030204" pitchFamily="18" charset="0"/>
                <a:ea typeface="Cambria" panose="02040503050406030204" pitchFamily="18" charset="0"/>
              </a:rPr>
              <a:t>    data: {data: json},</a:t>
            </a:r>
          </a:p>
          <a:p>
            <a:r>
              <a:rPr lang="en-US" sz="1600" i="1" dirty="0">
                <a:solidFill>
                  <a:srgbClr val="002060"/>
                </a:solidFill>
                <a:latin typeface="Cambria" panose="02040503050406030204" pitchFamily="18" charset="0"/>
                <a:ea typeface="Cambria" panose="02040503050406030204" pitchFamily="18" charset="0"/>
              </a:rPr>
              <a:t>    success: function(response){</a:t>
            </a:r>
          </a:p>
          <a:p>
            <a:r>
              <a:rPr lang="en-US" sz="1600" i="1" dirty="0">
                <a:solidFill>
                  <a:srgbClr val="002060"/>
                </a:solidFill>
                <a:latin typeface="Cambria" panose="02040503050406030204" pitchFamily="18" charset="0"/>
                <a:ea typeface="Cambria" panose="02040503050406030204" pitchFamily="18" charset="0"/>
              </a:rPr>
              <a:t>           var data =</a:t>
            </a:r>
            <a:r>
              <a:rPr lang="en-US" sz="1600" i="1" dirty="0" err="1">
                <a:solidFill>
                  <a:srgbClr val="002060"/>
                </a:solidFill>
                <a:latin typeface="Cambria" panose="02040503050406030204" pitchFamily="18" charset="0"/>
                <a:ea typeface="Cambria" panose="02040503050406030204" pitchFamily="18" charset="0"/>
              </a:rPr>
              <a:t>JSON.parse</a:t>
            </a:r>
            <a:r>
              <a:rPr lang="en-US" sz="1600" i="1" dirty="0">
                <a:solidFill>
                  <a:srgbClr val="002060"/>
                </a:solidFill>
                <a:latin typeface="Cambria" panose="02040503050406030204" pitchFamily="18" charset="0"/>
                <a:ea typeface="Cambria" panose="02040503050406030204" pitchFamily="18" charset="0"/>
              </a:rPr>
              <a:t>(response);</a:t>
            </a:r>
          </a:p>
          <a:p>
            <a:r>
              <a:rPr lang="en-US" sz="1600" i="1" dirty="0">
                <a:solidFill>
                  <a:srgbClr val="002060"/>
                </a:solidFill>
                <a:latin typeface="Cambria" panose="02040503050406030204" pitchFamily="18" charset="0"/>
                <a:ea typeface="Cambria" panose="02040503050406030204" pitchFamily="18" charset="0"/>
              </a:rPr>
              <a:t>           alert(</a:t>
            </a:r>
            <a:r>
              <a:rPr lang="en-US" sz="1600" i="1" dirty="0" err="1">
                <a:solidFill>
                  <a:srgbClr val="002060"/>
                </a:solidFill>
                <a:latin typeface="Cambria" panose="02040503050406030204" pitchFamily="18" charset="0"/>
                <a:ea typeface="Cambria" panose="02040503050406030204" pitchFamily="18" charset="0"/>
              </a:rPr>
              <a:t>data.age</a:t>
            </a:r>
            <a:r>
              <a:rPr lang="en-US" sz="1600" i="1" dirty="0">
                <a:solidFill>
                  <a:srgbClr val="002060"/>
                </a:solidFill>
                <a:latin typeface="Cambria" panose="02040503050406030204" pitchFamily="18" charset="0"/>
                <a:ea typeface="Cambria" panose="02040503050406030204" pitchFamily="18" charset="0"/>
              </a:rPr>
              <a:t>);</a:t>
            </a:r>
          </a:p>
          <a:p>
            <a:r>
              <a:rPr lang="en-US" sz="1600" i="1" dirty="0">
                <a:solidFill>
                  <a:srgbClr val="002060"/>
                </a:solidFill>
                <a:latin typeface="Cambria" panose="02040503050406030204" pitchFamily="18" charset="0"/>
                <a:ea typeface="Cambria" panose="02040503050406030204" pitchFamily="18" charset="0"/>
              </a:rPr>
              <a:t>    },</a:t>
            </a:r>
          </a:p>
          <a:p>
            <a:r>
              <a:rPr lang="en-US" sz="1600" i="1" dirty="0">
                <a:solidFill>
                  <a:srgbClr val="002060"/>
                </a:solidFill>
                <a:latin typeface="Cambria" panose="02040503050406030204" pitchFamily="18" charset="0"/>
                <a:ea typeface="Cambria" panose="02040503050406030204" pitchFamily="18" charset="0"/>
              </a:rPr>
              <a:t>    error: function(error){</a:t>
            </a:r>
          </a:p>
          <a:p>
            <a:r>
              <a:rPr lang="en-US" sz="1600" i="1" dirty="0">
                <a:solidFill>
                  <a:srgbClr val="002060"/>
                </a:solidFill>
                <a:latin typeface="Cambria" panose="02040503050406030204" pitchFamily="18" charset="0"/>
                <a:ea typeface="Cambria" panose="02040503050406030204" pitchFamily="18" charset="0"/>
              </a:rPr>
              <a:t>           alert(‘error’);</a:t>
            </a:r>
          </a:p>
          <a:p>
            <a:r>
              <a:rPr lang="en-US" sz="1600" i="1" dirty="0">
                <a:solidFill>
                  <a:srgbClr val="002060"/>
                </a:solidFill>
                <a:latin typeface="Cambria" panose="02040503050406030204" pitchFamily="18" charset="0"/>
                <a:ea typeface="Cambria" panose="02040503050406030204" pitchFamily="18" charset="0"/>
              </a:rPr>
              <a:t>    }</a:t>
            </a:r>
          </a:p>
          <a:p>
            <a:r>
              <a:rPr lang="en-US" sz="1600" i="1" dirty="0">
                <a:solidFill>
                  <a:srgbClr val="002060"/>
                </a:solidFill>
                <a:latin typeface="Cambria" panose="02040503050406030204" pitchFamily="18" charset="0"/>
                <a:ea typeface="Cambria" panose="02040503050406030204" pitchFamily="18" charset="0"/>
              </a:rPr>
              <a:t>});</a:t>
            </a:r>
          </a:p>
        </p:txBody>
      </p:sp>
      <p:sp>
        <p:nvSpPr>
          <p:cNvPr id="5" name="TextBox 4">
            <a:extLst>
              <a:ext uri="{FF2B5EF4-FFF2-40B4-BE49-F238E27FC236}">
                <a16:creationId xmlns:a16="http://schemas.microsoft.com/office/drawing/2014/main" id="{3FE8BF59-43B1-4210-ABE3-461FB977AD87}"/>
              </a:ext>
            </a:extLst>
          </p:cNvPr>
          <p:cNvSpPr txBox="1"/>
          <p:nvPr/>
        </p:nvSpPr>
        <p:spPr>
          <a:xfrm>
            <a:off x="4850318" y="2272490"/>
            <a:ext cx="3953711" cy="2708434"/>
          </a:xfrm>
          <a:prstGeom prst="rect">
            <a:avLst/>
          </a:prstGeom>
          <a:noFill/>
        </p:spPr>
        <p:txBody>
          <a:bodyPr wrap="square" rtlCol="0">
            <a:spAutoFit/>
          </a:bodyPr>
          <a:lstStyle/>
          <a:p>
            <a:r>
              <a:rPr lang="en-US" sz="2000" b="1" dirty="0">
                <a:latin typeface="Cambria" panose="02040503050406030204" pitchFamily="18" charset="0"/>
                <a:ea typeface="Cambria" panose="02040503050406030204" pitchFamily="18" charset="0"/>
              </a:rPr>
              <a:t>Server Side Response:</a:t>
            </a:r>
          </a:p>
          <a:p>
            <a:endParaRPr lang="en-US" sz="2000" b="1" dirty="0">
              <a:latin typeface="Cambria" panose="02040503050406030204" pitchFamily="18" charset="0"/>
              <a:ea typeface="Cambria" panose="02040503050406030204" pitchFamily="18" charset="0"/>
            </a:endParaRPr>
          </a:p>
          <a:p>
            <a:r>
              <a:rPr lang="en-US" sz="1600" i="1" dirty="0">
                <a:latin typeface="Cambria" panose="02040503050406030204" pitchFamily="18" charset="0"/>
                <a:ea typeface="Cambria" panose="02040503050406030204" pitchFamily="18" charset="0"/>
              </a:rPr>
              <a:t>&lt;?php</a:t>
            </a:r>
          </a:p>
          <a:p>
            <a:r>
              <a:rPr lang="en-US" sz="1600" i="1" dirty="0">
                <a:latin typeface="Cambria" panose="02040503050406030204" pitchFamily="18" charset="0"/>
                <a:ea typeface="Cambria" panose="02040503050406030204" pitchFamily="18" charset="0"/>
              </a:rPr>
              <a:t>   $json = $_POST['data'];	</a:t>
            </a:r>
          </a:p>
          <a:p>
            <a:r>
              <a:rPr lang="en-US" sz="1600" i="1" dirty="0">
                <a:latin typeface="Cambria" panose="02040503050406030204" pitchFamily="18" charset="0"/>
                <a:ea typeface="Cambria" panose="02040503050406030204" pitchFamily="18" charset="0"/>
              </a:rPr>
              <a:t>   $data = </a:t>
            </a:r>
            <a:r>
              <a:rPr lang="en-US" sz="1600" i="1" dirty="0" err="1">
                <a:latin typeface="Cambria" panose="02040503050406030204" pitchFamily="18" charset="0"/>
                <a:ea typeface="Cambria" panose="02040503050406030204" pitchFamily="18" charset="0"/>
              </a:rPr>
              <a:t>json_decode</a:t>
            </a:r>
            <a:r>
              <a:rPr lang="en-US" sz="1600" i="1" dirty="0">
                <a:latin typeface="Cambria" panose="02040503050406030204" pitchFamily="18" charset="0"/>
                <a:ea typeface="Cambria" panose="02040503050406030204" pitchFamily="18" charset="0"/>
              </a:rPr>
              <a:t>($json);</a:t>
            </a:r>
          </a:p>
          <a:p>
            <a:r>
              <a:rPr lang="en-US" sz="1600" i="1" dirty="0">
                <a:latin typeface="Cambria" panose="02040503050406030204" pitchFamily="18" charset="0"/>
                <a:ea typeface="Cambria" panose="02040503050406030204" pitchFamily="18" charset="0"/>
              </a:rPr>
              <a:t>   echo </a:t>
            </a:r>
            <a:r>
              <a:rPr lang="en-US" sz="1600" i="1" dirty="0" err="1">
                <a:latin typeface="Cambria" panose="02040503050406030204" pitchFamily="18" charset="0"/>
                <a:ea typeface="Cambria" panose="02040503050406030204" pitchFamily="18" charset="0"/>
              </a:rPr>
              <a:t>json_encode</a:t>
            </a:r>
            <a:r>
              <a:rPr lang="en-US" sz="1600" i="1" dirty="0">
                <a:latin typeface="Cambria" panose="02040503050406030204" pitchFamily="18" charset="0"/>
                <a:ea typeface="Cambria" panose="02040503050406030204" pitchFamily="18" charset="0"/>
              </a:rPr>
              <a:t>($data);</a:t>
            </a:r>
          </a:p>
          <a:p>
            <a:r>
              <a:rPr lang="en-US" sz="1600" i="1" dirty="0">
                <a:latin typeface="Cambria" panose="02040503050406030204" pitchFamily="18" charset="0"/>
                <a:ea typeface="Cambria" panose="02040503050406030204" pitchFamily="18" charset="0"/>
              </a:rPr>
              <a:t>?&gt;</a:t>
            </a:r>
          </a:p>
          <a:p>
            <a:endParaRPr lang="en-US" sz="1600" i="1" dirty="0">
              <a:latin typeface="Cambria" panose="02040503050406030204" pitchFamily="18" charset="0"/>
              <a:ea typeface="Cambria" panose="02040503050406030204" pitchFamily="18" charset="0"/>
            </a:endParaRPr>
          </a:p>
          <a:p>
            <a:endParaRPr lang="en-US" sz="1600" i="1"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Output:  23</a:t>
            </a:r>
          </a:p>
        </p:txBody>
      </p:sp>
    </p:spTree>
    <p:extLst>
      <p:ext uri="{BB962C8B-B14F-4D97-AF65-F5344CB8AC3E}">
        <p14:creationId xmlns:p14="http://schemas.microsoft.com/office/powerpoint/2010/main" val="1709833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657163" y="1859339"/>
            <a:ext cx="7333286" cy="3139321"/>
          </a:xfrm>
          <a:prstGeom prst="rect">
            <a:avLst/>
          </a:prstGeom>
          <a:noFill/>
        </p:spPr>
        <p:txBody>
          <a:bodyPr wrap="square" rtlCol="0">
            <a:spAutoFit/>
          </a:bodyPr>
          <a:lstStyle/>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PHP Advanced and Object-Oriented Programming, 3rd Edition; Larry Ullman; </a:t>
            </a:r>
            <a:r>
              <a:rPr lang="en-US" dirty="0" err="1">
                <a:latin typeface="Cambria" panose="02040503050406030204" pitchFamily="18" charset="0"/>
                <a:ea typeface="Cambria" panose="02040503050406030204" pitchFamily="18" charset="0"/>
              </a:rPr>
              <a:t>Peachpit</a:t>
            </a:r>
            <a:r>
              <a:rPr lang="en-US" dirty="0">
                <a:latin typeface="Cambria" panose="02040503050406030204" pitchFamily="18" charset="0"/>
                <a:ea typeface="Cambria" panose="02040503050406030204" pitchFamily="18" charset="0"/>
              </a:rPr>
              <a:t>, Press, 2013</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PHP Objects, Patterns and Practice, 5th Edition; Matt Zandstra; </a:t>
            </a:r>
            <a:r>
              <a:rPr lang="en-US" dirty="0" err="1">
                <a:latin typeface="Cambria" panose="02040503050406030204" pitchFamily="18" charset="0"/>
                <a:ea typeface="Cambria" panose="02040503050406030204" pitchFamily="18" charset="0"/>
              </a:rPr>
              <a:t>Apress</a:t>
            </a:r>
            <a:r>
              <a:rPr lang="en-US" dirty="0">
                <a:latin typeface="Cambria" panose="02040503050406030204" pitchFamily="18" charset="0"/>
                <a:ea typeface="Cambria" panose="02040503050406030204" pitchFamily="18" charset="0"/>
              </a:rPr>
              <a:t>, 2016</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Learning PHP, MySQL, JavaScript and CSS, 2nd Edition; Robin Nixon; O’Reilly, 2009</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Eloquent JavaScript: A Modern Introduction to Programming; Marijn </a:t>
            </a:r>
            <a:r>
              <a:rPr lang="en-US" dirty="0" err="1">
                <a:latin typeface="Cambria" panose="02040503050406030204" pitchFamily="18" charset="0"/>
                <a:ea typeface="Cambria" panose="02040503050406030204" pitchFamily="18" charset="0"/>
              </a:rPr>
              <a:t>Haverbeke</a:t>
            </a:r>
            <a:r>
              <a:rPr lang="en-US" dirty="0">
                <a:latin typeface="Cambria" panose="02040503050406030204" pitchFamily="18" charset="0"/>
                <a:ea typeface="Cambria" panose="02040503050406030204" pitchFamily="18" charset="0"/>
              </a:rPr>
              <a:t>; 2011</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Learning Node.js: A Hands On Guide to Building Web Applications in JavaScript; Marc </a:t>
            </a:r>
            <a:r>
              <a:rPr lang="en-US" dirty="0" err="1">
                <a:latin typeface="Cambria" panose="02040503050406030204" pitchFamily="18" charset="0"/>
                <a:ea typeface="Cambria" panose="02040503050406030204" pitchFamily="18" charset="0"/>
              </a:rPr>
              <a:t>Wandschneider</a:t>
            </a:r>
            <a:r>
              <a:rPr lang="en-US" dirty="0">
                <a:latin typeface="Cambria" panose="02040503050406030204" pitchFamily="18" charset="0"/>
                <a:ea typeface="Cambria" panose="02040503050406030204" pitchFamily="18" charset="0"/>
              </a:rPr>
              <a:t>; Addison-Wesley, 2013</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Beginning Node.js; </a:t>
            </a:r>
            <a:r>
              <a:rPr lang="en-US" dirty="0" err="1">
                <a:latin typeface="Cambria" panose="02040503050406030204" pitchFamily="18" charset="0"/>
                <a:ea typeface="Cambria" panose="02040503050406030204" pitchFamily="18" charset="0"/>
              </a:rPr>
              <a:t>Basarat</a:t>
            </a:r>
            <a:r>
              <a:rPr lang="en-US" dirty="0">
                <a:latin typeface="Cambria" panose="02040503050406030204" pitchFamily="18" charset="0"/>
                <a:ea typeface="Cambria" panose="02040503050406030204" pitchFamily="18" charset="0"/>
              </a:rPr>
              <a:t> Ali Syed; </a:t>
            </a:r>
            <a:r>
              <a:rPr lang="en-US" dirty="0" err="1">
                <a:latin typeface="Cambria" panose="02040503050406030204" pitchFamily="18" charset="0"/>
                <a:ea typeface="Cambria" panose="02040503050406030204" pitchFamily="18" charset="0"/>
              </a:rPr>
              <a:t>Apress</a:t>
            </a:r>
            <a:r>
              <a:rPr lang="en-US" dirty="0">
                <a:latin typeface="Cambria" panose="02040503050406030204" pitchFamily="18" charset="0"/>
                <a:ea typeface="Cambria" panose="02040503050406030204" pitchFamily="18" charset="0"/>
              </a:rPr>
              <a:t>, 2014</a:t>
            </a:r>
          </a:p>
        </p:txBody>
      </p:sp>
    </p:spTree>
    <p:extLst>
      <p:ext uri="{BB962C8B-B14F-4D97-AF65-F5344CB8AC3E}">
        <p14:creationId xmlns:p14="http://schemas.microsoft.com/office/powerpoint/2010/main" val="2560659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797721"/>
          </a:xfrm>
        </p:spPr>
        <p:txBody>
          <a:bodyPr>
            <a:normAutofit/>
          </a:bodyPr>
          <a:lstStyle/>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Introduction to jQuery</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Incorporate jQuery</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jQuery makes writing JS easier</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jQuery Syntax</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jQuery Selector</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jQuery Events</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jQuery Ajax</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jQuery UI and its advantages</a:t>
            </a:r>
          </a:p>
          <a:p>
            <a:pPr marL="342900" indent="-342900">
              <a:buAutoNum type="arabicPeriod"/>
            </a:pPr>
            <a:endParaRPr lang="en-US" sz="2400" dirty="0">
              <a:solidFill>
                <a:schemeClr val="tx1"/>
              </a:solidFill>
              <a:latin typeface="Cambria" panose="02040503050406030204" pitchFamily="18" charset="0"/>
              <a:ea typeface="Cambria" panose="02040503050406030204" pitchFamily="18" charset="0"/>
            </a:endParaRPr>
          </a:p>
          <a:p>
            <a:pPr marL="342900" indent="-342900">
              <a:buAutoNum type="arabicPeriod"/>
            </a:pPr>
            <a:endParaRPr lang="en-US" sz="2400" dirty="0">
              <a:solidFill>
                <a:schemeClr val="tx1"/>
              </a:solidFill>
              <a:latin typeface="Cambria" panose="02040503050406030204" pitchFamily="18" charset="0"/>
              <a:ea typeface="Cambria" panose="02040503050406030204" pitchFamily="18" charset="0"/>
            </a:endParaRPr>
          </a:p>
          <a:p>
            <a:pPr marL="342900" indent="-342900">
              <a:buAutoNum type="arabicPeriod"/>
            </a:pPr>
            <a:endParaRPr lang="en-US" dirty="0">
              <a:solidFill>
                <a:schemeClr val="tx1"/>
              </a:solidFill>
              <a:latin typeface="Cambria" panose="02040503050406030204" pitchFamily="18" charset="0"/>
              <a:ea typeface="Cambria" panose="02040503050406030204" pitchFamily="18" charset="0"/>
            </a:endParaRPr>
          </a:p>
          <a:p>
            <a:pPr marL="342900" indent="-342900">
              <a:buAutoNum type="arabicPeriod"/>
            </a:pP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572757" y="1563700"/>
            <a:ext cx="5138266" cy="1200329"/>
          </a:xfrm>
          <a:prstGeom prst="rect">
            <a:avLst/>
          </a:prstGeom>
          <a:noFill/>
        </p:spPr>
        <p:txBody>
          <a:bodyPr wrap="none" rtlCol="0">
            <a:spAutoFit/>
          </a:bodyPr>
          <a:lstStyle/>
          <a:p>
            <a:pPr marL="342900" indent="-342900">
              <a:buAutoNum type="arabicPeriod"/>
            </a:pPr>
            <a:r>
              <a:rPr lang="en-US" dirty="0">
                <a:hlinkClick r:id="rId2"/>
              </a:rPr>
              <a:t>https://www.w3schools.com/jquery/default.asp</a:t>
            </a:r>
            <a:endParaRPr lang="en-US" dirty="0"/>
          </a:p>
          <a:p>
            <a:pPr marL="342900" indent="-342900">
              <a:buAutoNum type="arabicPeriod"/>
            </a:pPr>
            <a:r>
              <a:rPr lang="en-US" dirty="0">
                <a:hlinkClick r:id="rId3"/>
              </a:rPr>
              <a:t>https://api.jquery.com/</a:t>
            </a:r>
            <a:endParaRPr lang="en-US" dirty="0"/>
          </a:p>
          <a:p>
            <a:pPr marL="342900" indent="-342900">
              <a:buAutoNum type="arabicPeriod"/>
            </a:pPr>
            <a:r>
              <a:rPr lang="en-US" dirty="0">
                <a:hlinkClick r:id="rId4"/>
              </a:rPr>
              <a:t>https://jqueryui.com/</a:t>
            </a:r>
            <a:endParaRPr lang="en-US" dirty="0"/>
          </a:p>
          <a:p>
            <a:pPr marL="342900" indent="-342900">
              <a:buAutoNum type="arabicPeriod"/>
            </a:pPr>
            <a:r>
              <a:rPr lang="en-US" dirty="0">
                <a:hlinkClick r:id="rId5"/>
              </a:rPr>
              <a:t>https://www.w3schools.com/js/js_json_intro.asp</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A471B-FCB5-3949-B014-0D06C67E41B3}"/>
              </a:ext>
            </a:extLst>
          </p:cNvPr>
          <p:cNvSpPr txBox="1"/>
          <p:nvPr/>
        </p:nvSpPr>
        <p:spPr>
          <a:xfrm>
            <a:off x="3062145" y="3429000"/>
            <a:ext cx="2641877" cy="707886"/>
          </a:xfrm>
          <a:prstGeom prst="rect">
            <a:avLst/>
          </a:prstGeom>
          <a:noFill/>
        </p:spPr>
        <p:txBody>
          <a:bodyPr wrap="none" rtlCol="0">
            <a:spAutoFit/>
          </a:bodyPr>
          <a:lstStyle/>
          <a:p>
            <a:r>
              <a:rPr lang="en-US" sz="4000" dirty="0">
                <a:latin typeface="Cambria" panose="02040503050406030204" pitchFamily="18" charset="0"/>
                <a:ea typeface="Cambria" panose="02040503050406030204" pitchFamily="18" charset="0"/>
              </a:rPr>
              <a:t>Thank You!</a:t>
            </a:r>
            <a:endParaRPr lang="en-FI"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8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21341" y="2067951"/>
            <a:ext cx="7754112" cy="3953021"/>
          </a:xfrm>
        </p:spPr>
        <p:txBody>
          <a:bodyPr>
            <a:normAutofit/>
          </a:bodyPr>
          <a:lstStyle/>
          <a:p>
            <a:pPr marL="457200" indent="-457200">
              <a:buFont typeface="+mj-lt"/>
              <a:buAutoNum type="arabicPeriod" startAt="9"/>
            </a:pPr>
            <a:r>
              <a:rPr lang="en-US" sz="2400" dirty="0">
                <a:solidFill>
                  <a:schemeClr val="tx1"/>
                </a:solidFill>
                <a:latin typeface="Cambria" panose="02040503050406030204" pitchFamily="18" charset="0"/>
                <a:ea typeface="Cambria" panose="02040503050406030204" pitchFamily="18" charset="0"/>
              </a:rPr>
              <a:t>Introduction to JSON</a:t>
            </a:r>
          </a:p>
          <a:p>
            <a:pPr marL="457200" indent="-457200">
              <a:buFont typeface="+mj-lt"/>
              <a:buAutoNum type="arabicPeriod" startAt="9"/>
            </a:pPr>
            <a:r>
              <a:rPr lang="en-US" sz="2400" dirty="0">
                <a:solidFill>
                  <a:schemeClr val="tx1"/>
                </a:solidFill>
                <a:latin typeface="Cambria" panose="02040503050406030204" pitchFamily="18" charset="0"/>
                <a:ea typeface="Cambria" panose="02040503050406030204" pitchFamily="18" charset="0"/>
              </a:rPr>
              <a:t>JSON structure </a:t>
            </a:r>
          </a:p>
          <a:p>
            <a:pPr marL="457200" indent="-457200">
              <a:buFont typeface="+mj-lt"/>
              <a:buAutoNum type="arabicPeriod" startAt="9"/>
            </a:pPr>
            <a:r>
              <a:rPr lang="en-US" sz="2400" dirty="0">
                <a:solidFill>
                  <a:schemeClr val="tx1"/>
                </a:solidFill>
                <a:latin typeface="Cambria" panose="02040503050406030204" pitchFamily="18" charset="0"/>
                <a:ea typeface="Cambria" panose="02040503050406030204" pitchFamily="18" charset="0"/>
              </a:rPr>
              <a:t>JSON Array</a:t>
            </a:r>
          </a:p>
          <a:p>
            <a:pPr marL="457200" indent="-457200">
              <a:buFont typeface="+mj-lt"/>
              <a:buAutoNum type="arabicPeriod" startAt="9"/>
            </a:pPr>
            <a:r>
              <a:rPr lang="en-US" sz="2400" dirty="0">
                <a:solidFill>
                  <a:schemeClr val="tx1"/>
                </a:solidFill>
                <a:latin typeface="Cambria" panose="02040503050406030204" pitchFamily="18" charset="0"/>
                <a:ea typeface="Cambria" panose="02040503050406030204" pitchFamily="18" charset="0"/>
              </a:rPr>
              <a:t>JSON data sending from client/server</a:t>
            </a:r>
          </a:p>
          <a:p>
            <a:endParaRPr lang="en-US" sz="2400" dirty="0">
              <a:solidFill>
                <a:schemeClr val="tx1"/>
              </a:solidFill>
              <a:latin typeface="Cambria" panose="02040503050406030204" pitchFamily="18" charset="0"/>
              <a:ea typeface="Cambria" panose="02040503050406030204" pitchFamily="18" charset="0"/>
            </a:endParaRPr>
          </a:p>
          <a:p>
            <a:pPr marL="342900" indent="-342900">
              <a:buAutoNum type="arabicPeriod" startAt="9"/>
            </a:pPr>
            <a:endParaRPr lang="en-US" dirty="0">
              <a:solidFill>
                <a:schemeClr val="tx1"/>
              </a:solidFill>
              <a:latin typeface="Cambria" panose="02040503050406030204" pitchFamily="18" charset="0"/>
              <a:ea typeface="Cambria" panose="02040503050406030204" pitchFamily="18" charset="0"/>
            </a:endParaRPr>
          </a:p>
          <a:p>
            <a:pPr marL="342900" indent="-342900">
              <a:buAutoNum type="arabicPeriod" startAt="9"/>
            </a:pP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1631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Objective</a:t>
            </a:r>
          </a:p>
        </p:txBody>
      </p:sp>
      <p:sp>
        <p:nvSpPr>
          <p:cNvPr id="3" name="Subtitle 2"/>
          <p:cNvSpPr>
            <a:spLocks noGrp="1"/>
          </p:cNvSpPr>
          <p:nvPr>
            <p:ph type="subTitle" idx="1"/>
          </p:nvPr>
        </p:nvSpPr>
        <p:spPr>
          <a:xfrm>
            <a:off x="421341" y="2455974"/>
            <a:ext cx="7754112" cy="3953021"/>
          </a:xfrm>
        </p:spPr>
        <p:txBody>
          <a:bodyPr>
            <a:normAutofit/>
          </a:bodyPr>
          <a:lstStyle/>
          <a:p>
            <a:pPr marL="342900" indent="-342900">
              <a:buFont typeface="Wingdings" panose="05000000000000000000" pitchFamily="2" charset="2"/>
              <a:buChar char="§"/>
            </a:pPr>
            <a:r>
              <a:rPr lang="en-US" sz="2400" dirty="0">
                <a:solidFill>
                  <a:schemeClr val="tx1"/>
                </a:solidFill>
                <a:latin typeface="Cambria" panose="02040503050406030204" pitchFamily="18" charset="0"/>
                <a:ea typeface="Cambria" panose="02040503050406030204" pitchFamily="18" charset="0"/>
              </a:rPr>
              <a:t>Understanding the basics of jQuery </a:t>
            </a:r>
          </a:p>
          <a:p>
            <a:pPr marL="342900" indent="-342900">
              <a:buFont typeface="Wingdings" panose="05000000000000000000" pitchFamily="2" charset="2"/>
              <a:buChar char="§"/>
            </a:pPr>
            <a:r>
              <a:rPr lang="en-US" sz="2400" dirty="0">
                <a:solidFill>
                  <a:schemeClr val="tx1"/>
                </a:solidFill>
                <a:latin typeface="Cambria" panose="02040503050406030204" pitchFamily="18" charset="0"/>
                <a:ea typeface="Cambria" panose="02040503050406030204" pitchFamily="18" charset="0"/>
              </a:rPr>
              <a:t>Understanding the basics of JSON</a:t>
            </a:r>
          </a:p>
          <a:p>
            <a:pPr marL="342900" indent="-342900">
              <a:buAutoNum type="arabicPeriod" startAt="9"/>
            </a:pPr>
            <a:endParaRPr lang="en-US" dirty="0">
              <a:solidFill>
                <a:schemeClr val="tx1"/>
              </a:solidFill>
              <a:latin typeface="Cambria" panose="02040503050406030204" pitchFamily="18" charset="0"/>
              <a:ea typeface="Cambria" panose="02040503050406030204" pitchFamily="18" charset="0"/>
            </a:endParaRPr>
          </a:p>
          <a:p>
            <a:pPr marL="342900" indent="-342900">
              <a:buAutoNum type="arabicPeriod" startAt="9"/>
            </a:pP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9581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jQuery</a:t>
            </a:r>
          </a:p>
        </p:txBody>
      </p:sp>
      <p:sp>
        <p:nvSpPr>
          <p:cNvPr id="6" name="TextBox 5">
            <a:extLst>
              <a:ext uri="{FF2B5EF4-FFF2-40B4-BE49-F238E27FC236}">
                <a16:creationId xmlns:a16="http://schemas.microsoft.com/office/drawing/2014/main" id="{37C26D19-85DA-834B-9600-C9820C508897}"/>
              </a:ext>
            </a:extLst>
          </p:cNvPr>
          <p:cNvSpPr txBox="1"/>
          <p:nvPr/>
        </p:nvSpPr>
        <p:spPr>
          <a:xfrm>
            <a:off x="502413" y="2238947"/>
            <a:ext cx="4716695" cy="3477875"/>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jQuery is a fast, small, and feature-rich JavaScript </a:t>
            </a:r>
            <a:r>
              <a:rPr lang="en-US" sz="2000" b="1" i="1" dirty="0">
                <a:latin typeface="Cambria" panose="02040503050406030204" pitchFamily="18" charset="0"/>
                <a:ea typeface="Cambria" panose="02040503050406030204" pitchFamily="18" charset="0"/>
              </a:rPr>
              <a:t>library</a:t>
            </a:r>
            <a:r>
              <a:rPr lang="en-US" sz="2000" dirty="0">
                <a:latin typeface="Cambria" panose="02040503050406030204" pitchFamily="18" charset="0"/>
                <a:ea typeface="Cambria" panose="02040503050406030204" pitchFamily="18" charset="0"/>
              </a:rPr>
              <a:t>. It makes things like HTML document traversal and manipulation, event handling, animation, and Ajax much simpler with an easy-to-use API that works across a multitude of browsers.</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It is free and open-source software. As of May 2019, jQuery is used by </a:t>
            </a:r>
            <a:r>
              <a:rPr lang="en-US" sz="2000" b="1" dirty="0">
                <a:latin typeface="Cambria" panose="02040503050406030204" pitchFamily="18" charset="0"/>
                <a:ea typeface="Cambria" panose="02040503050406030204" pitchFamily="18" charset="0"/>
              </a:rPr>
              <a:t>73%</a:t>
            </a:r>
            <a:r>
              <a:rPr lang="en-US" sz="2000" dirty="0">
                <a:latin typeface="Cambria" panose="02040503050406030204" pitchFamily="18" charset="0"/>
                <a:ea typeface="Cambria" panose="02040503050406030204" pitchFamily="18" charset="0"/>
              </a:rPr>
              <a:t> of the 10 million most popular websites.</a:t>
            </a:r>
          </a:p>
        </p:txBody>
      </p:sp>
      <p:pic>
        <p:nvPicPr>
          <p:cNvPr id="4" name="Picture 3" descr="A close up of a sign&#10;&#10;Description automatically generated">
            <a:extLst>
              <a:ext uri="{FF2B5EF4-FFF2-40B4-BE49-F238E27FC236}">
                <a16:creationId xmlns:a16="http://schemas.microsoft.com/office/drawing/2014/main" id="{8AF4611C-1B4A-4710-AEEF-D78D61F89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470" y="2338315"/>
            <a:ext cx="2975026" cy="730234"/>
          </a:xfrm>
          <a:prstGeom prst="rect">
            <a:avLst/>
          </a:prstGeom>
        </p:spPr>
      </p:pic>
      <p:sp>
        <p:nvSpPr>
          <p:cNvPr id="7" name="TextBox 6">
            <a:extLst>
              <a:ext uri="{FF2B5EF4-FFF2-40B4-BE49-F238E27FC236}">
                <a16:creationId xmlns:a16="http://schemas.microsoft.com/office/drawing/2014/main" id="{AE421C8D-3FAE-476F-91AF-D6E1EE5D9937}"/>
              </a:ext>
            </a:extLst>
          </p:cNvPr>
          <p:cNvSpPr txBox="1"/>
          <p:nvPr/>
        </p:nvSpPr>
        <p:spPr>
          <a:xfrm>
            <a:off x="5437836" y="3221344"/>
            <a:ext cx="3368541" cy="2862322"/>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The jQuery library contains the following features:</a:t>
            </a:r>
          </a:p>
          <a:p>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000" dirty="0">
                <a:latin typeface="Cambria" panose="02040503050406030204" pitchFamily="18" charset="0"/>
                <a:ea typeface="Cambria" panose="02040503050406030204" pitchFamily="18" charset="0"/>
              </a:rPr>
              <a:t>HTML/DOM manipulation</a:t>
            </a:r>
          </a:p>
          <a:p>
            <a:pPr marL="342900" indent="-342900">
              <a:buFont typeface="Wingdings" panose="05000000000000000000" pitchFamily="2" charset="2"/>
              <a:buChar char="§"/>
            </a:pPr>
            <a:r>
              <a:rPr lang="en-US" sz="2000" dirty="0">
                <a:latin typeface="Cambria" panose="02040503050406030204" pitchFamily="18" charset="0"/>
                <a:ea typeface="Cambria" panose="02040503050406030204" pitchFamily="18" charset="0"/>
              </a:rPr>
              <a:t>CSS manipulation</a:t>
            </a:r>
          </a:p>
          <a:p>
            <a:pPr marL="342900" indent="-342900">
              <a:buFont typeface="Wingdings" panose="05000000000000000000" pitchFamily="2" charset="2"/>
              <a:buChar char="§"/>
            </a:pPr>
            <a:r>
              <a:rPr lang="en-US" sz="2000" dirty="0">
                <a:latin typeface="Cambria" panose="02040503050406030204" pitchFamily="18" charset="0"/>
                <a:ea typeface="Cambria" panose="02040503050406030204" pitchFamily="18" charset="0"/>
              </a:rPr>
              <a:t>HTML event methods</a:t>
            </a:r>
          </a:p>
          <a:p>
            <a:pPr marL="342900" indent="-342900">
              <a:buFont typeface="Wingdings" panose="05000000000000000000" pitchFamily="2" charset="2"/>
              <a:buChar char="§"/>
            </a:pPr>
            <a:r>
              <a:rPr lang="en-US" sz="2000" dirty="0">
                <a:latin typeface="Cambria" panose="02040503050406030204" pitchFamily="18" charset="0"/>
                <a:ea typeface="Cambria" panose="02040503050406030204" pitchFamily="18" charset="0"/>
              </a:rPr>
              <a:t>Effects and animations</a:t>
            </a:r>
          </a:p>
          <a:p>
            <a:pPr marL="342900" indent="-342900">
              <a:buFont typeface="Wingdings" panose="05000000000000000000" pitchFamily="2" charset="2"/>
              <a:buChar char="§"/>
            </a:pPr>
            <a:r>
              <a:rPr lang="en-US" sz="2000" dirty="0">
                <a:latin typeface="Cambria" panose="02040503050406030204" pitchFamily="18" charset="0"/>
                <a:ea typeface="Cambria" panose="02040503050406030204" pitchFamily="18" charset="0"/>
              </a:rPr>
              <a:t>AJAX</a:t>
            </a:r>
          </a:p>
          <a:p>
            <a:pPr marL="342900" indent="-342900">
              <a:buFont typeface="Wingdings" panose="05000000000000000000" pitchFamily="2" charset="2"/>
              <a:buChar char="§"/>
            </a:pPr>
            <a:r>
              <a:rPr lang="en-US" sz="2000" dirty="0">
                <a:latin typeface="Cambria" panose="02040503050406030204" pitchFamily="18" charset="0"/>
                <a:ea typeface="Cambria" panose="02040503050406030204" pitchFamily="18" charset="0"/>
              </a:rPr>
              <a:t>Utilities</a:t>
            </a:r>
          </a:p>
        </p:txBody>
      </p:sp>
    </p:spTree>
    <p:extLst>
      <p:ext uri="{BB962C8B-B14F-4D97-AF65-F5344CB8AC3E}">
        <p14:creationId xmlns:p14="http://schemas.microsoft.com/office/powerpoint/2010/main" val="213439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jQuery makes writing JS easier</a:t>
            </a:r>
          </a:p>
        </p:txBody>
      </p:sp>
      <p:sp>
        <p:nvSpPr>
          <p:cNvPr id="4" name="TextBox 3">
            <a:extLst>
              <a:ext uri="{FF2B5EF4-FFF2-40B4-BE49-F238E27FC236}">
                <a16:creationId xmlns:a16="http://schemas.microsoft.com/office/drawing/2014/main" id="{E00A471B-FCB5-3949-B014-0D06C67E41B3}"/>
              </a:ext>
            </a:extLst>
          </p:cNvPr>
          <p:cNvSpPr txBox="1"/>
          <p:nvPr/>
        </p:nvSpPr>
        <p:spPr>
          <a:xfrm>
            <a:off x="418012" y="2365557"/>
            <a:ext cx="8078874" cy="70788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The purpose of jQuery is to make it much easier to use JavaScript on your website. See the following code in two different syntax:</a:t>
            </a:r>
          </a:p>
        </p:txBody>
      </p:sp>
      <p:sp>
        <p:nvSpPr>
          <p:cNvPr id="3" name="Rectangle 2">
            <a:extLst>
              <a:ext uri="{FF2B5EF4-FFF2-40B4-BE49-F238E27FC236}">
                <a16:creationId xmlns:a16="http://schemas.microsoft.com/office/drawing/2014/main" id="{8CDF015D-2DF5-47DE-8F36-4C6B3AB70343}"/>
              </a:ext>
            </a:extLst>
          </p:cNvPr>
          <p:cNvSpPr/>
          <p:nvPr/>
        </p:nvSpPr>
        <p:spPr>
          <a:xfrm>
            <a:off x="544620" y="3269288"/>
            <a:ext cx="3852208" cy="2585323"/>
          </a:xfrm>
          <a:prstGeom prst="rect">
            <a:avLst/>
          </a:prstGeom>
        </p:spPr>
        <p:txBody>
          <a:bodyPr wrap="square">
            <a:spAutoFit/>
          </a:bodyPr>
          <a:lstStyle/>
          <a:p>
            <a:r>
              <a:rPr lang="en-US" i="1" dirty="0">
                <a:solidFill>
                  <a:srgbClr val="002060"/>
                </a:solidFill>
                <a:latin typeface="Cambria" panose="02040503050406030204" pitchFamily="18" charset="0"/>
                <a:ea typeface="Cambria" panose="02040503050406030204" pitchFamily="18" charset="0"/>
              </a:rPr>
              <a:t>&lt;h1&gt;&lt;/h1&gt;</a:t>
            </a:r>
          </a:p>
          <a:p>
            <a:r>
              <a:rPr lang="en-US" i="1" dirty="0">
                <a:solidFill>
                  <a:srgbClr val="002060"/>
                </a:solidFill>
                <a:latin typeface="Cambria" panose="02040503050406030204" pitchFamily="18" charset="0"/>
                <a:ea typeface="Cambria" panose="02040503050406030204" pitchFamily="18" charset="0"/>
              </a:rPr>
              <a:t>&lt;input type=“button” value=“click”/&gt;</a:t>
            </a:r>
          </a:p>
          <a:p>
            <a:r>
              <a:rPr lang="en-US" i="1" dirty="0">
                <a:solidFill>
                  <a:srgbClr val="002060"/>
                </a:solidFill>
                <a:latin typeface="Cambria" panose="02040503050406030204" pitchFamily="18" charset="0"/>
                <a:ea typeface="Cambria" panose="02040503050406030204" pitchFamily="18" charset="0"/>
              </a:rPr>
              <a:t>&lt;script&gt;</a:t>
            </a:r>
          </a:p>
          <a:p>
            <a:r>
              <a:rPr lang="en-US" i="1" dirty="0">
                <a:solidFill>
                  <a:srgbClr val="002060"/>
                </a:solidFill>
                <a:latin typeface="Cambria" panose="02040503050406030204" pitchFamily="18" charset="0"/>
                <a:ea typeface="Cambria" panose="02040503050406030204" pitchFamily="18" charset="0"/>
              </a:rPr>
              <a:t>$(‘button’).click(function(){</a:t>
            </a:r>
          </a:p>
          <a:p>
            <a:r>
              <a:rPr lang="en-US" i="1" dirty="0">
                <a:solidFill>
                  <a:srgbClr val="002060"/>
                </a:solidFill>
                <a:latin typeface="Cambria" panose="02040503050406030204" pitchFamily="18" charset="0"/>
                <a:ea typeface="Cambria" panose="02040503050406030204" pitchFamily="18" charset="0"/>
              </a:rPr>
              <a:t>    $(‘h1’).html(‘Button Clicked!’);</a:t>
            </a:r>
          </a:p>
          <a:p>
            <a:r>
              <a:rPr lang="en-US" i="1" dirty="0">
                <a:solidFill>
                  <a:srgbClr val="002060"/>
                </a:solidFill>
                <a:latin typeface="Cambria" panose="02040503050406030204" pitchFamily="18" charset="0"/>
                <a:ea typeface="Cambria" panose="02040503050406030204" pitchFamily="18" charset="0"/>
              </a:rPr>
              <a:t>});</a:t>
            </a:r>
          </a:p>
          <a:p>
            <a:r>
              <a:rPr lang="en-US" i="1" dirty="0">
                <a:solidFill>
                  <a:srgbClr val="002060"/>
                </a:solidFill>
                <a:latin typeface="Cambria" panose="02040503050406030204" pitchFamily="18" charset="0"/>
                <a:ea typeface="Cambria" panose="02040503050406030204" pitchFamily="18" charset="0"/>
              </a:rPr>
              <a:t>&lt;/script&gt;</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jQuery Syntax</a:t>
            </a:r>
          </a:p>
        </p:txBody>
      </p:sp>
      <p:sp>
        <p:nvSpPr>
          <p:cNvPr id="5" name="Rectangle 4">
            <a:extLst>
              <a:ext uri="{FF2B5EF4-FFF2-40B4-BE49-F238E27FC236}">
                <a16:creationId xmlns:a16="http://schemas.microsoft.com/office/drawing/2014/main" id="{94D4AF60-060E-4594-99B1-B774D1CD97FB}"/>
              </a:ext>
            </a:extLst>
          </p:cNvPr>
          <p:cNvSpPr/>
          <p:nvPr/>
        </p:nvSpPr>
        <p:spPr>
          <a:xfrm>
            <a:off x="4396829" y="3323212"/>
            <a:ext cx="4606494" cy="2523768"/>
          </a:xfrm>
          <a:prstGeom prst="rect">
            <a:avLst/>
          </a:prstGeom>
        </p:spPr>
        <p:txBody>
          <a:bodyPr wrap="square">
            <a:spAutoFit/>
          </a:bodyPr>
          <a:lstStyle/>
          <a:p>
            <a:r>
              <a:rPr lang="en-US" sz="1600" i="1" dirty="0">
                <a:solidFill>
                  <a:srgbClr val="002060"/>
                </a:solidFill>
                <a:latin typeface="Cambria" panose="02040503050406030204" pitchFamily="18" charset="0"/>
                <a:ea typeface="Cambria" panose="02040503050406030204" pitchFamily="18" charset="0"/>
              </a:rPr>
              <a:t>&lt;h1&gt;&lt;/h1&gt;</a:t>
            </a:r>
          </a:p>
          <a:p>
            <a:r>
              <a:rPr lang="en-US" sz="1600" i="1" dirty="0">
                <a:solidFill>
                  <a:srgbClr val="002060"/>
                </a:solidFill>
                <a:latin typeface="Cambria" panose="02040503050406030204" pitchFamily="18" charset="0"/>
                <a:ea typeface="Cambria" panose="02040503050406030204" pitchFamily="18" charset="0"/>
              </a:rPr>
              <a:t>&lt;input type=“button” value=“click” onclick=“f1()”/&gt;</a:t>
            </a:r>
          </a:p>
          <a:p>
            <a:r>
              <a:rPr lang="en-US" i="1" dirty="0">
                <a:solidFill>
                  <a:srgbClr val="002060"/>
                </a:solidFill>
                <a:latin typeface="Cambria" panose="02040503050406030204" pitchFamily="18" charset="0"/>
                <a:ea typeface="Cambria" panose="02040503050406030204" pitchFamily="18" charset="0"/>
              </a:rPr>
              <a:t>&lt;script&gt;</a:t>
            </a:r>
          </a:p>
          <a:p>
            <a:r>
              <a:rPr lang="en-US" i="1" dirty="0">
                <a:solidFill>
                  <a:srgbClr val="002060"/>
                </a:solidFill>
                <a:latin typeface="Cambria" panose="02040503050406030204" pitchFamily="18" charset="0"/>
                <a:ea typeface="Cambria" panose="02040503050406030204" pitchFamily="18" charset="0"/>
              </a:rPr>
              <a:t>function f1(){</a:t>
            </a:r>
          </a:p>
          <a:p>
            <a:r>
              <a:rPr lang="en-US" i="1" dirty="0" err="1">
                <a:solidFill>
                  <a:srgbClr val="002060"/>
                </a:solidFill>
                <a:latin typeface="Cambria" panose="02040503050406030204" pitchFamily="18" charset="0"/>
                <a:ea typeface="Cambria" panose="02040503050406030204" pitchFamily="18" charset="0"/>
              </a:rPr>
              <a:t>document.getElementsByTagName</a:t>
            </a:r>
            <a:r>
              <a:rPr lang="en-US" i="1" dirty="0">
                <a:solidFill>
                  <a:srgbClr val="002060"/>
                </a:solidFill>
                <a:latin typeface="Cambria" panose="02040503050406030204" pitchFamily="18" charset="0"/>
                <a:ea typeface="Cambria" panose="02040503050406030204" pitchFamily="18" charset="0"/>
              </a:rPr>
              <a:t>(h1).</a:t>
            </a:r>
            <a:r>
              <a:rPr lang="en-US" i="1" dirty="0" err="1">
                <a:solidFill>
                  <a:srgbClr val="002060"/>
                </a:solidFill>
                <a:latin typeface="Cambria" panose="02040503050406030204" pitchFamily="18" charset="0"/>
                <a:ea typeface="Cambria" panose="02040503050406030204" pitchFamily="18" charset="0"/>
              </a:rPr>
              <a:t>innerHTML</a:t>
            </a:r>
            <a:r>
              <a:rPr lang="en-US" i="1" dirty="0">
                <a:solidFill>
                  <a:srgbClr val="002060"/>
                </a:solidFill>
                <a:latin typeface="Cambria" panose="02040503050406030204" pitchFamily="18" charset="0"/>
                <a:ea typeface="Cambria" panose="02040503050406030204" pitchFamily="18" charset="0"/>
              </a:rPr>
              <a:t> = “Button Clicked!”;</a:t>
            </a:r>
          </a:p>
          <a:p>
            <a:r>
              <a:rPr lang="en-US" i="1" dirty="0">
                <a:solidFill>
                  <a:srgbClr val="002060"/>
                </a:solidFill>
                <a:latin typeface="Cambria" panose="02040503050406030204" pitchFamily="18" charset="0"/>
                <a:ea typeface="Cambria" panose="02040503050406030204" pitchFamily="18" charset="0"/>
              </a:rPr>
              <a:t>});</a:t>
            </a:r>
          </a:p>
          <a:p>
            <a:r>
              <a:rPr lang="en-US" i="1" dirty="0">
                <a:solidFill>
                  <a:srgbClr val="002060"/>
                </a:solidFill>
                <a:latin typeface="Cambria" panose="02040503050406030204" pitchFamily="18" charset="0"/>
                <a:ea typeface="Cambria" panose="02040503050406030204" pitchFamily="18" charset="0"/>
              </a:rPr>
              <a:t>&lt;/script&gt;</a:t>
            </a:r>
          </a:p>
          <a:p>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Vanilla JS Syntax</a:t>
            </a:r>
          </a:p>
        </p:txBody>
      </p:sp>
    </p:spTree>
    <p:extLst>
      <p:ext uri="{BB962C8B-B14F-4D97-AF65-F5344CB8AC3E}">
        <p14:creationId xmlns:p14="http://schemas.microsoft.com/office/powerpoint/2010/main" val="313215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Incorporate jQuery</a:t>
            </a:r>
          </a:p>
        </p:txBody>
      </p:sp>
      <p:sp>
        <p:nvSpPr>
          <p:cNvPr id="4" name="TextBox 3">
            <a:extLst>
              <a:ext uri="{FF2B5EF4-FFF2-40B4-BE49-F238E27FC236}">
                <a16:creationId xmlns:a16="http://schemas.microsoft.com/office/drawing/2014/main" id="{E00A471B-FCB5-3949-B014-0D06C67E41B3}"/>
              </a:ext>
            </a:extLst>
          </p:cNvPr>
          <p:cNvSpPr txBox="1"/>
          <p:nvPr/>
        </p:nvSpPr>
        <p:spPr>
          <a:xfrm>
            <a:off x="572753" y="2182676"/>
            <a:ext cx="8219556" cy="390876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There are several ways to start using jQuery on your web site. You can:</a:t>
            </a:r>
          </a:p>
          <a:p>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Download the jQuery library from jQuery.com</a:t>
            </a:r>
          </a:p>
          <a:p>
            <a:pPr marL="742950" lvl="1"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The compressed or production version</a:t>
            </a:r>
          </a:p>
          <a:p>
            <a:pPr marL="742950" lvl="1"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The uncompressed or development version </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Include jQuery from a CDN(content delivery network), some popular CDN are following:</a:t>
            </a:r>
          </a:p>
          <a:p>
            <a:pPr lvl="1"/>
            <a:r>
              <a:rPr lang="en-US" i="1" dirty="0">
                <a:latin typeface="Cambria" panose="02040503050406030204" pitchFamily="18" charset="0"/>
                <a:ea typeface="Cambria" panose="02040503050406030204" pitchFamily="18" charset="0"/>
              </a:rPr>
              <a:t>-&gt; Google CDN -&gt;Microsoft CDN -&gt;CDNJS CDN -&gt;</a:t>
            </a:r>
            <a:r>
              <a:rPr lang="en-US" i="1" dirty="0" err="1">
                <a:latin typeface="Cambria" panose="02040503050406030204" pitchFamily="18" charset="0"/>
                <a:ea typeface="Cambria" panose="02040503050406030204" pitchFamily="18" charset="0"/>
              </a:rPr>
              <a:t>jsDelivr</a:t>
            </a:r>
            <a:r>
              <a:rPr lang="en-US" i="1" dirty="0">
                <a:latin typeface="Cambria" panose="02040503050406030204" pitchFamily="18" charset="0"/>
                <a:ea typeface="Cambria" panose="02040503050406030204" pitchFamily="18" charset="0"/>
              </a:rPr>
              <a:t> CDN</a:t>
            </a:r>
          </a:p>
          <a:p>
            <a:pPr marL="742950" lvl="1" indent="-285750">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Following is the syntax of adding jQuery in your webpage:</a:t>
            </a:r>
          </a:p>
          <a:p>
            <a:r>
              <a:rPr lang="en-US" i="1" dirty="0">
                <a:latin typeface="Cambria" panose="02040503050406030204" pitchFamily="18" charset="0"/>
                <a:ea typeface="Cambria" panose="02040503050406030204" pitchFamily="18" charset="0"/>
              </a:rPr>
              <a:t>&lt;script </a:t>
            </a:r>
            <a:r>
              <a:rPr lang="en-US" i="1" dirty="0" err="1">
                <a:latin typeface="Cambria" panose="02040503050406030204" pitchFamily="18" charset="0"/>
                <a:ea typeface="Cambria" panose="02040503050406030204" pitchFamily="18" charset="0"/>
              </a:rPr>
              <a:t>src</a:t>
            </a:r>
            <a:r>
              <a:rPr lang="en-US" i="1" dirty="0">
                <a:latin typeface="Cambria" panose="02040503050406030204" pitchFamily="18" charset="0"/>
                <a:ea typeface="Cambria" panose="02040503050406030204" pitchFamily="18" charset="0"/>
              </a:rPr>
              <a:t>="jquery-3.4.1.min.js"&gt;&lt;/script&gt; (download version)</a:t>
            </a:r>
          </a:p>
          <a:p>
            <a:r>
              <a:rPr lang="en-US" sz="1600" i="1" dirty="0">
                <a:latin typeface="Cambria" panose="02040503050406030204" pitchFamily="18" charset="0"/>
                <a:ea typeface="Cambria" panose="02040503050406030204" pitchFamily="18" charset="0"/>
              </a:rPr>
              <a:t>&lt;script </a:t>
            </a:r>
            <a:r>
              <a:rPr lang="en-US" sz="1600" i="1" dirty="0" err="1">
                <a:latin typeface="Cambria" panose="02040503050406030204" pitchFamily="18" charset="0"/>
                <a:ea typeface="Cambria" panose="02040503050406030204" pitchFamily="18" charset="0"/>
              </a:rPr>
              <a:t>src</a:t>
            </a:r>
            <a:r>
              <a:rPr lang="en-US" sz="1600" i="1" dirty="0">
                <a:latin typeface="Cambria" panose="02040503050406030204" pitchFamily="18" charset="0"/>
                <a:ea typeface="Cambria" panose="02040503050406030204" pitchFamily="18" charset="0"/>
              </a:rPr>
              <a:t>="https://ajax.googleapis.com/ajax/libs/</a:t>
            </a:r>
            <a:r>
              <a:rPr lang="en-US" sz="1600" i="1" dirty="0" err="1">
                <a:latin typeface="Cambria" panose="02040503050406030204" pitchFamily="18" charset="0"/>
                <a:ea typeface="Cambria" panose="02040503050406030204" pitchFamily="18" charset="0"/>
              </a:rPr>
              <a:t>jquery</a:t>
            </a:r>
            <a:r>
              <a:rPr lang="en-US" sz="1600" i="1" dirty="0">
                <a:latin typeface="Cambria" panose="02040503050406030204" pitchFamily="18" charset="0"/>
                <a:ea typeface="Cambria" panose="02040503050406030204" pitchFamily="18" charset="0"/>
              </a:rPr>
              <a:t>/3.4.1/jquery.min.js"&gt;&lt;/script&gt;</a:t>
            </a:r>
          </a:p>
          <a:p>
            <a:r>
              <a:rPr lang="en-US" sz="1600" i="1" dirty="0">
                <a:latin typeface="Cambria" panose="02040503050406030204" pitchFamily="18" charset="0"/>
                <a:ea typeface="Cambria" panose="02040503050406030204" pitchFamily="18" charset="0"/>
              </a:rPr>
              <a:t>(CDN version)</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1426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jQuery Syntax</a:t>
            </a:r>
          </a:p>
        </p:txBody>
      </p:sp>
      <p:sp>
        <p:nvSpPr>
          <p:cNvPr id="4" name="TextBox 3">
            <a:extLst>
              <a:ext uri="{FF2B5EF4-FFF2-40B4-BE49-F238E27FC236}">
                <a16:creationId xmlns:a16="http://schemas.microsoft.com/office/drawing/2014/main" id="{E00A471B-FCB5-3949-B014-0D06C67E41B3}"/>
              </a:ext>
            </a:extLst>
          </p:cNvPr>
          <p:cNvSpPr txBox="1"/>
          <p:nvPr/>
        </p:nvSpPr>
        <p:spPr>
          <a:xfrm>
            <a:off x="629025" y="2182678"/>
            <a:ext cx="7808976" cy="3693319"/>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The jQuery syntax is tailor-made for selecting HTML elements and performing some action on the element(s).</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Basic syntax is: </a:t>
            </a:r>
            <a:r>
              <a:rPr lang="en-US" b="1" i="1" dirty="0">
                <a:latin typeface="Cambria" panose="02040503050406030204" pitchFamily="18" charset="0"/>
                <a:ea typeface="Cambria" panose="02040503050406030204" pitchFamily="18" charset="0"/>
              </a:rPr>
              <a:t>$(selector).action()</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A $ sign to define/access jQuery</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A (selector) to "query (or find)" HTML elements</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A jQuery action() to be performed on the element(s)</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Examples:</a:t>
            </a:r>
          </a:p>
          <a:p>
            <a:r>
              <a:rPr lang="en-US" b="1" dirty="0">
                <a:latin typeface="Cambria" panose="02040503050406030204" pitchFamily="18" charset="0"/>
                <a:ea typeface="Cambria" panose="02040503050406030204" pitchFamily="18" charset="0"/>
              </a:rPr>
              <a:t>$(this).hide() </a:t>
            </a:r>
            <a:r>
              <a:rPr lang="en-US" dirty="0">
                <a:latin typeface="Cambria" panose="02040503050406030204" pitchFamily="18" charset="0"/>
                <a:ea typeface="Cambria" panose="02040503050406030204" pitchFamily="18" charset="0"/>
              </a:rPr>
              <a:t>- hides the current element.</a:t>
            </a:r>
          </a:p>
          <a:p>
            <a:r>
              <a:rPr lang="en-US" b="1" dirty="0">
                <a:latin typeface="Cambria" panose="02040503050406030204" pitchFamily="18" charset="0"/>
                <a:ea typeface="Cambria" panose="02040503050406030204" pitchFamily="18" charset="0"/>
              </a:rPr>
              <a:t>$("p").hide()</a:t>
            </a:r>
            <a:r>
              <a:rPr lang="en-US" dirty="0">
                <a:latin typeface="Cambria" panose="02040503050406030204" pitchFamily="18" charset="0"/>
                <a:ea typeface="Cambria" panose="02040503050406030204" pitchFamily="18" charset="0"/>
              </a:rPr>
              <a:t> - hides all &lt;p&gt; elements.</a:t>
            </a:r>
          </a:p>
          <a:p>
            <a:r>
              <a:rPr lang="en-US" b="1" dirty="0">
                <a:latin typeface="Cambria" panose="02040503050406030204" pitchFamily="18" charset="0"/>
                <a:ea typeface="Cambria" panose="02040503050406030204" pitchFamily="18" charset="0"/>
              </a:rPr>
              <a:t>$(".test").hide() </a:t>
            </a:r>
            <a:r>
              <a:rPr lang="en-US" dirty="0">
                <a:latin typeface="Cambria" panose="02040503050406030204" pitchFamily="18" charset="0"/>
                <a:ea typeface="Cambria" panose="02040503050406030204" pitchFamily="18" charset="0"/>
              </a:rPr>
              <a:t>- hides all elements with class="test".</a:t>
            </a:r>
          </a:p>
          <a:p>
            <a:r>
              <a:rPr lang="en-US" b="1" dirty="0">
                <a:latin typeface="Cambria" panose="02040503050406030204" pitchFamily="18" charset="0"/>
                <a:ea typeface="Cambria" panose="02040503050406030204" pitchFamily="18" charset="0"/>
              </a:rPr>
              <a:t>$("#test").hide()</a:t>
            </a:r>
            <a:r>
              <a:rPr lang="en-US" dirty="0">
                <a:latin typeface="Cambria" panose="02040503050406030204" pitchFamily="18" charset="0"/>
                <a:ea typeface="Cambria" panose="02040503050406030204" pitchFamily="18" charset="0"/>
              </a:rPr>
              <a:t> - hides the element with id="test".</a:t>
            </a:r>
            <a:endParaRPr lang="en-FI"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0655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jQuery Selector</a:t>
            </a:r>
          </a:p>
        </p:txBody>
      </p:sp>
      <p:sp>
        <p:nvSpPr>
          <p:cNvPr id="4" name="TextBox 3">
            <a:extLst>
              <a:ext uri="{FF2B5EF4-FFF2-40B4-BE49-F238E27FC236}">
                <a16:creationId xmlns:a16="http://schemas.microsoft.com/office/drawing/2014/main" id="{E00A471B-FCB5-3949-B014-0D06C67E41B3}"/>
              </a:ext>
            </a:extLst>
          </p:cNvPr>
          <p:cNvSpPr txBox="1"/>
          <p:nvPr/>
        </p:nvSpPr>
        <p:spPr>
          <a:xfrm>
            <a:off x="474278" y="2154540"/>
            <a:ext cx="8318027" cy="366254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jQuery selectors allow you to select and manipulate HTML element(s).jQuery selectors are used to "find" (or select) HTML elements based on their name, id, classes, types, attributes, values of attributes and much more. All selectors in jQuery start with the dollar sign and parentheses: $(). </a:t>
            </a:r>
          </a:p>
          <a:p>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The element Selector</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Selects elements based on the element name:  </a:t>
            </a:r>
            <a:r>
              <a:rPr lang="en-US" i="1" dirty="0">
                <a:latin typeface="Cambria" panose="02040503050406030204" pitchFamily="18" charset="0"/>
                <a:ea typeface="Cambria" panose="02040503050406030204" pitchFamily="18" charset="0"/>
              </a:rPr>
              <a:t>$("p").hide()</a:t>
            </a:r>
          </a:p>
          <a:p>
            <a:r>
              <a:rPr lang="en-US" b="1" dirty="0">
                <a:latin typeface="Cambria" panose="02040503050406030204" pitchFamily="18" charset="0"/>
                <a:ea typeface="Cambria" panose="02040503050406030204" pitchFamily="18" charset="0"/>
              </a:rPr>
              <a:t>The #id Selector</a:t>
            </a:r>
            <a:r>
              <a:rPr lang="en-US" dirty="0">
                <a:latin typeface="Cambria" panose="02040503050406030204" pitchFamily="18" charset="0"/>
                <a:ea typeface="Cambria" panose="02040503050406030204" pitchFamily="18" charset="0"/>
              </a:rPr>
              <a:t> </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Uses the id attribute of an HTML tag to find the element:  </a:t>
            </a:r>
            <a:r>
              <a:rPr lang="en-US" i="1" dirty="0">
                <a:latin typeface="Cambria" panose="02040503050406030204" pitchFamily="18" charset="0"/>
                <a:ea typeface="Cambria" panose="02040503050406030204" pitchFamily="18" charset="0"/>
              </a:rPr>
              <a:t>$("#test").hide(); </a:t>
            </a:r>
          </a:p>
          <a:p>
            <a:r>
              <a:rPr lang="en-US" b="1" dirty="0">
                <a:latin typeface="Cambria" panose="02040503050406030204" pitchFamily="18" charset="0"/>
                <a:ea typeface="Cambria" panose="02040503050406030204" pitchFamily="18" charset="0"/>
              </a:rPr>
              <a:t>The .class Selector</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Selector finds elements with a specific class: </a:t>
            </a:r>
            <a:r>
              <a:rPr lang="en-US" i="1" dirty="0">
                <a:latin typeface="Cambria" panose="02040503050406030204" pitchFamily="18" charset="0"/>
                <a:ea typeface="Cambria" panose="02040503050406030204" pitchFamily="18" charset="0"/>
              </a:rPr>
              <a:t>$(".test").hide();</a:t>
            </a:r>
          </a:p>
          <a:p>
            <a:endParaRPr lang="en-US"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We can find many more selector here: </a:t>
            </a:r>
            <a:r>
              <a:rPr lang="en-US" sz="1600" i="1" dirty="0">
                <a:latin typeface="Cambria" panose="02040503050406030204" pitchFamily="18" charset="0"/>
                <a:ea typeface="Cambria" panose="02040503050406030204" pitchFamily="18" charset="0"/>
              </a:rPr>
              <a:t>https://www.w3schools.com/jquery/jquery_selectors.asp</a:t>
            </a:r>
            <a:endParaRPr lang="en-FI" sz="16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36036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258</TotalTime>
  <Words>1647</Words>
  <Application>Microsoft Office PowerPoint</Application>
  <PresentationFormat>On-screen Show (4:3)</PresentationFormat>
  <Paragraphs>207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vt:lpstr>
      <vt:lpstr>Corbel</vt:lpstr>
      <vt:lpstr>Wingdings</vt:lpstr>
      <vt:lpstr>Spectrum</vt:lpstr>
      <vt:lpstr>jQuery &amp; JSON</vt:lpstr>
      <vt:lpstr>Lecture Outline</vt:lpstr>
      <vt:lpstr>Lecture Outline</vt:lpstr>
      <vt:lpstr>Lecture Objective</vt:lpstr>
      <vt:lpstr>Introduction to jQuery</vt:lpstr>
      <vt:lpstr>jQuery makes writing JS easier</vt:lpstr>
      <vt:lpstr>Incorporate jQuery</vt:lpstr>
      <vt:lpstr>jQuery Syntax</vt:lpstr>
      <vt:lpstr>jQuery Selector</vt:lpstr>
      <vt:lpstr>jQuery Events</vt:lpstr>
      <vt:lpstr>jQuery Ajax</vt:lpstr>
      <vt:lpstr>jQuery UI</vt:lpstr>
      <vt:lpstr>Introduction to JSON</vt:lpstr>
      <vt:lpstr>JSON Structure </vt:lpstr>
      <vt:lpstr>JSON Array</vt:lpstr>
      <vt:lpstr>JSON Data Sending to Server</vt:lpstr>
      <vt:lpstr>JSON Data Receiving from Server</vt:lpstr>
      <vt:lpstr>jQuery Ajax + JSON Example</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Md.Al-Amin</dc:creator>
  <cp:lastModifiedBy>Md. Al-Amin</cp:lastModifiedBy>
  <cp:revision>562</cp:revision>
  <dcterms:created xsi:type="dcterms:W3CDTF">2018-12-10T17:20:29Z</dcterms:created>
  <dcterms:modified xsi:type="dcterms:W3CDTF">2021-05-31T06:16:03Z</dcterms:modified>
</cp:coreProperties>
</file>