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71" r:id="rId5"/>
    <p:sldId id="259" r:id="rId6"/>
    <p:sldId id="280" r:id="rId7"/>
    <p:sldId id="282" r:id="rId8"/>
    <p:sldId id="260" r:id="rId9"/>
    <p:sldId id="268" r:id="rId10"/>
    <p:sldId id="283" r:id="rId11"/>
    <p:sldId id="281"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Bold" panose="020B0604020202020204" charset="0"/>
      <p:regular r:id="rId18"/>
    </p:embeddedFont>
    <p:embeddedFont>
      <p:font typeface="Inter Bold" panose="020B0604020202020204" charset="0"/>
      <p:regular r:id="rId19"/>
    </p:embeddedFont>
    <p:embeddedFont>
      <p:font typeface="Inter Medium" panose="020B0604020202020204" charset="0"/>
      <p:regular r:id="rId20"/>
    </p:embeddedFont>
    <p:embeddedFont>
      <p:font typeface="Open Sans" panose="020B0604020202020204" charset="0"/>
      <p:regular r:id="rId21"/>
    </p:embeddedFont>
    <p:embeddedFont>
      <p:font typeface="Open Sans Bold" panose="020B0604020202020204" charset="0"/>
      <p:regular r:id="rId22"/>
    </p:embeddedFont>
    <p:embeddedFont>
      <p:font typeface="Open Sans Medium" panose="020B0604020202020204" charset="0"/>
      <p:regular r:id="rId23"/>
    </p:embeddedFont>
    <p:embeddedFont>
      <p:font typeface="Open Sans Semi-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8293" autoAdjust="0"/>
  </p:normalViewPr>
  <p:slideViewPr>
    <p:cSldViewPr>
      <p:cViewPr>
        <p:scale>
          <a:sx n="71" d="100"/>
          <a:sy n="71" d="100"/>
        </p:scale>
        <p:origin x="7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Hi everybody. Today I'm going to focus on supervised learning models and their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 will first touch upon the preprocessing step, then move to the feature engineering, and then go over the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As you can see there are 12 columns and covers information on [read through them]</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have used spearman correlation for my analysis as almost all of the relationships exhibit non-linearity and the distributions are also not normal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For my first research question I </a:t>
            </a:r>
            <a:r>
              <a:rPr lang="en-US" dirty="0" err="1"/>
              <a:t>exploredthe</a:t>
            </a:r>
            <a:r>
              <a:rPr lang="en-US" dirty="0"/>
              <a:t> different set of input features, and the one that yielded the best result. </a:t>
            </a:r>
          </a:p>
          <a:p>
            <a:endParaRPr lang="en-US" dirty="0"/>
          </a:p>
          <a:p>
            <a:r>
              <a:rPr lang="en-US" dirty="0"/>
              <a:t>EDA from project 1 was aligned with project 2, hence, it helped me to select features</a:t>
            </a:r>
          </a:p>
          <a:p>
            <a:r>
              <a:rPr lang="en-US" sz="1200" b="0" i="0" kern="1200" dirty="0">
                <a:solidFill>
                  <a:schemeClr val="tx1"/>
                </a:solidFill>
                <a:effectLst/>
                <a:latin typeface="+mn-lt"/>
                <a:ea typeface="+mn-ea"/>
                <a:cs typeface="+mn-cs"/>
              </a:rPr>
              <a:t>temperature as a feature could inadvertently provide the model with direct information about the target variable it's trying to predict, leading to inflated model performance during training </a:t>
            </a:r>
            <a:endParaRPr lang="en-US" dirty="0"/>
          </a:p>
          <a:p>
            <a:endParaRPr lang="en-US" dirty="0"/>
          </a:p>
          <a:p>
            <a:r>
              <a:rPr lang="en-US" dirty="0"/>
              <a:t>So for my base model I have used all the features (not the </a:t>
            </a:r>
            <a:r>
              <a:rPr lang="en-US" dirty="0" err="1"/>
              <a:t>season_enc</a:t>
            </a:r>
            <a:r>
              <a:rPr lang="en-US" dirty="0"/>
              <a:t>) and then I ran a code to give me the feature importance graph, which is the first graph. It shows that PRECT and PRSN do not have significant influence, however removing them from the feature set did not improve the metrics but slightly lowered them.</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unique aspect of random forest model is that each decision tree is trained on a random subset of the available features rather than the entire feature set. This process introduces randomness into the tree-building process and helps to reduce the correlation between trees, making the ensemble more robust and less prone to overfitting.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One of the main advantages of </a:t>
            </a:r>
            <a:r>
              <a:rPr lang="en-US" sz="1200" b="0" i="0" kern="1200" dirty="0" err="1">
                <a:solidFill>
                  <a:schemeClr val="tx1"/>
                </a:solidFill>
                <a:effectLst/>
                <a:latin typeface="+mn-lt"/>
                <a:ea typeface="+mn-ea"/>
                <a:cs typeface="+mn-cs"/>
              </a:rPr>
              <a:t>XGBoost</a:t>
            </a:r>
            <a:r>
              <a:rPr lang="en-US" sz="1200" b="0" i="0" kern="1200" dirty="0">
                <a:solidFill>
                  <a:schemeClr val="tx1"/>
                </a:solidFill>
                <a:effectLst/>
                <a:latin typeface="+mn-lt"/>
                <a:ea typeface="+mn-ea"/>
                <a:cs typeface="+mn-cs"/>
              </a:rPr>
              <a:t> is its ability to find the best balance between making accurate predictions and keeping things simple. It does this by using regularized objective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23373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4117644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0" i="0" kern="1200" dirty="0">
                <a:solidFill>
                  <a:schemeClr val="tx1"/>
                </a:solidFill>
                <a:effectLst/>
                <a:latin typeface="+mn-lt"/>
                <a:ea typeface="+mn-ea"/>
                <a:cs typeface="+mn-cs"/>
              </a:rPr>
              <a:t>MSE measures the average of the squares of the errors (the difference between actual and predicted values)</a:t>
            </a:r>
          </a:p>
          <a:p>
            <a:r>
              <a:rPr lang="en-US" sz="1200" b="0" i="0" kern="1200" dirty="0">
                <a:solidFill>
                  <a:schemeClr val="tx1"/>
                </a:solidFill>
                <a:effectLst/>
                <a:latin typeface="+mn-lt"/>
                <a:ea typeface="+mn-ea"/>
                <a:cs typeface="+mn-cs"/>
              </a:rPr>
              <a:t>R² score, also known as the coefficient of determination, measures the proportion of the variance in the dependent variable that is predictable from the independent variables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see how higher temperatures are being under-predicted in the model</a:t>
            </a:r>
          </a:p>
          <a:p>
            <a:endParaRPr lang="en-US" sz="1200" b="0" i="0" kern="1200" dirty="0">
              <a:solidFill>
                <a:schemeClr val="tx1"/>
              </a:solidFill>
              <a:effectLst/>
              <a:latin typeface="+mn-lt"/>
              <a:ea typeface="+mn-ea"/>
              <a:cs typeface="+mn-cs"/>
            </a:endParaRP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74658" y="8563446"/>
            <a:ext cx="16138684" cy="0"/>
          </a:xfrm>
          <a:prstGeom prst="line">
            <a:avLst/>
          </a:prstGeom>
          <a:ln w="38100" cap="flat">
            <a:solidFill>
              <a:schemeClr val="accent3">
                <a:lumMod val="75000"/>
              </a:schemeClr>
            </a:solidFill>
            <a:prstDash val="solid"/>
            <a:headEnd type="none" w="sm" len="sm"/>
            <a:tailEnd type="none" w="sm" len="sm"/>
          </a:ln>
        </p:spPr>
      </p:sp>
      <p:sp>
        <p:nvSpPr>
          <p:cNvPr id="4" name="Freeform 4"/>
          <p:cNvSpPr/>
          <p:nvPr/>
        </p:nvSpPr>
        <p:spPr>
          <a:xfrm>
            <a:off x="10785978" y="1231643"/>
            <a:ext cx="4758515" cy="475851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20000"/>
              <a:lumOff val="80000"/>
            </a:schemeClr>
          </a:solidFill>
        </p:spPr>
      </p:sp>
      <p:grpSp>
        <p:nvGrpSpPr>
          <p:cNvPr id="9" name="Group 9"/>
          <p:cNvGrpSpPr/>
          <p:nvPr/>
        </p:nvGrpSpPr>
        <p:grpSpPr>
          <a:xfrm>
            <a:off x="15972039" y="656036"/>
            <a:ext cx="1241303" cy="575606"/>
            <a:chOff x="0" y="0"/>
            <a:chExt cx="326928" cy="151600"/>
          </a:xfrm>
          <a:solidFill>
            <a:schemeClr val="accent3">
              <a:lumMod val="60000"/>
              <a:lumOff val="40000"/>
            </a:schemeClr>
          </a:solidFill>
        </p:grpSpPr>
        <p:sp>
          <p:nvSpPr>
            <p:cNvPr id="10" name="Freeform 10"/>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grpFill/>
          </p:spPr>
        </p:sp>
        <p:sp>
          <p:nvSpPr>
            <p:cNvPr id="11" name="TextBox 11"/>
            <p:cNvSpPr txBox="1"/>
            <p:nvPr/>
          </p:nvSpPr>
          <p:spPr>
            <a:xfrm>
              <a:off x="0" y="-47625"/>
              <a:ext cx="326928" cy="199225"/>
            </a:xfrm>
            <a:prstGeom prst="rect">
              <a:avLst/>
            </a:prstGeom>
            <a:grpFill/>
          </p:spPr>
          <p:txBody>
            <a:bodyPr lIns="50800" tIns="50800" rIns="50800" bIns="50800" rtlCol="0" anchor="ctr"/>
            <a:lstStyle/>
            <a:p>
              <a:pPr algn="ctr">
                <a:lnSpc>
                  <a:spcPts val="2479"/>
                </a:lnSpc>
              </a:pPr>
              <a:endParaRPr/>
            </a:p>
          </p:txBody>
        </p:sp>
      </p:grpSp>
      <p:sp>
        <p:nvSpPr>
          <p:cNvPr id="12" name="Freeform 12"/>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258125" y="508702"/>
            <a:ext cx="2080740" cy="1170416"/>
          </a:xfrm>
          <a:custGeom>
            <a:avLst/>
            <a:gdLst/>
            <a:ahLst/>
            <a:cxnLst/>
            <a:rect l="l" t="t" r="r" b="b"/>
            <a:pathLst>
              <a:path w="2080740" h="1170416">
                <a:moveTo>
                  <a:pt x="0" y="0"/>
                </a:moveTo>
                <a:lnTo>
                  <a:pt x="2080740" y="0"/>
                </a:lnTo>
                <a:lnTo>
                  <a:pt x="2080740" y="1170417"/>
                </a:lnTo>
                <a:lnTo>
                  <a:pt x="0" y="1170417"/>
                </a:lnTo>
                <a:lnTo>
                  <a:pt x="0" y="0"/>
                </a:lnTo>
                <a:close/>
              </a:path>
            </a:pathLst>
          </a:custGeom>
          <a:blipFill>
            <a:blip r:embed="rId5"/>
            <a:stretch>
              <a:fillRect l="-692" r="-692"/>
            </a:stretch>
          </a:blipFill>
        </p:spPr>
      </p:sp>
      <p:sp>
        <p:nvSpPr>
          <p:cNvPr id="14" name="TextBox 14"/>
          <p:cNvSpPr txBox="1"/>
          <p:nvPr/>
        </p:nvSpPr>
        <p:spPr>
          <a:xfrm>
            <a:off x="2702985" y="1807372"/>
            <a:ext cx="14247042" cy="4228465"/>
          </a:xfrm>
          <a:prstGeom prst="rect">
            <a:avLst/>
          </a:prstGeom>
          <a:noFill/>
        </p:spPr>
        <p:txBody>
          <a:bodyPr lIns="0" tIns="0" rIns="0" bIns="0" rtlCol="0" anchor="t">
            <a:spAutoFit/>
          </a:bodyPr>
          <a:lstStyle/>
          <a:p>
            <a:pPr>
              <a:lnSpc>
                <a:spcPts val="11300"/>
              </a:lnSpc>
            </a:pPr>
            <a:r>
              <a:rPr lang="en-US" sz="8071" dirty="0">
                <a:solidFill>
                  <a:srgbClr val="000000"/>
                </a:solidFill>
                <a:latin typeface="Inter Bold"/>
              </a:rPr>
              <a:t>SUPERVISED LEARNING MODEL TO PREDICT URBAN TEMPERATURE</a:t>
            </a:r>
          </a:p>
        </p:txBody>
      </p:sp>
      <p:sp>
        <p:nvSpPr>
          <p:cNvPr id="15" name="TextBox 15"/>
          <p:cNvSpPr txBox="1"/>
          <p:nvPr/>
        </p:nvSpPr>
        <p:spPr>
          <a:xfrm>
            <a:off x="1074658" y="9213231"/>
            <a:ext cx="2012164" cy="605155"/>
          </a:xfrm>
          <a:prstGeom prst="rect">
            <a:avLst/>
          </a:prstGeom>
        </p:spPr>
        <p:txBody>
          <a:bodyPr lIns="0" tIns="0" rIns="0" bIns="0" rtlCol="0" anchor="t">
            <a:spAutoFit/>
          </a:bodyPr>
          <a:lstStyle/>
          <a:p>
            <a:pPr algn="just">
              <a:lnSpc>
                <a:spcPts val="2479"/>
              </a:lnSpc>
            </a:pPr>
            <a:r>
              <a:rPr lang="en-US" sz="1599">
                <a:solidFill>
                  <a:srgbClr val="000000"/>
                </a:solidFill>
                <a:latin typeface="Open Sans"/>
              </a:rPr>
              <a:t>Raisina Chowdhury</a:t>
            </a:r>
          </a:p>
          <a:p>
            <a:pPr marL="0" lvl="0" indent="0" algn="just">
              <a:lnSpc>
                <a:spcPts val="2479"/>
              </a:lnSpc>
            </a:pPr>
            <a:r>
              <a:rPr lang="en-US" sz="1599">
                <a:solidFill>
                  <a:srgbClr val="000000"/>
                </a:solidFill>
                <a:latin typeface="Open Sans"/>
              </a:rPr>
              <a:t>11362115</a:t>
            </a:r>
          </a:p>
        </p:txBody>
      </p:sp>
      <p:sp>
        <p:nvSpPr>
          <p:cNvPr id="16" name="TextBox 16"/>
          <p:cNvSpPr txBox="1"/>
          <p:nvPr/>
        </p:nvSpPr>
        <p:spPr>
          <a:xfrm>
            <a:off x="1074658" y="8853028"/>
            <a:ext cx="2012164" cy="377825"/>
          </a:xfrm>
          <a:prstGeom prst="rect">
            <a:avLst/>
          </a:prstGeom>
        </p:spPr>
        <p:txBody>
          <a:bodyPr lIns="0" tIns="0" rIns="0" bIns="0" rtlCol="0" anchor="t">
            <a:spAutoFit/>
          </a:bodyPr>
          <a:lstStyle/>
          <a:p>
            <a:pPr marL="0" lvl="0" indent="0" algn="just">
              <a:lnSpc>
                <a:spcPts val="3100"/>
              </a:lnSpc>
            </a:pPr>
            <a:r>
              <a:rPr lang="en-US" sz="2000">
                <a:solidFill>
                  <a:srgbClr val="000000"/>
                </a:solidFill>
                <a:latin typeface="Open Sans Bold"/>
              </a:rPr>
              <a:t>Name, ID</a:t>
            </a:r>
          </a:p>
        </p:txBody>
      </p:sp>
      <p:sp>
        <p:nvSpPr>
          <p:cNvPr id="17" name="TextBox 17"/>
          <p:cNvSpPr txBox="1"/>
          <p:nvPr/>
        </p:nvSpPr>
        <p:spPr>
          <a:xfrm>
            <a:off x="14344595" y="8862553"/>
            <a:ext cx="2868747" cy="368301"/>
          </a:xfrm>
          <a:prstGeom prst="rect">
            <a:avLst/>
          </a:prstGeom>
        </p:spPr>
        <p:txBody>
          <a:bodyPr lIns="0" tIns="0" rIns="0" bIns="0" rtlCol="0" anchor="t">
            <a:spAutoFit/>
          </a:bodyPr>
          <a:lstStyle/>
          <a:p>
            <a:pPr marL="0" lvl="0" indent="0" algn="r">
              <a:lnSpc>
                <a:spcPts val="3099"/>
              </a:lnSpc>
            </a:pPr>
            <a:r>
              <a:rPr lang="en-US" sz="1999" dirty="0">
                <a:solidFill>
                  <a:srgbClr val="000000"/>
                </a:solidFill>
                <a:latin typeface="Open Sans Bold"/>
              </a:rPr>
              <a:t>April 2024</a:t>
            </a:r>
          </a:p>
        </p:txBody>
      </p:sp>
      <p:sp>
        <p:nvSpPr>
          <p:cNvPr id="18" name="TextBox 18"/>
          <p:cNvSpPr txBox="1"/>
          <p:nvPr/>
        </p:nvSpPr>
        <p:spPr>
          <a:xfrm>
            <a:off x="4111557" y="5933008"/>
            <a:ext cx="8069342" cy="481330"/>
          </a:xfrm>
          <a:prstGeom prst="rect">
            <a:avLst/>
          </a:prstGeom>
        </p:spPr>
        <p:txBody>
          <a:bodyPr lIns="0" tIns="0" rIns="0" bIns="0" rtlCol="0" anchor="t">
            <a:spAutoFit/>
          </a:bodyPr>
          <a:lstStyle/>
          <a:p>
            <a:pPr marL="0" lvl="0" indent="0">
              <a:lnSpc>
                <a:spcPts val="3919"/>
              </a:lnSpc>
            </a:pPr>
            <a:r>
              <a:rPr lang="en-US" sz="2799" spc="207" dirty="0">
                <a:solidFill>
                  <a:srgbClr val="000000"/>
                </a:solidFill>
                <a:latin typeface="Open Sans Bold"/>
              </a:rPr>
              <a:t>PROJECT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050490E5-C3B6-40BA-B645-F48CC9BD0E38}"/>
              </a:ext>
            </a:extLst>
          </p:cNvPr>
          <p:cNvGrpSpPr/>
          <p:nvPr/>
        </p:nvGrpSpPr>
        <p:grpSpPr>
          <a:xfrm>
            <a:off x="-21771" y="661987"/>
            <a:ext cx="18288000" cy="1495425"/>
            <a:chOff x="0" y="0"/>
            <a:chExt cx="4816593" cy="393857"/>
          </a:xfrm>
          <a:solidFill>
            <a:schemeClr val="accent3">
              <a:lumMod val="40000"/>
              <a:lumOff val="60000"/>
            </a:schemeClr>
          </a:solidFill>
        </p:grpSpPr>
        <p:sp>
          <p:nvSpPr>
            <p:cNvPr id="9" name="Freeform 3">
              <a:extLst>
                <a:ext uri="{FF2B5EF4-FFF2-40B4-BE49-F238E27FC236}">
                  <a16:creationId xmlns:a16="http://schemas.microsoft.com/office/drawing/2014/main" id="{2CEF5666-4A4C-4667-B962-E4E4BF40D65F}"/>
                </a:ext>
              </a:extLst>
            </p:cNvPr>
            <p:cNvSpPr/>
            <p:nvPr/>
          </p:nvSpPr>
          <p:spPr>
            <a:xfrm>
              <a:off x="0" y="0"/>
              <a:ext cx="4816592" cy="393857"/>
            </a:xfrm>
            <a:custGeom>
              <a:avLst/>
              <a:gdLst/>
              <a:ahLst/>
              <a:cxnLst/>
              <a:rect l="l" t="t" r="r" b="b"/>
              <a:pathLst>
                <a:path w="4816592" h="393857">
                  <a:moveTo>
                    <a:pt x="0" y="0"/>
                  </a:moveTo>
                  <a:lnTo>
                    <a:pt x="4816592" y="0"/>
                  </a:lnTo>
                  <a:lnTo>
                    <a:pt x="4816592" y="393857"/>
                  </a:lnTo>
                  <a:lnTo>
                    <a:pt x="0" y="393857"/>
                  </a:lnTo>
                  <a:close/>
                </a:path>
              </a:pathLst>
            </a:custGeom>
            <a:grpFill/>
          </p:spPr>
        </p:sp>
        <p:sp>
          <p:nvSpPr>
            <p:cNvPr id="10" name="TextBox 4">
              <a:extLst>
                <a:ext uri="{FF2B5EF4-FFF2-40B4-BE49-F238E27FC236}">
                  <a16:creationId xmlns:a16="http://schemas.microsoft.com/office/drawing/2014/main" id="{CDC33328-4AD0-4624-BB67-9ADD52247B7F}"/>
                </a:ext>
              </a:extLst>
            </p:cNvPr>
            <p:cNvSpPr txBox="1"/>
            <p:nvPr/>
          </p:nvSpPr>
          <p:spPr>
            <a:xfrm>
              <a:off x="0" y="-47625"/>
              <a:ext cx="4816593" cy="441482"/>
            </a:xfrm>
            <a:prstGeom prst="rect">
              <a:avLst/>
            </a:prstGeom>
            <a:grpFill/>
          </p:spPr>
          <p:txBody>
            <a:bodyPr lIns="50800" tIns="50800" rIns="50800" bIns="50800" rtlCol="0" anchor="ctr"/>
            <a:lstStyle/>
            <a:p>
              <a:pPr algn="ctr">
                <a:lnSpc>
                  <a:spcPts val="2479"/>
                </a:lnSpc>
              </a:pPr>
              <a:endParaRPr/>
            </a:p>
          </p:txBody>
        </p:sp>
      </p:grpSp>
      <p:sp>
        <p:nvSpPr>
          <p:cNvPr id="5" name="TextBox 15">
            <a:extLst>
              <a:ext uri="{FF2B5EF4-FFF2-40B4-BE49-F238E27FC236}">
                <a16:creationId xmlns:a16="http://schemas.microsoft.com/office/drawing/2014/main" id="{622DA905-60CD-4D76-B989-8DC0DCC62C22}"/>
              </a:ext>
            </a:extLst>
          </p:cNvPr>
          <p:cNvSpPr txBox="1"/>
          <p:nvPr/>
        </p:nvSpPr>
        <p:spPr>
          <a:xfrm>
            <a:off x="506075" y="858267"/>
            <a:ext cx="8297010" cy="564385"/>
          </a:xfrm>
          <a:prstGeom prst="rect">
            <a:avLst/>
          </a:prstGeom>
        </p:spPr>
        <p:txBody>
          <a:bodyPr lIns="0" tIns="0" rIns="0" bIns="0" rtlCol="0" anchor="t">
            <a:spAutoFit/>
          </a:bodyPr>
          <a:lstStyle/>
          <a:p>
            <a:pPr>
              <a:lnSpc>
                <a:spcPts val="4315"/>
              </a:lnSpc>
            </a:pPr>
            <a:r>
              <a:rPr lang="en-US" sz="5000" dirty="0">
                <a:solidFill>
                  <a:srgbClr val="000000"/>
                </a:solidFill>
                <a:latin typeface="Inter Bold"/>
              </a:rPr>
              <a:t>Way Forward</a:t>
            </a:r>
          </a:p>
        </p:txBody>
      </p:sp>
      <p:sp>
        <p:nvSpPr>
          <p:cNvPr id="12" name="Freeform 12">
            <a:extLst>
              <a:ext uri="{FF2B5EF4-FFF2-40B4-BE49-F238E27FC236}">
                <a16:creationId xmlns:a16="http://schemas.microsoft.com/office/drawing/2014/main" id="{F1184D97-E884-42D2-80B3-DEE58CF9F4CD}"/>
              </a:ext>
            </a:extLst>
          </p:cNvPr>
          <p:cNvSpPr/>
          <p:nvPr/>
        </p:nvSpPr>
        <p:spPr>
          <a:xfrm>
            <a:off x="293915" y="3209734"/>
            <a:ext cx="2830285" cy="1933766"/>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chemeClr val="accent2">
              <a:lumMod val="20000"/>
              <a:lumOff val="80000"/>
            </a:schemeClr>
          </a:solidFill>
        </p:spPr>
        <p:txBody>
          <a:bodyPr/>
          <a:lstStyle/>
          <a:p>
            <a:pPr algn="ctr"/>
            <a:r>
              <a:rPr lang="en-US" sz="9600" dirty="0"/>
              <a:t>01</a:t>
            </a:r>
            <a:endParaRPr lang="en-US" sz="13800" dirty="0"/>
          </a:p>
        </p:txBody>
      </p:sp>
      <p:sp>
        <p:nvSpPr>
          <p:cNvPr id="14" name="Freeform 12">
            <a:extLst>
              <a:ext uri="{FF2B5EF4-FFF2-40B4-BE49-F238E27FC236}">
                <a16:creationId xmlns:a16="http://schemas.microsoft.com/office/drawing/2014/main" id="{F9D1CDBA-BF04-4DFA-927D-A2A9C196B9E2}"/>
              </a:ext>
            </a:extLst>
          </p:cNvPr>
          <p:cNvSpPr/>
          <p:nvPr/>
        </p:nvSpPr>
        <p:spPr>
          <a:xfrm>
            <a:off x="315687" y="5524500"/>
            <a:ext cx="2732314" cy="213360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chemeClr val="accent2">
              <a:lumMod val="20000"/>
              <a:lumOff val="80000"/>
            </a:schemeClr>
          </a:solidFill>
        </p:spPr>
        <p:txBody>
          <a:bodyPr/>
          <a:lstStyle/>
          <a:p>
            <a:pPr algn="ctr"/>
            <a:r>
              <a:rPr lang="en-US" sz="9600" dirty="0"/>
              <a:t>02</a:t>
            </a:r>
          </a:p>
        </p:txBody>
      </p:sp>
      <p:sp>
        <p:nvSpPr>
          <p:cNvPr id="16" name="TextBox 15">
            <a:extLst>
              <a:ext uri="{FF2B5EF4-FFF2-40B4-BE49-F238E27FC236}">
                <a16:creationId xmlns:a16="http://schemas.microsoft.com/office/drawing/2014/main" id="{E3D72817-EA13-45D9-87E8-D1C75F1C7036}"/>
              </a:ext>
            </a:extLst>
          </p:cNvPr>
          <p:cNvSpPr txBox="1"/>
          <p:nvPr/>
        </p:nvSpPr>
        <p:spPr>
          <a:xfrm>
            <a:off x="3505200" y="3562171"/>
            <a:ext cx="6705600" cy="1200329"/>
          </a:xfrm>
          <a:prstGeom prst="rect">
            <a:avLst/>
          </a:prstGeom>
          <a:noFill/>
          <a:ln>
            <a:solidFill>
              <a:schemeClr val="accent3">
                <a:lumMod val="75000"/>
              </a:schemeClr>
            </a:solidFill>
          </a:ln>
        </p:spPr>
        <p:txBody>
          <a:bodyPr wrap="square" rtlCol="0">
            <a:spAutoFit/>
          </a:bodyPr>
          <a:lstStyle/>
          <a:p>
            <a:r>
              <a:rPr lang="en-US" sz="2400" dirty="0"/>
              <a:t>Using the whole dataset except data from Manchester for '2050-01-01’ to ‘2080-12-31’ to train the model and test on the testing data.</a:t>
            </a:r>
          </a:p>
        </p:txBody>
      </p:sp>
      <p:sp>
        <p:nvSpPr>
          <p:cNvPr id="17" name="TextBox 16">
            <a:extLst>
              <a:ext uri="{FF2B5EF4-FFF2-40B4-BE49-F238E27FC236}">
                <a16:creationId xmlns:a16="http://schemas.microsoft.com/office/drawing/2014/main" id="{CEAC4393-2922-4F7F-B733-8217BBBD150F}"/>
              </a:ext>
            </a:extLst>
          </p:cNvPr>
          <p:cNvSpPr txBox="1"/>
          <p:nvPr/>
        </p:nvSpPr>
        <p:spPr>
          <a:xfrm>
            <a:off x="3352800" y="6141303"/>
            <a:ext cx="6705600" cy="1200329"/>
          </a:xfrm>
          <a:prstGeom prst="rect">
            <a:avLst/>
          </a:prstGeom>
          <a:noFill/>
          <a:ln>
            <a:solidFill>
              <a:schemeClr val="accent3">
                <a:lumMod val="75000"/>
              </a:schemeClr>
            </a:solidFill>
          </a:ln>
        </p:spPr>
        <p:txBody>
          <a:bodyPr wrap="square" rtlCol="0">
            <a:spAutoFit/>
          </a:bodyPr>
          <a:lstStyle/>
          <a:p>
            <a:r>
              <a:rPr lang="en-US" sz="2400" dirty="0"/>
              <a:t>Using domain knowledge to pre-process the dataset accurately. Check for values that are considered outliers</a:t>
            </a:r>
          </a:p>
        </p:txBody>
      </p:sp>
      <p:sp>
        <p:nvSpPr>
          <p:cNvPr id="18" name="Freeform 12">
            <a:extLst>
              <a:ext uri="{FF2B5EF4-FFF2-40B4-BE49-F238E27FC236}">
                <a16:creationId xmlns:a16="http://schemas.microsoft.com/office/drawing/2014/main" id="{DEC7ECB1-93BE-4672-B1EE-69EC0AAE772A}"/>
              </a:ext>
            </a:extLst>
          </p:cNvPr>
          <p:cNvSpPr/>
          <p:nvPr/>
        </p:nvSpPr>
        <p:spPr>
          <a:xfrm>
            <a:off x="315687" y="7886700"/>
            <a:ext cx="2732314" cy="213360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chemeClr val="accent2">
              <a:lumMod val="20000"/>
              <a:lumOff val="80000"/>
            </a:schemeClr>
          </a:solidFill>
        </p:spPr>
        <p:txBody>
          <a:bodyPr/>
          <a:lstStyle/>
          <a:p>
            <a:pPr algn="ctr"/>
            <a:r>
              <a:rPr lang="en-US" sz="9600" dirty="0"/>
              <a:t>03</a:t>
            </a:r>
          </a:p>
        </p:txBody>
      </p:sp>
      <p:sp>
        <p:nvSpPr>
          <p:cNvPr id="20" name="TextBox 19">
            <a:extLst>
              <a:ext uri="{FF2B5EF4-FFF2-40B4-BE49-F238E27FC236}">
                <a16:creationId xmlns:a16="http://schemas.microsoft.com/office/drawing/2014/main" id="{F7D89C84-5E9D-4D2B-AB81-6F1BD1CBF1A7}"/>
              </a:ext>
            </a:extLst>
          </p:cNvPr>
          <p:cNvSpPr txBox="1"/>
          <p:nvPr/>
        </p:nvSpPr>
        <p:spPr>
          <a:xfrm>
            <a:off x="3352800" y="8496300"/>
            <a:ext cx="6705600" cy="830997"/>
          </a:xfrm>
          <a:prstGeom prst="rect">
            <a:avLst/>
          </a:prstGeom>
          <a:noFill/>
          <a:ln>
            <a:solidFill>
              <a:schemeClr val="accent3">
                <a:lumMod val="75000"/>
              </a:schemeClr>
            </a:solidFill>
          </a:ln>
        </p:spPr>
        <p:txBody>
          <a:bodyPr wrap="square" rtlCol="0">
            <a:spAutoFit/>
          </a:bodyPr>
          <a:lstStyle/>
          <a:p>
            <a:r>
              <a:rPr lang="en-US" sz="2400" dirty="0"/>
              <a:t>Hyperparameter tuning using grid search/randomized search</a:t>
            </a:r>
          </a:p>
        </p:txBody>
      </p:sp>
    </p:spTree>
    <p:extLst>
      <p:ext uri="{BB962C8B-B14F-4D97-AF65-F5344CB8AC3E}">
        <p14:creationId xmlns:p14="http://schemas.microsoft.com/office/powerpoint/2010/main" val="3524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extBox 2"/>
          <p:cNvSpPr txBox="1"/>
          <p:nvPr/>
        </p:nvSpPr>
        <p:spPr>
          <a:xfrm>
            <a:off x="5680125" y="3633055"/>
            <a:ext cx="6927751"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888635" y="0"/>
            <a:ext cx="6399369" cy="10287000"/>
            <a:chOff x="-23936" y="0"/>
            <a:chExt cx="1685430" cy="2709333"/>
          </a:xfrm>
          <a:solidFill>
            <a:schemeClr val="accent3">
              <a:lumMod val="75000"/>
            </a:schemeClr>
          </a:solidFill>
        </p:grpSpPr>
        <p:sp>
          <p:nvSpPr>
            <p:cNvPr id="3" name="Freeform 3"/>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grpFill/>
          </p:spPr>
        </p:sp>
        <p:sp>
          <p:nvSpPr>
            <p:cNvPr id="4" name="TextBox 4"/>
            <p:cNvSpPr txBox="1"/>
            <p:nvPr/>
          </p:nvSpPr>
          <p:spPr>
            <a:xfrm>
              <a:off x="-23936" y="0"/>
              <a:ext cx="1685429" cy="2709333"/>
            </a:xfrm>
            <a:prstGeom prst="rect">
              <a:avLst/>
            </a:prstGeom>
            <a:solidFill>
              <a:schemeClr val="accent2">
                <a:lumMod val="20000"/>
                <a:lumOff val="80000"/>
              </a:schemeClr>
            </a:solidFill>
          </p:spPr>
          <p:txBody>
            <a:bodyPr lIns="50800" tIns="50800" rIns="50800" bIns="50800" rtlCol="0" anchor="ctr"/>
            <a:lstStyle/>
            <a:p>
              <a:pPr algn="ctr">
                <a:lnSpc>
                  <a:spcPts val="2479"/>
                </a:lnSpc>
              </a:pPr>
              <a:endParaRPr/>
            </a:p>
          </p:txBody>
        </p:sp>
      </p:grpSp>
      <p:grpSp>
        <p:nvGrpSpPr>
          <p:cNvPr id="5" name="Group 5"/>
          <p:cNvGrpSpPr/>
          <p:nvPr/>
        </p:nvGrpSpPr>
        <p:grpSpPr>
          <a:xfrm>
            <a:off x="8002593" y="721973"/>
            <a:ext cx="9256707" cy="2965198"/>
            <a:chOff x="0" y="0"/>
            <a:chExt cx="12342277" cy="3953597"/>
          </a:xfrm>
        </p:grpSpPr>
        <p:pic>
          <p:nvPicPr>
            <p:cNvPr id="6" name="Picture 6"/>
            <p:cNvPicPr>
              <a:picLocks noChangeAspect="1"/>
            </p:cNvPicPr>
            <p:nvPr/>
          </p:nvPicPr>
          <p:blipFill>
            <a:blip r:embed="rId3"/>
            <a:srcRect t="24843" b="24843"/>
            <a:stretch>
              <a:fillRect/>
            </a:stretch>
          </p:blipFill>
          <p:spPr>
            <a:xfrm>
              <a:off x="0" y="0"/>
              <a:ext cx="12342277" cy="3953597"/>
            </a:xfrm>
            <a:prstGeom prst="rect">
              <a:avLst/>
            </a:prstGeom>
          </p:spPr>
        </p:pic>
      </p:grpSp>
      <p:grpSp>
        <p:nvGrpSpPr>
          <p:cNvPr id="7" name="Group 7"/>
          <p:cNvGrpSpPr/>
          <p:nvPr/>
        </p:nvGrpSpPr>
        <p:grpSpPr>
          <a:xfrm>
            <a:off x="863539" y="5696948"/>
            <a:ext cx="969409" cy="986123"/>
            <a:chOff x="0" y="0"/>
            <a:chExt cx="812800" cy="826814"/>
          </a:xfrm>
          <a:solidFill>
            <a:schemeClr val="accent3">
              <a:lumMod val="40000"/>
              <a:lumOff val="60000"/>
            </a:schemeClr>
          </a:solidFill>
        </p:grpSpPr>
        <p:sp>
          <p:nvSpPr>
            <p:cNvPr id="8" name="Freeform 8"/>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grpFill/>
          </p:spPr>
          <p:txBody>
            <a:bodyPr/>
            <a:lstStyle/>
            <a:p>
              <a:endParaRPr lang="en-US" dirty="0"/>
            </a:p>
          </p:txBody>
        </p:sp>
        <p:sp>
          <p:nvSpPr>
            <p:cNvPr id="9" name="TextBox 9"/>
            <p:cNvSpPr txBox="1"/>
            <p:nvPr/>
          </p:nvSpPr>
          <p:spPr>
            <a:xfrm>
              <a:off x="76201" y="209405"/>
              <a:ext cx="550606" cy="412684"/>
            </a:xfrm>
            <a:prstGeom prst="rect">
              <a:avLst/>
            </a:prstGeom>
            <a:grpFill/>
          </p:spPr>
          <p:txBody>
            <a:bodyPr lIns="44470" tIns="44470" rIns="44470" bIns="44470" rtlCol="0" anchor="ctr"/>
            <a:lstStyle/>
            <a:p>
              <a:pPr algn="ctr">
                <a:lnSpc>
                  <a:spcPts val="4759"/>
                </a:lnSpc>
              </a:pPr>
              <a:r>
                <a:rPr lang="en-US" sz="3399" dirty="0">
                  <a:solidFill>
                    <a:srgbClr val="0097B2"/>
                  </a:solidFill>
                  <a:latin typeface="Inter Bold"/>
                </a:rPr>
                <a:t>01</a:t>
              </a:r>
            </a:p>
          </p:txBody>
        </p:sp>
      </p:grpSp>
      <p:grpSp>
        <p:nvGrpSpPr>
          <p:cNvPr id="10" name="Group 10"/>
          <p:cNvGrpSpPr/>
          <p:nvPr/>
        </p:nvGrpSpPr>
        <p:grpSpPr>
          <a:xfrm>
            <a:off x="6185626" y="5696948"/>
            <a:ext cx="969409" cy="986123"/>
            <a:chOff x="0" y="0"/>
            <a:chExt cx="812800" cy="826814"/>
          </a:xfrm>
        </p:grpSpPr>
        <p:sp>
          <p:nvSpPr>
            <p:cNvPr id="11" name="Freeform 11"/>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D8EAD2"/>
            </a:solidFill>
          </p:spPr>
        </p:sp>
        <p:sp>
          <p:nvSpPr>
            <p:cNvPr id="12" name="TextBox 12"/>
            <p:cNvSpPr txBox="1"/>
            <p:nvPr/>
          </p:nvSpPr>
          <p:spPr>
            <a:xfrm>
              <a:off x="76200" y="1314"/>
              <a:ext cx="660400" cy="747987"/>
            </a:xfrm>
            <a:prstGeom prst="rect">
              <a:avLst/>
            </a:prstGeom>
          </p:spPr>
          <p:txBody>
            <a:bodyPr lIns="44470" tIns="44470" rIns="44470" bIns="44470" rtlCol="0" anchor="ctr"/>
            <a:lstStyle/>
            <a:p>
              <a:pPr algn="ctr">
                <a:lnSpc>
                  <a:spcPts val="4759"/>
                </a:lnSpc>
              </a:pPr>
              <a:r>
                <a:rPr lang="en-US" sz="3399">
                  <a:solidFill>
                    <a:srgbClr val="0097B2"/>
                  </a:solidFill>
                  <a:latin typeface="Inter Bold"/>
                </a:rPr>
                <a:t>04</a:t>
              </a:r>
            </a:p>
          </p:txBody>
        </p:sp>
      </p:grpSp>
      <p:grpSp>
        <p:nvGrpSpPr>
          <p:cNvPr id="13" name="Group 13"/>
          <p:cNvGrpSpPr/>
          <p:nvPr/>
        </p:nvGrpSpPr>
        <p:grpSpPr>
          <a:xfrm>
            <a:off x="863539" y="7122635"/>
            <a:ext cx="969409" cy="986123"/>
            <a:chOff x="0" y="0"/>
            <a:chExt cx="812800" cy="826814"/>
          </a:xfrm>
        </p:grpSpPr>
        <p:sp>
          <p:nvSpPr>
            <p:cNvPr id="14" name="Freeform 14"/>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D8EAD2"/>
            </a:solidFill>
          </p:spPr>
        </p:sp>
        <p:sp>
          <p:nvSpPr>
            <p:cNvPr id="15" name="TextBox 15"/>
            <p:cNvSpPr txBox="1"/>
            <p:nvPr/>
          </p:nvSpPr>
          <p:spPr>
            <a:xfrm>
              <a:off x="76200" y="1314"/>
              <a:ext cx="660400" cy="747987"/>
            </a:xfrm>
            <a:prstGeom prst="rect">
              <a:avLst/>
            </a:prstGeom>
          </p:spPr>
          <p:txBody>
            <a:bodyPr lIns="44470" tIns="44470" rIns="44470" bIns="44470" rtlCol="0" anchor="ctr"/>
            <a:lstStyle/>
            <a:p>
              <a:pPr algn="ctr">
                <a:lnSpc>
                  <a:spcPts val="4759"/>
                </a:lnSpc>
              </a:pPr>
              <a:r>
                <a:rPr lang="en-US" sz="3399" dirty="0">
                  <a:solidFill>
                    <a:srgbClr val="0097B2"/>
                  </a:solidFill>
                  <a:latin typeface="Inter Bold"/>
                </a:rPr>
                <a:t>02</a:t>
              </a:r>
            </a:p>
          </p:txBody>
        </p:sp>
      </p:grpSp>
      <p:grpSp>
        <p:nvGrpSpPr>
          <p:cNvPr id="16" name="Group 16"/>
          <p:cNvGrpSpPr/>
          <p:nvPr/>
        </p:nvGrpSpPr>
        <p:grpSpPr>
          <a:xfrm>
            <a:off x="863539" y="8548322"/>
            <a:ext cx="969409" cy="986123"/>
            <a:chOff x="0" y="0"/>
            <a:chExt cx="812800" cy="826814"/>
          </a:xfrm>
        </p:grpSpPr>
        <p:sp>
          <p:nvSpPr>
            <p:cNvPr id="17" name="Freeform 17"/>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D8EAD2"/>
            </a:solidFill>
          </p:spPr>
        </p:sp>
        <p:sp>
          <p:nvSpPr>
            <p:cNvPr id="18" name="TextBox 18"/>
            <p:cNvSpPr txBox="1"/>
            <p:nvPr/>
          </p:nvSpPr>
          <p:spPr>
            <a:xfrm>
              <a:off x="76200" y="1314"/>
              <a:ext cx="660400" cy="747987"/>
            </a:xfrm>
            <a:prstGeom prst="rect">
              <a:avLst/>
            </a:prstGeom>
          </p:spPr>
          <p:txBody>
            <a:bodyPr lIns="44470" tIns="44470" rIns="44470" bIns="44470" rtlCol="0" anchor="ctr"/>
            <a:lstStyle/>
            <a:p>
              <a:pPr algn="ctr">
                <a:lnSpc>
                  <a:spcPts val="4759"/>
                </a:lnSpc>
              </a:pPr>
              <a:r>
                <a:rPr lang="en-US" sz="3399">
                  <a:solidFill>
                    <a:srgbClr val="0097B2"/>
                  </a:solidFill>
                  <a:latin typeface="Inter Bold"/>
                </a:rPr>
                <a:t>03</a:t>
              </a:r>
            </a:p>
          </p:txBody>
        </p:sp>
      </p:grpSp>
      <p:grpSp>
        <p:nvGrpSpPr>
          <p:cNvPr id="19" name="Group 19"/>
          <p:cNvGrpSpPr/>
          <p:nvPr/>
        </p:nvGrpSpPr>
        <p:grpSpPr>
          <a:xfrm>
            <a:off x="6185626" y="7246691"/>
            <a:ext cx="969409" cy="986123"/>
            <a:chOff x="0" y="0"/>
            <a:chExt cx="812800" cy="826814"/>
          </a:xfrm>
        </p:grpSpPr>
        <p:sp>
          <p:nvSpPr>
            <p:cNvPr id="20" name="Freeform 20"/>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D8EAD2"/>
            </a:solidFill>
          </p:spPr>
        </p:sp>
        <p:sp>
          <p:nvSpPr>
            <p:cNvPr id="21" name="TextBox 21"/>
            <p:cNvSpPr txBox="1"/>
            <p:nvPr/>
          </p:nvSpPr>
          <p:spPr>
            <a:xfrm>
              <a:off x="76200" y="1314"/>
              <a:ext cx="660400" cy="747987"/>
            </a:xfrm>
            <a:prstGeom prst="rect">
              <a:avLst/>
            </a:prstGeom>
          </p:spPr>
          <p:txBody>
            <a:bodyPr lIns="44470" tIns="44470" rIns="44470" bIns="44470" rtlCol="0" anchor="ctr"/>
            <a:lstStyle/>
            <a:p>
              <a:pPr algn="ctr">
                <a:lnSpc>
                  <a:spcPts val="4759"/>
                </a:lnSpc>
              </a:pPr>
              <a:r>
                <a:rPr lang="en-US" sz="3399">
                  <a:solidFill>
                    <a:srgbClr val="0097B2"/>
                  </a:solidFill>
                  <a:latin typeface="Inter Bold"/>
                </a:rPr>
                <a:t>05</a:t>
              </a:r>
            </a:p>
          </p:txBody>
        </p:sp>
      </p:grpSp>
      <p:sp>
        <p:nvSpPr>
          <p:cNvPr id="22" name="AutoShape 22"/>
          <p:cNvSpPr/>
          <p:nvPr/>
        </p:nvSpPr>
        <p:spPr>
          <a:xfrm>
            <a:off x="844489" y="2984652"/>
            <a:ext cx="6008511" cy="0"/>
          </a:xfrm>
          <a:prstGeom prst="line">
            <a:avLst/>
          </a:prstGeom>
          <a:ln w="76200" cap="flat">
            <a:solidFill>
              <a:schemeClr val="accent4"/>
            </a:solidFill>
            <a:prstDash val="solid"/>
            <a:headEnd type="none" w="sm" len="sm"/>
            <a:tailEnd type="none" w="sm" len="sm"/>
          </a:ln>
        </p:spPr>
      </p:sp>
      <p:sp>
        <p:nvSpPr>
          <p:cNvPr id="23" name="TextBox 23"/>
          <p:cNvSpPr txBox="1"/>
          <p:nvPr/>
        </p:nvSpPr>
        <p:spPr>
          <a:xfrm>
            <a:off x="524277" y="1946426"/>
            <a:ext cx="7158103" cy="695325"/>
          </a:xfrm>
          <a:prstGeom prst="rect">
            <a:avLst/>
          </a:prstGeom>
        </p:spPr>
        <p:txBody>
          <a:bodyPr lIns="0" tIns="0" rIns="0" bIns="0" rtlCol="0" anchor="t">
            <a:spAutoFit/>
          </a:bodyPr>
          <a:lstStyle/>
          <a:p>
            <a:pPr>
              <a:lnSpc>
                <a:spcPts val="5250"/>
              </a:lnSpc>
            </a:pPr>
            <a:r>
              <a:rPr lang="en-US" sz="5000">
                <a:solidFill>
                  <a:srgbClr val="000000"/>
                </a:solidFill>
                <a:latin typeface="Inter Bold"/>
              </a:rPr>
              <a:t>TABLE OF CONTENT</a:t>
            </a:r>
          </a:p>
        </p:txBody>
      </p:sp>
      <p:sp>
        <p:nvSpPr>
          <p:cNvPr id="24" name="TextBox 24"/>
          <p:cNvSpPr txBox="1"/>
          <p:nvPr/>
        </p:nvSpPr>
        <p:spPr>
          <a:xfrm>
            <a:off x="2091095" y="5946702"/>
            <a:ext cx="3614553" cy="422275"/>
          </a:xfrm>
          <a:prstGeom prst="rect">
            <a:avLst/>
          </a:prstGeom>
        </p:spPr>
        <p:txBody>
          <a:bodyPr lIns="0" tIns="0" rIns="0" bIns="0" rtlCol="0" anchor="t">
            <a:spAutoFit/>
          </a:bodyPr>
          <a:lstStyle/>
          <a:p>
            <a:pPr>
              <a:lnSpc>
                <a:spcPts val="3499"/>
              </a:lnSpc>
            </a:pPr>
            <a:r>
              <a:rPr lang="en-US" sz="2499">
                <a:solidFill>
                  <a:srgbClr val="000000"/>
                </a:solidFill>
                <a:latin typeface="Inter Medium"/>
              </a:rPr>
              <a:t>About The Dataset</a:t>
            </a:r>
          </a:p>
        </p:txBody>
      </p:sp>
      <p:sp>
        <p:nvSpPr>
          <p:cNvPr id="25" name="TextBox 25"/>
          <p:cNvSpPr txBox="1"/>
          <p:nvPr/>
        </p:nvSpPr>
        <p:spPr>
          <a:xfrm>
            <a:off x="7413181" y="5946702"/>
            <a:ext cx="3614553" cy="413383"/>
          </a:xfrm>
          <a:prstGeom prst="rect">
            <a:avLst/>
          </a:prstGeom>
        </p:spPr>
        <p:txBody>
          <a:bodyPr lIns="0" tIns="0" rIns="0" bIns="0" rtlCol="0" anchor="t">
            <a:spAutoFit/>
          </a:bodyPr>
          <a:lstStyle/>
          <a:p>
            <a:pPr>
              <a:lnSpc>
                <a:spcPts val="3499"/>
              </a:lnSpc>
            </a:pPr>
            <a:r>
              <a:rPr lang="en-US" sz="2499" dirty="0">
                <a:solidFill>
                  <a:srgbClr val="000000"/>
                </a:solidFill>
                <a:latin typeface="Inter Medium"/>
              </a:rPr>
              <a:t>Research Questions</a:t>
            </a:r>
          </a:p>
        </p:txBody>
      </p:sp>
      <p:sp>
        <p:nvSpPr>
          <p:cNvPr id="26" name="TextBox 26"/>
          <p:cNvSpPr txBox="1"/>
          <p:nvPr/>
        </p:nvSpPr>
        <p:spPr>
          <a:xfrm>
            <a:off x="2091095" y="7372389"/>
            <a:ext cx="3614553" cy="862224"/>
          </a:xfrm>
          <a:prstGeom prst="rect">
            <a:avLst/>
          </a:prstGeom>
        </p:spPr>
        <p:txBody>
          <a:bodyPr lIns="0" tIns="0" rIns="0" bIns="0" rtlCol="0" anchor="t">
            <a:spAutoFit/>
          </a:bodyPr>
          <a:lstStyle/>
          <a:p>
            <a:pPr>
              <a:lnSpc>
                <a:spcPts val="3499"/>
              </a:lnSpc>
            </a:pPr>
            <a:r>
              <a:rPr lang="en-US" sz="2499" dirty="0">
                <a:solidFill>
                  <a:srgbClr val="000000"/>
                </a:solidFill>
                <a:latin typeface="Inter Medium"/>
              </a:rPr>
              <a:t>Spearman Correlation Matrix</a:t>
            </a:r>
          </a:p>
        </p:txBody>
      </p:sp>
      <p:sp>
        <p:nvSpPr>
          <p:cNvPr id="27" name="TextBox 27"/>
          <p:cNvSpPr txBox="1"/>
          <p:nvPr/>
        </p:nvSpPr>
        <p:spPr>
          <a:xfrm>
            <a:off x="2091095" y="8798076"/>
            <a:ext cx="3614553" cy="413383"/>
          </a:xfrm>
          <a:prstGeom prst="rect">
            <a:avLst/>
          </a:prstGeom>
        </p:spPr>
        <p:txBody>
          <a:bodyPr lIns="0" tIns="0" rIns="0" bIns="0" rtlCol="0" anchor="t">
            <a:spAutoFit/>
          </a:bodyPr>
          <a:lstStyle/>
          <a:p>
            <a:pPr>
              <a:lnSpc>
                <a:spcPts val="3499"/>
              </a:lnSpc>
            </a:pPr>
            <a:r>
              <a:rPr lang="en-US" sz="2499" dirty="0">
                <a:solidFill>
                  <a:srgbClr val="000000"/>
                </a:solidFill>
                <a:latin typeface="Inter Medium"/>
              </a:rPr>
              <a:t>Feature Engineering</a:t>
            </a:r>
          </a:p>
        </p:txBody>
      </p:sp>
      <p:sp>
        <p:nvSpPr>
          <p:cNvPr id="28" name="TextBox 28"/>
          <p:cNvSpPr txBox="1"/>
          <p:nvPr/>
        </p:nvSpPr>
        <p:spPr>
          <a:xfrm>
            <a:off x="7413181" y="7404139"/>
            <a:ext cx="3614553" cy="422275"/>
          </a:xfrm>
          <a:prstGeom prst="rect">
            <a:avLst/>
          </a:prstGeom>
        </p:spPr>
        <p:txBody>
          <a:bodyPr lIns="0" tIns="0" rIns="0" bIns="0" rtlCol="0" anchor="t">
            <a:spAutoFit/>
          </a:bodyPr>
          <a:lstStyle/>
          <a:p>
            <a:pPr>
              <a:lnSpc>
                <a:spcPts val="3499"/>
              </a:lnSpc>
            </a:pPr>
            <a:r>
              <a:rPr lang="en-US" sz="2499" dirty="0">
                <a:solidFill>
                  <a:srgbClr val="000000"/>
                </a:solidFill>
                <a:latin typeface="Inter Medium"/>
              </a:rPr>
              <a:t>Results and Discussion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864229"/>
            <a:ext cx="18288000" cy="3422771"/>
            <a:chOff x="0" y="0"/>
            <a:chExt cx="4816593" cy="901471"/>
          </a:xfrm>
        </p:grpSpPr>
        <p:sp>
          <p:nvSpPr>
            <p:cNvPr id="3" name="Freeform 3"/>
            <p:cNvSpPr/>
            <p:nvPr/>
          </p:nvSpPr>
          <p:spPr>
            <a:xfrm>
              <a:off x="0" y="0"/>
              <a:ext cx="4816592" cy="901471"/>
            </a:xfrm>
            <a:custGeom>
              <a:avLst/>
              <a:gdLst/>
              <a:ahLst/>
              <a:cxnLst/>
              <a:rect l="l" t="t" r="r" b="b"/>
              <a:pathLst>
                <a:path w="4816592" h="901471">
                  <a:moveTo>
                    <a:pt x="0" y="0"/>
                  </a:moveTo>
                  <a:lnTo>
                    <a:pt x="4816592" y="0"/>
                  </a:lnTo>
                  <a:lnTo>
                    <a:pt x="4816592" y="901471"/>
                  </a:lnTo>
                  <a:lnTo>
                    <a:pt x="0" y="901471"/>
                  </a:lnTo>
                  <a:close/>
                </a:path>
              </a:pathLst>
            </a:custGeom>
            <a:solidFill>
              <a:srgbClr val="F6F6F6"/>
            </a:solidFill>
          </p:spPr>
        </p:sp>
        <p:sp>
          <p:nvSpPr>
            <p:cNvPr id="4" name="TextBox 4"/>
            <p:cNvSpPr txBox="1"/>
            <p:nvPr/>
          </p:nvSpPr>
          <p:spPr>
            <a:xfrm>
              <a:off x="0" y="-47625"/>
              <a:ext cx="4816593" cy="949096"/>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839945" y="2690980"/>
            <a:ext cx="5433248" cy="6801722"/>
            <a:chOff x="0" y="0"/>
            <a:chExt cx="812800" cy="1017520"/>
          </a:xfrm>
          <a:solidFill>
            <a:schemeClr val="accent2">
              <a:lumMod val="20000"/>
              <a:lumOff val="80000"/>
            </a:schemeClr>
          </a:solidFill>
        </p:grpSpPr>
        <p:sp>
          <p:nvSpPr>
            <p:cNvPr id="6" name="Freeform 6"/>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grpFill/>
          </p:spPr>
        </p:sp>
        <p:sp>
          <p:nvSpPr>
            <p:cNvPr id="7" name="TextBox 7"/>
            <p:cNvSpPr txBox="1"/>
            <p:nvPr/>
          </p:nvSpPr>
          <p:spPr>
            <a:xfrm>
              <a:off x="0" y="-38100"/>
              <a:ext cx="812800" cy="1055620"/>
            </a:xfrm>
            <a:prstGeom prst="rect">
              <a:avLst/>
            </a:prstGeom>
            <a:grpFill/>
          </p:spPr>
          <p:txBody>
            <a:bodyPr lIns="50800" tIns="50800" rIns="50800" bIns="50800" rtlCol="0" anchor="ctr"/>
            <a:lstStyle/>
            <a:p>
              <a:pPr algn="ctr">
                <a:lnSpc>
                  <a:spcPts val="2901"/>
                </a:lnSpc>
              </a:pPr>
              <a:endParaRPr/>
            </a:p>
          </p:txBody>
        </p:sp>
      </p:grpSp>
      <p:grpSp>
        <p:nvGrpSpPr>
          <p:cNvPr id="8" name="Group 8"/>
          <p:cNvGrpSpPr/>
          <p:nvPr/>
        </p:nvGrpSpPr>
        <p:grpSpPr>
          <a:xfrm>
            <a:off x="6427376" y="2690980"/>
            <a:ext cx="5433248" cy="6801722"/>
            <a:chOff x="0" y="0"/>
            <a:chExt cx="812800" cy="1017520"/>
          </a:xfrm>
          <a:solidFill>
            <a:schemeClr val="accent3">
              <a:lumMod val="40000"/>
              <a:lumOff val="60000"/>
            </a:schemeClr>
          </a:solidFill>
        </p:grpSpPr>
        <p:sp>
          <p:nvSpPr>
            <p:cNvPr id="9" name="Freeform 9"/>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grpFill/>
          </p:spPr>
        </p:sp>
        <p:sp>
          <p:nvSpPr>
            <p:cNvPr id="10" name="TextBox 10"/>
            <p:cNvSpPr txBox="1"/>
            <p:nvPr/>
          </p:nvSpPr>
          <p:spPr>
            <a:xfrm>
              <a:off x="0" y="-38100"/>
              <a:ext cx="812800" cy="1055620"/>
            </a:xfrm>
            <a:prstGeom prst="rect">
              <a:avLst/>
            </a:prstGeom>
            <a:grpFill/>
          </p:spPr>
          <p:txBody>
            <a:bodyPr lIns="50800" tIns="50800" rIns="50800" bIns="50800" rtlCol="0" anchor="ctr"/>
            <a:lstStyle/>
            <a:p>
              <a:pPr algn="ctr">
                <a:lnSpc>
                  <a:spcPts val="2901"/>
                </a:lnSpc>
              </a:pPr>
              <a:endParaRPr/>
            </a:p>
          </p:txBody>
        </p:sp>
      </p:grpSp>
      <p:grpSp>
        <p:nvGrpSpPr>
          <p:cNvPr id="11" name="Group 11"/>
          <p:cNvGrpSpPr/>
          <p:nvPr/>
        </p:nvGrpSpPr>
        <p:grpSpPr>
          <a:xfrm>
            <a:off x="12013024" y="2690980"/>
            <a:ext cx="5433248" cy="6801722"/>
            <a:chOff x="0" y="0"/>
            <a:chExt cx="812800" cy="1017520"/>
          </a:xfrm>
          <a:solidFill>
            <a:schemeClr val="accent2">
              <a:lumMod val="20000"/>
              <a:lumOff val="80000"/>
            </a:schemeClr>
          </a:solidFill>
        </p:grpSpPr>
        <p:sp>
          <p:nvSpPr>
            <p:cNvPr id="12" name="Freeform 12"/>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grpFill/>
          </p:spPr>
        </p:sp>
        <p:sp>
          <p:nvSpPr>
            <p:cNvPr id="13" name="TextBox 13"/>
            <p:cNvSpPr txBox="1"/>
            <p:nvPr/>
          </p:nvSpPr>
          <p:spPr>
            <a:xfrm>
              <a:off x="0" y="-38100"/>
              <a:ext cx="812800" cy="1055620"/>
            </a:xfrm>
            <a:prstGeom prst="rect">
              <a:avLst/>
            </a:prstGeom>
            <a:grpFill/>
          </p:spPr>
          <p:txBody>
            <a:bodyPr lIns="50800" tIns="50800" rIns="50800" bIns="50800" rtlCol="0" anchor="ctr"/>
            <a:lstStyle/>
            <a:p>
              <a:pPr algn="ctr">
                <a:lnSpc>
                  <a:spcPts val="2901"/>
                </a:lnSpc>
              </a:pPr>
              <a:endParaRPr/>
            </a:p>
          </p:txBody>
        </p:sp>
      </p:grpSp>
      <p:grpSp>
        <p:nvGrpSpPr>
          <p:cNvPr id="14" name="Group 14"/>
          <p:cNvGrpSpPr/>
          <p:nvPr/>
        </p:nvGrpSpPr>
        <p:grpSpPr>
          <a:xfrm>
            <a:off x="0" y="457494"/>
            <a:ext cx="18288000" cy="1495425"/>
            <a:chOff x="0" y="0"/>
            <a:chExt cx="4816593" cy="393857"/>
          </a:xfrm>
          <a:solidFill>
            <a:schemeClr val="accent3">
              <a:lumMod val="40000"/>
              <a:lumOff val="60000"/>
            </a:schemeClr>
          </a:solidFill>
        </p:grpSpPr>
        <p:sp>
          <p:nvSpPr>
            <p:cNvPr id="15" name="Freeform 15"/>
            <p:cNvSpPr/>
            <p:nvPr/>
          </p:nvSpPr>
          <p:spPr>
            <a:xfrm>
              <a:off x="0" y="0"/>
              <a:ext cx="4816592" cy="393857"/>
            </a:xfrm>
            <a:custGeom>
              <a:avLst/>
              <a:gdLst/>
              <a:ahLst/>
              <a:cxnLst/>
              <a:rect l="l" t="t" r="r" b="b"/>
              <a:pathLst>
                <a:path w="4816592" h="393857">
                  <a:moveTo>
                    <a:pt x="0" y="0"/>
                  </a:moveTo>
                  <a:lnTo>
                    <a:pt x="4816592" y="0"/>
                  </a:lnTo>
                  <a:lnTo>
                    <a:pt x="4816592" y="393857"/>
                  </a:lnTo>
                  <a:lnTo>
                    <a:pt x="0" y="393857"/>
                  </a:lnTo>
                  <a:close/>
                </a:path>
              </a:pathLst>
            </a:custGeom>
            <a:grpFill/>
          </p:spPr>
        </p:sp>
        <p:sp>
          <p:nvSpPr>
            <p:cNvPr id="16" name="TextBox 16"/>
            <p:cNvSpPr txBox="1"/>
            <p:nvPr/>
          </p:nvSpPr>
          <p:spPr>
            <a:xfrm>
              <a:off x="0" y="-47625"/>
              <a:ext cx="4816593" cy="441482"/>
            </a:xfrm>
            <a:prstGeom prst="rect">
              <a:avLst/>
            </a:prstGeom>
            <a:grpFill/>
          </p:spPr>
          <p:txBody>
            <a:bodyPr lIns="50800" tIns="50800" rIns="50800" bIns="50800" rtlCol="0" anchor="ctr"/>
            <a:lstStyle/>
            <a:p>
              <a:pPr algn="ctr">
                <a:lnSpc>
                  <a:spcPts val="2479"/>
                </a:lnSpc>
              </a:pPr>
              <a:endParaRPr/>
            </a:p>
          </p:txBody>
        </p:sp>
      </p:grpSp>
      <p:sp>
        <p:nvSpPr>
          <p:cNvPr id="17" name="TextBox 17"/>
          <p:cNvSpPr txBox="1"/>
          <p:nvPr/>
        </p:nvSpPr>
        <p:spPr>
          <a:xfrm>
            <a:off x="1028700" y="3296147"/>
            <a:ext cx="4999974" cy="6136873"/>
          </a:xfrm>
          <a:prstGeom prst="rect">
            <a:avLst/>
          </a:prstGeom>
          <a:solidFill>
            <a:schemeClr val="accent2">
              <a:lumMod val="20000"/>
              <a:lumOff val="80000"/>
            </a:schemeClr>
          </a:solidFill>
        </p:spPr>
        <p:txBody>
          <a:bodyPr lIns="0" tIns="0" rIns="0" bIns="0" rtlCol="0" anchor="t">
            <a:spAutoFit/>
          </a:bodyPr>
          <a:lstStyle/>
          <a:p>
            <a:pPr>
              <a:lnSpc>
                <a:spcPts val="1991"/>
              </a:lnSpc>
            </a:pPr>
            <a:r>
              <a:rPr lang="en-US" sz="1373" dirty="0">
                <a:solidFill>
                  <a:srgbClr val="000000"/>
                </a:solidFill>
                <a:latin typeface="Open Sans"/>
              </a:rPr>
              <a:t>   TREFMXAV_U = Urban daily maximum of average 2-m     temperature</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FLNS = Net longwave flux at the surface</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FSNS = Net solar flux at the surface</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PRECT = Total (convective and large-scale) precipitation   rate (</a:t>
            </a:r>
            <a:r>
              <a:rPr lang="en-US" sz="1373" dirty="0" err="1">
                <a:solidFill>
                  <a:srgbClr val="000000"/>
                </a:solidFill>
                <a:latin typeface="Open Sans"/>
              </a:rPr>
              <a:t>liq</a:t>
            </a:r>
            <a:r>
              <a:rPr lang="en-US" sz="1373" dirty="0">
                <a:solidFill>
                  <a:srgbClr val="000000"/>
                </a:solidFill>
                <a:latin typeface="Open Sans"/>
              </a:rPr>
              <a:t> + ice)</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PRSN = Snow precipitation rate</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QBOT =  Lowest model level water vapor mixing ratio</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TREFHT = Reference height temperature</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UBOT =  Lowest model level zonal wind (m/s)</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VBOT =  Lowest model level meridional wind (m/s)</a:t>
            </a:r>
          </a:p>
          <a:p>
            <a:pPr>
              <a:lnSpc>
                <a:spcPts val="1991"/>
              </a:lnSpc>
            </a:pPr>
            <a:endParaRPr lang="en-US" sz="1373" dirty="0">
              <a:solidFill>
                <a:srgbClr val="000000"/>
              </a:solidFill>
              <a:latin typeface="Open Sans"/>
            </a:endParaRPr>
          </a:p>
          <a:p>
            <a:pPr>
              <a:lnSpc>
                <a:spcPts val="1991"/>
              </a:lnSpc>
            </a:pPr>
            <a:r>
              <a:rPr lang="en-US" sz="1373" dirty="0">
                <a:solidFill>
                  <a:srgbClr val="000000"/>
                </a:solidFill>
                <a:latin typeface="Open Sans"/>
              </a:rPr>
              <a:t>    </a:t>
            </a:r>
            <a:r>
              <a:rPr lang="en-US" sz="1373" dirty="0" err="1">
                <a:solidFill>
                  <a:srgbClr val="000000"/>
                </a:solidFill>
                <a:latin typeface="Open Sans"/>
              </a:rPr>
              <a:t>lat</a:t>
            </a:r>
            <a:r>
              <a:rPr lang="en-US" sz="1373" dirty="0">
                <a:solidFill>
                  <a:srgbClr val="000000"/>
                </a:solidFill>
                <a:latin typeface="Open Sans"/>
              </a:rPr>
              <a:t> = latitude</a:t>
            </a:r>
          </a:p>
          <a:p>
            <a:pPr>
              <a:lnSpc>
                <a:spcPts val="1991"/>
              </a:lnSpc>
            </a:pPr>
            <a:endParaRPr lang="en-US" sz="1373" dirty="0">
              <a:solidFill>
                <a:srgbClr val="000000"/>
              </a:solidFill>
              <a:latin typeface="Open Sans"/>
            </a:endParaRPr>
          </a:p>
          <a:p>
            <a:pPr marL="0" lvl="0" indent="0">
              <a:lnSpc>
                <a:spcPts val="1991"/>
              </a:lnSpc>
            </a:pPr>
            <a:r>
              <a:rPr lang="en-US" sz="1373" dirty="0">
                <a:solidFill>
                  <a:srgbClr val="000000"/>
                </a:solidFill>
                <a:latin typeface="Open Sans"/>
              </a:rPr>
              <a:t>    </a:t>
            </a:r>
            <a:r>
              <a:rPr lang="en-US" sz="1373" dirty="0" err="1">
                <a:solidFill>
                  <a:srgbClr val="000000"/>
                </a:solidFill>
                <a:latin typeface="Open Sans"/>
              </a:rPr>
              <a:t>lon</a:t>
            </a:r>
            <a:r>
              <a:rPr lang="en-US" sz="1373" dirty="0">
                <a:solidFill>
                  <a:srgbClr val="000000"/>
                </a:solidFill>
                <a:latin typeface="Open Sans"/>
              </a:rPr>
              <a:t> = longitude</a:t>
            </a:r>
          </a:p>
          <a:p>
            <a:pPr marL="0" lvl="0" indent="0">
              <a:lnSpc>
                <a:spcPts val="1991"/>
              </a:lnSpc>
            </a:pPr>
            <a:r>
              <a:rPr lang="en-US" sz="1373" dirty="0">
                <a:solidFill>
                  <a:srgbClr val="000000"/>
                </a:solidFill>
                <a:latin typeface="Open Sans"/>
              </a:rPr>
              <a:t>    time</a:t>
            </a:r>
          </a:p>
        </p:txBody>
      </p:sp>
      <p:sp>
        <p:nvSpPr>
          <p:cNvPr id="18" name="TextBox 18"/>
          <p:cNvSpPr txBox="1"/>
          <p:nvPr/>
        </p:nvSpPr>
        <p:spPr>
          <a:xfrm>
            <a:off x="12670433" y="3970780"/>
            <a:ext cx="4118431" cy="345159"/>
          </a:xfrm>
          <a:prstGeom prst="rect">
            <a:avLst/>
          </a:prstGeom>
        </p:spPr>
        <p:txBody>
          <a:bodyPr lIns="0" tIns="0" rIns="0" bIns="0" rtlCol="0" anchor="t">
            <a:spAutoFit/>
          </a:bodyPr>
          <a:lstStyle/>
          <a:p>
            <a:pPr marL="431801" lvl="1" indent="-215900">
              <a:lnSpc>
                <a:spcPts val="2900"/>
              </a:lnSpc>
              <a:buFont typeface="Arial"/>
              <a:buChar char="•"/>
            </a:pPr>
            <a:endParaRPr lang="en-US" sz="2000" dirty="0">
              <a:solidFill>
                <a:srgbClr val="000000"/>
              </a:solidFill>
              <a:latin typeface="Open Sans Medium"/>
            </a:endParaRPr>
          </a:p>
        </p:txBody>
      </p:sp>
      <p:sp>
        <p:nvSpPr>
          <p:cNvPr id="19" name="TextBox 19"/>
          <p:cNvSpPr txBox="1"/>
          <p:nvPr/>
        </p:nvSpPr>
        <p:spPr>
          <a:xfrm>
            <a:off x="839945" y="727051"/>
            <a:ext cx="11463959" cy="695325"/>
          </a:xfrm>
          <a:prstGeom prst="rect">
            <a:avLst/>
          </a:prstGeom>
        </p:spPr>
        <p:txBody>
          <a:bodyPr lIns="0" tIns="0" rIns="0" bIns="0" rtlCol="0" anchor="t">
            <a:spAutoFit/>
          </a:bodyPr>
          <a:lstStyle/>
          <a:p>
            <a:pPr>
              <a:lnSpc>
                <a:spcPts val="5250"/>
              </a:lnSpc>
            </a:pPr>
            <a:r>
              <a:rPr lang="en-US" sz="5000">
                <a:solidFill>
                  <a:srgbClr val="000000"/>
                </a:solidFill>
                <a:latin typeface="Inter Bold"/>
              </a:rPr>
              <a:t>ABOUT THE DATASET</a:t>
            </a:r>
          </a:p>
        </p:txBody>
      </p:sp>
      <p:sp>
        <p:nvSpPr>
          <p:cNvPr id="20" name="TextBox 20"/>
          <p:cNvSpPr txBox="1"/>
          <p:nvPr/>
        </p:nvSpPr>
        <p:spPr>
          <a:xfrm>
            <a:off x="1769188" y="2724150"/>
            <a:ext cx="2905588" cy="514350"/>
          </a:xfrm>
          <a:prstGeom prst="rect">
            <a:avLst/>
          </a:prstGeom>
        </p:spPr>
        <p:txBody>
          <a:bodyPr lIns="0" tIns="0" rIns="0" bIns="0" rtlCol="0" anchor="t">
            <a:spAutoFit/>
          </a:bodyPr>
          <a:lstStyle/>
          <a:p>
            <a:pPr algn="ctr">
              <a:lnSpc>
                <a:spcPts val="4200"/>
              </a:lnSpc>
            </a:pPr>
            <a:r>
              <a:rPr lang="en-US" sz="3000" dirty="0">
                <a:solidFill>
                  <a:srgbClr val="000000"/>
                </a:solidFill>
                <a:latin typeface="Canva Sans Bold"/>
              </a:rPr>
              <a:t>COLUMNS</a:t>
            </a:r>
          </a:p>
        </p:txBody>
      </p:sp>
      <p:sp>
        <p:nvSpPr>
          <p:cNvPr id="21" name="TextBox 21"/>
          <p:cNvSpPr txBox="1"/>
          <p:nvPr/>
        </p:nvSpPr>
        <p:spPr>
          <a:xfrm>
            <a:off x="12670249" y="2772272"/>
            <a:ext cx="3640972" cy="1041888"/>
          </a:xfrm>
          <a:prstGeom prst="rect">
            <a:avLst/>
          </a:prstGeom>
        </p:spPr>
        <p:txBody>
          <a:bodyPr lIns="0" tIns="0" rIns="0" bIns="0" rtlCol="0" anchor="t">
            <a:spAutoFit/>
          </a:bodyPr>
          <a:lstStyle/>
          <a:p>
            <a:pPr algn="ctr">
              <a:lnSpc>
                <a:spcPts val="4200"/>
              </a:lnSpc>
            </a:pPr>
            <a:r>
              <a:rPr lang="en-US" sz="3000" dirty="0">
                <a:solidFill>
                  <a:srgbClr val="000000"/>
                </a:solidFill>
                <a:latin typeface="Canva Sans Bold"/>
              </a:rPr>
              <a:t>PRE-PROCESSING STEPS</a:t>
            </a:r>
          </a:p>
        </p:txBody>
      </p:sp>
      <p:sp>
        <p:nvSpPr>
          <p:cNvPr id="22" name="TextBox 22"/>
          <p:cNvSpPr txBox="1"/>
          <p:nvPr/>
        </p:nvSpPr>
        <p:spPr>
          <a:xfrm>
            <a:off x="7374914" y="2980180"/>
            <a:ext cx="3538172" cy="1047750"/>
          </a:xfrm>
          <a:prstGeom prst="rect">
            <a:avLst/>
          </a:prstGeom>
        </p:spPr>
        <p:txBody>
          <a:bodyPr lIns="0" tIns="0" rIns="0" bIns="0" rtlCol="0" anchor="t">
            <a:spAutoFit/>
          </a:bodyPr>
          <a:lstStyle/>
          <a:p>
            <a:pPr algn="ctr">
              <a:lnSpc>
                <a:spcPts val="4200"/>
              </a:lnSpc>
            </a:pPr>
            <a:r>
              <a:rPr lang="en-US" sz="3000" dirty="0">
                <a:solidFill>
                  <a:srgbClr val="000000"/>
                </a:solidFill>
                <a:latin typeface="Canva Sans Bold"/>
              </a:rPr>
              <a:t>ADDITIONAL INFO ON THE DATASET</a:t>
            </a:r>
          </a:p>
        </p:txBody>
      </p:sp>
      <p:sp>
        <p:nvSpPr>
          <p:cNvPr id="23" name="TextBox 23"/>
          <p:cNvSpPr txBox="1"/>
          <p:nvPr/>
        </p:nvSpPr>
        <p:spPr>
          <a:xfrm>
            <a:off x="6966712" y="4148583"/>
            <a:ext cx="4352794" cy="3320333"/>
          </a:xfrm>
          <a:prstGeom prst="rect">
            <a:avLst/>
          </a:prstGeom>
        </p:spPr>
        <p:txBody>
          <a:bodyPr lIns="0" tIns="0" rIns="0" bIns="0" rtlCol="0" anchor="t">
            <a:spAutoFit/>
          </a:bodyPr>
          <a:lstStyle/>
          <a:p>
            <a:pPr marL="431801" lvl="1" indent="-215900">
              <a:lnSpc>
                <a:spcPts val="2900"/>
              </a:lnSpc>
              <a:buFont typeface="Arial"/>
              <a:buChar char="•"/>
            </a:pPr>
            <a:endParaRPr lang="en-US" sz="2000" dirty="0">
              <a:solidFill>
                <a:srgbClr val="000000"/>
              </a:solidFill>
              <a:latin typeface="Open Sans Medium"/>
            </a:endParaRPr>
          </a:p>
          <a:p>
            <a:pPr marL="431801" lvl="1" indent="-215900">
              <a:lnSpc>
                <a:spcPts val="2900"/>
              </a:lnSpc>
              <a:buFont typeface="Arial"/>
              <a:buChar char="•"/>
            </a:pPr>
            <a:r>
              <a:rPr lang="en-US" sz="2000" dirty="0">
                <a:solidFill>
                  <a:srgbClr val="000000"/>
                </a:solidFill>
                <a:latin typeface="Open Sans Medium"/>
              </a:rPr>
              <a:t>No missing data and duplicates</a:t>
            </a:r>
          </a:p>
          <a:p>
            <a:pPr marL="431801" lvl="1" indent="-215900">
              <a:lnSpc>
                <a:spcPts val="2900"/>
              </a:lnSpc>
              <a:buFont typeface="Arial"/>
              <a:buChar char="•"/>
            </a:pPr>
            <a:r>
              <a:rPr lang="en-US" sz="2000" dirty="0">
                <a:solidFill>
                  <a:srgbClr val="000000"/>
                </a:solidFill>
                <a:latin typeface="Open Sans Medium"/>
              </a:rPr>
              <a:t>Time-series data, from 2006 to 2080</a:t>
            </a:r>
          </a:p>
          <a:p>
            <a:pPr marL="431801" lvl="1" indent="-215900">
              <a:lnSpc>
                <a:spcPts val="2900"/>
              </a:lnSpc>
              <a:buFont typeface="Arial"/>
              <a:buChar char="•"/>
            </a:pPr>
            <a:r>
              <a:rPr lang="en-US" sz="2000" dirty="0">
                <a:solidFill>
                  <a:srgbClr val="000000"/>
                </a:solidFill>
                <a:latin typeface="Open Sans Medium"/>
              </a:rPr>
              <a:t>No components for hours, mins, seconds</a:t>
            </a:r>
          </a:p>
          <a:p>
            <a:pPr marL="431801" lvl="1" indent="-215900">
              <a:lnSpc>
                <a:spcPts val="2900"/>
              </a:lnSpc>
              <a:buFont typeface="Arial"/>
              <a:buChar char="•"/>
            </a:pPr>
            <a:r>
              <a:rPr lang="en-US" sz="2000" dirty="0">
                <a:solidFill>
                  <a:srgbClr val="000000"/>
                </a:solidFill>
                <a:latin typeface="Open Sans Medium"/>
              </a:rPr>
              <a:t>Futuristic Meteorological Dataset</a:t>
            </a:r>
          </a:p>
          <a:p>
            <a:pPr>
              <a:lnSpc>
                <a:spcPts val="2900"/>
              </a:lnSpc>
            </a:pPr>
            <a:endParaRPr lang="en-US" sz="2000" dirty="0">
              <a:solidFill>
                <a:srgbClr val="000000"/>
              </a:solidFill>
              <a:latin typeface="Open Sans Medium"/>
            </a:endParaRPr>
          </a:p>
        </p:txBody>
      </p:sp>
      <p:sp>
        <p:nvSpPr>
          <p:cNvPr id="25" name="Rectangle 24">
            <a:extLst>
              <a:ext uri="{FF2B5EF4-FFF2-40B4-BE49-F238E27FC236}">
                <a16:creationId xmlns:a16="http://schemas.microsoft.com/office/drawing/2014/main" id="{FE1985A3-3D5F-4B2E-AFF8-41950121D9C9}"/>
              </a:ext>
            </a:extLst>
          </p:cNvPr>
          <p:cNvSpPr/>
          <p:nvPr/>
        </p:nvSpPr>
        <p:spPr>
          <a:xfrm>
            <a:off x="12670248" y="4315939"/>
            <a:ext cx="3941352" cy="3040769"/>
          </a:xfrm>
          <a:prstGeom prst="rect">
            <a:avLst/>
          </a:prstGeom>
        </p:spPr>
        <p:txBody>
          <a:bodyPr wrap="square">
            <a:spAutoFit/>
          </a:bodyPr>
          <a:lstStyle/>
          <a:p>
            <a:pPr marL="431801" lvl="1" indent="-215900">
              <a:lnSpc>
                <a:spcPts val="2900"/>
              </a:lnSpc>
              <a:buFont typeface="Arial"/>
              <a:buChar char="•"/>
            </a:pPr>
            <a:r>
              <a:rPr lang="en-US" sz="2000" dirty="0">
                <a:solidFill>
                  <a:srgbClr val="000000"/>
                </a:solidFill>
                <a:latin typeface="Open Sans Medium"/>
              </a:rPr>
              <a:t>Merged the 6 files</a:t>
            </a:r>
          </a:p>
          <a:p>
            <a:pPr marL="431801" lvl="1" indent="-215900">
              <a:lnSpc>
                <a:spcPts val="2900"/>
              </a:lnSpc>
              <a:buFont typeface="Arial"/>
              <a:buChar char="•"/>
            </a:pPr>
            <a:r>
              <a:rPr lang="en-US" sz="2000" dirty="0">
                <a:solidFill>
                  <a:srgbClr val="000000"/>
                </a:solidFill>
                <a:latin typeface="Open Sans Medium"/>
              </a:rPr>
              <a:t>Replaced negative values of PRSN and PRECT with 0</a:t>
            </a:r>
          </a:p>
          <a:p>
            <a:pPr marL="431801" lvl="1" indent="-215900">
              <a:lnSpc>
                <a:spcPts val="2900"/>
              </a:lnSpc>
              <a:buFont typeface="Arial"/>
              <a:buChar char="•"/>
            </a:pPr>
            <a:r>
              <a:rPr lang="en-US" sz="2000" dirty="0">
                <a:solidFill>
                  <a:srgbClr val="000000"/>
                </a:solidFill>
                <a:latin typeface="Open Sans Medium"/>
              </a:rPr>
              <a:t>Filtered the data for Manchester using latitude and longitude</a:t>
            </a:r>
          </a:p>
          <a:p>
            <a:pPr marL="431801" lvl="1" indent="-215900">
              <a:lnSpc>
                <a:spcPts val="2900"/>
              </a:lnSpc>
              <a:buFont typeface="Arial"/>
              <a:buChar char="•"/>
            </a:pPr>
            <a:r>
              <a:rPr lang="en-US" sz="2000" dirty="0">
                <a:solidFill>
                  <a:srgbClr val="000000"/>
                </a:solidFill>
                <a:latin typeface="Open Sans Medium"/>
              </a:rPr>
              <a:t>Added a Seasonality feature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57494"/>
            <a:ext cx="18288000" cy="1495425"/>
            <a:chOff x="0" y="0"/>
            <a:chExt cx="4816593" cy="393857"/>
          </a:xfrm>
          <a:solidFill>
            <a:schemeClr val="accent3">
              <a:lumMod val="40000"/>
              <a:lumOff val="60000"/>
            </a:schemeClr>
          </a:solidFill>
        </p:grpSpPr>
        <p:sp>
          <p:nvSpPr>
            <p:cNvPr id="3" name="Freeform 3"/>
            <p:cNvSpPr/>
            <p:nvPr/>
          </p:nvSpPr>
          <p:spPr>
            <a:xfrm>
              <a:off x="0" y="0"/>
              <a:ext cx="4816592" cy="393857"/>
            </a:xfrm>
            <a:custGeom>
              <a:avLst/>
              <a:gdLst/>
              <a:ahLst/>
              <a:cxnLst/>
              <a:rect l="l" t="t" r="r" b="b"/>
              <a:pathLst>
                <a:path w="4816592" h="393857">
                  <a:moveTo>
                    <a:pt x="0" y="0"/>
                  </a:moveTo>
                  <a:lnTo>
                    <a:pt x="4816592" y="0"/>
                  </a:lnTo>
                  <a:lnTo>
                    <a:pt x="4816592" y="393857"/>
                  </a:lnTo>
                  <a:lnTo>
                    <a:pt x="0" y="393857"/>
                  </a:lnTo>
                  <a:close/>
                </a:path>
              </a:pathLst>
            </a:custGeom>
            <a:grpFill/>
          </p:spPr>
        </p:sp>
        <p:sp>
          <p:nvSpPr>
            <p:cNvPr id="4" name="TextBox 4"/>
            <p:cNvSpPr txBox="1"/>
            <p:nvPr/>
          </p:nvSpPr>
          <p:spPr>
            <a:xfrm>
              <a:off x="0" y="-47625"/>
              <a:ext cx="4816593" cy="441482"/>
            </a:xfrm>
            <a:prstGeom prst="rect">
              <a:avLst/>
            </a:prstGeom>
            <a:grpFill/>
          </p:spPr>
          <p:txBody>
            <a:bodyPr lIns="50800" tIns="50800" rIns="50800" bIns="50800" rtlCol="0" anchor="ctr"/>
            <a:lstStyle/>
            <a:p>
              <a:pPr algn="ctr">
                <a:lnSpc>
                  <a:spcPts val="2479"/>
                </a:lnSpc>
              </a:pPr>
              <a:endParaRPr/>
            </a:p>
          </p:txBody>
        </p:sp>
      </p:grpSp>
      <p:grpSp>
        <p:nvGrpSpPr>
          <p:cNvPr id="5" name="Group 5"/>
          <p:cNvGrpSpPr/>
          <p:nvPr/>
        </p:nvGrpSpPr>
        <p:grpSpPr>
          <a:xfrm>
            <a:off x="15357705" y="7637029"/>
            <a:ext cx="4136867" cy="4136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aphicFrame>
        <p:nvGraphicFramePr>
          <p:cNvPr id="9" name="Table 9"/>
          <p:cNvGraphicFramePr>
            <a:graphicFrameLocks noGrp="1"/>
          </p:cNvGraphicFramePr>
          <p:nvPr>
            <p:extLst>
              <p:ext uri="{D42A27DB-BD31-4B8C-83A1-F6EECF244321}">
                <p14:modId xmlns:p14="http://schemas.microsoft.com/office/powerpoint/2010/main" val="1288793959"/>
              </p:ext>
            </p:extLst>
          </p:nvPr>
        </p:nvGraphicFramePr>
        <p:xfrm>
          <a:off x="9528738" y="2380512"/>
          <a:ext cx="8002408" cy="4979671"/>
        </p:xfrm>
        <a:graphic>
          <a:graphicData uri="http://schemas.openxmlformats.org/drawingml/2006/table">
            <a:tbl>
              <a:tblPr/>
              <a:tblGrid>
                <a:gridCol w="2259198">
                  <a:extLst>
                    <a:ext uri="{9D8B030D-6E8A-4147-A177-3AD203B41FA5}">
                      <a16:colId xmlns:a16="http://schemas.microsoft.com/office/drawing/2014/main" val="20000"/>
                    </a:ext>
                  </a:extLst>
                </a:gridCol>
                <a:gridCol w="5743210">
                  <a:extLst>
                    <a:ext uri="{9D8B030D-6E8A-4147-A177-3AD203B41FA5}">
                      <a16:colId xmlns:a16="http://schemas.microsoft.com/office/drawing/2014/main" val="20001"/>
                    </a:ext>
                  </a:extLst>
                </a:gridCol>
              </a:tblGrid>
              <a:tr h="1885950">
                <a:tc>
                  <a:txBody>
                    <a:bodyPr/>
                    <a:lstStyle/>
                    <a:p>
                      <a:pPr algn="ctr">
                        <a:lnSpc>
                          <a:spcPts val="8400"/>
                        </a:lnSpc>
                        <a:defRPr/>
                      </a:pPr>
                      <a:r>
                        <a:rPr lang="en-US" sz="6000" dirty="0">
                          <a:solidFill>
                            <a:srgbClr val="000000"/>
                          </a:solidFill>
                          <a:latin typeface="Inter Bold"/>
                        </a:rPr>
                        <a:t>1</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D8EAD2"/>
                    </a:solidFill>
                  </a:tcPr>
                </a:tc>
                <a:tc>
                  <a:txBody>
                    <a:bodyPr/>
                    <a:lstStyle/>
                    <a:p>
                      <a:pPr marL="0" marR="0" lvl="0" indent="0" algn="l" defTabSz="914400" rtl="0" eaLnBrk="1" fontAlgn="auto" latinLnBrk="0" hangingPunct="1">
                        <a:lnSpc>
                          <a:spcPts val="3359"/>
                        </a:lnSpc>
                        <a:spcBef>
                          <a:spcPts val="0"/>
                        </a:spcBef>
                        <a:spcAft>
                          <a:spcPts val="0"/>
                        </a:spcAft>
                        <a:buClrTx/>
                        <a:buSzTx/>
                        <a:buFontTx/>
                        <a:buNone/>
                        <a:tabLst/>
                        <a:defRPr/>
                      </a:pPr>
                      <a:r>
                        <a:rPr lang="en-US" sz="2399" dirty="0">
                          <a:solidFill>
                            <a:srgbClr val="000000"/>
                          </a:solidFill>
                          <a:latin typeface="Open Sans Semi-Bold"/>
                        </a:rPr>
                        <a:t>Non-linear relationships exhibited by the scatterplots and </a:t>
                      </a:r>
                      <a:r>
                        <a:rPr lang="en-US" sz="2400" dirty="0">
                          <a:solidFill>
                            <a:srgbClr val="000000"/>
                          </a:solidFill>
                          <a:latin typeface="Open Sans Semi-Bold"/>
                        </a:rPr>
                        <a:t>Distributions are not normal</a:t>
                      </a:r>
                      <a:endParaRPr lang="en-US" sz="2400" dirty="0"/>
                    </a:p>
                    <a:p>
                      <a:pPr algn="l">
                        <a:lnSpc>
                          <a:spcPts val="3359"/>
                        </a:lnSpc>
                        <a:defRPr/>
                      </a:pPr>
                      <a:endParaRPr lang="en-US" sz="1100" dirty="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85950">
                <a:tc>
                  <a:txBody>
                    <a:bodyPr/>
                    <a:lstStyle/>
                    <a:p>
                      <a:pPr algn="ctr">
                        <a:lnSpc>
                          <a:spcPts val="8400"/>
                        </a:lnSpc>
                        <a:defRPr/>
                      </a:pPr>
                      <a:r>
                        <a:rPr lang="en-US" sz="6000" dirty="0">
                          <a:solidFill>
                            <a:srgbClr val="000000"/>
                          </a:solidFill>
                          <a:latin typeface="Inter Bold"/>
                        </a:rPr>
                        <a:t>2</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a:lnSpc>
                          <a:spcPts val="3359"/>
                        </a:lnSpc>
                        <a:defRPr/>
                      </a:pPr>
                      <a:r>
                        <a:rPr lang="en-US" sz="2400" dirty="0">
                          <a:latin typeface="Open Sans Semi-Bold" panose="020B0604020202020204" charset="0"/>
                          <a:ea typeface="Open Sans Semi-Bold" panose="020B0604020202020204" charset="0"/>
                          <a:cs typeface="Open Sans Semi-Bold" panose="020B0604020202020204" charset="0"/>
                        </a:rPr>
                        <a:t>FSNS – 0.71 (strong positive correlation)</a:t>
                      </a:r>
                    </a:p>
                    <a:p>
                      <a:pPr algn="l">
                        <a:lnSpc>
                          <a:spcPts val="3359"/>
                        </a:lnSpc>
                        <a:defRPr/>
                      </a:pPr>
                      <a:r>
                        <a:rPr lang="en-US" sz="2400" dirty="0">
                          <a:latin typeface="Open Sans Semi-Bold" panose="020B0604020202020204" charset="0"/>
                          <a:ea typeface="Open Sans Semi-Bold" panose="020B0604020202020204" charset="0"/>
                          <a:cs typeface="Open Sans Semi-Bold" panose="020B0604020202020204" charset="0"/>
                        </a:rPr>
                        <a:t>QBOT – 0.80 (strong positive correlation)</a:t>
                      </a:r>
                    </a:p>
                    <a:p>
                      <a:pPr algn="l">
                        <a:lnSpc>
                          <a:spcPts val="3359"/>
                        </a:lnSpc>
                        <a:defRPr/>
                      </a:pPr>
                      <a:r>
                        <a:rPr lang="en-US" sz="2400" dirty="0">
                          <a:latin typeface="Open Sans Semi-Bold" panose="020B0604020202020204" charset="0"/>
                          <a:ea typeface="Open Sans Semi-Bold" panose="020B0604020202020204" charset="0"/>
                          <a:cs typeface="Open Sans Semi-Bold" panose="020B0604020202020204" charset="0"/>
                        </a:rPr>
                        <a:t>PRSN - -0.52 (moderate negative correlation)</a:t>
                      </a:r>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TextBox 13"/>
          <p:cNvSpPr txBox="1"/>
          <p:nvPr/>
        </p:nvSpPr>
        <p:spPr>
          <a:xfrm>
            <a:off x="839945" y="727051"/>
            <a:ext cx="12193489" cy="695325"/>
          </a:xfrm>
          <a:prstGeom prst="rect">
            <a:avLst/>
          </a:prstGeom>
        </p:spPr>
        <p:txBody>
          <a:bodyPr lIns="0" tIns="0" rIns="0" bIns="0" rtlCol="0" anchor="t">
            <a:spAutoFit/>
          </a:bodyPr>
          <a:lstStyle/>
          <a:p>
            <a:pPr>
              <a:lnSpc>
                <a:spcPts val="5250"/>
              </a:lnSpc>
            </a:pPr>
            <a:r>
              <a:rPr lang="en-US" sz="5000" dirty="0">
                <a:solidFill>
                  <a:srgbClr val="000000"/>
                </a:solidFill>
                <a:latin typeface="Inter Bold"/>
              </a:rPr>
              <a:t>SPEARMAN CORRELATION MATRIX</a:t>
            </a:r>
          </a:p>
        </p:txBody>
      </p:sp>
      <p:pic>
        <p:nvPicPr>
          <p:cNvPr id="2050" name="Picture 2">
            <a:extLst>
              <a:ext uri="{FF2B5EF4-FFF2-40B4-BE49-F238E27FC236}">
                <a16:creationId xmlns:a16="http://schemas.microsoft.com/office/drawing/2014/main" id="{68ABDCCF-3E54-4211-B855-7F39B3943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12" y="2514600"/>
            <a:ext cx="7577106" cy="64008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10"/>
          <p:cNvGrpSpPr/>
          <p:nvPr/>
        </p:nvGrpSpPr>
        <p:grpSpPr>
          <a:xfrm>
            <a:off x="1676400" y="4152900"/>
            <a:ext cx="5257800" cy="455233"/>
            <a:chOff x="0" y="0"/>
            <a:chExt cx="1013830" cy="139966"/>
          </a:xfrm>
        </p:grpSpPr>
        <p:sp>
          <p:nvSpPr>
            <p:cNvPr id="11" name="Freeform 11"/>
            <p:cNvSpPr/>
            <p:nvPr/>
          </p:nvSpPr>
          <p:spPr>
            <a:xfrm>
              <a:off x="0" y="0"/>
              <a:ext cx="1013830" cy="139966"/>
            </a:xfrm>
            <a:custGeom>
              <a:avLst/>
              <a:gdLst/>
              <a:ahLst/>
              <a:cxnLst/>
              <a:rect l="l" t="t" r="r" b="b"/>
              <a:pathLst>
                <a:path w="1013830" h="139966">
                  <a:moveTo>
                    <a:pt x="0" y="0"/>
                  </a:moveTo>
                  <a:lnTo>
                    <a:pt x="1013830" y="0"/>
                  </a:lnTo>
                  <a:lnTo>
                    <a:pt x="1013830" y="139966"/>
                  </a:lnTo>
                  <a:lnTo>
                    <a:pt x="0" y="139966"/>
                  </a:lnTo>
                  <a:close/>
                </a:path>
              </a:pathLst>
            </a:custGeom>
            <a:solidFill>
              <a:srgbClr val="000000">
                <a:alpha val="0"/>
              </a:srgbClr>
            </a:solidFill>
            <a:ln w="47625" cap="sq">
              <a:solidFill>
                <a:srgbClr val="000000">
                  <a:alpha val="86667"/>
                </a:srgbClr>
              </a:solidFill>
              <a:prstDash val="solid"/>
              <a:miter/>
            </a:ln>
          </p:spPr>
        </p:sp>
        <p:sp>
          <p:nvSpPr>
            <p:cNvPr id="12" name="TextBox 12"/>
            <p:cNvSpPr txBox="1"/>
            <p:nvPr/>
          </p:nvSpPr>
          <p:spPr>
            <a:xfrm>
              <a:off x="0" y="-66675"/>
              <a:ext cx="1013830" cy="206641"/>
            </a:xfrm>
            <a:prstGeom prst="rect">
              <a:avLst/>
            </a:prstGeom>
          </p:spPr>
          <p:txBody>
            <a:bodyPr lIns="50800" tIns="50800" rIns="50800" bIns="50800" rtlCol="0" anchor="ctr"/>
            <a:lstStyle/>
            <a:p>
              <a:pPr algn="ctr">
                <a:lnSpc>
                  <a:spcPts val="3341"/>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extBox 2"/>
          <p:cNvSpPr txBox="1"/>
          <p:nvPr/>
        </p:nvSpPr>
        <p:spPr>
          <a:xfrm>
            <a:off x="2569302" y="1310006"/>
            <a:ext cx="13377862"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RESEARCH QUESTIONS</a:t>
            </a:r>
          </a:p>
        </p:txBody>
      </p:sp>
      <p:sp>
        <p:nvSpPr>
          <p:cNvPr id="3" name="TextBox 3"/>
          <p:cNvSpPr txBox="1"/>
          <p:nvPr/>
        </p:nvSpPr>
        <p:spPr>
          <a:xfrm>
            <a:off x="1806016" y="3266440"/>
            <a:ext cx="14141147" cy="4618829"/>
          </a:xfrm>
          <a:prstGeom prst="rect">
            <a:avLst/>
          </a:prstGeom>
        </p:spPr>
        <p:txBody>
          <a:bodyPr wrap="square" lIns="0" tIns="0" rIns="0" bIns="0" rtlCol="0" anchor="t">
            <a:spAutoFit/>
          </a:bodyPr>
          <a:lstStyle/>
          <a:p>
            <a:pPr marL="1247139" lvl="1" indent="-685800">
              <a:lnSpc>
                <a:spcPts val="7279"/>
              </a:lnSpc>
              <a:buFont typeface="Arial" panose="020B0604020202020204" pitchFamily="34" charset="0"/>
              <a:buChar char="•"/>
            </a:pPr>
            <a:r>
              <a:rPr lang="en-US" sz="5199" dirty="0">
                <a:solidFill>
                  <a:srgbClr val="000000"/>
                </a:solidFill>
                <a:latin typeface="Canva Sans Bold"/>
              </a:rPr>
              <a:t>Sensitivity of the Inputs to the Model</a:t>
            </a:r>
          </a:p>
          <a:p>
            <a:pPr marL="1122679" lvl="1" indent="-561340">
              <a:lnSpc>
                <a:spcPts val="7279"/>
              </a:lnSpc>
              <a:buFont typeface="Arial"/>
              <a:buChar char="•"/>
            </a:pPr>
            <a:r>
              <a:rPr lang="en-US" sz="5199" dirty="0">
                <a:solidFill>
                  <a:srgbClr val="000000"/>
                </a:solidFill>
                <a:latin typeface="Canva Sans Bold"/>
              </a:rPr>
              <a:t>Comparative Analysis of Learning Models: Random Forest and </a:t>
            </a:r>
            <a:r>
              <a:rPr lang="en-US" sz="5199" dirty="0" err="1">
                <a:solidFill>
                  <a:srgbClr val="000000"/>
                </a:solidFill>
                <a:latin typeface="Canva Sans Bold"/>
              </a:rPr>
              <a:t>XGBoost</a:t>
            </a:r>
            <a:endParaRPr lang="en-US" sz="5199" dirty="0">
              <a:solidFill>
                <a:srgbClr val="000000"/>
              </a:solidFill>
              <a:latin typeface="Canva Sans Bold"/>
            </a:endParaRPr>
          </a:p>
          <a:p>
            <a:pPr marL="1247139" lvl="1" indent="-685800" algn="ctr">
              <a:lnSpc>
                <a:spcPts val="7279"/>
              </a:lnSpc>
              <a:buFont typeface="Arial" panose="020B0604020202020204" pitchFamily="34" charset="0"/>
              <a:buChar char="•"/>
            </a:pPr>
            <a:endParaRPr lang="en-US" sz="5199" dirty="0">
              <a:solidFill>
                <a:srgbClr val="000000"/>
              </a:solidFill>
              <a:latin typeface="Canva Sans Bold"/>
            </a:endParaRPr>
          </a:p>
          <a:p>
            <a:pPr marL="1247139" lvl="1" indent="-685800" algn="ctr">
              <a:lnSpc>
                <a:spcPts val="7279"/>
              </a:lnSpc>
              <a:buFont typeface="Arial" panose="020B0604020202020204" pitchFamily="34" charset="0"/>
              <a:buChar char="•"/>
            </a:pPr>
            <a:endParaRPr lang="en-US" sz="5199" dirty="0">
              <a:solidFill>
                <a:srgbClr val="000000"/>
              </a:solidFill>
              <a:latin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9916" y="406733"/>
            <a:ext cx="6818840" cy="1949252"/>
          </a:xfrm>
          <a:prstGeom prst="rect">
            <a:avLst/>
          </a:prstGeom>
        </p:spPr>
        <p:txBody>
          <a:bodyPr lIns="0" tIns="0" rIns="0" bIns="0" rtlCol="0" anchor="t">
            <a:spAutoFit/>
          </a:bodyPr>
          <a:lstStyle/>
          <a:p>
            <a:pPr>
              <a:lnSpc>
                <a:spcPts val="7560"/>
              </a:lnSpc>
            </a:pPr>
            <a:r>
              <a:rPr lang="en-US" sz="7200" dirty="0">
                <a:solidFill>
                  <a:srgbClr val="000000"/>
                </a:solidFill>
                <a:latin typeface="Inter Bold"/>
              </a:rPr>
              <a:t>Feature Selection</a:t>
            </a:r>
          </a:p>
        </p:txBody>
      </p:sp>
      <p:grpSp>
        <p:nvGrpSpPr>
          <p:cNvPr id="3" name="Group 3"/>
          <p:cNvGrpSpPr/>
          <p:nvPr/>
        </p:nvGrpSpPr>
        <p:grpSpPr>
          <a:xfrm>
            <a:off x="7848600" y="190501"/>
            <a:ext cx="10569694" cy="10096500"/>
            <a:chOff x="0" y="0"/>
            <a:chExt cx="2783788" cy="2709333"/>
          </a:xfrm>
          <a:solidFill>
            <a:schemeClr val="accent2">
              <a:lumMod val="20000"/>
              <a:lumOff val="80000"/>
            </a:schemeClr>
          </a:solidFill>
        </p:grpSpPr>
        <p:sp>
          <p:nvSpPr>
            <p:cNvPr id="4" name="Freeform 4"/>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grpFill/>
          </p:spPr>
        </p:sp>
        <p:sp>
          <p:nvSpPr>
            <p:cNvPr id="5" name="TextBox 5"/>
            <p:cNvSpPr txBox="1"/>
            <p:nvPr/>
          </p:nvSpPr>
          <p:spPr>
            <a:xfrm>
              <a:off x="0" y="-47625"/>
              <a:ext cx="2783788" cy="2756958"/>
            </a:xfrm>
            <a:prstGeom prst="rect">
              <a:avLst/>
            </a:prstGeom>
            <a:grpFill/>
          </p:spPr>
          <p:txBody>
            <a:bodyPr lIns="50800" tIns="50800" rIns="50800" bIns="50800" rtlCol="0" anchor="ctr"/>
            <a:lstStyle/>
            <a:p>
              <a:pPr algn="ctr">
                <a:lnSpc>
                  <a:spcPts val="2479"/>
                </a:lnSpc>
              </a:pPr>
              <a:endParaRPr/>
            </a:p>
          </p:txBody>
        </p:sp>
      </p:grpSp>
      <p:sp>
        <p:nvSpPr>
          <p:cNvPr id="6" name="AutoShape 6"/>
          <p:cNvSpPr/>
          <p:nvPr/>
        </p:nvSpPr>
        <p:spPr>
          <a:xfrm>
            <a:off x="839945" y="2537754"/>
            <a:ext cx="1858299" cy="0"/>
          </a:xfrm>
          <a:prstGeom prst="line">
            <a:avLst/>
          </a:prstGeom>
          <a:ln w="76200" cap="flat">
            <a:solidFill>
              <a:srgbClr val="D8EAD2"/>
            </a:solidFill>
            <a:prstDash val="solid"/>
            <a:headEnd type="none" w="sm" len="sm"/>
            <a:tailEnd type="none" w="sm" len="sm"/>
          </a:ln>
        </p:spPr>
      </p:sp>
      <p:grpSp>
        <p:nvGrpSpPr>
          <p:cNvPr id="7" name="Group 7"/>
          <p:cNvGrpSpPr/>
          <p:nvPr/>
        </p:nvGrpSpPr>
        <p:grpSpPr>
          <a:xfrm>
            <a:off x="8493611" y="595884"/>
            <a:ext cx="877649" cy="87764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8EAD2"/>
            </a:solidFill>
          </p:spPr>
        </p:sp>
        <p:sp>
          <p:nvSpPr>
            <p:cNvPr id="9" name="TextBox 9"/>
            <p:cNvSpPr txBox="1"/>
            <p:nvPr/>
          </p:nvSpPr>
          <p:spPr>
            <a:xfrm>
              <a:off x="76200" y="19050"/>
              <a:ext cx="660400" cy="717550"/>
            </a:xfrm>
            <a:prstGeom prst="rect">
              <a:avLst/>
            </a:prstGeom>
          </p:spPr>
          <p:txBody>
            <a:bodyPr lIns="44470" tIns="44470" rIns="44470" bIns="44470" rtlCol="0" anchor="ctr"/>
            <a:lstStyle/>
            <a:p>
              <a:pPr algn="ctr">
                <a:lnSpc>
                  <a:spcPts val="4199"/>
                </a:lnSpc>
              </a:pPr>
              <a:r>
                <a:rPr lang="en-US" sz="2999">
                  <a:solidFill>
                    <a:srgbClr val="17726D"/>
                  </a:solidFill>
                  <a:latin typeface="Inter Bold"/>
                </a:rPr>
                <a:t>01</a:t>
              </a:r>
            </a:p>
          </p:txBody>
        </p:sp>
      </p:grpSp>
      <p:grpSp>
        <p:nvGrpSpPr>
          <p:cNvPr id="10" name="Group 10"/>
          <p:cNvGrpSpPr/>
          <p:nvPr/>
        </p:nvGrpSpPr>
        <p:grpSpPr>
          <a:xfrm>
            <a:off x="8493611" y="3427651"/>
            <a:ext cx="877649" cy="87764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8EAD2"/>
            </a:solidFill>
          </p:spPr>
        </p:sp>
        <p:sp>
          <p:nvSpPr>
            <p:cNvPr id="12" name="TextBox 12"/>
            <p:cNvSpPr txBox="1"/>
            <p:nvPr/>
          </p:nvSpPr>
          <p:spPr>
            <a:xfrm>
              <a:off x="76200" y="19050"/>
              <a:ext cx="660400" cy="717550"/>
            </a:xfrm>
            <a:prstGeom prst="rect">
              <a:avLst/>
            </a:prstGeom>
          </p:spPr>
          <p:txBody>
            <a:bodyPr lIns="44470" tIns="44470" rIns="44470" bIns="44470" rtlCol="0" anchor="ctr"/>
            <a:lstStyle/>
            <a:p>
              <a:pPr algn="ctr">
                <a:lnSpc>
                  <a:spcPts val="4199"/>
                </a:lnSpc>
              </a:pPr>
              <a:r>
                <a:rPr lang="en-US" sz="2999" dirty="0">
                  <a:solidFill>
                    <a:srgbClr val="17726D"/>
                  </a:solidFill>
                  <a:latin typeface="Inter Bold"/>
                </a:rPr>
                <a:t>02</a:t>
              </a:r>
            </a:p>
          </p:txBody>
        </p:sp>
      </p:grpSp>
      <p:grpSp>
        <p:nvGrpSpPr>
          <p:cNvPr id="13" name="Group 13"/>
          <p:cNvGrpSpPr/>
          <p:nvPr/>
        </p:nvGrpSpPr>
        <p:grpSpPr>
          <a:xfrm>
            <a:off x="8531785" y="8418997"/>
            <a:ext cx="877649" cy="902302"/>
            <a:chOff x="35353" y="1094056"/>
            <a:chExt cx="812800" cy="835631"/>
          </a:xfrm>
        </p:grpSpPr>
        <p:sp>
          <p:nvSpPr>
            <p:cNvPr id="14" name="Freeform 14"/>
            <p:cNvSpPr/>
            <p:nvPr/>
          </p:nvSpPr>
          <p:spPr>
            <a:xfrm>
              <a:off x="35353" y="1116887"/>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8EAD2"/>
            </a:solidFill>
          </p:spPr>
        </p:sp>
        <p:sp>
          <p:nvSpPr>
            <p:cNvPr id="15" name="TextBox 15"/>
            <p:cNvSpPr txBox="1"/>
            <p:nvPr/>
          </p:nvSpPr>
          <p:spPr>
            <a:xfrm>
              <a:off x="120999" y="1094056"/>
              <a:ext cx="660400" cy="717550"/>
            </a:xfrm>
            <a:prstGeom prst="rect">
              <a:avLst/>
            </a:prstGeom>
          </p:spPr>
          <p:txBody>
            <a:bodyPr lIns="44470" tIns="44470" rIns="44470" bIns="44470" rtlCol="0" anchor="ctr"/>
            <a:lstStyle/>
            <a:p>
              <a:pPr algn="ctr">
                <a:lnSpc>
                  <a:spcPts val="4199"/>
                </a:lnSpc>
              </a:pPr>
              <a:r>
                <a:rPr lang="en-US" sz="2999" dirty="0">
                  <a:solidFill>
                    <a:srgbClr val="17726D"/>
                  </a:solidFill>
                  <a:latin typeface="Inter Bold"/>
                </a:rPr>
                <a:t>03</a:t>
              </a:r>
            </a:p>
          </p:txBody>
        </p:sp>
      </p:grpSp>
      <p:sp>
        <p:nvSpPr>
          <p:cNvPr id="18" name="TextBox 18"/>
          <p:cNvSpPr txBox="1"/>
          <p:nvPr/>
        </p:nvSpPr>
        <p:spPr>
          <a:xfrm>
            <a:off x="9579356" y="782081"/>
            <a:ext cx="7641844" cy="446854"/>
          </a:xfrm>
          <a:prstGeom prst="rect">
            <a:avLst/>
          </a:prstGeom>
        </p:spPr>
        <p:txBody>
          <a:bodyPr lIns="0" tIns="0" rIns="0" bIns="0" rtlCol="0" anchor="t">
            <a:spAutoFit/>
          </a:bodyPr>
          <a:lstStyle/>
          <a:p>
            <a:pPr>
              <a:lnSpc>
                <a:spcPts val="3779"/>
              </a:lnSpc>
            </a:pPr>
            <a:r>
              <a:rPr lang="en-US" sz="2699" dirty="0">
                <a:solidFill>
                  <a:srgbClr val="000000"/>
                </a:solidFill>
                <a:latin typeface="Inter Bold"/>
              </a:rPr>
              <a:t>EDA from Project 1</a:t>
            </a:r>
          </a:p>
        </p:txBody>
      </p:sp>
      <p:sp>
        <p:nvSpPr>
          <p:cNvPr id="19" name="TextBox 19"/>
          <p:cNvSpPr txBox="1"/>
          <p:nvPr/>
        </p:nvSpPr>
        <p:spPr>
          <a:xfrm>
            <a:off x="9547412" y="1458006"/>
            <a:ext cx="7140388" cy="1845570"/>
          </a:xfrm>
          <a:prstGeom prst="rect">
            <a:avLst/>
          </a:prstGeom>
        </p:spPr>
        <p:txBody>
          <a:bodyPr wrap="square" lIns="0" tIns="0" rIns="0" bIns="0" rtlCol="0" anchor="t">
            <a:spAutoFit/>
          </a:bodyPr>
          <a:lstStyle/>
          <a:p>
            <a:pPr marL="518160" lvl="1" indent="-259080">
              <a:lnSpc>
                <a:spcPts val="3720"/>
              </a:lnSpc>
              <a:buFont typeface="Arial"/>
              <a:buChar char="•"/>
            </a:pPr>
            <a:r>
              <a:rPr lang="en-US" sz="2000" dirty="0">
                <a:solidFill>
                  <a:srgbClr val="000000"/>
                </a:solidFill>
                <a:latin typeface="Open Sans"/>
              </a:rPr>
              <a:t>Got leads from Project 1 on how QBOT and FSNS are important features</a:t>
            </a:r>
          </a:p>
          <a:p>
            <a:pPr marL="518160" lvl="1" indent="-259080">
              <a:lnSpc>
                <a:spcPts val="3720"/>
              </a:lnSpc>
              <a:buFont typeface="Arial"/>
              <a:buChar char="•"/>
            </a:pPr>
            <a:r>
              <a:rPr lang="en-US" sz="2000" dirty="0">
                <a:solidFill>
                  <a:srgbClr val="000000"/>
                </a:solidFill>
                <a:latin typeface="Open Sans"/>
              </a:rPr>
              <a:t>Avoided reference height temp as this has direct influence on the target variable </a:t>
            </a:r>
          </a:p>
        </p:txBody>
      </p:sp>
      <p:sp>
        <p:nvSpPr>
          <p:cNvPr id="20" name="TextBox 20"/>
          <p:cNvSpPr txBox="1"/>
          <p:nvPr/>
        </p:nvSpPr>
        <p:spPr>
          <a:xfrm>
            <a:off x="9546699" y="3629846"/>
            <a:ext cx="7641844" cy="446854"/>
          </a:xfrm>
          <a:prstGeom prst="rect">
            <a:avLst/>
          </a:prstGeom>
        </p:spPr>
        <p:txBody>
          <a:bodyPr lIns="0" tIns="0" rIns="0" bIns="0" rtlCol="0" anchor="t">
            <a:spAutoFit/>
          </a:bodyPr>
          <a:lstStyle/>
          <a:p>
            <a:pPr>
              <a:lnSpc>
                <a:spcPts val="3779"/>
              </a:lnSpc>
            </a:pPr>
            <a:r>
              <a:rPr lang="en-US" sz="2699" dirty="0">
                <a:solidFill>
                  <a:srgbClr val="000000"/>
                </a:solidFill>
                <a:latin typeface="Inter Bold"/>
              </a:rPr>
              <a:t>Feature Importance Graph</a:t>
            </a:r>
          </a:p>
        </p:txBody>
      </p:sp>
      <p:sp>
        <p:nvSpPr>
          <p:cNvPr id="22" name="TextBox 22"/>
          <p:cNvSpPr txBox="1"/>
          <p:nvPr/>
        </p:nvSpPr>
        <p:spPr>
          <a:xfrm>
            <a:off x="9579356" y="8659046"/>
            <a:ext cx="7641844" cy="446854"/>
          </a:xfrm>
          <a:prstGeom prst="rect">
            <a:avLst/>
          </a:prstGeom>
        </p:spPr>
        <p:txBody>
          <a:bodyPr lIns="0" tIns="0" rIns="0" bIns="0" rtlCol="0" anchor="t">
            <a:spAutoFit/>
          </a:bodyPr>
          <a:lstStyle/>
          <a:p>
            <a:pPr>
              <a:lnSpc>
                <a:spcPts val="3779"/>
              </a:lnSpc>
            </a:pPr>
            <a:r>
              <a:rPr lang="en-US" sz="2699" dirty="0">
                <a:solidFill>
                  <a:srgbClr val="000000"/>
                </a:solidFill>
                <a:latin typeface="Inter Bold"/>
              </a:rPr>
              <a:t>Finalized Features</a:t>
            </a:r>
          </a:p>
        </p:txBody>
      </p:sp>
      <p:sp>
        <p:nvSpPr>
          <p:cNvPr id="25" name="TextBox 19">
            <a:extLst>
              <a:ext uri="{FF2B5EF4-FFF2-40B4-BE49-F238E27FC236}">
                <a16:creationId xmlns:a16="http://schemas.microsoft.com/office/drawing/2014/main" id="{C5391281-1920-4B3F-BF5D-1ED72EA59F2B}"/>
              </a:ext>
            </a:extLst>
          </p:cNvPr>
          <p:cNvSpPr txBox="1"/>
          <p:nvPr/>
        </p:nvSpPr>
        <p:spPr>
          <a:xfrm>
            <a:off x="9443441" y="4443895"/>
            <a:ext cx="6738330" cy="4204805"/>
          </a:xfrm>
          <a:prstGeom prst="rect">
            <a:avLst/>
          </a:prstGeom>
        </p:spPr>
        <p:txBody>
          <a:bodyPr wrap="square" lIns="0" tIns="0" rIns="0" bIns="0" rtlCol="0" anchor="t">
            <a:spAutoFit/>
          </a:bodyPr>
          <a:lstStyle/>
          <a:p>
            <a:pPr marL="518160" lvl="1" indent="-259080">
              <a:lnSpc>
                <a:spcPts val="3720"/>
              </a:lnSpc>
              <a:buFont typeface="Arial"/>
              <a:buChar char="•"/>
            </a:pPr>
            <a:r>
              <a:rPr lang="en-US" sz="2000" dirty="0">
                <a:solidFill>
                  <a:srgbClr val="000000"/>
                </a:solidFill>
                <a:latin typeface="Open Sans"/>
              </a:rPr>
              <a:t>Feature Importance from the base model (including all variables) and model 4 (including all variables + seasonality feature)</a:t>
            </a:r>
          </a:p>
          <a:p>
            <a:pPr marL="518160" lvl="1" indent="-259080">
              <a:lnSpc>
                <a:spcPts val="3720"/>
              </a:lnSpc>
              <a:buFont typeface="Arial"/>
              <a:buChar char="•"/>
            </a:pPr>
            <a:r>
              <a:rPr lang="en-US" sz="2000" dirty="0">
                <a:solidFill>
                  <a:srgbClr val="000000"/>
                </a:solidFill>
                <a:latin typeface="Open Sans"/>
              </a:rPr>
              <a:t>We can see how PRECT and PRSN do not have significant influence on urban temperature</a:t>
            </a:r>
          </a:p>
          <a:p>
            <a:pPr marL="518160" lvl="1" indent="-259080">
              <a:lnSpc>
                <a:spcPts val="3720"/>
              </a:lnSpc>
              <a:buFont typeface="Arial"/>
              <a:buChar char="•"/>
            </a:pPr>
            <a:r>
              <a:rPr lang="en-US" sz="2000" dirty="0">
                <a:solidFill>
                  <a:srgbClr val="000000"/>
                </a:solidFill>
                <a:latin typeface="Open Sans"/>
              </a:rPr>
              <a:t>However, removing PRECT and PRSN did not put any effect on the model results but adding seasonality did improve the metrics</a:t>
            </a:r>
          </a:p>
          <a:p>
            <a:pPr marL="259080" lvl="1">
              <a:lnSpc>
                <a:spcPts val="3720"/>
              </a:lnSpc>
            </a:pPr>
            <a:endParaRPr lang="en-US" sz="1600" dirty="0">
              <a:solidFill>
                <a:srgbClr val="000000"/>
              </a:solidFill>
              <a:latin typeface="Open Sans"/>
            </a:endParaRPr>
          </a:p>
        </p:txBody>
      </p:sp>
      <p:pic>
        <p:nvPicPr>
          <p:cNvPr id="4099" name="Picture 3">
            <a:extLst>
              <a:ext uri="{FF2B5EF4-FFF2-40B4-BE49-F238E27FC236}">
                <a16:creationId xmlns:a16="http://schemas.microsoft.com/office/drawing/2014/main" id="{AD6CCCD9-0762-4BB7-BA3D-8CC9935DB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863" y="2933700"/>
            <a:ext cx="5810643" cy="334945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009ABEE1-3EEF-43A9-8B57-FD41ED885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6" y="6530812"/>
            <a:ext cx="5811560" cy="334945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9">
            <a:extLst>
              <a:ext uri="{FF2B5EF4-FFF2-40B4-BE49-F238E27FC236}">
                <a16:creationId xmlns:a16="http://schemas.microsoft.com/office/drawing/2014/main" id="{107A2472-2454-4484-945C-732A8FB38469}"/>
              </a:ext>
            </a:extLst>
          </p:cNvPr>
          <p:cNvSpPr txBox="1"/>
          <p:nvPr/>
        </p:nvSpPr>
        <p:spPr>
          <a:xfrm>
            <a:off x="9579356" y="9369597"/>
            <a:ext cx="7718044" cy="422103"/>
          </a:xfrm>
          <a:prstGeom prst="rect">
            <a:avLst/>
          </a:prstGeom>
        </p:spPr>
        <p:txBody>
          <a:bodyPr wrap="square" lIns="0" tIns="0" rIns="0" bIns="0" rtlCol="0" anchor="t">
            <a:spAutoFit/>
          </a:bodyPr>
          <a:lstStyle/>
          <a:p>
            <a:pPr marL="518160" lvl="1" indent="-259080">
              <a:lnSpc>
                <a:spcPts val="3720"/>
              </a:lnSpc>
              <a:buFont typeface="Arial"/>
              <a:buChar char="•"/>
            </a:pPr>
            <a:r>
              <a:rPr lang="en-US" sz="2000" dirty="0">
                <a:solidFill>
                  <a:srgbClr val="000000"/>
                </a:solidFill>
                <a:latin typeface="Open Sans"/>
              </a:rPr>
              <a:t>QBOT FSNS FLNS UBOT VBOT </a:t>
            </a:r>
            <a:r>
              <a:rPr lang="en-US" sz="2000" dirty="0" err="1">
                <a:solidFill>
                  <a:srgbClr val="000000"/>
                </a:solidFill>
                <a:latin typeface="Open Sans"/>
              </a:rPr>
              <a:t>season_enc</a:t>
            </a:r>
            <a:r>
              <a:rPr lang="en-US" sz="2000" dirty="0">
                <a:solidFill>
                  <a:srgbClr val="000000"/>
                </a:solidFill>
                <a:latin typeface="Open Sans"/>
              </a:rPr>
              <a:t> PRECT and PRSN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4E3626-8B9E-46EC-BF8E-BA5CAECF147D}"/>
              </a:ext>
            </a:extLst>
          </p:cNvPr>
          <p:cNvGraphicFramePr>
            <a:graphicFrameLocks noGrp="1"/>
          </p:cNvGraphicFramePr>
          <p:nvPr>
            <p:extLst>
              <p:ext uri="{D42A27DB-BD31-4B8C-83A1-F6EECF244321}">
                <p14:modId xmlns:p14="http://schemas.microsoft.com/office/powerpoint/2010/main" val="295512896"/>
              </p:ext>
            </p:extLst>
          </p:nvPr>
        </p:nvGraphicFramePr>
        <p:xfrm>
          <a:off x="1981200" y="1079500"/>
          <a:ext cx="13258800" cy="7498080"/>
        </p:xfrm>
        <a:graphic>
          <a:graphicData uri="http://schemas.openxmlformats.org/drawingml/2006/table">
            <a:tbl>
              <a:tblPr firstRow="1" bandRow="1">
                <a:tableStyleId>{5C22544A-7EE6-4342-B048-85BDC9FD1C3A}</a:tableStyleId>
              </a:tblPr>
              <a:tblGrid>
                <a:gridCol w="6629400">
                  <a:extLst>
                    <a:ext uri="{9D8B030D-6E8A-4147-A177-3AD203B41FA5}">
                      <a16:colId xmlns:a16="http://schemas.microsoft.com/office/drawing/2014/main" val="1276054597"/>
                    </a:ext>
                  </a:extLst>
                </a:gridCol>
                <a:gridCol w="6629400">
                  <a:extLst>
                    <a:ext uri="{9D8B030D-6E8A-4147-A177-3AD203B41FA5}">
                      <a16:colId xmlns:a16="http://schemas.microsoft.com/office/drawing/2014/main" val="2299800689"/>
                    </a:ext>
                  </a:extLst>
                </a:gridCol>
              </a:tblGrid>
              <a:tr h="7035800">
                <a:tc>
                  <a:txBody>
                    <a:bodyPr/>
                    <a:lstStyle/>
                    <a:p>
                      <a:pPr algn="ctr"/>
                      <a:r>
                        <a:rPr lang="en-US" sz="4000" dirty="0">
                          <a:solidFill>
                            <a:schemeClr val="tx1"/>
                          </a:solidFill>
                        </a:rPr>
                        <a:t>Random Forest Benefits</a:t>
                      </a:r>
                    </a:p>
                    <a:p>
                      <a:endParaRPr lang="en-US" dirty="0">
                        <a:solidFill>
                          <a:schemeClr val="tx1"/>
                        </a:solidFill>
                      </a:endParaRPr>
                    </a:p>
                    <a:p>
                      <a:endParaRPr lang="en-US" dirty="0">
                        <a:solidFill>
                          <a:schemeClr val="tx1"/>
                        </a:solidFill>
                      </a:endParaRPr>
                    </a:p>
                    <a:p>
                      <a:pPr marL="285750" indent="-285750" fontAlgn="base">
                        <a:buFont typeface="Arial" panose="020B0604020202020204" pitchFamily="34" charset="0"/>
                        <a:buChar char="•"/>
                      </a:pPr>
                      <a:r>
                        <a:rPr lang="en-US" sz="2800" b="0" i="0" kern="1200" dirty="0">
                          <a:solidFill>
                            <a:schemeClr val="tx1"/>
                          </a:solidFill>
                          <a:effectLst/>
                          <a:latin typeface="+mn-lt"/>
                          <a:ea typeface="+mn-ea"/>
                          <a:cs typeface="+mn-cs"/>
                        </a:rPr>
                        <a:t>It significantly reduces the risk of overfitting. While decision trees can overfit by closely fitting all samples within the training data, Random Forests avoid overfitting thanks to their robust number of decision trees. This is achieved by averaging uncorrelated trees, which lowers the overall variance and prediction error.</a:t>
                      </a:r>
                    </a:p>
                    <a:p>
                      <a:pPr marL="285750" indent="-285750" fontAlgn="base">
                        <a:buFont typeface="Arial" panose="020B0604020202020204" pitchFamily="34" charset="0"/>
                        <a:buChar char="•"/>
                      </a:pPr>
                      <a:r>
                        <a:rPr lang="en-US" sz="2800" b="0" i="0" kern="1200" dirty="0">
                          <a:solidFill>
                            <a:schemeClr val="tx1"/>
                          </a:solidFill>
                          <a:effectLst/>
                          <a:latin typeface="+mn-lt"/>
                          <a:ea typeface="+mn-ea"/>
                          <a:cs typeface="+mn-cs"/>
                        </a:rPr>
                        <a:t>Random Forest simplifies the process of determining feature importance. It offers several methods to evaluate a decrease in model accuracy in scenarios where a given variable is excluded</a:t>
                      </a:r>
                    </a:p>
                    <a:p>
                      <a:endParaRPr lang="en-US" dirty="0"/>
                    </a:p>
                  </a:txBody>
                  <a:tcPr>
                    <a:solidFill>
                      <a:schemeClr val="accent3">
                        <a:lumMod val="40000"/>
                        <a:lumOff val="60000"/>
                      </a:schemeClr>
                    </a:solidFill>
                  </a:tcPr>
                </a:tc>
                <a:tc>
                  <a:txBody>
                    <a:bodyPr/>
                    <a:lstStyle/>
                    <a:p>
                      <a:pPr algn="ctr"/>
                      <a:r>
                        <a:rPr lang="en-US" sz="4000" dirty="0" err="1">
                          <a:solidFill>
                            <a:schemeClr val="tx1"/>
                          </a:solidFill>
                        </a:rPr>
                        <a:t>XGBoost</a:t>
                      </a:r>
                      <a:r>
                        <a:rPr lang="en-US" sz="4000" dirty="0">
                          <a:solidFill>
                            <a:schemeClr val="tx1"/>
                          </a:solidFill>
                        </a:rPr>
                        <a:t> Benefits</a:t>
                      </a:r>
                    </a:p>
                    <a:p>
                      <a:endParaRPr lang="en-US" dirty="0">
                        <a:solidFill>
                          <a:schemeClr val="tx1"/>
                        </a:solidFill>
                      </a:endParaRPr>
                    </a:p>
                    <a:p>
                      <a:endParaRPr lang="en-US" dirty="0">
                        <a:solidFill>
                          <a:schemeClr val="tx1"/>
                        </a:solidFill>
                      </a:endParaRPr>
                    </a:p>
                    <a:p>
                      <a:pPr marL="285750" indent="-285750" fontAlgn="base">
                        <a:buFont typeface="Arial" panose="020B0604020202020204" pitchFamily="34" charset="0"/>
                        <a:buChar char="•"/>
                      </a:pPr>
                      <a:r>
                        <a:rPr lang="en-US" sz="2800" b="0" i="0" kern="1200" dirty="0" err="1">
                          <a:solidFill>
                            <a:schemeClr val="tx1"/>
                          </a:solidFill>
                          <a:effectLst/>
                          <a:latin typeface="+mn-lt"/>
                          <a:ea typeface="+mn-ea"/>
                          <a:cs typeface="+mn-cs"/>
                        </a:rPr>
                        <a:t>XGBoost</a:t>
                      </a:r>
                      <a:r>
                        <a:rPr lang="en-US" sz="2800" b="0" i="0" kern="1200" dirty="0">
                          <a:solidFill>
                            <a:schemeClr val="tx1"/>
                          </a:solidFill>
                          <a:effectLst/>
                          <a:latin typeface="+mn-lt"/>
                          <a:ea typeface="+mn-ea"/>
                          <a:cs typeface="+mn-cs"/>
                        </a:rPr>
                        <a:t> is renowned for its efficiency, speed, and accuracy. Here are some of its key benefits:</a:t>
                      </a:r>
                      <a:r>
                        <a:rPr lang="en-US" sz="2800" b="1" i="0" kern="1200" dirty="0">
                          <a:solidFill>
                            <a:schemeClr val="tx1"/>
                          </a:solidFill>
                          <a:effectLst/>
                          <a:latin typeface="+mn-lt"/>
                          <a:ea typeface="+mn-ea"/>
                          <a:cs typeface="+mn-cs"/>
                        </a:rPr>
                        <a:t>1. Regularization:</a:t>
                      </a:r>
                      <a:r>
                        <a:rPr lang="en-US" sz="2800" b="0" i="0" kern="1200" dirty="0">
                          <a:solidFill>
                            <a:schemeClr val="tx1"/>
                          </a:solidFill>
                          <a:effectLst/>
                          <a:latin typeface="+mn-lt"/>
                          <a:ea typeface="+mn-ea"/>
                          <a:cs typeface="+mn-cs"/>
                        </a:rPr>
                        <a:t> </a:t>
                      </a:r>
                      <a:r>
                        <a:rPr lang="en-US" sz="2800" b="0" i="0" kern="1200" dirty="0" err="1">
                          <a:solidFill>
                            <a:schemeClr val="tx1"/>
                          </a:solidFill>
                          <a:effectLst/>
                          <a:latin typeface="+mn-lt"/>
                          <a:ea typeface="+mn-ea"/>
                          <a:cs typeface="+mn-cs"/>
                        </a:rPr>
                        <a:t>XGBoost</a:t>
                      </a:r>
                      <a:r>
                        <a:rPr lang="en-US" sz="2800" b="0" i="0" kern="1200" dirty="0">
                          <a:solidFill>
                            <a:schemeClr val="tx1"/>
                          </a:solidFill>
                          <a:effectLst/>
                          <a:latin typeface="+mn-lt"/>
                          <a:ea typeface="+mn-ea"/>
                          <a:cs typeface="+mn-cs"/>
                        </a:rPr>
                        <a:t> incorporates both L1 (Lasso Regression) and L2 (Ridge Regression) regularization. This in-built regularization helps prevent overfitting; while L1 regularization encourages sparsity, L2 penalizes complex models.</a:t>
                      </a:r>
                    </a:p>
                    <a:p>
                      <a:pPr marL="285750" indent="-285750" fontAlgn="base">
                        <a:buFont typeface="Arial" panose="020B0604020202020204" pitchFamily="34" charset="0"/>
                        <a:buChar char="•"/>
                      </a:pPr>
                      <a:r>
                        <a:rPr lang="en-US" sz="2800" b="1" i="0" kern="1200" dirty="0">
                          <a:solidFill>
                            <a:schemeClr val="tx1"/>
                          </a:solidFill>
                          <a:effectLst/>
                          <a:latin typeface="+mn-lt"/>
                          <a:ea typeface="+mn-ea"/>
                          <a:cs typeface="+mn-cs"/>
                        </a:rPr>
                        <a:t>Parallel processing:</a:t>
                      </a:r>
                      <a:r>
                        <a:rPr lang="en-US" sz="2800" b="0" i="0" kern="1200" dirty="0">
                          <a:solidFill>
                            <a:schemeClr val="tx1"/>
                          </a:solidFill>
                          <a:effectLst/>
                          <a:latin typeface="+mn-lt"/>
                          <a:ea typeface="+mn-ea"/>
                          <a:cs typeface="+mn-cs"/>
                        </a:rPr>
                        <a:t> </a:t>
                      </a:r>
                      <a:r>
                        <a:rPr lang="en-US" sz="2800" b="0" i="0" kern="1200" dirty="0" err="1">
                          <a:solidFill>
                            <a:schemeClr val="tx1"/>
                          </a:solidFill>
                          <a:effectLst/>
                          <a:latin typeface="+mn-lt"/>
                          <a:ea typeface="+mn-ea"/>
                          <a:cs typeface="+mn-cs"/>
                        </a:rPr>
                        <a:t>XGBoost</a:t>
                      </a:r>
                      <a:r>
                        <a:rPr lang="en-US" sz="2800" b="0" i="0" kern="1200" dirty="0">
                          <a:solidFill>
                            <a:schemeClr val="tx1"/>
                          </a:solidFill>
                          <a:effectLst/>
                          <a:latin typeface="+mn-lt"/>
                          <a:ea typeface="+mn-ea"/>
                          <a:cs typeface="+mn-cs"/>
                        </a:rPr>
                        <a:t> leverages the power of parallel processing, making it significantly faster </a:t>
                      </a:r>
                    </a:p>
                    <a:p>
                      <a:endParaRPr lang="en-US" dirty="0"/>
                    </a:p>
                  </a:txBody>
                  <a:tcPr>
                    <a:solidFill>
                      <a:schemeClr val="accent2">
                        <a:lumMod val="20000"/>
                        <a:lumOff val="80000"/>
                      </a:schemeClr>
                    </a:solidFill>
                  </a:tcPr>
                </a:tc>
                <a:extLst>
                  <a:ext uri="{0D108BD9-81ED-4DB2-BD59-A6C34878D82A}">
                    <a16:rowId xmlns:a16="http://schemas.microsoft.com/office/drawing/2014/main" val="850780375"/>
                  </a:ext>
                </a:extLst>
              </a:tr>
            </a:tbl>
          </a:graphicData>
        </a:graphic>
      </p:graphicFrame>
    </p:spTree>
    <p:extLst>
      <p:ext uri="{BB962C8B-B14F-4D97-AF65-F5344CB8AC3E}">
        <p14:creationId xmlns:p14="http://schemas.microsoft.com/office/powerpoint/2010/main" val="240757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2"/>
          <p:cNvSpPr txBox="1"/>
          <p:nvPr/>
        </p:nvSpPr>
        <p:spPr>
          <a:xfrm>
            <a:off x="2903786" y="4274503"/>
            <a:ext cx="12480429"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Canva Sans Bold"/>
              </a:rPr>
              <a:t>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161596"/>
            <a:ext cx="9309161" cy="10287000"/>
            <a:chOff x="0" y="0"/>
            <a:chExt cx="2451795" cy="2709333"/>
          </a:xfrm>
          <a:solidFill>
            <a:schemeClr val="accent3">
              <a:lumMod val="40000"/>
              <a:lumOff val="60000"/>
            </a:schemeClr>
          </a:solidFill>
        </p:grpSpPr>
        <p:sp>
          <p:nvSpPr>
            <p:cNvPr id="3" name="Freeform 3"/>
            <p:cNvSpPr/>
            <p:nvPr/>
          </p:nvSpPr>
          <p:spPr>
            <a:xfrm>
              <a:off x="0" y="0"/>
              <a:ext cx="2451795" cy="2709333"/>
            </a:xfrm>
            <a:custGeom>
              <a:avLst/>
              <a:gdLst/>
              <a:ahLst/>
              <a:cxnLst/>
              <a:rect l="l" t="t" r="r" b="b"/>
              <a:pathLst>
                <a:path w="2451795" h="2709333">
                  <a:moveTo>
                    <a:pt x="0" y="0"/>
                  </a:moveTo>
                  <a:lnTo>
                    <a:pt x="2451795" y="0"/>
                  </a:lnTo>
                  <a:lnTo>
                    <a:pt x="2451795" y="2709333"/>
                  </a:lnTo>
                  <a:lnTo>
                    <a:pt x="0" y="2709333"/>
                  </a:lnTo>
                  <a:close/>
                </a:path>
              </a:pathLst>
            </a:custGeom>
            <a:grpFill/>
          </p:spPr>
        </p:sp>
        <p:sp>
          <p:nvSpPr>
            <p:cNvPr id="4" name="TextBox 4"/>
            <p:cNvSpPr txBox="1"/>
            <p:nvPr/>
          </p:nvSpPr>
          <p:spPr>
            <a:xfrm>
              <a:off x="0" y="-47625"/>
              <a:ext cx="2451795" cy="2756958"/>
            </a:xfrm>
            <a:prstGeom prst="rect">
              <a:avLst/>
            </a:prstGeom>
            <a:grpFill/>
          </p:spPr>
          <p:txBody>
            <a:bodyPr lIns="50800" tIns="50800" rIns="50800" bIns="50800" rtlCol="0" anchor="ctr"/>
            <a:lstStyle/>
            <a:p>
              <a:pPr algn="ctr">
                <a:lnSpc>
                  <a:spcPts val="2479"/>
                </a:lnSpc>
              </a:pPr>
              <a:endParaRPr/>
            </a:p>
          </p:txBody>
        </p:sp>
      </p:grpSp>
      <p:sp>
        <p:nvSpPr>
          <p:cNvPr id="7" name="TextBox 7"/>
          <p:cNvSpPr txBox="1"/>
          <p:nvPr/>
        </p:nvSpPr>
        <p:spPr>
          <a:xfrm>
            <a:off x="10096657" y="721479"/>
            <a:ext cx="6683462" cy="698381"/>
          </a:xfrm>
          <a:prstGeom prst="rect">
            <a:avLst/>
          </a:prstGeom>
        </p:spPr>
        <p:txBody>
          <a:bodyPr lIns="50800" tIns="50800" rIns="50800" bIns="50800" rtlCol="0" anchor="ctr"/>
          <a:lstStyle/>
          <a:p>
            <a:pPr algn="ctr">
              <a:lnSpc>
                <a:spcPts val="3079"/>
              </a:lnSpc>
            </a:pPr>
            <a:endParaRPr lang="en-US" sz="2199" dirty="0">
              <a:solidFill>
                <a:srgbClr val="000000"/>
              </a:solidFill>
              <a:latin typeface="Inter Bold"/>
            </a:endParaRPr>
          </a:p>
        </p:txBody>
      </p:sp>
      <p:sp>
        <p:nvSpPr>
          <p:cNvPr id="15" name="TextBox 15"/>
          <p:cNvSpPr txBox="1"/>
          <p:nvPr/>
        </p:nvSpPr>
        <p:spPr>
          <a:xfrm>
            <a:off x="506075" y="161596"/>
            <a:ext cx="8297010" cy="1102866"/>
          </a:xfrm>
          <a:prstGeom prst="rect">
            <a:avLst/>
          </a:prstGeom>
        </p:spPr>
        <p:txBody>
          <a:bodyPr lIns="0" tIns="0" rIns="0" bIns="0" rtlCol="0" anchor="t">
            <a:spAutoFit/>
          </a:bodyPr>
          <a:lstStyle/>
          <a:p>
            <a:pPr>
              <a:lnSpc>
                <a:spcPts val="4315"/>
              </a:lnSpc>
            </a:pPr>
            <a:r>
              <a:rPr lang="en-US" sz="4109" dirty="0">
                <a:solidFill>
                  <a:srgbClr val="000000"/>
                </a:solidFill>
                <a:latin typeface="Inter Bold"/>
              </a:rPr>
              <a:t>Results of the Random Forest Model</a:t>
            </a:r>
          </a:p>
        </p:txBody>
      </p:sp>
      <p:sp>
        <p:nvSpPr>
          <p:cNvPr id="19" name="TextBox 15">
            <a:extLst>
              <a:ext uri="{FF2B5EF4-FFF2-40B4-BE49-F238E27FC236}">
                <a16:creationId xmlns:a16="http://schemas.microsoft.com/office/drawing/2014/main" id="{48EA5CBE-D476-4774-88C0-C9FDD2963C05}"/>
              </a:ext>
            </a:extLst>
          </p:cNvPr>
          <p:cNvSpPr txBox="1"/>
          <p:nvPr/>
        </p:nvSpPr>
        <p:spPr>
          <a:xfrm>
            <a:off x="9457590" y="154434"/>
            <a:ext cx="8297010" cy="551433"/>
          </a:xfrm>
          <a:prstGeom prst="rect">
            <a:avLst/>
          </a:prstGeom>
        </p:spPr>
        <p:txBody>
          <a:bodyPr lIns="0" tIns="0" rIns="0" bIns="0" rtlCol="0" anchor="t">
            <a:spAutoFit/>
          </a:bodyPr>
          <a:lstStyle/>
          <a:p>
            <a:pPr>
              <a:lnSpc>
                <a:spcPts val="4315"/>
              </a:lnSpc>
            </a:pPr>
            <a:r>
              <a:rPr lang="en-US" sz="4109" dirty="0">
                <a:solidFill>
                  <a:srgbClr val="000000"/>
                </a:solidFill>
                <a:latin typeface="Inter Bold"/>
              </a:rPr>
              <a:t>Results from the </a:t>
            </a:r>
            <a:r>
              <a:rPr lang="en-US" sz="4109" dirty="0" err="1">
                <a:solidFill>
                  <a:srgbClr val="000000"/>
                </a:solidFill>
                <a:latin typeface="Inter Bold"/>
              </a:rPr>
              <a:t>XGBoost</a:t>
            </a:r>
            <a:r>
              <a:rPr lang="en-US" sz="4109" dirty="0">
                <a:solidFill>
                  <a:srgbClr val="000000"/>
                </a:solidFill>
                <a:latin typeface="Inter Bold"/>
              </a:rPr>
              <a:t> Model</a:t>
            </a:r>
          </a:p>
        </p:txBody>
      </p:sp>
      <p:pic>
        <p:nvPicPr>
          <p:cNvPr id="1026" name="Picture 2">
            <a:extLst>
              <a:ext uri="{FF2B5EF4-FFF2-40B4-BE49-F238E27FC236}">
                <a16:creationId xmlns:a16="http://schemas.microsoft.com/office/drawing/2014/main" id="{3ACCC155-DC6A-47CE-BE90-4FD0040F5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5753100"/>
            <a:ext cx="5486400" cy="42640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0A6E6EB-D5CD-428A-85D4-667210ACF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676900"/>
            <a:ext cx="5600700" cy="4352925"/>
          </a:xfrm>
          <a:prstGeom prst="rect">
            <a:avLst/>
          </a:prstGeom>
          <a:noFill/>
          <a:extLst>
            <a:ext uri="{909E8E84-426E-40DD-AFC4-6F175D3DCCD1}">
              <a14:hiddenFill xmlns:a14="http://schemas.microsoft.com/office/drawing/2010/main">
                <a:solidFill>
                  <a:srgbClr val="FFFFFF"/>
                </a:solidFill>
              </a14:hiddenFill>
            </a:ext>
          </a:extLst>
        </p:spPr>
      </p:pic>
      <p:sp>
        <p:nvSpPr>
          <p:cNvPr id="21" name="AutoShape 8" descr="\mathrm{MSE} = \frac{1}{n} \sum_{i=1}^{n}(Y_{i}-\hat{Y}_{i})^2">
            <a:extLst>
              <a:ext uri="{FF2B5EF4-FFF2-40B4-BE49-F238E27FC236}">
                <a16:creationId xmlns:a16="http://schemas.microsoft.com/office/drawing/2014/main" id="{1B9028FD-021A-4771-AE9B-00A7C6745679}"/>
              </a:ext>
            </a:extLst>
          </p:cNvPr>
          <p:cNvSpPr>
            <a:spLocks noChangeAspect="1" noChangeArrowheads="1"/>
          </p:cNvSpPr>
          <p:nvPr/>
        </p:nvSpPr>
        <p:spPr bwMode="auto">
          <a:xfrm>
            <a:off x="9009961" y="497715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5" name="Table 9">
            <a:extLst>
              <a:ext uri="{FF2B5EF4-FFF2-40B4-BE49-F238E27FC236}">
                <a16:creationId xmlns:a16="http://schemas.microsoft.com/office/drawing/2014/main" id="{303E1BD3-BB94-489B-8173-FD1659605479}"/>
              </a:ext>
            </a:extLst>
          </p:cNvPr>
          <p:cNvGraphicFramePr>
            <a:graphicFrameLocks noGrp="1"/>
          </p:cNvGraphicFramePr>
          <p:nvPr>
            <p:extLst>
              <p:ext uri="{D42A27DB-BD31-4B8C-83A1-F6EECF244321}">
                <p14:modId xmlns:p14="http://schemas.microsoft.com/office/powerpoint/2010/main" val="833880205"/>
              </p:ext>
            </p:extLst>
          </p:nvPr>
        </p:nvGraphicFramePr>
        <p:xfrm>
          <a:off x="9563101" y="1409700"/>
          <a:ext cx="8002408" cy="3966655"/>
        </p:xfrm>
        <a:graphic>
          <a:graphicData uri="http://schemas.openxmlformats.org/drawingml/2006/table">
            <a:tbl>
              <a:tblPr/>
              <a:tblGrid>
                <a:gridCol w="2259198">
                  <a:extLst>
                    <a:ext uri="{9D8B030D-6E8A-4147-A177-3AD203B41FA5}">
                      <a16:colId xmlns:a16="http://schemas.microsoft.com/office/drawing/2014/main" val="20000"/>
                    </a:ext>
                  </a:extLst>
                </a:gridCol>
                <a:gridCol w="5743210">
                  <a:extLst>
                    <a:ext uri="{9D8B030D-6E8A-4147-A177-3AD203B41FA5}">
                      <a16:colId xmlns:a16="http://schemas.microsoft.com/office/drawing/2014/main" val="20001"/>
                    </a:ext>
                  </a:extLst>
                </a:gridCol>
              </a:tblGrid>
              <a:tr h="1885950">
                <a:tc>
                  <a:txBody>
                    <a:bodyPr/>
                    <a:lstStyle/>
                    <a:p>
                      <a:pPr algn="ctr">
                        <a:lnSpc>
                          <a:spcPts val="8400"/>
                        </a:lnSpc>
                        <a:defRPr/>
                      </a:pPr>
                      <a:r>
                        <a:rPr lang="en-US" sz="3600" dirty="0">
                          <a:solidFill>
                            <a:srgbClr val="000000"/>
                          </a:solidFill>
                          <a:latin typeface="Inter Bold"/>
                        </a:rPr>
                        <a:t>Training</a:t>
                      </a:r>
                      <a:endParaRPr lang="en-US" sz="7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D8EAD2"/>
                    </a:solidFill>
                  </a:tcPr>
                </a:tc>
                <a:tc>
                  <a:txBody>
                    <a:bodyPr/>
                    <a:lstStyle/>
                    <a:p>
                      <a:pPr algn="l">
                        <a:lnSpc>
                          <a:spcPts val="3359"/>
                        </a:lnSpc>
                        <a:defRPr/>
                      </a:pPr>
                      <a:r>
                        <a:rPr lang="en-US" sz="2400" dirty="0">
                          <a:latin typeface="+mn-lt"/>
                        </a:rPr>
                        <a:t>R-square on the training data of the test set = 0.9648 </a:t>
                      </a:r>
                    </a:p>
                    <a:p>
                      <a:pPr algn="l">
                        <a:lnSpc>
                          <a:spcPts val="3359"/>
                        </a:lnSpc>
                        <a:defRPr/>
                      </a:pPr>
                      <a:r>
                        <a:rPr lang="en-US" sz="2400" dirty="0">
                          <a:latin typeface="+mn-lt"/>
                        </a:rPr>
                        <a:t>MSE = 0.8846</a:t>
                      </a:r>
                    </a:p>
                    <a:p>
                      <a:pPr algn="l">
                        <a:lnSpc>
                          <a:spcPts val="3359"/>
                        </a:lnSpc>
                        <a:defRPr/>
                      </a:pPr>
                      <a:endParaRPr lang="en-US" sz="2400" dirty="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85950">
                <a:tc>
                  <a:txBody>
                    <a:bodyPr/>
                    <a:lstStyle/>
                    <a:p>
                      <a:pPr algn="ctr">
                        <a:lnSpc>
                          <a:spcPts val="8400"/>
                        </a:lnSpc>
                        <a:defRPr/>
                      </a:pPr>
                      <a:r>
                        <a:rPr lang="en-US" sz="3600" dirty="0">
                          <a:solidFill>
                            <a:srgbClr val="000000"/>
                          </a:solidFill>
                          <a:latin typeface="Inter Bold"/>
                        </a:rPr>
                        <a:t>Testing</a:t>
                      </a:r>
                      <a:endParaRPr lang="en-US" sz="7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A1C5E6"/>
                    </a:solidFill>
                  </a:tcPr>
                </a:tc>
                <a:tc>
                  <a:txBody>
                    <a:bodyPr/>
                    <a:lstStyle/>
                    <a:p>
                      <a:pPr algn="l">
                        <a:lnSpc>
                          <a:spcPts val="3359"/>
                        </a:lnSpc>
                        <a:defRPr/>
                      </a:pPr>
                      <a:r>
                        <a:rPr lang="en-US" sz="2400" dirty="0">
                          <a:latin typeface="+mn-lt"/>
                          <a:ea typeface="Open Sans Semi-Bold" panose="020B0604020202020204" charset="0"/>
                          <a:cs typeface="Open Sans Semi-Bold" panose="020B0604020202020204" charset="0"/>
                        </a:rPr>
                        <a:t>R-square on the testing data = </a:t>
                      </a:r>
                      <a:r>
                        <a:rPr lang="en-US" sz="2400" dirty="0">
                          <a:latin typeface="+mn-lt"/>
                        </a:rPr>
                        <a:t>0.9568</a:t>
                      </a:r>
                    </a:p>
                    <a:p>
                      <a:pPr algn="l">
                        <a:lnSpc>
                          <a:spcPts val="3359"/>
                        </a:lnSpc>
                        <a:defRPr/>
                      </a:pPr>
                      <a:r>
                        <a:rPr lang="en-US" sz="2400" dirty="0">
                          <a:latin typeface="+mn-lt"/>
                          <a:ea typeface="Open Sans Semi-Bold" panose="020B0604020202020204" charset="0"/>
                          <a:cs typeface="Open Sans Semi-Bold" panose="020B0604020202020204" charset="0"/>
                        </a:rPr>
                        <a:t>MSE = </a:t>
                      </a:r>
                      <a:r>
                        <a:rPr lang="en-US" sz="2400" dirty="0">
                          <a:latin typeface="+mn-lt"/>
                        </a:rPr>
                        <a:t>1.260</a:t>
                      </a:r>
                      <a:endParaRPr lang="en-US" sz="2400" dirty="0">
                        <a:latin typeface="+mn-lt"/>
                        <a:ea typeface="Open Sans Semi-Bold" panose="020B0604020202020204" charset="0"/>
                        <a:cs typeface="Open Sans Semi-Bold" panose="020B0604020202020204" charset="0"/>
                      </a:endParaRPr>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6" name="Table 9">
            <a:extLst>
              <a:ext uri="{FF2B5EF4-FFF2-40B4-BE49-F238E27FC236}">
                <a16:creationId xmlns:a16="http://schemas.microsoft.com/office/drawing/2014/main" id="{5CCD88C1-5682-40DD-A80C-437CA309AE7A}"/>
              </a:ext>
            </a:extLst>
          </p:cNvPr>
          <p:cNvGraphicFramePr>
            <a:graphicFrameLocks noGrp="1"/>
          </p:cNvGraphicFramePr>
          <p:nvPr>
            <p:extLst>
              <p:ext uri="{D42A27DB-BD31-4B8C-83A1-F6EECF244321}">
                <p14:modId xmlns:p14="http://schemas.microsoft.com/office/powerpoint/2010/main" val="1896873537"/>
              </p:ext>
            </p:extLst>
          </p:nvPr>
        </p:nvGraphicFramePr>
        <p:xfrm>
          <a:off x="653375" y="1453107"/>
          <a:ext cx="8002408" cy="3771900"/>
        </p:xfrm>
        <a:graphic>
          <a:graphicData uri="http://schemas.openxmlformats.org/drawingml/2006/table">
            <a:tbl>
              <a:tblPr/>
              <a:tblGrid>
                <a:gridCol w="2259198">
                  <a:extLst>
                    <a:ext uri="{9D8B030D-6E8A-4147-A177-3AD203B41FA5}">
                      <a16:colId xmlns:a16="http://schemas.microsoft.com/office/drawing/2014/main" val="20000"/>
                    </a:ext>
                  </a:extLst>
                </a:gridCol>
                <a:gridCol w="5743210">
                  <a:extLst>
                    <a:ext uri="{9D8B030D-6E8A-4147-A177-3AD203B41FA5}">
                      <a16:colId xmlns:a16="http://schemas.microsoft.com/office/drawing/2014/main" val="20001"/>
                    </a:ext>
                  </a:extLst>
                </a:gridCol>
              </a:tblGrid>
              <a:tr h="1885950">
                <a:tc>
                  <a:txBody>
                    <a:bodyPr/>
                    <a:lstStyle/>
                    <a:p>
                      <a:pPr algn="ctr">
                        <a:lnSpc>
                          <a:spcPts val="8400"/>
                        </a:lnSpc>
                        <a:defRPr/>
                      </a:pPr>
                      <a:r>
                        <a:rPr lang="en-US" sz="3600" dirty="0">
                          <a:solidFill>
                            <a:srgbClr val="000000"/>
                          </a:solidFill>
                          <a:latin typeface="Inter Bold"/>
                        </a:rPr>
                        <a:t>Training</a:t>
                      </a:r>
                      <a:endParaRPr lang="en-US" sz="7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D8EAD2"/>
                    </a:solidFill>
                  </a:tcPr>
                </a:tc>
                <a:tc>
                  <a:txBody>
                    <a:bodyPr/>
                    <a:lstStyle/>
                    <a:p>
                      <a:pPr algn="l">
                        <a:lnSpc>
                          <a:spcPts val="3359"/>
                        </a:lnSpc>
                        <a:defRPr/>
                      </a:pPr>
                      <a:r>
                        <a:rPr lang="en-US" sz="2400" dirty="0"/>
                        <a:t>R-square on the training data of the test set = 0.9550</a:t>
                      </a:r>
                    </a:p>
                    <a:p>
                      <a:pPr algn="l">
                        <a:lnSpc>
                          <a:spcPts val="3359"/>
                        </a:lnSpc>
                        <a:defRPr/>
                      </a:pPr>
                      <a:r>
                        <a:rPr lang="en-US" sz="2400" dirty="0"/>
                        <a:t>MSE = 1.1309</a:t>
                      </a:r>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85950">
                <a:tc>
                  <a:txBody>
                    <a:bodyPr/>
                    <a:lstStyle/>
                    <a:p>
                      <a:pPr algn="ctr">
                        <a:lnSpc>
                          <a:spcPts val="8400"/>
                        </a:lnSpc>
                        <a:defRPr/>
                      </a:pPr>
                      <a:r>
                        <a:rPr lang="en-US" sz="3600" dirty="0">
                          <a:solidFill>
                            <a:srgbClr val="000000"/>
                          </a:solidFill>
                          <a:latin typeface="Inter Bold"/>
                        </a:rPr>
                        <a:t>Testing</a:t>
                      </a:r>
                      <a:endParaRPr lang="en-US" sz="7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A1C5E6"/>
                    </a:solidFill>
                  </a:tcPr>
                </a:tc>
                <a:tc>
                  <a:txBody>
                    <a:bodyPr/>
                    <a:lstStyle/>
                    <a:p>
                      <a:pPr algn="l">
                        <a:lnSpc>
                          <a:spcPts val="3359"/>
                        </a:lnSpc>
                        <a:defRPr/>
                      </a:pPr>
                      <a:r>
                        <a:rPr lang="en-US" sz="2400" dirty="0">
                          <a:latin typeface="+mn-lt"/>
                          <a:ea typeface="Open Sans Semi-Bold" panose="020B0604020202020204" charset="0"/>
                          <a:cs typeface="Open Sans Semi-Bold" panose="020B0604020202020204" charset="0"/>
                        </a:rPr>
                        <a:t>R-square on the testing data = </a:t>
                      </a:r>
                      <a:r>
                        <a:rPr lang="en-US" sz="2400" dirty="0">
                          <a:latin typeface="+mn-lt"/>
                        </a:rPr>
                        <a:t>0.9471</a:t>
                      </a:r>
                    </a:p>
                    <a:p>
                      <a:pPr algn="l">
                        <a:lnSpc>
                          <a:spcPts val="3359"/>
                        </a:lnSpc>
                        <a:defRPr/>
                      </a:pPr>
                      <a:r>
                        <a:rPr lang="en-US" sz="2400" dirty="0">
                          <a:latin typeface="+mn-lt"/>
                          <a:ea typeface="Open Sans Semi-Bold" panose="020B0604020202020204" charset="0"/>
                          <a:cs typeface="Open Sans Semi-Bold" panose="020B0604020202020204" charset="0"/>
                        </a:rPr>
                        <a:t>MSE = </a:t>
                      </a:r>
                      <a:r>
                        <a:rPr lang="en-US" sz="2400" dirty="0">
                          <a:latin typeface="+mn-lt"/>
                        </a:rPr>
                        <a:t>1.543</a:t>
                      </a:r>
                      <a:endParaRPr lang="en-US" sz="2400" dirty="0">
                        <a:latin typeface="+mn-lt"/>
                        <a:ea typeface="Open Sans Semi-Bold" panose="020B0604020202020204" charset="0"/>
                        <a:cs typeface="Open Sans Semi-Bold" panose="020B0604020202020204" charset="0"/>
                      </a:endParaRPr>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1655</TotalTime>
  <Words>1031</Words>
  <Application>Microsoft Office PowerPoint</Application>
  <PresentationFormat>Custom</PresentationFormat>
  <Paragraphs>139</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Open Sans</vt:lpstr>
      <vt:lpstr>Open Sans Medium</vt:lpstr>
      <vt:lpstr>Inter Bold</vt:lpstr>
      <vt:lpstr>Calibri</vt:lpstr>
      <vt:lpstr>Canva Sans Bold</vt:lpstr>
      <vt:lpstr>Arial</vt:lpstr>
      <vt:lpstr>Open Sans Bold</vt:lpstr>
      <vt:lpstr>Open Sans Semi-Bold</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Green Simple and Professional Business Pitch Deck Presentation</dc:title>
  <dc:creator>Raisina Chowdhury</dc:creator>
  <cp:lastModifiedBy>Raisina Chowdhury</cp:lastModifiedBy>
  <cp:revision>47</cp:revision>
  <dcterms:created xsi:type="dcterms:W3CDTF">2006-08-16T00:00:00Z</dcterms:created>
  <dcterms:modified xsi:type="dcterms:W3CDTF">2024-04-25T09:18:52Z</dcterms:modified>
  <dc:identifier>DAF9PdjrfAw</dc:identifier>
</cp:coreProperties>
</file>