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ssa Colicino" initials="RC" lastIdx="1" clrIdx="0">
    <p:extLst>
      <p:ext uri="{19B8F6BF-5375-455C-9EA6-DF929625EA0E}">
        <p15:presenceInfo xmlns:p15="http://schemas.microsoft.com/office/powerpoint/2012/main" userId="40e58822a7c60c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24T13:13:36.803"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29391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231083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F8B620-7283-451B-BB6A-4AA88824CADF}"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92269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4924B3C8-CEA8-4E81-807F-E6BA9352CA42}" type="datetimeFigureOut">
              <a:rPr lang="it-IT" smtClean="0"/>
              <a:t>27/01/2020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4281568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4924B3C8-CEA8-4E81-807F-E6BA9352CA42}" type="datetimeFigureOut">
              <a:rPr lang="it-IT" smtClean="0"/>
              <a:t>27/01/2020</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F8B620-7283-451B-BB6A-4AA88824CADF}"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474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4924B3C8-CEA8-4E81-807F-E6BA9352CA42}" type="datetimeFigureOut">
              <a:rPr lang="it-IT" smtClean="0"/>
              <a:t>27/01/2020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58255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11775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204573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126970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924B3C8-CEA8-4E81-807F-E6BA9352CA42}" type="datetimeFigureOut">
              <a:rPr lang="it-IT" smtClean="0"/>
              <a:t>27/01/2020</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143976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924B3C8-CEA8-4E81-807F-E6BA9352CA42}" type="datetimeFigureOut">
              <a:rPr lang="it-IT" smtClean="0"/>
              <a:t>27/01/2020</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2485691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924B3C8-CEA8-4E81-807F-E6BA9352CA42}" type="datetimeFigureOut">
              <a:rPr lang="it-IT" smtClean="0"/>
              <a:t>27/01/2020</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99557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924B3C8-CEA8-4E81-807F-E6BA9352CA42}" type="datetimeFigureOut">
              <a:rPr lang="it-IT" smtClean="0"/>
              <a:t>27/01/2020</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114732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4B3C8-CEA8-4E81-807F-E6BA9352CA42}" type="datetimeFigureOut">
              <a:rPr lang="it-IT" smtClean="0"/>
              <a:t>27/01/2020</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373340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924B3C8-CEA8-4E81-807F-E6BA9352CA42}" type="datetimeFigureOut">
              <a:rPr lang="it-IT" smtClean="0"/>
              <a:t>27/01/2020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235294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924B3C8-CEA8-4E81-807F-E6BA9352CA42}" type="datetimeFigureOut">
              <a:rPr lang="it-IT" smtClean="0"/>
              <a:t>27/01/2020</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3F8B620-7283-451B-BB6A-4AA88824CADF}" type="slidenum">
              <a:rPr lang="it-IT" smtClean="0"/>
              <a:t>‹N›</a:t>
            </a:fld>
            <a:endParaRPr lang="it-IT"/>
          </a:p>
        </p:txBody>
      </p:sp>
    </p:spTree>
    <p:extLst>
      <p:ext uri="{BB962C8B-B14F-4D97-AF65-F5344CB8AC3E}">
        <p14:creationId xmlns:p14="http://schemas.microsoft.com/office/powerpoint/2010/main" val="159416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924B3C8-CEA8-4E81-807F-E6BA9352CA42}" type="datetimeFigureOut">
              <a:rPr lang="it-IT" smtClean="0"/>
              <a:t>27/01/2020</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3F8B620-7283-451B-BB6A-4AA88824CADF}" type="slidenum">
              <a:rPr lang="it-IT" smtClean="0"/>
              <a:t>‹N›</a:t>
            </a:fld>
            <a:endParaRPr lang="it-IT"/>
          </a:p>
        </p:txBody>
      </p:sp>
    </p:spTree>
    <p:extLst>
      <p:ext uri="{BB962C8B-B14F-4D97-AF65-F5344CB8AC3E}">
        <p14:creationId xmlns:p14="http://schemas.microsoft.com/office/powerpoint/2010/main" val="3630878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FAA078-282D-434A-AEF4-A6590A140A4A}"/>
              </a:ext>
            </a:extLst>
          </p:cNvPr>
          <p:cNvSpPr>
            <a:spLocks noGrp="1"/>
          </p:cNvSpPr>
          <p:nvPr>
            <p:ph type="ctrTitle"/>
          </p:nvPr>
        </p:nvSpPr>
        <p:spPr>
          <a:xfrm>
            <a:off x="2589213" y="954338"/>
            <a:ext cx="8915399" cy="3823043"/>
          </a:xfrm>
        </p:spPr>
        <p:txBody>
          <a:bodyPr/>
          <a:lstStyle/>
          <a:p>
            <a:r>
              <a:rPr lang="en-US" sz="3600" dirty="0"/>
              <a:t>PROGETTO INGEGNERIA DEL SOFTWARE</a:t>
            </a:r>
            <a:br>
              <a:rPr lang="en-US" dirty="0"/>
            </a:br>
            <a:r>
              <a:rPr lang="en-US" b="1" dirty="0"/>
              <a:t>FULLBEER</a:t>
            </a:r>
            <a:endParaRPr lang="it-IT" b="1" dirty="0"/>
          </a:p>
        </p:txBody>
      </p:sp>
      <p:sp>
        <p:nvSpPr>
          <p:cNvPr id="3" name="Sottotitolo 2">
            <a:extLst>
              <a:ext uri="{FF2B5EF4-FFF2-40B4-BE49-F238E27FC236}">
                <a16:creationId xmlns:a16="http://schemas.microsoft.com/office/drawing/2014/main" id="{A6F8BD9F-281D-4DAB-B2EB-A07F64145A24}"/>
              </a:ext>
            </a:extLst>
          </p:cNvPr>
          <p:cNvSpPr>
            <a:spLocks noGrp="1"/>
          </p:cNvSpPr>
          <p:nvPr>
            <p:ph type="subTitle" idx="1"/>
          </p:nvPr>
        </p:nvSpPr>
        <p:spPr/>
        <p:txBody>
          <a:bodyPr>
            <a:normAutofit lnSpcReduction="10000"/>
          </a:bodyPr>
          <a:lstStyle/>
          <a:p>
            <a:r>
              <a:rPr lang="en-US" b="1" dirty="0" err="1"/>
              <a:t>Partecipanti</a:t>
            </a:r>
            <a:r>
              <a:rPr lang="en-US" b="1" dirty="0"/>
              <a:t> al </a:t>
            </a:r>
            <a:r>
              <a:rPr lang="en-US" b="1" dirty="0" err="1"/>
              <a:t>progetto</a:t>
            </a:r>
            <a:r>
              <a:rPr lang="en-US" b="1" dirty="0"/>
              <a:t>:</a:t>
            </a:r>
          </a:p>
          <a:p>
            <a:r>
              <a:rPr lang="en-US" dirty="0"/>
              <a:t>-</a:t>
            </a:r>
            <a:r>
              <a:rPr lang="en-US" b="1" dirty="0"/>
              <a:t>Antonio </a:t>
            </a:r>
            <a:r>
              <a:rPr lang="en-US" b="1" dirty="0" err="1"/>
              <a:t>Gambale</a:t>
            </a:r>
            <a:r>
              <a:rPr lang="en-US" b="1" dirty="0"/>
              <a:t> </a:t>
            </a:r>
            <a:r>
              <a:rPr lang="en-US" b="1" dirty="0" err="1"/>
              <a:t>n.m</a:t>
            </a:r>
            <a:r>
              <a:rPr lang="en-US" b="1" dirty="0"/>
              <a:t> 05346</a:t>
            </a:r>
          </a:p>
          <a:p>
            <a:r>
              <a:rPr lang="en-US" b="1" dirty="0"/>
              <a:t>-Raissa Francesca Colicino </a:t>
            </a:r>
            <a:r>
              <a:rPr lang="en-US" b="1" dirty="0" err="1"/>
              <a:t>n.m</a:t>
            </a:r>
            <a:r>
              <a:rPr lang="en-US" b="1" dirty="0"/>
              <a:t> 05341</a:t>
            </a:r>
            <a:endParaRPr lang="it-IT" dirty="0"/>
          </a:p>
        </p:txBody>
      </p:sp>
    </p:spTree>
    <p:extLst>
      <p:ext uri="{BB962C8B-B14F-4D97-AF65-F5344CB8AC3E}">
        <p14:creationId xmlns:p14="http://schemas.microsoft.com/office/powerpoint/2010/main" val="128095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1F32EC9-394B-4201-9315-B22CD2E3AD0D}"/>
              </a:ext>
            </a:extLst>
          </p:cNvPr>
          <p:cNvSpPr>
            <a:spLocks noGrp="1"/>
          </p:cNvSpPr>
          <p:nvPr>
            <p:ph idx="1"/>
          </p:nvPr>
        </p:nvSpPr>
        <p:spPr>
          <a:xfrm>
            <a:off x="289367" y="1481559"/>
            <a:ext cx="11215245" cy="4429663"/>
          </a:xfrm>
        </p:spPr>
        <p:txBody>
          <a:bodyPr/>
          <a:lstStyle/>
          <a:p>
            <a:r>
              <a:rPr lang="en-US" dirty="0"/>
              <a:t>Le </a:t>
            </a:r>
            <a:r>
              <a:rPr lang="en-US" dirty="0" err="1"/>
              <a:t>funzionalità</a:t>
            </a:r>
            <a:r>
              <a:rPr lang="en-US" dirty="0"/>
              <a:t> </a:t>
            </a:r>
            <a:r>
              <a:rPr lang="en-US" dirty="0" err="1"/>
              <a:t>che</a:t>
            </a:r>
            <a:r>
              <a:rPr lang="en-US" dirty="0"/>
              <a:t> Full-Beer offer al </a:t>
            </a:r>
            <a:r>
              <a:rPr lang="en-US" dirty="0" err="1"/>
              <a:t>gestore</a:t>
            </a:r>
            <a:r>
              <a:rPr lang="en-US" dirty="0"/>
              <a:t> del </a:t>
            </a:r>
            <a:r>
              <a:rPr lang="en-US" dirty="0" err="1"/>
              <a:t>catalogo</a:t>
            </a:r>
            <a:r>
              <a:rPr lang="en-US" dirty="0"/>
              <a:t> </a:t>
            </a:r>
            <a:r>
              <a:rPr lang="en-US" dirty="0" err="1"/>
              <a:t>sono</a:t>
            </a:r>
            <a:r>
              <a:rPr lang="en-US" dirty="0"/>
              <a:t>:</a:t>
            </a:r>
          </a:p>
          <a:p>
            <a:pPr lvl="1">
              <a:buFont typeface="Arial" panose="020B0604020202020204" pitchFamily="34" charset="0"/>
              <a:buChar char="•"/>
            </a:pPr>
            <a:r>
              <a:rPr lang="en-US" dirty="0" err="1"/>
              <a:t>Inserimento</a:t>
            </a:r>
            <a:r>
              <a:rPr lang="en-US" dirty="0"/>
              <a:t> di </a:t>
            </a:r>
            <a:r>
              <a:rPr lang="en-US" dirty="0" err="1"/>
              <a:t>nuovi</a:t>
            </a:r>
            <a:r>
              <a:rPr lang="en-US" dirty="0"/>
              <a:t> </a:t>
            </a:r>
            <a:r>
              <a:rPr lang="en-US" dirty="0" err="1"/>
              <a:t>prodotti</a:t>
            </a:r>
            <a:r>
              <a:rPr lang="en-US" dirty="0"/>
              <a:t> </a:t>
            </a:r>
            <a:r>
              <a:rPr lang="en-US" dirty="0" err="1"/>
              <a:t>nel</a:t>
            </a:r>
            <a:r>
              <a:rPr lang="en-US" dirty="0"/>
              <a:t> </a:t>
            </a:r>
            <a:r>
              <a:rPr lang="en-US" dirty="0" err="1"/>
              <a:t>catalogo</a:t>
            </a:r>
            <a:endParaRPr lang="en-US" dirty="0"/>
          </a:p>
          <a:p>
            <a:pPr lvl="1">
              <a:buFont typeface="Arial" panose="020B0604020202020204" pitchFamily="34" charset="0"/>
              <a:buChar char="•"/>
            </a:pPr>
            <a:r>
              <a:rPr lang="en-US" dirty="0" err="1"/>
              <a:t>Rimozioni</a:t>
            </a:r>
            <a:r>
              <a:rPr lang="en-US" dirty="0"/>
              <a:t> di </a:t>
            </a:r>
            <a:r>
              <a:rPr lang="en-US" dirty="0" err="1"/>
              <a:t>prodotti</a:t>
            </a:r>
            <a:r>
              <a:rPr lang="en-US" dirty="0"/>
              <a:t> </a:t>
            </a:r>
            <a:r>
              <a:rPr lang="en-US" dirty="0" err="1"/>
              <a:t>nel</a:t>
            </a:r>
            <a:r>
              <a:rPr lang="en-US" dirty="0"/>
              <a:t> </a:t>
            </a:r>
            <a:r>
              <a:rPr lang="en-US" dirty="0" err="1"/>
              <a:t>catalogo</a:t>
            </a:r>
            <a:endParaRPr lang="en-US" dirty="0"/>
          </a:p>
          <a:p>
            <a:pPr lvl="1">
              <a:buFont typeface="Arial" panose="020B0604020202020204" pitchFamily="34" charset="0"/>
              <a:buChar char="•"/>
            </a:pPr>
            <a:r>
              <a:rPr lang="en-US" dirty="0" err="1"/>
              <a:t>Modifica</a:t>
            </a:r>
            <a:r>
              <a:rPr lang="en-US" dirty="0"/>
              <a:t> di </a:t>
            </a:r>
            <a:r>
              <a:rPr lang="en-US" dirty="0" err="1"/>
              <a:t>prodotti</a:t>
            </a:r>
            <a:r>
              <a:rPr lang="en-US" dirty="0"/>
              <a:t> </a:t>
            </a:r>
            <a:r>
              <a:rPr lang="en-US" dirty="0" err="1"/>
              <a:t>nel</a:t>
            </a:r>
            <a:r>
              <a:rPr lang="en-US" dirty="0"/>
              <a:t> </a:t>
            </a:r>
            <a:r>
              <a:rPr lang="en-US" dirty="0" err="1"/>
              <a:t>catalogo</a:t>
            </a:r>
            <a:endParaRPr lang="it-IT" dirty="0"/>
          </a:p>
        </p:txBody>
      </p:sp>
    </p:spTree>
    <p:extLst>
      <p:ext uri="{BB962C8B-B14F-4D97-AF65-F5344CB8AC3E}">
        <p14:creationId xmlns:p14="http://schemas.microsoft.com/office/powerpoint/2010/main" val="248645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46FF2FF-4B33-4C46-815B-F28E534AC068}"/>
              </a:ext>
            </a:extLst>
          </p:cNvPr>
          <p:cNvSpPr>
            <a:spLocks noGrp="1"/>
          </p:cNvSpPr>
          <p:nvPr>
            <p:ph idx="1"/>
          </p:nvPr>
        </p:nvSpPr>
        <p:spPr>
          <a:xfrm>
            <a:off x="138896" y="1400537"/>
            <a:ext cx="11365716" cy="4510685"/>
          </a:xfrm>
        </p:spPr>
        <p:txBody>
          <a:bodyPr/>
          <a:lstStyle/>
          <a:p>
            <a:r>
              <a:rPr lang="en-US" dirty="0"/>
              <a:t>Le </a:t>
            </a:r>
            <a:r>
              <a:rPr lang="en-US" dirty="0" err="1"/>
              <a:t>funzionalità</a:t>
            </a:r>
            <a:r>
              <a:rPr lang="en-US" dirty="0"/>
              <a:t> </a:t>
            </a:r>
            <a:r>
              <a:rPr lang="en-US" dirty="0" err="1"/>
              <a:t>che</a:t>
            </a:r>
            <a:r>
              <a:rPr lang="en-US" dirty="0"/>
              <a:t> Full-Beer </a:t>
            </a:r>
            <a:r>
              <a:rPr lang="en-US" dirty="0" err="1"/>
              <a:t>offre</a:t>
            </a:r>
            <a:r>
              <a:rPr lang="en-US" dirty="0"/>
              <a:t> al </a:t>
            </a:r>
            <a:r>
              <a:rPr lang="en-US" dirty="0" err="1"/>
              <a:t>gestore</a:t>
            </a:r>
            <a:r>
              <a:rPr lang="en-US" dirty="0"/>
              <a:t> </a:t>
            </a:r>
            <a:r>
              <a:rPr lang="en-US" dirty="0" err="1"/>
              <a:t>degli</a:t>
            </a:r>
            <a:r>
              <a:rPr lang="en-US" dirty="0"/>
              <a:t> </a:t>
            </a:r>
            <a:r>
              <a:rPr lang="en-US" dirty="0" err="1"/>
              <a:t>ordini</a:t>
            </a:r>
            <a:r>
              <a:rPr lang="en-US" dirty="0"/>
              <a:t> </a:t>
            </a:r>
            <a:r>
              <a:rPr lang="en-US" dirty="0" err="1"/>
              <a:t>sono</a:t>
            </a:r>
            <a:r>
              <a:rPr lang="en-US" dirty="0"/>
              <a:t>:</a:t>
            </a:r>
          </a:p>
          <a:p>
            <a:pPr lvl="1">
              <a:buFont typeface="Arial" panose="020B0604020202020204" pitchFamily="34" charset="0"/>
              <a:buChar char="•"/>
            </a:pPr>
            <a:r>
              <a:rPr lang="en-US" dirty="0" err="1"/>
              <a:t>Visualizzazione</a:t>
            </a:r>
            <a:r>
              <a:rPr lang="en-US" dirty="0"/>
              <a:t> </a:t>
            </a:r>
            <a:r>
              <a:rPr lang="en-US" dirty="0" err="1"/>
              <a:t>degli</a:t>
            </a:r>
            <a:r>
              <a:rPr lang="en-US" dirty="0"/>
              <a:t> </a:t>
            </a:r>
            <a:r>
              <a:rPr lang="en-US" dirty="0" err="1"/>
              <a:t>ordini</a:t>
            </a:r>
            <a:r>
              <a:rPr lang="en-US" dirty="0"/>
              <a:t> </a:t>
            </a:r>
            <a:r>
              <a:rPr lang="en-US" dirty="0" err="1"/>
              <a:t>effettuati</a:t>
            </a:r>
            <a:r>
              <a:rPr lang="en-US" dirty="0"/>
              <a:t> </a:t>
            </a:r>
            <a:r>
              <a:rPr lang="en-US" dirty="0" err="1"/>
              <a:t>dagli</a:t>
            </a:r>
            <a:r>
              <a:rPr lang="en-US" dirty="0"/>
              <a:t> </a:t>
            </a:r>
            <a:r>
              <a:rPr lang="en-US" dirty="0" err="1"/>
              <a:t>utenti</a:t>
            </a:r>
            <a:r>
              <a:rPr lang="en-US" dirty="0"/>
              <a:t> del </a:t>
            </a:r>
            <a:r>
              <a:rPr lang="en-US" dirty="0" err="1"/>
              <a:t>sito</a:t>
            </a:r>
            <a:endParaRPr lang="en-US" dirty="0"/>
          </a:p>
          <a:p>
            <a:pPr lvl="1">
              <a:buFont typeface="Arial" panose="020B0604020202020204" pitchFamily="34" charset="0"/>
              <a:buChar char="•"/>
            </a:pPr>
            <a:r>
              <a:rPr lang="en-US" dirty="0" err="1"/>
              <a:t>Visualizzazione</a:t>
            </a:r>
            <a:r>
              <a:rPr lang="en-US" dirty="0"/>
              <a:t> </a:t>
            </a:r>
            <a:r>
              <a:rPr lang="en-US" dirty="0" err="1"/>
              <a:t>degli</a:t>
            </a:r>
            <a:r>
              <a:rPr lang="en-US" dirty="0"/>
              <a:t> </a:t>
            </a:r>
            <a:r>
              <a:rPr lang="en-US" dirty="0" err="1"/>
              <a:t>ordini</a:t>
            </a:r>
            <a:r>
              <a:rPr lang="en-US" dirty="0"/>
              <a:t> </a:t>
            </a:r>
            <a:r>
              <a:rPr lang="en-US" dirty="0" err="1"/>
              <a:t>attivi</a:t>
            </a:r>
            <a:r>
              <a:rPr lang="en-US" dirty="0"/>
              <a:t> </a:t>
            </a:r>
          </a:p>
          <a:p>
            <a:pPr lvl="1">
              <a:buFont typeface="Arial" panose="020B0604020202020204" pitchFamily="34" charset="0"/>
              <a:buChar char="•"/>
            </a:pPr>
            <a:r>
              <a:rPr lang="en-US" dirty="0"/>
              <a:t>Aggiornamento </a:t>
            </a:r>
            <a:r>
              <a:rPr lang="en-US" dirty="0" err="1"/>
              <a:t>dello</a:t>
            </a:r>
            <a:r>
              <a:rPr lang="en-US" dirty="0"/>
              <a:t> </a:t>
            </a:r>
            <a:r>
              <a:rPr lang="en-US" dirty="0" err="1"/>
              <a:t>stato</a:t>
            </a:r>
            <a:r>
              <a:rPr lang="en-US" dirty="0"/>
              <a:t> </a:t>
            </a:r>
            <a:r>
              <a:rPr lang="en-US" dirty="0" err="1"/>
              <a:t>degli</a:t>
            </a:r>
            <a:r>
              <a:rPr lang="en-US" dirty="0"/>
              <a:t> </a:t>
            </a:r>
            <a:r>
              <a:rPr lang="en-US" dirty="0" err="1"/>
              <a:t>ordini</a:t>
            </a:r>
            <a:r>
              <a:rPr lang="en-US" dirty="0"/>
              <a:t> ,</a:t>
            </a:r>
            <a:r>
              <a:rPr lang="en-US" dirty="0" err="1"/>
              <a:t>che</a:t>
            </a:r>
            <a:r>
              <a:rPr lang="en-US" dirty="0"/>
              <a:t> </a:t>
            </a:r>
            <a:r>
              <a:rPr lang="en-US" dirty="0" err="1"/>
              <a:t>può</a:t>
            </a:r>
            <a:r>
              <a:rPr lang="en-US" dirty="0"/>
              <a:t> </a:t>
            </a:r>
            <a:r>
              <a:rPr lang="en-US" dirty="0" err="1"/>
              <a:t>essere</a:t>
            </a:r>
            <a:r>
              <a:rPr lang="en-US" dirty="0"/>
              <a:t> </a:t>
            </a:r>
            <a:r>
              <a:rPr lang="en-US" dirty="0" err="1"/>
              <a:t>uno</a:t>
            </a:r>
            <a:r>
              <a:rPr lang="en-US" dirty="0"/>
              <a:t> </a:t>
            </a:r>
            <a:r>
              <a:rPr lang="en-US" dirty="0" err="1"/>
              <a:t>dei</a:t>
            </a:r>
            <a:r>
              <a:rPr lang="en-US" dirty="0"/>
              <a:t> </a:t>
            </a:r>
            <a:r>
              <a:rPr lang="en-US" dirty="0" err="1"/>
              <a:t>seguenti</a:t>
            </a:r>
            <a:r>
              <a:rPr lang="en-US" dirty="0"/>
              <a:t>:</a:t>
            </a:r>
          </a:p>
          <a:p>
            <a:pPr lvl="2">
              <a:buFont typeface="Arial" panose="020B0604020202020204" pitchFamily="34" charset="0"/>
              <a:buChar char="•"/>
            </a:pPr>
            <a:r>
              <a:rPr lang="en-US" dirty="0"/>
              <a:t>IN ELABORAZIONE</a:t>
            </a:r>
          </a:p>
          <a:p>
            <a:pPr lvl="2">
              <a:buFont typeface="Arial" panose="020B0604020202020204" pitchFamily="34" charset="0"/>
              <a:buChar char="•"/>
            </a:pPr>
            <a:r>
              <a:rPr lang="en-US" dirty="0"/>
              <a:t>IN SPEDIZIONE</a:t>
            </a:r>
          </a:p>
          <a:p>
            <a:pPr lvl="2">
              <a:buFont typeface="Arial" panose="020B0604020202020204" pitchFamily="34" charset="0"/>
              <a:buChar char="•"/>
            </a:pPr>
            <a:r>
              <a:rPr lang="en-US" dirty="0"/>
              <a:t>CONSEGNATO</a:t>
            </a:r>
            <a:endParaRPr lang="it-IT" dirty="0"/>
          </a:p>
        </p:txBody>
      </p:sp>
    </p:spTree>
    <p:extLst>
      <p:ext uri="{BB962C8B-B14F-4D97-AF65-F5344CB8AC3E}">
        <p14:creationId xmlns:p14="http://schemas.microsoft.com/office/powerpoint/2010/main" val="232861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C502872-43FA-4283-846E-1A4D3BBCC7AF}"/>
              </a:ext>
            </a:extLst>
          </p:cNvPr>
          <p:cNvSpPr>
            <a:spLocks noGrp="1"/>
          </p:cNvSpPr>
          <p:nvPr>
            <p:ph idx="1"/>
          </p:nvPr>
        </p:nvSpPr>
        <p:spPr>
          <a:xfrm>
            <a:off x="127322" y="1284790"/>
            <a:ext cx="11377290" cy="4626432"/>
          </a:xfrm>
        </p:spPr>
        <p:txBody>
          <a:bodyPr>
            <a:normAutofit/>
          </a:bodyPr>
          <a:lstStyle/>
          <a:p>
            <a:r>
              <a:rPr lang="en-US" b="1" dirty="0" err="1"/>
              <a:t>Usabilità</a:t>
            </a:r>
            <a:endParaRPr lang="en-US" b="1" dirty="0"/>
          </a:p>
          <a:p>
            <a:pPr marL="0" indent="0">
              <a:buNone/>
            </a:pPr>
            <a:r>
              <a:rPr lang="en-US" b="1" dirty="0"/>
              <a:t>	</a:t>
            </a:r>
            <a:r>
              <a:rPr lang="en-US" dirty="0"/>
              <a:t>Il Sistema </a:t>
            </a:r>
            <a:r>
              <a:rPr lang="en-US" dirty="0" err="1"/>
              <a:t>dovrà</a:t>
            </a:r>
            <a:r>
              <a:rPr lang="en-US" dirty="0"/>
              <a:t> </a:t>
            </a:r>
            <a:r>
              <a:rPr lang="en-US" dirty="0" err="1"/>
              <a:t>essere</a:t>
            </a:r>
            <a:r>
              <a:rPr lang="en-US" dirty="0"/>
              <a:t> </a:t>
            </a:r>
            <a:r>
              <a:rPr lang="en-US" dirty="0" err="1"/>
              <a:t>consultabile</a:t>
            </a:r>
            <a:r>
              <a:rPr lang="en-US" dirty="0"/>
              <a:t>  da </a:t>
            </a:r>
            <a:r>
              <a:rPr lang="en-US" dirty="0" err="1"/>
              <a:t>chiunque</a:t>
            </a:r>
            <a:r>
              <a:rPr lang="en-US" dirty="0"/>
              <a:t> senza </a:t>
            </a:r>
            <a:r>
              <a:rPr lang="en-US" dirty="0" err="1"/>
              <a:t>nessuna</a:t>
            </a:r>
            <a:r>
              <a:rPr lang="en-US" dirty="0"/>
              <a:t> </a:t>
            </a:r>
            <a:r>
              <a:rPr lang="en-US" dirty="0" err="1"/>
              <a:t>particolare</a:t>
            </a:r>
            <a:r>
              <a:rPr lang="en-US" dirty="0"/>
              <a:t> </a:t>
            </a:r>
            <a:r>
              <a:rPr lang="en-US" dirty="0" err="1"/>
              <a:t>conoscenza</a:t>
            </a:r>
            <a:r>
              <a:rPr lang="en-US" dirty="0"/>
              <a:t> 	</a:t>
            </a:r>
            <a:r>
              <a:rPr lang="en-US" dirty="0" err="1"/>
              <a:t>tecnica,al</a:t>
            </a:r>
            <a:r>
              <a:rPr lang="en-US" dirty="0"/>
              <a:t> fine di non </a:t>
            </a:r>
            <a:r>
              <a:rPr lang="en-US" dirty="0" err="1"/>
              <a:t>scoraggiare</a:t>
            </a:r>
            <a:r>
              <a:rPr lang="en-US" dirty="0"/>
              <a:t> </a:t>
            </a:r>
            <a:r>
              <a:rPr lang="en-US" dirty="0" err="1"/>
              <a:t>gli</a:t>
            </a:r>
            <a:r>
              <a:rPr lang="en-US" dirty="0"/>
              <a:t> </a:t>
            </a:r>
            <a:r>
              <a:rPr lang="en-US" dirty="0" err="1"/>
              <a:t>appassionati</a:t>
            </a:r>
            <a:r>
              <a:rPr lang="en-US" dirty="0"/>
              <a:t> </a:t>
            </a:r>
            <a:r>
              <a:rPr lang="en-US" dirty="0" err="1"/>
              <a:t>meno</a:t>
            </a:r>
            <a:r>
              <a:rPr lang="en-US" dirty="0"/>
              <a:t> </a:t>
            </a:r>
            <a:r>
              <a:rPr lang="en-US" dirty="0" err="1"/>
              <a:t>abili</a:t>
            </a:r>
            <a:r>
              <a:rPr lang="en-US" dirty="0"/>
              <a:t> </a:t>
            </a:r>
            <a:r>
              <a:rPr lang="en-US" dirty="0" err="1"/>
              <a:t>nelle</a:t>
            </a:r>
            <a:r>
              <a:rPr lang="en-US" dirty="0"/>
              <a:t> </a:t>
            </a:r>
            <a:r>
              <a:rPr lang="en-US" dirty="0" err="1"/>
              <a:t>apparecchiature</a:t>
            </a:r>
            <a:r>
              <a:rPr lang="en-US" dirty="0"/>
              <a:t> 	</a:t>
            </a:r>
            <a:r>
              <a:rPr lang="en-US" dirty="0" err="1"/>
              <a:t>tecnologiche.ù</a:t>
            </a:r>
            <a:endParaRPr lang="en-US" dirty="0"/>
          </a:p>
          <a:p>
            <a:r>
              <a:rPr lang="en-US" b="1" dirty="0" err="1"/>
              <a:t>Affidbilità</a:t>
            </a:r>
            <a:r>
              <a:rPr lang="en-US" b="1" dirty="0"/>
              <a:t>:</a:t>
            </a:r>
          </a:p>
          <a:p>
            <a:pPr marL="0" indent="0">
              <a:buNone/>
            </a:pPr>
            <a:r>
              <a:rPr lang="en-US" b="1" dirty="0"/>
              <a:t>	</a:t>
            </a:r>
            <a:r>
              <a:rPr lang="it-IT" dirty="0"/>
              <a:t>Il sistema non deve consentire il verificarsi di errori critici, cioè di quelle tipologie di errori che 	comportano la perdita di dati, o perlomeno limitarne considerevolmente la probabilità. </a:t>
            </a:r>
          </a:p>
          <a:p>
            <a:pPr marL="0" indent="0">
              <a:buNone/>
            </a:pPr>
            <a:r>
              <a:rPr lang="it-IT" dirty="0"/>
              <a:t>	Il sistema per tanto dovrà prevedere un tot. di ore al mese per la manutenzione e gli 	aggiornamenti per garantire un servizio ottimale. </a:t>
            </a:r>
            <a:r>
              <a:rPr lang="en-US" b="1" dirty="0"/>
              <a:t>	</a:t>
            </a:r>
          </a:p>
          <a:p>
            <a:r>
              <a:rPr lang="en-US" b="1" dirty="0" err="1"/>
              <a:t>Efficienza</a:t>
            </a:r>
            <a:endParaRPr lang="en-US" b="1" dirty="0"/>
          </a:p>
          <a:p>
            <a:pPr marL="0" indent="0">
              <a:buNone/>
            </a:pPr>
            <a:r>
              <a:rPr lang="it-IT" b="1" dirty="0"/>
              <a:t>	</a:t>
            </a:r>
            <a:r>
              <a:rPr lang="it-IT" dirty="0"/>
              <a:t>Il sistema deve poter fornire un’ottima efficienza determinata dalla </a:t>
            </a:r>
          </a:p>
          <a:p>
            <a:pPr marL="0" indent="0">
              <a:buNone/>
            </a:pPr>
            <a:r>
              <a:rPr lang="it-IT" dirty="0"/>
              <a:t>	velocità di banda e dell’apparecchiatura hardware a disposizione. - Il sistema deve rispondere 	ad ogni comando dell'utilizzatore entro pochi secondi. </a:t>
            </a:r>
            <a:endParaRPr lang="it-IT" b="1" dirty="0"/>
          </a:p>
        </p:txBody>
      </p:sp>
    </p:spTree>
    <p:extLst>
      <p:ext uri="{BB962C8B-B14F-4D97-AF65-F5344CB8AC3E}">
        <p14:creationId xmlns:p14="http://schemas.microsoft.com/office/powerpoint/2010/main" val="423607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87EFF8C-49C5-408B-AB45-689F73F5D82E}"/>
              </a:ext>
            </a:extLst>
          </p:cNvPr>
          <p:cNvSpPr>
            <a:spLocks noGrp="1"/>
          </p:cNvSpPr>
          <p:nvPr>
            <p:ph type="title"/>
          </p:nvPr>
        </p:nvSpPr>
        <p:spPr>
          <a:xfrm>
            <a:off x="649224" y="645106"/>
            <a:ext cx="3650279" cy="1259894"/>
          </a:xfrm>
        </p:spPr>
        <p:txBody>
          <a:bodyPr>
            <a:normAutofit/>
          </a:bodyPr>
          <a:lstStyle/>
          <a:p>
            <a:r>
              <a:rPr lang="en-US" dirty="0" err="1"/>
              <a:t>Esempio</a:t>
            </a:r>
            <a:r>
              <a:rPr lang="en-US" dirty="0"/>
              <a:t> di un </a:t>
            </a:r>
            <a:r>
              <a:rPr lang="en-US" dirty="0" err="1"/>
              <a:t>caso</a:t>
            </a:r>
            <a:r>
              <a:rPr lang="en-US" dirty="0"/>
              <a:t> </a:t>
            </a:r>
            <a:r>
              <a:rPr lang="en-US" dirty="0" err="1"/>
              <a:t>d’uso</a:t>
            </a:r>
            <a:endParaRPr lang="it-IT" dirty="0"/>
          </a:p>
        </p:txBody>
      </p:sp>
      <p:sp>
        <p:nvSpPr>
          <p:cNvPr id="16"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egnaposto contenuto 2">
            <a:extLst>
              <a:ext uri="{FF2B5EF4-FFF2-40B4-BE49-F238E27FC236}">
                <a16:creationId xmlns:a16="http://schemas.microsoft.com/office/drawing/2014/main" id="{887C3035-7DF8-4B70-BE77-4ECC5546A30C}"/>
              </a:ext>
            </a:extLst>
          </p:cNvPr>
          <p:cNvSpPr>
            <a:spLocks noGrp="1"/>
          </p:cNvSpPr>
          <p:nvPr>
            <p:ph idx="1"/>
          </p:nvPr>
        </p:nvSpPr>
        <p:spPr>
          <a:xfrm>
            <a:off x="649225" y="2133600"/>
            <a:ext cx="3650278" cy="3759253"/>
          </a:xfrm>
        </p:spPr>
        <p:txBody>
          <a:bodyPr>
            <a:normAutofit/>
          </a:bodyPr>
          <a:lstStyle/>
          <a:p>
            <a:r>
              <a:rPr lang="en-US" b="1" dirty="0" err="1"/>
              <a:t>Requisito</a:t>
            </a:r>
            <a:r>
              <a:rPr lang="en-US" b="1" dirty="0"/>
              <a:t>: </a:t>
            </a:r>
            <a:r>
              <a:rPr lang="en-US" dirty="0" err="1"/>
              <a:t>L’utente</a:t>
            </a:r>
            <a:r>
              <a:rPr lang="en-US" dirty="0"/>
              <a:t> </a:t>
            </a:r>
            <a:r>
              <a:rPr lang="en-US" dirty="0" err="1"/>
              <a:t>deve</a:t>
            </a:r>
            <a:r>
              <a:rPr lang="en-US" dirty="0"/>
              <a:t> </a:t>
            </a:r>
            <a:r>
              <a:rPr lang="en-US" dirty="0" err="1"/>
              <a:t>poter</a:t>
            </a:r>
            <a:r>
              <a:rPr lang="en-US" dirty="0"/>
              <a:t> </a:t>
            </a:r>
            <a:r>
              <a:rPr lang="en-US" dirty="0" err="1"/>
              <a:t>visualizzare</a:t>
            </a:r>
            <a:r>
              <a:rPr lang="en-US" dirty="0"/>
              <a:t> </a:t>
            </a:r>
            <a:r>
              <a:rPr lang="en-US" dirty="0" err="1"/>
              <a:t>il</a:t>
            </a:r>
            <a:r>
              <a:rPr lang="en-US" dirty="0"/>
              <a:t> </a:t>
            </a:r>
            <a:r>
              <a:rPr lang="en-US" dirty="0" err="1"/>
              <a:t>catalogo</a:t>
            </a:r>
            <a:endParaRPr lang="en-US" dirty="0"/>
          </a:p>
          <a:p>
            <a:r>
              <a:rPr lang="en-US" b="1" dirty="0"/>
              <a:t>Caso </a:t>
            </a:r>
            <a:r>
              <a:rPr lang="en-US" b="1" dirty="0" err="1"/>
              <a:t>d’uso</a:t>
            </a:r>
            <a:r>
              <a:rPr lang="en-US" b="1" dirty="0"/>
              <a:t>: </a:t>
            </a:r>
            <a:r>
              <a:rPr lang="en-US" dirty="0"/>
              <a:t>Acquisto di un </a:t>
            </a:r>
            <a:r>
              <a:rPr lang="en-US" dirty="0" err="1"/>
              <a:t>prodotto</a:t>
            </a:r>
            <a:endParaRPr lang="it-IT" b="1" dirty="0"/>
          </a:p>
        </p:txBody>
      </p:sp>
      <p:pic>
        <p:nvPicPr>
          <p:cNvPr id="4" name="Immagine 3" descr="Immagine che contiene screenshot&#10;&#10;Descrizione generata automaticamente">
            <a:extLst>
              <a:ext uri="{FF2B5EF4-FFF2-40B4-BE49-F238E27FC236}">
                <a16:creationId xmlns:a16="http://schemas.microsoft.com/office/drawing/2014/main" id="{656A91C1-44B8-4E97-8312-B7DBEBFBACA2}"/>
              </a:ext>
            </a:extLst>
          </p:cNvPr>
          <p:cNvPicPr>
            <a:picLocks noChangeAspect="1"/>
          </p:cNvPicPr>
          <p:nvPr/>
        </p:nvPicPr>
        <p:blipFill>
          <a:blip r:embed="rId2"/>
          <a:stretch>
            <a:fillRect/>
          </a:stretch>
        </p:blipFill>
        <p:spPr>
          <a:xfrm>
            <a:off x="4672803" y="762278"/>
            <a:ext cx="3860788" cy="5252773"/>
          </a:xfrm>
          <a:prstGeom prst="rect">
            <a:avLst/>
          </a:prstGeom>
        </p:spPr>
      </p:pic>
      <p:sp>
        <p:nvSpPr>
          <p:cNvPr id="1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0786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12E2A34-62FC-4E64-A211-ACDA5E6300C2}"/>
              </a:ext>
            </a:extLst>
          </p:cNvPr>
          <p:cNvSpPr>
            <a:spLocks noGrp="1"/>
          </p:cNvSpPr>
          <p:nvPr>
            <p:ph type="title"/>
          </p:nvPr>
        </p:nvSpPr>
        <p:spPr>
          <a:xfrm>
            <a:off x="649224" y="645106"/>
            <a:ext cx="3650279" cy="1259894"/>
          </a:xfrm>
        </p:spPr>
        <p:txBody>
          <a:bodyPr>
            <a:normAutofit/>
          </a:bodyPr>
          <a:lstStyle/>
          <a:p>
            <a:r>
              <a:rPr lang="en-US" sz="3300"/>
              <a:t>Package UML: </a:t>
            </a:r>
            <a:r>
              <a:rPr lang="en-US" sz="3300" err="1"/>
              <a:t>Gestione</a:t>
            </a:r>
            <a:r>
              <a:rPr lang="en-US" sz="3300"/>
              <a:t> </a:t>
            </a:r>
            <a:r>
              <a:rPr lang="en-US" sz="3300" err="1"/>
              <a:t>Ordine</a:t>
            </a:r>
            <a:endParaRPr lang="it-IT" sz="3300"/>
          </a:p>
        </p:txBody>
      </p:sp>
      <p:sp>
        <p:nvSpPr>
          <p:cNvPr id="16" name="Rectangle 10">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egnaposto contenuto 2">
            <a:extLst>
              <a:ext uri="{FF2B5EF4-FFF2-40B4-BE49-F238E27FC236}">
                <a16:creationId xmlns:a16="http://schemas.microsoft.com/office/drawing/2014/main" id="{3B0D1EF9-2D75-4653-9832-FEDD9E7AF751}"/>
              </a:ext>
            </a:extLst>
          </p:cNvPr>
          <p:cNvSpPr>
            <a:spLocks noGrp="1"/>
          </p:cNvSpPr>
          <p:nvPr>
            <p:ph idx="1"/>
          </p:nvPr>
        </p:nvSpPr>
        <p:spPr>
          <a:xfrm>
            <a:off x="649225" y="2133600"/>
            <a:ext cx="3650278" cy="3759253"/>
          </a:xfrm>
        </p:spPr>
        <p:txBody>
          <a:bodyPr>
            <a:normAutofit/>
          </a:bodyPr>
          <a:lstStyle/>
          <a:p>
            <a:pPr marL="0" indent="0">
              <a:buNone/>
            </a:pPr>
            <a:r>
              <a:rPr lang="en-US" dirty="0"/>
              <a:t>Il package </a:t>
            </a:r>
            <a:r>
              <a:rPr lang="en-US" dirty="0" err="1"/>
              <a:t>gestione</a:t>
            </a:r>
            <a:r>
              <a:rPr lang="en-US" dirty="0"/>
              <a:t> </a:t>
            </a:r>
            <a:r>
              <a:rPr lang="en-US" dirty="0" err="1"/>
              <a:t>ordine</a:t>
            </a:r>
            <a:r>
              <a:rPr lang="en-US" dirty="0"/>
              <a:t> </a:t>
            </a:r>
            <a:r>
              <a:rPr lang="en-US" dirty="0" err="1"/>
              <a:t>contiene</a:t>
            </a:r>
            <a:r>
              <a:rPr lang="en-US" dirty="0"/>
              <a:t> </a:t>
            </a:r>
            <a:r>
              <a:rPr lang="en-US" dirty="0" err="1"/>
              <a:t>il</a:t>
            </a:r>
            <a:r>
              <a:rPr lang="en-US" dirty="0"/>
              <a:t> </a:t>
            </a:r>
            <a:r>
              <a:rPr lang="en-US" dirty="0" err="1"/>
              <a:t>caso</a:t>
            </a:r>
            <a:r>
              <a:rPr lang="en-US" dirty="0"/>
              <a:t> </a:t>
            </a:r>
            <a:r>
              <a:rPr lang="en-US" dirty="0" err="1"/>
              <a:t>d’uso</a:t>
            </a:r>
            <a:r>
              <a:rPr lang="en-US" dirty="0"/>
              <a:t> </a:t>
            </a:r>
            <a:r>
              <a:rPr lang="en-US" dirty="0" err="1"/>
              <a:t>che</a:t>
            </a:r>
            <a:r>
              <a:rPr lang="en-US" dirty="0"/>
              <a:t> </a:t>
            </a:r>
            <a:r>
              <a:rPr lang="en-US" dirty="0" err="1"/>
              <a:t>permette</a:t>
            </a:r>
            <a:r>
              <a:rPr lang="en-US" dirty="0"/>
              <a:t> di </a:t>
            </a:r>
            <a:r>
              <a:rPr lang="en-US" dirty="0" err="1"/>
              <a:t>sottomettere</a:t>
            </a:r>
            <a:r>
              <a:rPr lang="en-US" dirty="0"/>
              <a:t> un </a:t>
            </a:r>
            <a:r>
              <a:rPr lang="en-US" dirty="0" err="1"/>
              <a:t>ordine</a:t>
            </a:r>
            <a:r>
              <a:rPr lang="en-US" dirty="0"/>
              <a:t> e </a:t>
            </a:r>
            <a:r>
              <a:rPr lang="en-US" dirty="0" err="1"/>
              <a:t>quindi</a:t>
            </a:r>
            <a:r>
              <a:rPr lang="en-US" dirty="0"/>
              <a:t> di </a:t>
            </a:r>
            <a:r>
              <a:rPr lang="en-US" dirty="0" err="1"/>
              <a:t>acquistare</a:t>
            </a:r>
            <a:r>
              <a:rPr lang="en-US" dirty="0"/>
              <a:t> un </a:t>
            </a:r>
            <a:r>
              <a:rPr lang="en-US" dirty="0" err="1"/>
              <a:t>prodotto</a:t>
            </a:r>
            <a:endParaRPr lang="it-IT" dirty="0"/>
          </a:p>
        </p:txBody>
      </p:sp>
      <p:pic>
        <p:nvPicPr>
          <p:cNvPr id="4" name="Immagine 3" descr="Immagine che contiene testo, mappa&#10;&#10;Descrizione generata automaticamente">
            <a:extLst>
              <a:ext uri="{FF2B5EF4-FFF2-40B4-BE49-F238E27FC236}">
                <a16:creationId xmlns:a16="http://schemas.microsoft.com/office/drawing/2014/main" id="{D1394C10-20B0-4773-AEB8-BDA48BAB467C}"/>
              </a:ext>
            </a:extLst>
          </p:cNvPr>
          <p:cNvPicPr>
            <a:picLocks noChangeAspect="1"/>
          </p:cNvPicPr>
          <p:nvPr/>
        </p:nvPicPr>
        <p:blipFill rotWithShape="1">
          <a:blip r:embed="rId2"/>
          <a:srcRect l="8372" r="5253" b="2"/>
          <a:stretch/>
        </p:blipFill>
        <p:spPr>
          <a:xfrm>
            <a:off x="4619543" y="640080"/>
            <a:ext cx="6953577" cy="5252773"/>
          </a:xfrm>
          <a:prstGeom prst="rect">
            <a:avLst/>
          </a:prstGeom>
        </p:spPr>
      </p:pic>
      <p:sp>
        <p:nvSpPr>
          <p:cNvPr id="17"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93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89D264-9887-4C2B-9975-02C230782A21}"/>
              </a:ext>
            </a:extLst>
          </p:cNvPr>
          <p:cNvSpPr>
            <a:spLocks noGrp="1"/>
          </p:cNvSpPr>
          <p:nvPr>
            <p:ph type="title"/>
          </p:nvPr>
        </p:nvSpPr>
        <p:spPr>
          <a:xfrm>
            <a:off x="1640156" y="589385"/>
            <a:ext cx="8911687" cy="1280890"/>
          </a:xfrm>
        </p:spPr>
        <p:txBody>
          <a:bodyPr/>
          <a:lstStyle/>
          <a:p>
            <a:r>
              <a:rPr lang="en-US" dirty="0" err="1"/>
              <a:t>Esempio</a:t>
            </a:r>
            <a:r>
              <a:rPr lang="en-US" dirty="0"/>
              <a:t> Sequence Diagram</a:t>
            </a:r>
            <a:endParaRPr lang="it-IT" dirty="0"/>
          </a:p>
        </p:txBody>
      </p:sp>
      <p:pic>
        <p:nvPicPr>
          <p:cNvPr id="4" name="Segnaposto contenuto 3">
            <a:extLst>
              <a:ext uri="{FF2B5EF4-FFF2-40B4-BE49-F238E27FC236}">
                <a16:creationId xmlns:a16="http://schemas.microsoft.com/office/drawing/2014/main" id="{F47ED256-5BEF-4713-8A39-B0B1EC7DBCAC}"/>
              </a:ext>
            </a:extLst>
          </p:cNvPr>
          <p:cNvPicPr>
            <a:picLocks noGrp="1" noChangeAspect="1"/>
          </p:cNvPicPr>
          <p:nvPr>
            <p:ph idx="1"/>
          </p:nvPr>
        </p:nvPicPr>
        <p:blipFill>
          <a:blip r:embed="rId2"/>
          <a:stretch>
            <a:fillRect/>
          </a:stretch>
        </p:blipFill>
        <p:spPr>
          <a:xfrm>
            <a:off x="903288" y="1705860"/>
            <a:ext cx="10601325" cy="3900304"/>
          </a:xfrm>
          <a:prstGeom prst="rect">
            <a:avLst/>
          </a:prstGeom>
        </p:spPr>
      </p:pic>
    </p:spTree>
    <p:extLst>
      <p:ext uri="{BB962C8B-B14F-4D97-AF65-F5344CB8AC3E}">
        <p14:creationId xmlns:p14="http://schemas.microsoft.com/office/powerpoint/2010/main" val="93104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631100E-28CD-4129-B94E-2E8DD567CD74}"/>
              </a:ext>
            </a:extLst>
          </p:cNvPr>
          <p:cNvSpPr>
            <a:spLocks noGrp="1"/>
          </p:cNvSpPr>
          <p:nvPr>
            <p:ph type="title"/>
          </p:nvPr>
        </p:nvSpPr>
        <p:spPr>
          <a:xfrm>
            <a:off x="649224" y="645106"/>
            <a:ext cx="3650279" cy="1259894"/>
          </a:xfrm>
        </p:spPr>
        <p:txBody>
          <a:bodyPr>
            <a:normAutofit/>
          </a:bodyPr>
          <a:lstStyle/>
          <a:p>
            <a:r>
              <a:rPr lang="en-US" dirty="0" err="1"/>
              <a:t>Statechart</a:t>
            </a:r>
            <a:r>
              <a:rPr lang="en-US" dirty="0"/>
              <a:t> Diagram</a:t>
            </a:r>
            <a:endParaRPr lang="it-IT" dirty="0"/>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egnaposto contenuto 2">
            <a:extLst>
              <a:ext uri="{FF2B5EF4-FFF2-40B4-BE49-F238E27FC236}">
                <a16:creationId xmlns:a16="http://schemas.microsoft.com/office/drawing/2014/main" id="{B2A09DB3-FA30-430E-AA3D-9AAC37D2A93D}"/>
              </a:ext>
            </a:extLst>
          </p:cNvPr>
          <p:cNvSpPr>
            <a:spLocks noGrp="1"/>
          </p:cNvSpPr>
          <p:nvPr>
            <p:ph idx="1"/>
          </p:nvPr>
        </p:nvSpPr>
        <p:spPr>
          <a:xfrm>
            <a:off x="649225" y="2133600"/>
            <a:ext cx="3650278" cy="3759253"/>
          </a:xfrm>
        </p:spPr>
        <p:txBody>
          <a:bodyPr>
            <a:normAutofit/>
          </a:bodyPr>
          <a:lstStyle/>
          <a:p>
            <a:r>
              <a:rPr lang="en-US" dirty="0"/>
              <a:t>Di </a:t>
            </a:r>
            <a:r>
              <a:rPr lang="en-US" dirty="0" err="1"/>
              <a:t>seguito</a:t>
            </a:r>
            <a:r>
              <a:rPr lang="en-US" dirty="0"/>
              <a:t> è </a:t>
            </a:r>
            <a:r>
              <a:rPr lang="en-US" dirty="0" err="1"/>
              <a:t>riportato</a:t>
            </a:r>
            <a:r>
              <a:rPr lang="en-US" dirty="0"/>
              <a:t> lo </a:t>
            </a:r>
            <a:r>
              <a:rPr lang="en-US" dirty="0" err="1"/>
              <a:t>statechart</a:t>
            </a:r>
            <a:r>
              <a:rPr lang="en-US" dirty="0"/>
              <a:t> diagram </a:t>
            </a:r>
            <a:r>
              <a:rPr lang="en-US" dirty="0" err="1"/>
              <a:t>dell’oggetto</a:t>
            </a:r>
            <a:r>
              <a:rPr lang="en-US" dirty="0"/>
              <a:t> </a:t>
            </a:r>
            <a:r>
              <a:rPr lang="en-US" dirty="0" err="1"/>
              <a:t>Utente</a:t>
            </a:r>
            <a:r>
              <a:rPr lang="en-US" dirty="0"/>
              <a:t>:</a:t>
            </a:r>
          </a:p>
          <a:p>
            <a:pPr marL="0" indent="0">
              <a:buNone/>
            </a:pPr>
            <a:endParaRPr lang="it-IT" dirty="0"/>
          </a:p>
        </p:txBody>
      </p:sp>
      <p:pic>
        <p:nvPicPr>
          <p:cNvPr id="4" name="Immagine 3">
            <a:extLst>
              <a:ext uri="{FF2B5EF4-FFF2-40B4-BE49-F238E27FC236}">
                <a16:creationId xmlns:a16="http://schemas.microsoft.com/office/drawing/2014/main" id="{8544910A-BC7F-48C0-BB0C-24DBE255C610}"/>
              </a:ext>
            </a:extLst>
          </p:cNvPr>
          <p:cNvPicPr>
            <a:picLocks noChangeAspect="1"/>
          </p:cNvPicPr>
          <p:nvPr/>
        </p:nvPicPr>
        <p:blipFill>
          <a:blip r:embed="rId2"/>
          <a:stretch>
            <a:fillRect/>
          </a:stretch>
        </p:blipFill>
        <p:spPr>
          <a:xfrm>
            <a:off x="4619543" y="1371617"/>
            <a:ext cx="6953577" cy="3789699"/>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04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BEEB-DC05-4BE4-B83F-575A6E5B8BDA}"/>
              </a:ext>
            </a:extLst>
          </p:cNvPr>
          <p:cNvSpPr>
            <a:spLocks noGrp="1"/>
          </p:cNvSpPr>
          <p:nvPr>
            <p:ph type="title"/>
          </p:nvPr>
        </p:nvSpPr>
        <p:spPr>
          <a:xfrm>
            <a:off x="1640156" y="2788554"/>
            <a:ext cx="9588676" cy="1911461"/>
          </a:xfrm>
        </p:spPr>
        <p:txBody>
          <a:bodyPr/>
          <a:lstStyle/>
          <a:p>
            <a:r>
              <a:rPr lang="en-US" b="1" i="1" dirty="0"/>
              <a:t>						System Design </a:t>
            </a:r>
            <a:br>
              <a:rPr lang="en-US" b="1" i="1" dirty="0"/>
            </a:br>
            <a:r>
              <a:rPr lang="en-US" b="1" i="1" dirty="0"/>
              <a:t>							Document</a:t>
            </a:r>
            <a:endParaRPr lang="it-IT" dirty="0"/>
          </a:p>
        </p:txBody>
      </p:sp>
    </p:spTree>
    <p:extLst>
      <p:ext uri="{BB962C8B-B14F-4D97-AF65-F5344CB8AC3E}">
        <p14:creationId xmlns:p14="http://schemas.microsoft.com/office/powerpoint/2010/main" val="274902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654C38-B549-45CB-875D-2AF0CED25928}"/>
              </a:ext>
            </a:extLst>
          </p:cNvPr>
          <p:cNvSpPr>
            <a:spLocks noGrp="1"/>
          </p:cNvSpPr>
          <p:nvPr>
            <p:ph type="title"/>
          </p:nvPr>
        </p:nvSpPr>
        <p:spPr>
          <a:xfrm>
            <a:off x="1640156" y="587534"/>
            <a:ext cx="8911687" cy="1280890"/>
          </a:xfrm>
        </p:spPr>
        <p:txBody>
          <a:bodyPr/>
          <a:lstStyle/>
          <a:p>
            <a:r>
              <a:rPr lang="en-US" dirty="0" err="1"/>
              <a:t>Panoramica</a:t>
            </a:r>
            <a:endParaRPr lang="it-IT" dirty="0"/>
          </a:p>
        </p:txBody>
      </p:sp>
      <p:sp>
        <p:nvSpPr>
          <p:cNvPr id="3" name="Segnaposto contenuto 2">
            <a:extLst>
              <a:ext uri="{FF2B5EF4-FFF2-40B4-BE49-F238E27FC236}">
                <a16:creationId xmlns:a16="http://schemas.microsoft.com/office/drawing/2014/main" id="{689B1711-184D-4C92-885F-400DE261C73A}"/>
              </a:ext>
            </a:extLst>
          </p:cNvPr>
          <p:cNvSpPr>
            <a:spLocks noGrp="1"/>
          </p:cNvSpPr>
          <p:nvPr>
            <p:ph idx="1"/>
          </p:nvPr>
        </p:nvSpPr>
        <p:spPr>
          <a:xfrm>
            <a:off x="742124" y="1444752"/>
            <a:ext cx="9974644" cy="4462272"/>
          </a:xfrm>
        </p:spPr>
        <p:txBody>
          <a:bodyPr/>
          <a:lstStyle/>
          <a:p>
            <a:r>
              <a:rPr lang="en-US" dirty="0"/>
              <a:t>I work product </a:t>
            </a:r>
            <a:r>
              <a:rPr lang="en-US" dirty="0" err="1"/>
              <a:t>della</a:t>
            </a:r>
            <a:r>
              <a:rPr lang="en-US" dirty="0"/>
              <a:t> </a:t>
            </a:r>
            <a:r>
              <a:rPr lang="en-US" dirty="0" err="1"/>
              <a:t>fase</a:t>
            </a:r>
            <a:r>
              <a:rPr lang="en-US" dirty="0"/>
              <a:t> di System Design </a:t>
            </a:r>
            <a:r>
              <a:rPr lang="en-US" dirty="0" err="1"/>
              <a:t>sono</a:t>
            </a:r>
            <a:r>
              <a:rPr lang="en-US" dirty="0"/>
              <a:t> </a:t>
            </a:r>
            <a:r>
              <a:rPr lang="en-US" dirty="0" err="1"/>
              <a:t>stati</a:t>
            </a:r>
            <a:r>
              <a:rPr lang="en-US" dirty="0"/>
              <a:t>:</a:t>
            </a:r>
          </a:p>
          <a:p>
            <a:pPr lvl="1">
              <a:buFont typeface="Arial" panose="020B0604020202020204" pitchFamily="34" charset="0"/>
              <a:buChar char="•"/>
            </a:pPr>
            <a:r>
              <a:rPr lang="en-US" dirty="0" err="1"/>
              <a:t>Architettura</a:t>
            </a:r>
            <a:r>
              <a:rPr lang="en-US" dirty="0"/>
              <a:t> del Sistema;</a:t>
            </a:r>
          </a:p>
          <a:p>
            <a:pPr lvl="1">
              <a:buFont typeface="Arial" panose="020B0604020202020204" pitchFamily="34" charset="0"/>
              <a:buChar char="•"/>
            </a:pPr>
            <a:r>
              <a:rPr lang="en-US" dirty="0"/>
              <a:t>Mapping Hardware/Software;</a:t>
            </a:r>
          </a:p>
          <a:p>
            <a:pPr lvl="1">
              <a:buFont typeface="Arial" panose="020B0604020202020204" pitchFamily="34" charset="0"/>
              <a:buChar char="•"/>
            </a:pPr>
            <a:r>
              <a:rPr lang="en-US" dirty="0" err="1"/>
              <a:t>Decomposizione</a:t>
            </a:r>
            <a:r>
              <a:rPr lang="en-US" dirty="0"/>
              <a:t> in </a:t>
            </a:r>
            <a:r>
              <a:rPr lang="en-US" dirty="0" err="1"/>
              <a:t>sottosistemi</a:t>
            </a:r>
            <a:r>
              <a:rPr lang="en-US" dirty="0"/>
              <a:t>;</a:t>
            </a:r>
          </a:p>
          <a:p>
            <a:pPr lvl="1">
              <a:buFont typeface="Arial" panose="020B0604020202020204" pitchFamily="34" charset="0"/>
              <a:buChar char="•"/>
            </a:pPr>
            <a:r>
              <a:rPr lang="en-US" dirty="0"/>
              <a:t>Class Diagram;</a:t>
            </a:r>
          </a:p>
          <a:p>
            <a:pPr lvl="1">
              <a:buFont typeface="Arial" panose="020B0604020202020204" pitchFamily="34" charset="0"/>
              <a:buChar char="•"/>
            </a:pPr>
            <a:r>
              <a:rPr lang="en-US" dirty="0" err="1"/>
              <a:t>Modello</a:t>
            </a:r>
            <a:r>
              <a:rPr lang="en-US" dirty="0"/>
              <a:t> </a:t>
            </a:r>
            <a:r>
              <a:rPr lang="en-US" dirty="0" err="1"/>
              <a:t>logico</a:t>
            </a:r>
            <a:r>
              <a:rPr lang="en-US" dirty="0"/>
              <a:t>;</a:t>
            </a:r>
          </a:p>
          <a:p>
            <a:pPr lvl="1">
              <a:buFont typeface="Arial" panose="020B0604020202020204" pitchFamily="34" charset="0"/>
              <a:buChar char="•"/>
            </a:pPr>
            <a:r>
              <a:rPr lang="en-US" dirty="0" err="1"/>
              <a:t>Tabelle</a:t>
            </a:r>
            <a:r>
              <a:rPr lang="en-US" dirty="0"/>
              <a:t>;</a:t>
            </a:r>
          </a:p>
          <a:p>
            <a:pPr lvl="1">
              <a:buFont typeface="Arial" panose="020B0604020202020204" pitchFamily="34" charset="0"/>
              <a:buChar char="•"/>
            </a:pPr>
            <a:r>
              <a:rPr lang="en-US" dirty="0" err="1"/>
              <a:t>Gestione</a:t>
            </a:r>
            <a:r>
              <a:rPr lang="en-US" dirty="0"/>
              <a:t> </a:t>
            </a:r>
            <a:r>
              <a:rPr lang="en-US" dirty="0" err="1"/>
              <a:t>degli</a:t>
            </a:r>
            <a:r>
              <a:rPr lang="en-US" dirty="0"/>
              <a:t> </a:t>
            </a:r>
            <a:r>
              <a:rPr lang="en-US" dirty="0" err="1"/>
              <a:t>accessi</a:t>
            </a:r>
            <a:r>
              <a:rPr lang="en-US" dirty="0"/>
              <a:t>;</a:t>
            </a:r>
          </a:p>
          <a:p>
            <a:pPr lvl="1">
              <a:buFont typeface="Arial" panose="020B0604020202020204" pitchFamily="34" charset="0"/>
              <a:buChar char="•"/>
            </a:pPr>
            <a:r>
              <a:rPr lang="en-US" dirty="0" err="1"/>
              <a:t>Servizi</a:t>
            </a:r>
            <a:r>
              <a:rPr lang="en-US" dirty="0"/>
              <a:t> </a:t>
            </a:r>
            <a:r>
              <a:rPr lang="en-US" dirty="0" err="1"/>
              <a:t>dei</a:t>
            </a:r>
            <a:r>
              <a:rPr lang="en-US" dirty="0"/>
              <a:t> </a:t>
            </a:r>
            <a:r>
              <a:rPr lang="en-US" dirty="0" err="1"/>
              <a:t>sottosistemi</a:t>
            </a:r>
            <a:r>
              <a:rPr lang="en-US" dirty="0"/>
              <a:t>;</a:t>
            </a:r>
          </a:p>
          <a:p>
            <a:pPr marL="457200" lvl="1" indent="0">
              <a:buNone/>
            </a:pPr>
            <a:endParaRPr lang="it-IT" dirty="0"/>
          </a:p>
        </p:txBody>
      </p:sp>
    </p:spTree>
    <p:extLst>
      <p:ext uri="{BB962C8B-B14F-4D97-AF65-F5344CB8AC3E}">
        <p14:creationId xmlns:p14="http://schemas.microsoft.com/office/powerpoint/2010/main" val="418754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30D2D-69A1-4F16-BF23-F3236DC2DDC5}"/>
              </a:ext>
            </a:extLst>
          </p:cNvPr>
          <p:cNvSpPr>
            <a:spLocks noGrp="1"/>
          </p:cNvSpPr>
          <p:nvPr>
            <p:ph type="title"/>
          </p:nvPr>
        </p:nvSpPr>
        <p:spPr>
          <a:xfrm>
            <a:off x="1640156" y="624110"/>
            <a:ext cx="8911687" cy="1280890"/>
          </a:xfrm>
        </p:spPr>
        <p:txBody>
          <a:bodyPr/>
          <a:lstStyle/>
          <a:p>
            <a:r>
              <a:rPr lang="en-US" dirty="0" err="1"/>
              <a:t>Architettura</a:t>
            </a:r>
            <a:r>
              <a:rPr lang="en-US" dirty="0"/>
              <a:t> del </a:t>
            </a:r>
            <a:r>
              <a:rPr lang="en-US" dirty="0" err="1"/>
              <a:t>sistema</a:t>
            </a:r>
            <a:endParaRPr lang="it-IT" dirty="0"/>
          </a:p>
        </p:txBody>
      </p:sp>
      <p:pic>
        <p:nvPicPr>
          <p:cNvPr id="4" name="Segnaposto contenuto 3">
            <a:extLst>
              <a:ext uri="{FF2B5EF4-FFF2-40B4-BE49-F238E27FC236}">
                <a16:creationId xmlns:a16="http://schemas.microsoft.com/office/drawing/2014/main" id="{2312FAEB-B32A-43A1-9102-4E41C9B59345}"/>
              </a:ext>
            </a:extLst>
          </p:cNvPr>
          <p:cNvPicPr>
            <a:picLocks noGrp="1"/>
          </p:cNvPicPr>
          <p:nvPr>
            <p:ph idx="1"/>
          </p:nvPr>
        </p:nvPicPr>
        <p:blipFill>
          <a:blip r:embed="rId2"/>
          <a:stretch>
            <a:fillRect/>
          </a:stretch>
        </p:blipFill>
        <p:spPr>
          <a:xfrm>
            <a:off x="3788229" y="1264554"/>
            <a:ext cx="4620985" cy="5364845"/>
          </a:xfrm>
          <a:prstGeom prst="rect">
            <a:avLst/>
          </a:prstGeom>
        </p:spPr>
      </p:pic>
    </p:spTree>
    <p:extLst>
      <p:ext uri="{BB962C8B-B14F-4D97-AF65-F5344CB8AC3E}">
        <p14:creationId xmlns:p14="http://schemas.microsoft.com/office/powerpoint/2010/main" val="83597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7E1820-9DD9-466D-815D-3787A8461489}"/>
              </a:ext>
            </a:extLst>
          </p:cNvPr>
          <p:cNvSpPr>
            <a:spLocks noGrp="1"/>
          </p:cNvSpPr>
          <p:nvPr>
            <p:ph type="title"/>
          </p:nvPr>
        </p:nvSpPr>
        <p:spPr>
          <a:xfrm>
            <a:off x="1796716" y="449178"/>
            <a:ext cx="9707896" cy="1455821"/>
          </a:xfrm>
        </p:spPr>
        <p:txBody>
          <a:bodyPr/>
          <a:lstStyle/>
          <a:p>
            <a:r>
              <a:rPr lang="en-US" b="1" dirty="0" err="1"/>
              <a:t>Dominio</a:t>
            </a:r>
            <a:r>
              <a:rPr lang="en-US" b="1" dirty="0"/>
              <a:t> del </a:t>
            </a:r>
            <a:r>
              <a:rPr lang="en-US" b="1" dirty="0" err="1"/>
              <a:t>problema</a:t>
            </a:r>
            <a:endParaRPr lang="it-IT" b="1" dirty="0"/>
          </a:p>
        </p:txBody>
      </p:sp>
      <p:sp>
        <p:nvSpPr>
          <p:cNvPr id="3" name="Segnaposto contenuto 2">
            <a:extLst>
              <a:ext uri="{FF2B5EF4-FFF2-40B4-BE49-F238E27FC236}">
                <a16:creationId xmlns:a16="http://schemas.microsoft.com/office/drawing/2014/main" id="{09AFA6ED-7646-4C0A-8707-A3526F745487}"/>
              </a:ext>
            </a:extLst>
          </p:cNvPr>
          <p:cNvSpPr>
            <a:spLocks noGrp="1"/>
          </p:cNvSpPr>
          <p:nvPr>
            <p:ph idx="1"/>
          </p:nvPr>
        </p:nvSpPr>
        <p:spPr>
          <a:xfrm>
            <a:off x="814498" y="1333560"/>
            <a:ext cx="8699268" cy="5317724"/>
          </a:xfrm>
        </p:spPr>
        <p:txBody>
          <a:bodyPr>
            <a:noAutofit/>
          </a:bodyPr>
          <a:lstStyle/>
          <a:p>
            <a:r>
              <a:rPr lang="it-IT" sz="1200" dirty="0"/>
              <a:t>Oggi giorno la vendita di prodotti in qualsiasi ambito non viene svolta più tramite punto vendita bensì basta un semplice clic per acquistare tutti i tipi di prodotti di cui si ha bisogno, favorendo così il commercio in modo diretto in qualsiasi luogo. </a:t>
            </a:r>
          </a:p>
          <a:p>
            <a:r>
              <a:rPr lang="it-IT" sz="1200" dirty="0"/>
              <a:t>Principalmente molte imprese piccole, medie o grandi si stanno evolvendo nell’uso dell’e-commerce per: </a:t>
            </a:r>
          </a:p>
          <a:p>
            <a:r>
              <a:rPr lang="it-IT" sz="1200" dirty="0"/>
              <a:t> -  espandere il commercio ad un numero di clienti maggiore; </a:t>
            </a:r>
          </a:p>
          <a:p>
            <a:r>
              <a:rPr lang="it-IT" sz="1200" dirty="0"/>
              <a:t> -  offrire una vastità di prodotti; </a:t>
            </a:r>
          </a:p>
          <a:p>
            <a:r>
              <a:rPr lang="it-IT" sz="1200" dirty="0"/>
              <a:t> -  aumentare i profitti delle piccole, medie aziende; Una tra queste Full-Beer. </a:t>
            </a:r>
          </a:p>
          <a:p>
            <a:endParaRPr lang="it-IT" sz="1200" dirty="0"/>
          </a:p>
          <a:p>
            <a:r>
              <a:rPr lang="it-IT" sz="1200" i="1" dirty="0"/>
              <a:t>Full-</a:t>
            </a:r>
            <a:r>
              <a:rPr lang="it-IT" sz="1200" i="1" dirty="0" err="1"/>
              <a:t>beer</a:t>
            </a:r>
            <a:r>
              <a:rPr lang="it-IT" sz="1200" i="1" dirty="0"/>
              <a:t> una piccola azienda della Campania nata nel 2015, si occupa </a:t>
            </a:r>
            <a:r>
              <a:rPr lang="it-IT" sz="1200" dirty="0"/>
              <a:t>principalmente di fornire particolari tipi di birra non conosciuti dall’intera popolazione ma riservati solo ad un pubblico ristretto ed appassionato. </a:t>
            </a:r>
          </a:p>
          <a:p>
            <a:r>
              <a:rPr lang="it-IT" sz="1200" i="1" dirty="0"/>
              <a:t>Utilizza una sorta di compra-vendita, inizialmente l’azienda forniva supermercati e </a:t>
            </a:r>
            <a:r>
              <a:rPr lang="it-IT" sz="1200" dirty="0"/>
              <a:t>pub della zona, i quali a loro volta vendevano per conto di Full-</a:t>
            </a:r>
            <a:r>
              <a:rPr lang="it-IT" sz="1200" dirty="0" err="1"/>
              <a:t>beer</a:t>
            </a:r>
            <a:r>
              <a:rPr lang="it-IT" sz="1200" dirty="0"/>
              <a:t> mantenendo il 30% dell’incasso su ogni birra. </a:t>
            </a:r>
          </a:p>
          <a:p>
            <a:r>
              <a:rPr lang="it-IT" sz="1200" i="1" dirty="0"/>
              <a:t>Dopo svariati anni di attività osservando i dati relativi alle vendite, i proprietari di </a:t>
            </a:r>
            <a:r>
              <a:rPr lang="it-IT" sz="1200" dirty="0"/>
              <a:t>quest’azienda si rendono conto che molti prodotti non vengono venduti e che i ricavi sono minimi. </a:t>
            </a:r>
          </a:p>
          <a:p>
            <a:r>
              <a:rPr lang="it-IT" sz="1200" i="1" dirty="0"/>
              <a:t>Non avendo riscontri positivi quindi si pensa di espandere la vendita sul web in modo </a:t>
            </a:r>
            <a:r>
              <a:rPr lang="it-IT" sz="1200" dirty="0"/>
              <a:t>tale da raggiungere più clienti, evitando eventuali rimanenze e mantenendo il 100% del guadagno anziché il 70% su ogni prodotto. </a:t>
            </a:r>
          </a:p>
          <a:p>
            <a:r>
              <a:rPr lang="it-IT" sz="1200" i="1" dirty="0"/>
              <a:t>Nel 2019 per Full-Beer nasce l’esigenza di un nuovo modello di vendita </a:t>
            </a:r>
            <a:endParaRPr lang="it-IT" sz="1200" dirty="0"/>
          </a:p>
          <a:p>
            <a:r>
              <a:rPr lang="it-IT" sz="1200" dirty="0"/>
              <a:t>Un sito e-commerce che si occupi di fornire un catalogo offrendo varie tipologie di birra incuriosendo gli appassionati di questo tipo di prodotto e soprattutto garantire l’acquisto in un modo rapido e sicuro</a:t>
            </a:r>
            <a:r>
              <a:rPr lang="it-IT" sz="1200" i="1" dirty="0"/>
              <a:t>. </a:t>
            </a:r>
            <a:endParaRPr lang="it-IT" sz="1200" dirty="0"/>
          </a:p>
        </p:txBody>
      </p:sp>
    </p:spTree>
    <p:extLst>
      <p:ext uri="{BB962C8B-B14F-4D97-AF65-F5344CB8AC3E}">
        <p14:creationId xmlns:p14="http://schemas.microsoft.com/office/powerpoint/2010/main" val="40316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6713EF-E341-430C-90DD-4E8E43B08FE8}"/>
              </a:ext>
            </a:extLst>
          </p:cNvPr>
          <p:cNvSpPr>
            <a:spLocks noGrp="1"/>
          </p:cNvSpPr>
          <p:nvPr>
            <p:ph type="title"/>
          </p:nvPr>
        </p:nvSpPr>
        <p:spPr>
          <a:xfrm>
            <a:off x="1640156" y="624110"/>
            <a:ext cx="8911687" cy="1280890"/>
          </a:xfrm>
        </p:spPr>
        <p:txBody>
          <a:bodyPr/>
          <a:lstStyle/>
          <a:p>
            <a:r>
              <a:rPr lang="en-US" dirty="0"/>
              <a:t>Mapping Hardware/Software</a:t>
            </a:r>
            <a:endParaRPr lang="it-IT" dirty="0"/>
          </a:p>
        </p:txBody>
      </p:sp>
      <p:pic>
        <p:nvPicPr>
          <p:cNvPr id="4" name="Segnaposto contenuto 3">
            <a:extLst>
              <a:ext uri="{FF2B5EF4-FFF2-40B4-BE49-F238E27FC236}">
                <a16:creationId xmlns:a16="http://schemas.microsoft.com/office/drawing/2014/main" id="{1FCBF6B7-FA35-4924-A39D-17945D55A3ED}"/>
              </a:ext>
            </a:extLst>
          </p:cNvPr>
          <p:cNvPicPr>
            <a:picLocks noGrp="1"/>
          </p:cNvPicPr>
          <p:nvPr>
            <p:ph idx="1"/>
          </p:nvPr>
        </p:nvPicPr>
        <p:blipFill>
          <a:blip r:embed="rId2"/>
          <a:stretch>
            <a:fillRect/>
          </a:stretch>
        </p:blipFill>
        <p:spPr>
          <a:xfrm>
            <a:off x="3144834" y="1539875"/>
            <a:ext cx="6261107" cy="4694238"/>
          </a:xfrm>
          <a:prstGeom prst="rect">
            <a:avLst/>
          </a:prstGeom>
        </p:spPr>
      </p:pic>
    </p:spTree>
    <p:extLst>
      <p:ext uri="{BB962C8B-B14F-4D97-AF65-F5344CB8AC3E}">
        <p14:creationId xmlns:p14="http://schemas.microsoft.com/office/powerpoint/2010/main" val="4087445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2D3FF2-94B1-4221-B167-42E04A071F08}"/>
              </a:ext>
            </a:extLst>
          </p:cNvPr>
          <p:cNvSpPr>
            <a:spLocks noGrp="1"/>
          </p:cNvSpPr>
          <p:nvPr>
            <p:ph type="title"/>
          </p:nvPr>
        </p:nvSpPr>
        <p:spPr>
          <a:xfrm>
            <a:off x="1640156" y="640439"/>
            <a:ext cx="8911687" cy="1280890"/>
          </a:xfrm>
        </p:spPr>
        <p:txBody>
          <a:bodyPr/>
          <a:lstStyle/>
          <a:p>
            <a:r>
              <a:rPr lang="en-US" dirty="0" err="1"/>
              <a:t>Decomposizione</a:t>
            </a:r>
            <a:r>
              <a:rPr lang="en-US" dirty="0"/>
              <a:t> in </a:t>
            </a:r>
            <a:r>
              <a:rPr lang="en-US" dirty="0" err="1"/>
              <a:t>sottosistemi</a:t>
            </a:r>
            <a:endParaRPr lang="it-IT" dirty="0"/>
          </a:p>
        </p:txBody>
      </p:sp>
      <p:sp>
        <p:nvSpPr>
          <p:cNvPr id="3" name="Segnaposto contenuto 2">
            <a:extLst>
              <a:ext uri="{FF2B5EF4-FFF2-40B4-BE49-F238E27FC236}">
                <a16:creationId xmlns:a16="http://schemas.microsoft.com/office/drawing/2014/main" id="{4621CCFE-A5DC-41AD-A142-65714784B07E}"/>
              </a:ext>
            </a:extLst>
          </p:cNvPr>
          <p:cNvSpPr>
            <a:spLocks noGrp="1"/>
          </p:cNvSpPr>
          <p:nvPr>
            <p:ph idx="1"/>
          </p:nvPr>
        </p:nvSpPr>
        <p:spPr>
          <a:xfrm>
            <a:off x="636814" y="1583871"/>
            <a:ext cx="10867798" cy="4327351"/>
          </a:xfrm>
        </p:spPr>
        <p:txBody>
          <a:bodyPr/>
          <a:lstStyle/>
          <a:p>
            <a:r>
              <a:rPr lang="en-US" dirty="0" err="1"/>
              <a:t>Esempi</a:t>
            </a:r>
            <a:r>
              <a:rPr lang="en-US" dirty="0"/>
              <a:t>:</a:t>
            </a:r>
          </a:p>
          <a:p>
            <a:pPr marL="0" indent="0">
              <a:buNone/>
            </a:pPr>
            <a:r>
              <a:rPr lang="en-US" dirty="0"/>
              <a:t>	</a:t>
            </a:r>
            <a:r>
              <a:rPr lang="en-US" dirty="0" err="1"/>
              <a:t>Gestione</a:t>
            </a:r>
            <a:r>
              <a:rPr lang="en-US" dirty="0"/>
              <a:t> </a:t>
            </a:r>
            <a:r>
              <a:rPr lang="en-US" dirty="0" err="1"/>
              <a:t>Ordini</a:t>
            </a:r>
            <a:r>
              <a:rPr lang="en-US" dirty="0"/>
              <a:t>:</a:t>
            </a:r>
          </a:p>
          <a:p>
            <a:pPr lvl="2">
              <a:buFont typeface="Arial" panose="020B0604020202020204" pitchFamily="34" charset="0"/>
              <a:buChar char="•"/>
            </a:pPr>
            <a:r>
              <a:rPr lang="en-US" sz="1800" dirty="0"/>
              <a:t>Presentation Layer</a:t>
            </a:r>
          </a:p>
          <a:p>
            <a:pPr lvl="2">
              <a:buFont typeface="Arial" panose="020B0604020202020204" pitchFamily="34" charset="0"/>
              <a:buChar char="•"/>
            </a:pPr>
            <a:r>
              <a:rPr lang="en-US" sz="1800" dirty="0"/>
              <a:t>Application Layer</a:t>
            </a:r>
          </a:p>
          <a:p>
            <a:pPr lvl="2">
              <a:buFont typeface="Arial" panose="020B0604020202020204" pitchFamily="34" charset="0"/>
              <a:buChar char="•"/>
            </a:pPr>
            <a:r>
              <a:rPr lang="en-US" sz="1800" dirty="0"/>
              <a:t>Data Layer</a:t>
            </a:r>
            <a:endParaRPr lang="it-IT" sz="1800" dirty="0"/>
          </a:p>
        </p:txBody>
      </p:sp>
    </p:spTree>
    <p:extLst>
      <p:ext uri="{BB962C8B-B14F-4D97-AF65-F5344CB8AC3E}">
        <p14:creationId xmlns:p14="http://schemas.microsoft.com/office/powerpoint/2010/main" val="2820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56DBC4-4638-4874-93AE-A3C6328D90FB}"/>
              </a:ext>
            </a:extLst>
          </p:cNvPr>
          <p:cNvSpPr>
            <a:spLocks noGrp="1"/>
          </p:cNvSpPr>
          <p:nvPr>
            <p:ph type="title"/>
          </p:nvPr>
        </p:nvSpPr>
        <p:spPr>
          <a:xfrm>
            <a:off x="1640156" y="689424"/>
            <a:ext cx="8911687" cy="1280890"/>
          </a:xfrm>
        </p:spPr>
        <p:txBody>
          <a:bodyPr/>
          <a:lstStyle/>
          <a:p>
            <a:r>
              <a:rPr lang="en-US" dirty="0"/>
              <a:t>Gestion </a:t>
            </a:r>
            <a:r>
              <a:rPr lang="en-US" dirty="0" err="1"/>
              <a:t>Ordini</a:t>
            </a:r>
            <a:endParaRPr lang="it-IT" dirty="0"/>
          </a:p>
        </p:txBody>
      </p:sp>
      <p:sp>
        <p:nvSpPr>
          <p:cNvPr id="3" name="Segnaposto contenuto 2">
            <a:extLst>
              <a:ext uri="{FF2B5EF4-FFF2-40B4-BE49-F238E27FC236}">
                <a16:creationId xmlns:a16="http://schemas.microsoft.com/office/drawing/2014/main" id="{5C45708F-9A89-4921-88BC-F6A15D1ED3CF}"/>
              </a:ext>
            </a:extLst>
          </p:cNvPr>
          <p:cNvSpPr>
            <a:spLocks noGrp="1"/>
          </p:cNvSpPr>
          <p:nvPr>
            <p:ph idx="1"/>
          </p:nvPr>
        </p:nvSpPr>
        <p:spPr>
          <a:xfrm>
            <a:off x="687388" y="1404257"/>
            <a:ext cx="10817224" cy="4506965"/>
          </a:xfrm>
        </p:spPr>
        <p:txBody>
          <a:bodyPr>
            <a:normAutofit/>
          </a:bodyPr>
          <a:lstStyle/>
          <a:p>
            <a:pPr marL="0" indent="0">
              <a:buNone/>
            </a:pPr>
            <a:r>
              <a:rPr lang="it-IT" sz="2000" dirty="0"/>
              <a:t>Questo sottosistema si occupa della gestione degli Ordini, in particolare fornisce funzioni di:</a:t>
            </a:r>
          </a:p>
          <a:p>
            <a:pPr lvl="0"/>
            <a:r>
              <a:rPr lang="it-IT" sz="2000" dirty="0"/>
              <a:t>Riepilogo Ordine</a:t>
            </a:r>
          </a:p>
          <a:p>
            <a:pPr lvl="0"/>
            <a:r>
              <a:rPr lang="it-IT" sz="2000" dirty="0"/>
              <a:t>Sottomissione Ordine</a:t>
            </a:r>
          </a:p>
          <a:p>
            <a:pPr lvl="0"/>
            <a:r>
              <a:rPr lang="it-IT" sz="2000" dirty="0"/>
              <a:t>Modifica Stato Ordine</a:t>
            </a:r>
          </a:p>
          <a:p>
            <a:r>
              <a:rPr lang="it-IT" sz="2000" dirty="0"/>
              <a:t>Ordini Complessivi</a:t>
            </a:r>
          </a:p>
        </p:txBody>
      </p:sp>
    </p:spTree>
    <p:extLst>
      <p:ext uri="{BB962C8B-B14F-4D97-AF65-F5344CB8AC3E}">
        <p14:creationId xmlns:p14="http://schemas.microsoft.com/office/powerpoint/2010/main" val="147490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1976B0C-D066-4F03-A237-7D4D1B2A219E}"/>
              </a:ext>
            </a:extLst>
          </p:cNvPr>
          <p:cNvSpPr>
            <a:spLocks noGrp="1"/>
          </p:cNvSpPr>
          <p:nvPr>
            <p:ph idx="1"/>
          </p:nvPr>
        </p:nvSpPr>
        <p:spPr>
          <a:xfrm>
            <a:off x="440871" y="1273629"/>
            <a:ext cx="11063741" cy="4637593"/>
          </a:xfrm>
        </p:spPr>
        <p:txBody>
          <a:bodyPr>
            <a:normAutofit/>
          </a:bodyPr>
          <a:lstStyle/>
          <a:p>
            <a:r>
              <a:rPr lang="it-IT" b="1" dirty="0"/>
              <a:t>Gestione Account Interface Layer</a:t>
            </a:r>
            <a:endParaRPr lang="it-IT" dirty="0"/>
          </a:p>
          <a:p>
            <a:r>
              <a:rPr lang="it-IT" dirty="0" err="1"/>
              <a:t>VisualizzazioneAccount</a:t>
            </a:r>
            <a:r>
              <a:rPr lang="it-IT" dirty="0"/>
              <a:t>: Comprende l’interfaccia che permette al cliente di visualizzare tutte le </a:t>
            </a:r>
            <a:r>
              <a:rPr lang="it-IT" dirty="0" err="1"/>
              <a:t>informazion</a:t>
            </a:r>
            <a:r>
              <a:rPr lang="it-IT" dirty="0"/>
              <a:t> e i dati relativi al proprio account</a:t>
            </a:r>
          </a:p>
          <a:p>
            <a:r>
              <a:rPr lang="it-IT" dirty="0" err="1"/>
              <a:t>ModificaDati</a:t>
            </a:r>
            <a:r>
              <a:rPr lang="it-IT" dirty="0"/>
              <a:t>: Comprende l’interfaccia che consente al cliente di modificare le informazioni relativi al proprio account</a:t>
            </a:r>
          </a:p>
          <a:p>
            <a:r>
              <a:rPr lang="it-IT" dirty="0" err="1"/>
              <a:t>AggiungiIndirizzo</a:t>
            </a:r>
            <a:r>
              <a:rPr lang="it-IT" dirty="0"/>
              <a:t>: Comprende l’interfaccia che consente al cliente di </a:t>
            </a:r>
            <a:r>
              <a:rPr lang="it-IT" dirty="0" err="1"/>
              <a:t>insiìerire</a:t>
            </a:r>
            <a:r>
              <a:rPr lang="it-IT" dirty="0"/>
              <a:t> un nuovo indirizzo</a:t>
            </a:r>
          </a:p>
          <a:p>
            <a:r>
              <a:rPr lang="it-IT" dirty="0" err="1"/>
              <a:t>RimuviIndirizzo</a:t>
            </a:r>
            <a:r>
              <a:rPr lang="it-IT" dirty="0"/>
              <a:t>: Comprende l’interfaccia che consente al cliente di rimuovere un indirizzo</a:t>
            </a:r>
          </a:p>
          <a:p>
            <a:r>
              <a:rPr lang="it-IT" dirty="0" err="1"/>
              <a:t>ElimiAccount</a:t>
            </a:r>
            <a:r>
              <a:rPr lang="it-IT" dirty="0"/>
              <a:t>: Comprende l’interfaccia che permette al cliente di eliminare il proprio account</a:t>
            </a:r>
          </a:p>
          <a:p>
            <a:endParaRPr lang="it-IT" dirty="0"/>
          </a:p>
        </p:txBody>
      </p:sp>
    </p:spTree>
    <p:extLst>
      <p:ext uri="{BB962C8B-B14F-4D97-AF65-F5344CB8AC3E}">
        <p14:creationId xmlns:p14="http://schemas.microsoft.com/office/powerpoint/2010/main" val="1942334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BC79944-0081-4B52-97CC-02589F2654C7}"/>
              </a:ext>
            </a:extLst>
          </p:cNvPr>
          <p:cNvSpPr>
            <a:spLocks noGrp="1"/>
          </p:cNvSpPr>
          <p:nvPr>
            <p:ph idx="1"/>
          </p:nvPr>
        </p:nvSpPr>
        <p:spPr>
          <a:xfrm>
            <a:off x="466158" y="1485900"/>
            <a:ext cx="11259683" cy="4457979"/>
          </a:xfrm>
        </p:spPr>
        <p:txBody>
          <a:bodyPr/>
          <a:lstStyle/>
          <a:p>
            <a:r>
              <a:rPr lang="it-IT" b="1" dirty="0"/>
              <a:t>Gestione Account Application </a:t>
            </a:r>
            <a:r>
              <a:rPr lang="it-IT" b="1" dirty="0" err="1"/>
              <a:t>Logic</a:t>
            </a:r>
            <a:r>
              <a:rPr lang="it-IT" b="1" dirty="0"/>
              <a:t> Layer</a:t>
            </a:r>
            <a:endParaRPr lang="it-IT" dirty="0"/>
          </a:p>
          <a:p>
            <a:r>
              <a:rPr lang="it-IT" dirty="0" err="1"/>
              <a:t>VisualizzazioneAccount</a:t>
            </a:r>
            <a:r>
              <a:rPr lang="it-IT" dirty="0"/>
              <a:t>(): Operazione per visualizzare le informazioni dell’account</a:t>
            </a:r>
          </a:p>
          <a:p>
            <a:r>
              <a:rPr lang="it-IT" dirty="0" err="1"/>
              <a:t>ModificaDati</a:t>
            </a:r>
            <a:r>
              <a:rPr lang="it-IT" dirty="0"/>
              <a:t>(): Operazioni per modificare i dati di un account</a:t>
            </a:r>
          </a:p>
          <a:p>
            <a:r>
              <a:rPr lang="it-IT" dirty="0" err="1"/>
              <a:t>AggiungiIndirizzo</a:t>
            </a:r>
            <a:r>
              <a:rPr lang="it-IT" dirty="0"/>
              <a:t>(): Operazioni per aggiungere un nuovo indirizzo</a:t>
            </a:r>
          </a:p>
          <a:p>
            <a:r>
              <a:rPr lang="it-IT" dirty="0" err="1"/>
              <a:t>RimuoviIndirizzo</a:t>
            </a:r>
            <a:r>
              <a:rPr lang="it-IT" dirty="0"/>
              <a:t>(): Operazioni per rimuovere un indirizzo</a:t>
            </a:r>
          </a:p>
          <a:p>
            <a:r>
              <a:rPr lang="it-IT" dirty="0" err="1"/>
              <a:t>EliminaAccount</a:t>
            </a:r>
            <a:r>
              <a:rPr lang="it-IT" dirty="0"/>
              <a:t>(): Operazioni per eliminare un account</a:t>
            </a:r>
          </a:p>
          <a:p>
            <a:pPr marL="0" indent="0">
              <a:buNone/>
            </a:pPr>
            <a:endParaRPr lang="it-IT" dirty="0"/>
          </a:p>
        </p:txBody>
      </p:sp>
    </p:spTree>
    <p:extLst>
      <p:ext uri="{BB962C8B-B14F-4D97-AF65-F5344CB8AC3E}">
        <p14:creationId xmlns:p14="http://schemas.microsoft.com/office/powerpoint/2010/main" val="28383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F61C4C1-039C-4C2D-9EA0-9588D0BAD12F}"/>
              </a:ext>
            </a:extLst>
          </p:cNvPr>
          <p:cNvSpPr>
            <a:spLocks noGrp="1"/>
          </p:cNvSpPr>
          <p:nvPr>
            <p:ph idx="1"/>
          </p:nvPr>
        </p:nvSpPr>
        <p:spPr>
          <a:xfrm>
            <a:off x="1289957" y="1436914"/>
            <a:ext cx="10214655" cy="4474308"/>
          </a:xfrm>
        </p:spPr>
        <p:txBody>
          <a:bodyPr/>
          <a:lstStyle/>
          <a:p>
            <a:r>
              <a:rPr lang="it-IT" b="1" dirty="0"/>
              <a:t>Gestione Account Data Layer</a:t>
            </a:r>
            <a:endParaRPr lang="it-IT" dirty="0"/>
          </a:p>
          <a:p>
            <a:r>
              <a:rPr lang="it-IT" dirty="0"/>
              <a:t>Si occupa di rendere reperibili i dati, che si trovano all’interno di un </a:t>
            </a:r>
            <a:r>
              <a:rPr lang="it-IT" dirty="0" err="1"/>
              <a:t>DataBase</a:t>
            </a:r>
            <a:r>
              <a:rPr lang="it-IT" dirty="0"/>
              <a:t>, relativi all’account di un cliente.</a:t>
            </a:r>
          </a:p>
          <a:p>
            <a:endParaRPr lang="it-IT" dirty="0"/>
          </a:p>
        </p:txBody>
      </p:sp>
    </p:spTree>
    <p:extLst>
      <p:ext uri="{BB962C8B-B14F-4D97-AF65-F5344CB8AC3E}">
        <p14:creationId xmlns:p14="http://schemas.microsoft.com/office/powerpoint/2010/main" val="292578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E69420-6ED4-4FC5-999E-689A8368391B}"/>
              </a:ext>
            </a:extLst>
          </p:cNvPr>
          <p:cNvSpPr>
            <a:spLocks noGrp="1"/>
          </p:cNvSpPr>
          <p:nvPr>
            <p:ph type="title"/>
          </p:nvPr>
        </p:nvSpPr>
        <p:spPr>
          <a:xfrm>
            <a:off x="1640156" y="640438"/>
            <a:ext cx="8911687" cy="1280890"/>
          </a:xfrm>
        </p:spPr>
        <p:txBody>
          <a:bodyPr/>
          <a:lstStyle/>
          <a:p>
            <a:r>
              <a:rPr lang="en-US" dirty="0"/>
              <a:t>Class Diagram</a:t>
            </a:r>
            <a:endParaRPr lang="it-IT" dirty="0"/>
          </a:p>
        </p:txBody>
      </p:sp>
      <p:pic>
        <p:nvPicPr>
          <p:cNvPr id="4" name="Segnaposto contenuto 3">
            <a:extLst>
              <a:ext uri="{FF2B5EF4-FFF2-40B4-BE49-F238E27FC236}">
                <a16:creationId xmlns:a16="http://schemas.microsoft.com/office/drawing/2014/main" id="{D82FB218-378C-4069-8F24-40E8F8878DA9}"/>
              </a:ext>
            </a:extLst>
          </p:cNvPr>
          <p:cNvPicPr>
            <a:picLocks noGrp="1"/>
          </p:cNvPicPr>
          <p:nvPr>
            <p:ph idx="1"/>
          </p:nvPr>
        </p:nvPicPr>
        <p:blipFill>
          <a:blip r:embed="rId2"/>
          <a:stretch>
            <a:fillRect/>
          </a:stretch>
        </p:blipFill>
        <p:spPr>
          <a:xfrm>
            <a:off x="1404078" y="1921327"/>
            <a:ext cx="9699351" cy="4120243"/>
          </a:xfrm>
          <a:prstGeom prst="rect">
            <a:avLst/>
          </a:prstGeom>
        </p:spPr>
      </p:pic>
    </p:spTree>
    <p:extLst>
      <p:ext uri="{BB962C8B-B14F-4D97-AF65-F5344CB8AC3E}">
        <p14:creationId xmlns:p14="http://schemas.microsoft.com/office/powerpoint/2010/main" val="1898539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E64809-FE8F-4944-922A-83DF40DC45A7}"/>
              </a:ext>
            </a:extLst>
          </p:cNvPr>
          <p:cNvSpPr>
            <a:spLocks noGrp="1"/>
          </p:cNvSpPr>
          <p:nvPr>
            <p:ph type="title"/>
          </p:nvPr>
        </p:nvSpPr>
        <p:spPr>
          <a:xfrm>
            <a:off x="1640156" y="640439"/>
            <a:ext cx="8911687" cy="1280890"/>
          </a:xfrm>
        </p:spPr>
        <p:txBody>
          <a:bodyPr/>
          <a:lstStyle/>
          <a:p>
            <a:r>
              <a:rPr lang="en-US" dirty="0" err="1"/>
              <a:t>Modello</a:t>
            </a:r>
            <a:r>
              <a:rPr lang="en-US" dirty="0"/>
              <a:t> </a:t>
            </a:r>
            <a:r>
              <a:rPr lang="en-US" dirty="0" err="1"/>
              <a:t>Logico</a:t>
            </a:r>
            <a:endParaRPr lang="it-IT" dirty="0"/>
          </a:p>
        </p:txBody>
      </p:sp>
      <p:pic>
        <p:nvPicPr>
          <p:cNvPr id="4" name="Segnaposto contenuto 3">
            <a:extLst>
              <a:ext uri="{FF2B5EF4-FFF2-40B4-BE49-F238E27FC236}">
                <a16:creationId xmlns:a16="http://schemas.microsoft.com/office/drawing/2014/main" id="{D41288F2-2B05-404D-B06C-69046C63764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0788" y="1708944"/>
            <a:ext cx="9667875" cy="4648200"/>
          </a:xfrm>
          <a:prstGeom prst="rect">
            <a:avLst/>
          </a:prstGeom>
          <a:noFill/>
          <a:ln>
            <a:noFill/>
          </a:ln>
        </p:spPr>
      </p:pic>
    </p:spTree>
    <p:extLst>
      <p:ext uri="{BB962C8B-B14F-4D97-AF65-F5344CB8AC3E}">
        <p14:creationId xmlns:p14="http://schemas.microsoft.com/office/powerpoint/2010/main" val="241615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0D0261-BD3C-4B3F-A0D0-D7AA94711E7E}"/>
              </a:ext>
            </a:extLst>
          </p:cNvPr>
          <p:cNvSpPr>
            <a:spLocks noGrp="1"/>
          </p:cNvSpPr>
          <p:nvPr>
            <p:ph type="title"/>
          </p:nvPr>
        </p:nvSpPr>
        <p:spPr>
          <a:xfrm>
            <a:off x="1640156" y="640439"/>
            <a:ext cx="8911687" cy="1280890"/>
          </a:xfrm>
        </p:spPr>
        <p:txBody>
          <a:bodyPr/>
          <a:lstStyle/>
          <a:p>
            <a:r>
              <a:rPr lang="en-US" dirty="0" err="1"/>
              <a:t>Esempio</a:t>
            </a:r>
            <a:r>
              <a:rPr lang="en-US" dirty="0"/>
              <a:t> </a:t>
            </a:r>
            <a:r>
              <a:rPr lang="en-US" dirty="0" err="1"/>
              <a:t>rappresentzione</a:t>
            </a:r>
            <a:r>
              <a:rPr lang="en-US" dirty="0"/>
              <a:t> </a:t>
            </a:r>
            <a:r>
              <a:rPr lang="en-US" dirty="0" err="1"/>
              <a:t>tabella</a:t>
            </a:r>
            <a:endParaRPr lang="it-IT" dirty="0"/>
          </a:p>
        </p:txBody>
      </p:sp>
      <p:pic>
        <p:nvPicPr>
          <p:cNvPr id="4" name="Segnaposto contenuto 3">
            <a:extLst>
              <a:ext uri="{FF2B5EF4-FFF2-40B4-BE49-F238E27FC236}">
                <a16:creationId xmlns:a16="http://schemas.microsoft.com/office/drawing/2014/main" id="{B6BF3992-E25C-4238-8629-587A19FE980F}"/>
              </a:ext>
            </a:extLst>
          </p:cNvPr>
          <p:cNvPicPr>
            <a:picLocks noGrp="1" noChangeAspect="1"/>
          </p:cNvPicPr>
          <p:nvPr>
            <p:ph idx="1"/>
          </p:nvPr>
        </p:nvPicPr>
        <p:blipFill>
          <a:blip r:embed="rId2"/>
          <a:stretch>
            <a:fillRect/>
          </a:stretch>
        </p:blipFill>
        <p:spPr>
          <a:xfrm>
            <a:off x="3108325" y="1600994"/>
            <a:ext cx="5695950" cy="4848225"/>
          </a:xfrm>
          <a:prstGeom prst="rect">
            <a:avLst/>
          </a:prstGeom>
        </p:spPr>
      </p:pic>
    </p:spTree>
    <p:extLst>
      <p:ext uri="{BB962C8B-B14F-4D97-AF65-F5344CB8AC3E}">
        <p14:creationId xmlns:p14="http://schemas.microsoft.com/office/powerpoint/2010/main" val="94210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A717B4-DC29-4F40-8C46-495DB4AD7414}"/>
              </a:ext>
            </a:extLst>
          </p:cNvPr>
          <p:cNvSpPr>
            <a:spLocks noGrp="1"/>
          </p:cNvSpPr>
          <p:nvPr>
            <p:ph type="title"/>
          </p:nvPr>
        </p:nvSpPr>
        <p:spPr>
          <a:xfrm>
            <a:off x="1687669" y="624110"/>
            <a:ext cx="4137059" cy="1280890"/>
          </a:xfrm>
        </p:spPr>
        <p:txBody>
          <a:bodyPr>
            <a:normAutofit/>
          </a:bodyPr>
          <a:lstStyle/>
          <a:p>
            <a:r>
              <a:rPr lang="en-US" sz="3200"/>
              <a:t>Gestione degli Accessi</a:t>
            </a:r>
            <a:endParaRPr lang="it-IT" sz="3200"/>
          </a:p>
        </p:txBody>
      </p:sp>
      <p:pic>
        <p:nvPicPr>
          <p:cNvPr id="4" name="Segnaposto contenuto 3" descr="Immagine che contiene screenshot&#10;&#10;Descrizione generata automaticamente">
            <a:extLst>
              <a:ext uri="{FF2B5EF4-FFF2-40B4-BE49-F238E27FC236}">
                <a16:creationId xmlns:a16="http://schemas.microsoft.com/office/drawing/2014/main" id="{1F75D0F8-7FC2-45BC-8DF4-40602F213375}"/>
              </a:ext>
            </a:extLst>
          </p:cNvPr>
          <p:cNvPicPr>
            <a:picLocks noChangeAspect="1"/>
          </p:cNvPicPr>
          <p:nvPr/>
        </p:nvPicPr>
        <p:blipFill>
          <a:blip r:embed="rId2"/>
          <a:stretch>
            <a:fillRect/>
          </a:stretch>
        </p:blipFill>
        <p:spPr>
          <a:xfrm>
            <a:off x="5824728" y="902559"/>
            <a:ext cx="4543466" cy="5247747"/>
          </a:xfrm>
          <a:prstGeom prst="rect">
            <a:avLst/>
          </a:prstGeom>
        </p:spPr>
      </p:pic>
    </p:spTree>
    <p:extLst>
      <p:ext uri="{BB962C8B-B14F-4D97-AF65-F5344CB8AC3E}">
        <p14:creationId xmlns:p14="http://schemas.microsoft.com/office/powerpoint/2010/main" val="408164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247D7E-8C12-4530-9A83-BCC8F08E5ADD}"/>
              </a:ext>
            </a:extLst>
          </p:cNvPr>
          <p:cNvSpPr>
            <a:spLocks noGrp="1"/>
          </p:cNvSpPr>
          <p:nvPr>
            <p:ph idx="1"/>
          </p:nvPr>
        </p:nvSpPr>
        <p:spPr>
          <a:xfrm>
            <a:off x="763929" y="1284790"/>
            <a:ext cx="9398020" cy="4902801"/>
          </a:xfrm>
        </p:spPr>
        <p:txBody>
          <a:bodyPr/>
          <a:lstStyle/>
          <a:p>
            <a:r>
              <a:rPr lang="en-US" dirty="0"/>
              <a:t>La </a:t>
            </a:r>
            <a:r>
              <a:rPr lang="en-US" dirty="0" err="1"/>
              <a:t>struttura</a:t>
            </a:r>
            <a:r>
              <a:rPr lang="en-US" dirty="0"/>
              <a:t> del </a:t>
            </a:r>
            <a:r>
              <a:rPr lang="en-US" dirty="0" err="1"/>
              <a:t>sito</a:t>
            </a:r>
            <a:r>
              <a:rPr lang="en-US" dirty="0"/>
              <a:t> </a:t>
            </a:r>
            <a:r>
              <a:rPr lang="en-US" dirty="0" err="1"/>
              <a:t>prevederà</a:t>
            </a:r>
            <a:r>
              <a:rPr lang="en-US" dirty="0"/>
              <a:t>:</a:t>
            </a:r>
          </a:p>
          <a:p>
            <a:pPr>
              <a:buFont typeface="Arial" panose="020B0604020202020204" pitchFamily="34" charset="0"/>
              <a:buChar char="•"/>
            </a:pPr>
            <a:r>
              <a:rPr lang="en-US" dirty="0"/>
              <a:t>Una </a:t>
            </a:r>
            <a:r>
              <a:rPr lang="en-US" dirty="0" err="1"/>
              <a:t>HomePage</a:t>
            </a:r>
            <a:r>
              <a:rPr lang="en-US" dirty="0"/>
              <a:t>;</a:t>
            </a:r>
          </a:p>
          <a:p>
            <a:pPr>
              <a:buFont typeface="Arial" panose="020B0604020202020204" pitchFamily="34" charset="0"/>
              <a:buChar char="•"/>
            </a:pPr>
            <a:r>
              <a:rPr lang="en-US" dirty="0"/>
              <a:t>Le </a:t>
            </a:r>
            <a:r>
              <a:rPr lang="en-US" dirty="0" err="1"/>
              <a:t>pagine</a:t>
            </a:r>
            <a:r>
              <a:rPr lang="en-US" dirty="0"/>
              <a:t> per la </a:t>
            </a:r>
            <a:r>
              <a:rPr lang="en-US" dirty="0" err="1"/>
              <a:t>visualizzazione</a:t>
            </a:r>
            <a:r>
              <a:rPr lang="en-US" dirty="0"/>
              <a:t> del </a:t>
            </a:r>
            <a:r>
              <a:rPr lang="en-US" dirty="0" err="1"/>
              <a:t>catalogo</a:t>
            </a:r>
            <a:r>
              <a:rPr lang="en-US" dirty="0"/>
              <a:t> e </a:t>
            </a:r>
            <a:r>
              <a:rPr lang="en-US" dirty="0" err="1"/>
              <a:t>quindi</a:t>
            </a:r>
            <a:r>
              <a:rPr lang="en-US" dirty="0"/>
              <a:t> </a:t>
            </a:r>
            <a:r>
              <a:rPr lang="en-US" dirty="0" err="1"/>
              <a:t>delle</a:t>
            </a:r>
            <a:r>
              <a:rPr lang="en-US" dirty="0"/>
              <a:t>  </a:t>
            </a:r>
            <a:r>
              <a:rPr lang="en-US" dirty="0" err="1"/>
              <a:t>birre</a:t>
            </a:r>
            <a:r>
              <a:rPr lang="en-US" dirty="0"/>
              <a:t> </a:t>
            </a:r>
            <a:r>
              <a:rPr lang="en-US" dirty="0" err="1"/>
              <a:t>disponibili</a:t>
            </a:r>
            <a:r>
              <a:rPr lang="en-US" dirty="0"/>
              <a:t> </a:t>
            </a:r>
            <a:r>
              <a:rPr lang="it-IT" dirty="0"/>
              <a:t> all’acquisto</a:t>
            </a:r>
          </a:p>
          <a:p>
            <a:pPr>
              <a:buFont typeface="Arial" panose="020B0604020202020204" pitchFamily="34" charset="0"/>
              <a:buChar char="•"/>
            </a:pPr>
            <a:r>
              <a:rPr lang="it-IT" dirty="0"/>
              <a:t>Le pagine per la visualizzazione delle informazioni specifiche a ciascun prodotto</a:t>
            </a:r>
          </a:p>
          <a:p>
            <a:pPr>
              <a:buFont typeface="Arial" panose="020B0604020202020204" pitchFamily="34" charset="0"/>
              <a:buChar char="•"/>
            </a:pPr>
            <a:r>
              <a:rPr lang="it-IT" dirty="0"/>
              <a:t>La pagina per la gestione del carrello</a:t>
            </a:r>
          </a:p>
          <a:p>
            <a:pPr>
              <a:buFont typeface="Arial" panose="020B0604020202020204" pitchFamily="34" charset="0"/>
              <a:buChar char="•"/>
            </a:pPr>
            <a:r>
              <a:rPr lang="it-IT" dirty="0"/>
              <a:t>Le pagine per la visualizzazione degli ordini effettuati</a:t>
            </a:r>
          </a:p>
          <a:p>
            <a:pPr>
              <a:buFont typeface="Arial" panose="020B0604020202020204" pitchFamily="34" charset="0"/>
              <a:buChar char="•"/>
            </a:pPr>
            <a:r>
              <a:rPr lang="it-IT" dirty="0"/>
              <a:t>Le pagine per la visualizzazione delle informazioni relative al profilo</a:t>
            </a:r>
            <a:endParaRPr lang="en-US" dirty="0"/>
          </a:p>
        </p:txBody>
      </p:sp>
    </p:spTree>
    <p:extLst>
      <p:ext uri="{BB962C8B-B14F-4D97-AF65-F5344CB8AC3E}">
        <p14:creationId xmlns:p14="http://schemas.microsoft.com/office/powerpoint/2010/main" val="2756217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0E03B-26E1-47E3-85A8-E882C5AE745E}"/>
              </a:ext>
            </a:extLst>
          </p:cNvPr>
          <p:cNvSpPr>
            <a:spLocks noGrp="1"/>
          </p:cNvSpPr>
          <p:nvPr>
            <p:ph type="title"/>
          </p:nvPr>
        </p:nvSpPr>
        <p:spPr>
          <a:xfrm>
            <a:off x="1640156" y="558795"/>
            <a:ext cx="8911687" cy="1280890"/>
          </a:xfrm>
        </p:spPr>
        <p:txBody>
          <a:bodyPr>
            <a:normAutofit fontScale="90000"/>
          </a:bodyPr>
          <a:lstStyle/>
          <a:p>
            <a:r>
              <a:rPr lang="en-US" dirty="0" err="1"/>
              <a:t>Specifica</a:t>
            </a:r>
            <a:r>
              <a:rPr lang="en-US" dirty="0"/>
              <a:t> </a:t>
            </a:r>
            <a:r>
              <a:rPr lang="en-US" dirty="0" err="1"/>
              <a:t>dell’interfaccia</a:t>
            </a:r>
            <a:r>
              <a:rPr lang="en-US" dirty="0"/>
              <a:t> del </a:t>
            </a:r>
            <a:r>
              <a:rPr lang="en-US" dirty="0" err="1"/>
              <a:t>sottosistema</a:t>
            </a:r>
            <a:r>
              <a:rPr lang="en-US" dirty="0"/>
              <a:t> per la </a:t>
            </a:r>
            <a:r>
              <a:rPr lang="en-US" dirty="0" err="1"/>
              <a:t>gestione</a:t>
            </a:r>
            <a:r>
              <a:rPr lang="en-US" dirty="0"/>
              <a:t> </a:t>
            </a:r>
            <a:r>
              <a:rPr lang="en-US" dirty="0" err="1"/>
              <a:t>degli</a:t>
            </a:r>
            <a:r>
              <a:rPr lang="en-US" dirty="0"/>
              <a:t> </a:t>
            </a:r>
            <a:r>
              <a:rPr lang="en-US" dirty="0" err="1"/>
              <a:t>ordini</a:t>
            </a:r>
            <a:endParaRPr lang="it-IT" dirty="0"/>
          </a:p>
        </p:txBody>
      </p:sp>
      <p:pic>
        <p:nvPicPr>
          <p:cNvPr id="4" name="Segnaposto contenuto 3">
            <a:extLst>
              <a:ext uri="{FF2B5EF4-FFF2-40B4-BE49-F238E27FC236}">
                <a16:creationId xmlns:a16="http://schemas.microsoft.com/office/drawing/2014/main" id="{48F6EEE9-9A15-41A2-8CE0-7A5A19760BD8}"/>
              </a:ext>
            </a:extLst>
          </p:cNvPr>
          <p:cNvPicPr>
            <a:picLocks noGrp="1" noChangeAspect="1"/>
          </p:cNvPicPr>
          <p:nvPr>
            <p:ph idx="1"/>
          </p:nvPr>
        </p:nvPicPr>
        <p:blipFill>
          <a:blip r:embed="rId2"/>
          <a:stretch>
            <a:fillRect/>
          </a:stretch>
        </p:blipFill>
        <p:spPr>
          <a:xfrm>
            <a:off x="2625534" y="1839913"/>
            <a:ext cx="6531358" cy="4459287"/>
          </a:xfrm>
          <a:prstGeom prst="rect">
            <a:avLst/>
          </a:prstGeom>
        </p:spPr>
      </p:pic>
    </p:spTree>
    <p:extLst>
      <p:ext uri="{BB962C8B-B14F-4D97-AF65-F5344CB8AC3E}">
        <p14:creationId xmlns:p14="http://schemas.microsoft.com/office/powerpoint/2010/main" val="4053094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592C34-C24B-4B83-989B-0C247BD9FAE0}"/>
              </a:ext>
            </a:extLst>
          </p:cNvPr>
          <p:cNvSpPr>
            <a:spLocks noGrp="1"/>
          </p:cNvSpPr>
          <p:nvPr>
            <p:ph type="title"/>
          </p:nvPr>
        </p:nvSpPr>
        <p:spPr>
          <a:xfrm>
            <a:off x="1640156" y="2788555"/>
            <a:ext cx="8911687" cy="1280890"/>
          </a:xfrm>
        </p:spPr>
        <p:txBody>
          <a:bodyPr/>
          <a:lstStyle/>
          <a:p>
            <a:r>
              <a:rPr lang="en-US" b="1" i="1" dirty="0"/>
              <a:t>						Object Design </a:t>
            </a:r>
            <a:br>
              <a:rPr lang="en-US" b="1" i="1" dirty="0"/>
            </a:br>
            <a:r>
              <a:rPr lang="en-US" b="1" i="1" dirty="0"/>
              <a:t>							Document</a:t>
            </a:r>
            <a:endParaRPr lang="it-IT" dirty="0"/>
          </a:p>
        </p:txBody>
      </p:sp>
    </p:spTree>
    <p:extLst>
      <p:ext uri="{BB962C8B-B14F-4D97-AF65-F5344CB8AC3E}">
        <p14:creationId xmlns:p14="http://schemas.microsoft.com/office/powerpoint/2010/main" val="192931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760F174-6359-40BF-BD8F-D6756EC04CEA}"/>
              </a:ext>
            </a:extLst>
          </p:cNvPr>
          <p:cNvSpPr>
            <a:spLocks noGrp="1"/>
          </p:cNvSpPr>
          <p:nvPr>
            <p:ph idx="1"/>
          </p:nvPr>
        </p:nvSpPr>
        <p:spPr>
          <a:xfrm>
            <a:off x="506185" y="1240971"/>
            <a:ext cx="11185071" cy="5012872"/>
          </a:xfrm>
        </p:spPr>
        <p:txBody>
          <a:bodyPr/>
          <a:lstStyle/>
          <a:p>
            <a:r>
              <a:rPr lang="en-US" dirty="0"/>
              <a:t>Di </a:t>
            </a:r>
            <a:r>
              <a:rPr lang="en-US" dirty="0" err="1"/>
              <a:t>seguito</a:t>
            </a:r>
            <a:r>
              <a:rPr lang="en-US" dirty="0"/>
              <a:t> è </a:t>
            </a:r>
            <a:r>
              <a:rPr lang="en-US" dirty="0" err="1"/>
              <a:t>riportata</a:t>
            </a:r>
            <a:r>
              <a:rPr lang="en-US" dirty="0"/>
              <a:t> una </a:t>
            </a:r>
            <a:r>
              <a:rPr lang="en-US" dirty="0" err="1"/>
              <a:t>panoramica</a:t>
            </a:r>
            <a:r>
              <a:rPr lang="en-US" dirty="0"/>
              <a:t> </a:t>
            </a:r>
            <a:r>
              <a:rPr lang="en-US" dirty="0" err="1"/>
              <a:t>dei</a:t>
            </a:r>
            <a:r>
              <a:rPr lang="en-US" dirty="0"/>
              <a:t> work product </a:t>
            </a:r>
            <a:r>
              <a:rPr lang="en-US" dirty="0" err="1"/>
              <a:t>della</a:t>
            </a:r>
            <a:r>
              <a:rPr lang="en-US" dirty="0"/>
              <a:t> </a:t>
            </a:r>
            <a:r>
              <a:rPr lang="en-US" dirty="0" err="1"/>
              <a:t>fase</a:t>
            </a:r>
            <a:r>
              <a:rPr lang="en-US" dirty="0"/>
              <a:t> di Object Design:</a:t>
            </a:r>
          </a:p>
          <a:p>
            <a:pPr lvl="1">
              <a:buFont typeface="Arial" panose="020B0604020202020204" pitchFamily="34" charset="0"/>
              <a:buChar char="•"/>
            </a:pPr>
            <a:r>
              <a:rPr lang="en-US" dirty="0" err="1"/>
              <a:t>Linee</a:t>
            </a:r>
            <a:r>
              <a:rPr lang="en-US" dirty="0"/>
              <a:t> </a:t>
            </a:r>
            <a:r>
              <a:rPr lang="en-US" dirty="0" err="1"/>
              <a:t>guida</a:t>
            </a:r>
            <a:r>
              <a:rPr lang="en-US" dirty="0"/>
              <a:t> per la </a:t>
            </a:r>
            <a:r>
              <a:rPr lang="en-US" dirty="0" err="1"/>
              <a:t>documentazione</a:t>
            </a:r>
            <a:r>
              <a:rPr lang="en-US" dirty="0"/>
              <a:t> </a:t>
            </a:r>
            <a:r>
              <a:rPr lang="en-US" dirty="0" err="1"/>
              <a:t>delle</a:t>
            </a:r>
            <a:r>
              <a:rPr lang="en-US" dirty="0"/>
              <a:t> interface</a:t>
            </a:r>
          </a:p>
          <a:p>
            <a:pPr lvl="1">
              <a:buFont typeface="Arial" panose="020B0604020202020204" pitchFamily="34" charset="0"/>
              <a:buChar char="•"/>
            </a:pPr>
            <a:r>
              <a:rPr lang="en-US" dirty="0" err="1"/>
              <a:t>Struttura</a:t>
            </a:r>
            <a:r>
              <a:rPr lang="en-US" dirty="0"/>
              <a:t> del Sistema</a:t>
            </a:r>
          </a:p>
          <a:p>
            <a:pPr lvl="1">
              <a:buFont typeface="Arial" panose="020B0604020202020204" pitchFamily="34" charset="0"/>
              <a:buChar char="•"/>
            </a:pPr>
            <a:r>
              <a:rPr lang="en-US" dirty="0" err="1"/>
              <a:t>Descrizione</a:t>
            </a:r>
            <a:r>
              <a:rPr lang="en-US" dirty="0"/>
              <a:t> </a:t>
            </a:r>
            <a:r>
              <a:rPr lang="en-US" dirty="0" err="1"/>
              <a:t>delle</a:t>
            </a:r>
            <a:r>
              <a:rPr lang="en-US" dirty="0"/>
              <a:t> </a:t>
            </a:r>
            <a:r>
              <a:rPr lang="en-US" dirty="0" err="1"/>
              <a:t>classi</a:t>
            </a:r>
            <a:endParaRPr lang="en-US" dirty="0"/>
          </a:p>
          <a:p>
            <a:pPr lvl="1">
              <a:buFont typeface="Arial" panose="020B0604020202020204" pitchFamily="34" charset="0"/>
              <a:buChar char="•"/>
            </a:pPr>
            <a:r>
              <a:rPr lang="en-US" dirty="0"/>
              <a:t>Class Diagram</a:t>
            </a:r>
          </a:p>
          <a:p>
            <a:pPr lvl="1">
              <a:buFont typeface="Arial" panose="020B0604020202020204" pitchFamily="34" charset="0"/>
              <a:buChar char="•"/>
            </a:pPr>
            <a:r>
              <a:rPr lang="en-US" dirty="0" err="1"/>
              <a:t>Definizione</a:t>
            </a:r>
            <a:r>
              <a:rPr lang="en-US" dirty="0"/>
              <a:t> </a:t>
            </a:r>
            <a:r>
              <a:rPr lang="en-US" dirty="0" err="1"/>
              <a:t>delle</a:t>
            </a:r>
            <a:r>
              <a:rPr lang="en-US" dirty="0"/>
              <a:t> </a:t>
            </a:r>
            <a:r>
              <a:rPr lang="en-US" dirty="0" err="1"/>
              <a:t>interfacce</a:t>
            </a:r>
            <a:r>
              <a:rPr lang="en-US" dirty="0"/>
              <a:t> </a:t>
            </a:r>
            <a:r>
              <a:rPr lang="en-US" dirty="0" err="1"/>
              <a:t>delle</a:t>
            </a:r>
            <a:r>
              <a:rPr lang="en-US" dirty="0"/>
              <a:t> </a:t>
            </a:r>
            <a:r>
              <a:rPr lang="en-US" dirty="0" err="1"/>
              <a:t>classi</a:t>
            </a:r>
            <a:endParaRPr lang="en-US" dirty="0"/>
          </a:p>
          <a:p>
            <a:pPr lvl="1">
              <a:buFont typeface="Arial" panose="020B0604020202020204" pitchFamily="34" charset="0"/>
              <a:buChar char="•"/>
            </a:pPr>
            <a:r>
              <a:rPr lang="en-US" dirty="0" err="1"/>
              <a:t>Definizione</a:t>
            </a:r>
            <a:r>
              <a:rPr lang="en-US" dirty="0"/>
              <a:t> </a:t>
            </a:r>
            <a:r>
              <a:rPr lang="en-US" dirty="0" err="1"/>
              <a:t>dei</a:t>
            </a:r>
            <a:r>
              <a:rPr lang="en-US" dirty="0"/>
              <a:t> </a:t>
            </a:r>
            <a:r>
              <a:rPr lang="en-US" dirty="0" err="1"/>
              <a:t>contratti</a:t>
            </a:r>
            <a:endParaRPr lang="en-US" dirty="0"/>
          </a:p>
          <a:p>
            <a:pPr lvl="1">
              <a:buFont typeface="Arial" panose="020B0604020202020204" pitchFamily="34" charset="0"/>
              <a:buChar char="•"/>
            </a:pPr>
            <a:r>
              <a:rPr lang="en-US" dirty="0"/>
              <a:t>Design Pattern</a:t>
            </a:r>
          </a:p>
          <a:p>
            <a:pPr lvl="1">
              <a:buFont typeface="Arial" panose="020B0604020202020204" pitchFamily="34" charset="0"/>
              <a:buChar char="•"/>
            </a:pPr>
            <a:endParaRPr lang="it-IT" dirty="0"/>
          </a:p>
        </p:txBody>
      </p:sp>
    </p:spTree>
    <p:extLst>
      <p:ext uri="{BB962C8B-B14F-4D97-AF65-F5344CB8AC3E}">
        <p14:creationId xmlns:p14="http://schemas.microsoft.com/office/powerpoint/2010/main" val="654727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48991E-E4E3-4662-9C57-CAE4AFE40FC7}"/>
              </a:ext>
            </a:extLst>
          </p:cNvPr>
          <p:cNvSpPr>
            <a:spLocks noGrp="1"/>
          </p:cNvSpPr>
          <p:nvPr>
            <p:ph type="title"/>
          </p:nvPr>
        </p:nvSpPr>
        <p:spPr>
          <a:xfrm>
            <a:off x="1640156" y="624110"/>
            <a:ext cx="8911687" cy="1280890"/>
          </a:xfrm>
        </p:spPr>
        <p:txBody>
          <a:bodyPr/>
          <a:lstStyle/>
          <a:p>
            <a:r>
              <a:rPr lang="en-US" dirty="0" err="1"/>
              <a:t>Linee</a:t>
            </a:r>
            <a:r>
              <a:rPr lang="en-US" dirty="0"/>
              <a:t> </a:t>
            </a:r>
            <a:r>
              <a:rPr lang="en-US" dirty="0" err="1"/>
              <a:t>guida</a:t>
            </a:r>
            <a:r>
              <a:rPr lang="en-US" dirty="0"/>
              <a:t> per la </a:t>
            </a:r>
            <a:r>
              <a:rPr lang="en-US" dirty="0" err="1"/>
              <a:t>documentazione</a:t>
            </a:r>
            <a:r>
              <a:rPr lang="en-US" dirty="0"/>
              <a:t> di </a:t>
            </a:r>
            <a:r>
              <a:rPr lang="en-US" dirty="0" err="1"/>
              <a:t>interfacce</a:t>
            </a:r>
            <a:endParaRPr lang="it-IT" dirty="0"/>
          </a:p>
        </p:txBody>
      </p:sp>
      <p:sp>
        <p:nvSpPr>
          <p:cNvPr id="3" name="Segnaposto contenuto 2">
            <a:extLst>
              <a:ext uri="{FF2B5EF4-FFF2-40B4-BE49-F238E27FC236}">
                <a16:creationId xmlns:a16="http://schemas.microsoft.com/office/drawing/2014/main" id="{2C85DEF8-4F3A-43F6-B006-2DB81B5529D6}"/>
              </a:ext>
            </a:extLst>
          </p:cNvPr>
          <p:cNvSpPr>
            <a:spLocks noGrp="1"/>
          </p:cNvSpPr>
          <p:nvPr>
            <p:ph idx="1"/>
          </p:nvPr>
        </p:nvSpPr>
        <p:spPr>
          <a:xfrm>
            <a:off x="1159329" y="2133599"/>
            <a:ext cx="10345283" cy="4234543"/>
          </a:xfrm>
        </p:spPr>
        <p:txBody>
          <a:bodyPr/>
          <a:lstStyle/>
          <a:p>
            <a:r>
              <a:rPr lang="en-US" dirty="0"/>
              <a:t>È </a:t>
            </a:r>
            <a:r>
              <a:rPr lang="en-US" dirty="0" err="1"/>
              <a:t>buona</a:t>
            </a:r>
            <a:r>
              <a:rPr lang="en-US" dirty="0"/>
              <a:t> </a:t>
            </a:r>
            <a:r>
              <a:rPr lang="en-US" dirty="0" err="1"/>
              <a:t>norma</a:t>
            </a:r>
            <a:r>
              <a:rPr lang="en-US" dirty="0"/>
              <a:t> </a:t>
            </a:r>
            <a:r>
              <a:rPr lang="en-US" dirty="0" err="1"/>
              <a:t>utilizzare</a:t>
            </a:r>
            <a:r>
              <a:rPr lang="en-US" dirty="0"/>
              <a:t> </a:t>
            </a:r>
            <a:r>
              <a:rPr lang="en-US" dirty="0" err="1"/>
              <a:t>nomi</a:t>
            </a:r>
            <a:r>
              <a:rPr lang="en-US" dirty="0"/>
              <a:t>:</a:t>
            </a:r>
          </a:p>
          <a:p>
            <a:pPr lvl="1">
              <a:buFont typeface="Arial" panose="020B0604020202020204" pitchFamily="34" charset="0"/>
              <a:buChar char="•"/>
            </a:pPr>
            <a:r>
              <a:rPr lang="en-US" dirty="0" err="1"/>
              <a:t>Descrittivi</a:t>
            </a:r>
            <a:endParaRPr lang="en-US" dirty="0"/>
          </a:p>
          <a:p>
            <a:pPr lvl="1">
              <a:buFont typeface="Arial" panose="020B0604020202020204" pitchFamily="34" charset="0"/>
              <a:buChar char="•"/>
            </a:pPr>
            <a:r>
              <a:rPr lang="en-US" dirty="0" err="1"/>
              <a:t>Pronunciabili</a:t>
            </a:r>
            <a:endParaRPr lang="en-US" dirty="0"/>
          </a:p>
          <a:p>
            <a:pPr lvl="1">
              <a:buFont typeface="Arial" panose="020B0604020202020204" pitchFamily="34" charset="0"/>
              <a:buChar char="•"/>
            </a:pPr>
            <a:r>
              <a:rPr lang="en-US" dirty="0"/>
              <a:t>Non </a:t>
            </a:r>
            <a:r>
              <a:rPr lang="en-US" dirty="0" err="1"/>
              <a:t>abbreviati</a:t>
            </a:r>
            <a:endParaRPr lang="en-US" dirty="0"/>
          </a:p>
          <a:p>
            <a:pPr lvl="1">
              <a:buFont typeface="Arial" panose="020B0604020202020204" pitchFamily="34" charset="0"/>
              <a:buChar char="•"/>
            </a:pPr>
            <a:r>
              <a:rPr lang="it-IT" dirty="0"/>
              <a:t>Utilizzando Camel Case</a:t>
            </a:r>
          </a:p>
          <a:p>
            <a:pPr lvl="1">
              <a:buFont typeface="Arial" panose="020B0604020202020204" pitchFamily="34" charset="0"/>
              <a:buChar char="•"/>
            </a:pPr>
            <a:r>
              <a:rPr lang="it-IT" dirty="0"/>
              <a:t>Utilizzando solo caratteri consentiti</a:t>
            </a:r>
          </a:p>
        </p:txBody>
      </p:sp>
    </p:spTree>
    <p:extLst>
      <p:ext uri="{BB962C8B-B14F-4D97-AF65-F5344CB8AC3E}">
        <p14:creationId xmlns:p14="http://schemas.microsoft.com/office/powerpoint/2010/main" val="353758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9BEBC3-3823-41AC-8137-3C8E47E7712B}"/>
              </a:ext>
            </a:extLst>
          </p:cNvPr>
          <p:cNvSpPr>
            <a:spLocks noGrp="1"/>
          </p:cNvSpPr>
          <p:nvPr>
            <p:ph type="title"/>
          </p:nvPr>
        </p:nvSpPr>
        <p:spPr>
          <a:xfrm>
            <a:off x="1640156" y="575124"/>
            <a:ext cx="8911687" cy="1280890"/>
          </a:xfrm>
        </p:spPr>
        <p:txBody>
          <a:bodyPr/>
          <a:lstStyle/>
          <a:p>
            <a:r>
              <a:rPr lang="en-US" dirty="0"/>
              <a:t>Naming convention - </a:t>
            </a:r>
            <a:r>
              <a:rPr lang="en-US" dirty="0" err="1"/>
              <a:t>Variabili</a:t>
            </a:r>
            <a:endParaRPr lang="it-IT" dirty="0"/>
          </a:p>
        </p:txBody>
      </p:sp>
      <p:sp>
        <p:nvSpPr>
          <p:cNvPr id="3" name="Segnaposto contenuto 2">
            <a:extLst>
              <a:ext uri="{FF2B5EF4-FFF2-40B4-BE49-F238E27FC236}">
                <a16:creationId xmlns:a16="http://schemas.microsoft.com/office/drawing/2014/main" id="{0E88B10A-54DB-494C-B9FB-D64F7A607ED0}"/>
              </a:ext>
            </a:extLst>
          </p:cNvPr>
          <p:cNvSpPr>
            <a:spLocks noGrp="1"/>
          </p:cNvSpPr>
          <p:nvPr>
            <p:ph idx="1"/>
          </p:nvPr>
        </p:nvSpPr>
        <p:spPr>
          <a:xfrm>
            <a:off x="1012371" y="1453243"/>
            <a:ext cx="10492241" cy="4457979"/>
          </a:xfrm>
        </p:spPr>
        <p:txBody>
          <a:bodyPr/>
          <a:lstStyle/>
          <a:p>
            <a:r>
              <a:rPr lang="en-US" dirty="0"/>
              <a:t>I </a:t>
            </a:r>
            <a:r>
              <a:rPr lang="en-US" dirty="0" err="1"/>
              <a:t>nomi</a:t>
            </a:r>
            <a:r>
              <a:rPr lang="en-US" dirty="0"/>
              <a:t> </a:t>
            </a:r>
            <a:r>
              <a:rPr lang="en-US" dirty="0" err="1"/>
              <a:t>delle</a:t>
            </a:r>
            <a:r>
              <a:rPr lang="en-US" dirty="0"/>
              <a:t> </a:t>
            </a:r>
            <a:r>
              <a:rPr lang="en-US" dirty="0" err="1"/>
              <a:t>variabili</a:t>
            </a:r>
            <a:r>
              <a:rPr lang="en-US" dirty="0"/>
              <a:t> </a:t>
            </a:r>
            <a:r>
              <a:rPr lang="en-US" dirty="0" err="1"/>
              <a:t>devono</a:t>
            </a:r>
            <a:r>
              <a:rPr lang="en-US" dirty="0"/>
              <a:t> </a:t>
            </a:r>
            <a:r>
              <a:rPr lang="en-US" dirty="0" err="1"/>
              <a:t>iniziare</a:t>
            </a:r>
            <a:r>
              <a:rPr lang="en-US" dirty="0"/>
              <a:t> con la </a:t>
            </a:r>
            <a:r>
              <a:rPr lang="en-US" dirty="0" err="1"/>
              <a:t>lettera</a:t>
            </a:r>
            <a:r>
              <a:rPr lang="en-US" dirty="0"/>
              <a:t> </a:t>
            </a:r>
            <a:r>
              <a:rPr lang="en-US" dirty="0" err="1"/>
              <a:t>minuscola</a:t>
            </a:r>
            <a:r>
              <a:rPr lang="en-US" dirty="0"/>
              <a:t>  e le parole successive, </a:t>
            </a:r>
            <a:r>
              <a:rPr lang="en-US" dirty="0" err="1"/>
              <a:t>che</a:t>
            </a:r>
            <a:r>
              <a:rPr lang="en-US" dirty="0"/>
              <a:t> li </a:t>
            </a:r>
            <a:r>
              <a:rPr lang="en-US" dirty="0" err="1"/>
              <a:t>compongono</a:t>
            </a:r>
            <a:r>
              <a:rPr lang="en-US" dirty="0"/>
              <a:t>, con la </a:t>
            </a:r>
            <a:r>
              <a:rPr lang="en-US" dirty="0" err="1"/>
              <a:t>lettera</a:t>
            </a:r>
            <a:r>
              <a:rPr lang="en-US" dirty="0"/>
              <a:t> </a:t>
            </a:r>
            <a:r>
              <a:rPr lang="en-US" dirty="0" err="1"/>
              <a:t>minuscola</a:t>
            </a:r>
            <a:r>
              <a:rPr lang="en-US" dirty="0"/>
              <a:t>. In </a:t>
            </a:r>
            <a:r>
              <a:rPr lang="en-US" dirty="0" err="1"/>
              <a:t>ogni</a:t>
            </a:r>
            <a:r>
              <a:rPr lang="en-US" dirty="0"/>
              <a:t> </a:t>
            </a:r>
            <a:r>
              <a:rPr lang="en-US" dirty="0" err="1"/>
              <a:t>riga</a:t>
            </a:r>
            <a:r>
              <a:rPr lang="en-US" dirty="0"/>
              <a:t> di </a:t>
            </a:r>
            <a:r>
              <a:rPr lang="en-US" dirty="0" err="1"/>
              <a:t>codice</a:t>
            </a:r>
            <a:r>
              <a:rPr lang="en-US" dirty="0"/>
              <a:t> vi </a:t>
            </a:r>
            <a:r>
              <a:rPr lang="en-US" dirty="0" err="1"/>
              <a:t>deve</a:t>
            </a:r>
            <a:r>
              <a:rPr lang="en-US" dirty="0"/>
              <a:t> </a:t>
            </a:r>
            <a:r>
              <a:rPr lang="en-US" dirty="0" err="1"/>
              <a:t>essere</a:t>
            </a:r>
            <a:r>
              <a:rPr lang="en-US" dirty="0"/>
              <a:t> una sola </a:t>
            </a:r>
            <a:r>
              <a:rPr lang="en-US" dirty="0" err="1"/>
              <a:t>dichiarazione</a:t>
            </a:r>
            <a:r>
              <a:rPr lang="en-US" dirty="0"/>
              <a:t> di </a:t>
            </a:r>
            <a:r>
              <a:rPr lang="en-US" dirty="0" err="1"/>
              <a:t>variabile</a:t>
            </a:r>
            <a:r>
              <a:rPr lang="en-US" dirty="0"/>
              <a:t> e </a:t>
            </a:r>
            <a:r>
              <a:rPr lang="en-US" dirty="0" err="1"/>
              <a:t>va</a:t>
            </a:r>
            <a:r>
              <a:rPr lang="en-US" dirty="0"/>
              <a:t> </a:t>
            </a:r>
            <a:r>
              <a:rPr lang="en-US" dirty="0" err="1"/>
              <a:t>effettuato</a:t>
            </a:r>
            <a:r>
              <a:rPr lang="en-US" dirty="0"/>
              <a:t> </a:t>
            </a:r>
            <a:r>
              <a:rPr lang="en-US" dirty="0" err="1"/>
              <a:t>l’allineamento</a:t>
            </a:r>
            <a:r>
              <a:rPr lang="en-US" dirty="0"/>
              <a:t> per </a:t>
            </a:r>
            <a:r>
              <a:rPr lang="en-US" dirty="0" err="1"/>
              <a:t>migliarare</a:t>
            </a:r>
            <a:r>
              <a:rPr lang="en-US" dirty="0"/>
              <a:t> la </a:t>
            </a:r>
            <a:r>
              <a:rPr lang="en-US" dirty="0" err="1"/>
              <a:t>leggibilità</a:t>
            </a:r>
            <a:endParaRPr lang="en-US" dirty="0"/>
          </a:p>
          <a:p>
            <a:endParaRPr lang="en-US" dirty="0"/>
          </a:p>
          <a:p>
            <a:r>
              <a:rPr lang="en-US" dirty="0"/>
              <a:t>In </a:t>
            </a:r>
            <a:r>
              <a:rPr lang="en-US" dirty="0" err="1"/>
              <a:t>caso</a:t>
            </a:r>
            <a:r>
              <a:rPr lang="en-US" dirty="0"/>
              <a:t> di </a:t>
            </a:r>
            <a:r>
              <a:rPr lang="en-US" dirty="0" err="1"/>
              <a:t>costanti</a:t>
            </a:r>
            <a:r>
              <a:rPr lang="en-US" dirty="0"/>
              <a:t> </a:t>
            </a:r>
            <a:r>
              <a:rPr lang="en-US" dirty="0" err="1"/>
              <a:t>statiche</a:t>
            </a:r>
            <a:r>
              <a:rPr lang="en-US" dirty="0"/>
              <a:t>, </a:t>
            </a:r>
            <a:r>
              <a:rPr lang="en-US" dirty="0" err="1"/>
              <a:t>utilizzare</a:t>
            </a:r>
            <a:r>
              <a:rPr lang="en-US" dirty="0"/>
              <a:t> solo </a:t>
            </a:r>
            <a:r>
              <a:rPr lang="en-US" dirty="0" err="1"/>
              <a:t>caratteri</a:t>
            </a:r>
            <a:r>
              <a:rPr lang="en-US" dirty="0"/>
              <a:t> MAIUSCOLI</a:t>
            </a:r>
          </a:p>
          <a:p>
            <a:endParaRPr lang="en-US" dirty="0"/>
          </a:p>
          <a:p>
            <a:r>
              <a:rPr lang="en-US" dirty="0"/>
              <a:t>In </a:t>
            </a:r>
            <a:r>
              <a:rPr lang="en-US" dirty="0" err="1"/>
              <a:t>determinati</a:t>
            </a:r>
            <a:r>
              <a:rPr lang="en-US" dirty="0"/>
              <a:t> </a:t>
            </a:r>
            <a:r>
              <a:rPr lang="en-US" dirty="0" err="1"/>
              <a:t>casi,è</a:t>
            </a:r>
            <a:r>
              <a:rPr lang="en-US" dirty="0"/>
              <a:t> possible </a:t>
            </a:r>
            <a:r>
              <a:rPr lang="en-US" dirty="0" err="1"/>
              <a:t>utilizzare</a:t>
            </a:r>
            <a:r>
              <a:rPr lang="en-US" dirty="0"/>
              <a:t> </a:t>
            </a:r>
            <a:r>
              <a:rPr lang="en-US" dirty="0" err="1"/>
              <a:t>il</a:t>
            </a:r>
            <a:r>
              <a:rPr lang="en-US" dirty="0"/>
              <a:t> carattere underscore “_”.</a:t>
            </a:r>
            <a:endParaRPr lang="it-IT" dirty="0"/>
          </a:p>
        </p:txBody>
      </p:sp>
    </p:spTree>
    <p:extLst>
      <p:ext uri="{BB962C8B-B14F-4D97-AF65-F5344CB8AC3E}">
        <p14:creationId xmlns:p14="http://schemas.microsoft.com/office/powerpoint/2010/main" val="2126644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377ED2-D64E-43C9-BB6E-989095965CA0}"/>
              </a:ext>
            </a:extLst>
          </p:cNvPr>
          <p:cNvSpPr>
            <a:spLocks noGrp="1"/>
          </p:cNvSpPr>
          <p:nvPr>
            <p:ph type="title"/>
          </p:nvPr>
        </p:nvSpPr>
        <p:spPr>
          <a:xfrm>
            <a:off x="1640156" y="607781"/>
            <a:ext cx="8911687" cy="1280890"/>
          </a:xfrm>
        </p:spPr>
        <p:txBody>
          <a:bodyPr/>
          <a:lstStyle/>
          <a:p>
            <a:r>
              <a:rPr lang="en-US" dirty="0"/>
              <a:t>Naming convention-</a:t>
            </a:r>
            <a:r>
              <a:rPr lang="en-US" dirty="0" err="1"/>
              <a:t>Metodi</a:t>
            </a:r>
            <a:endParaRPr lang="it-IT" dirty="0"/>
          </a:p>
        </p:txBody>
      </p:sp>
      <p:sp>
        <p:nvSpPr>
          <p:cNvPr id="3" name="Segnaposto contenuto 2">
            <a:extLst>
              <a:ext uri="{FF2B5EF4-FFF2-40B4-BE49-F238E27FC236}">
                <a16:creationId xmlns:a16="http://schemas.microsoft.com/office/drawing/2014/main" id="{5FA84047-8B34-4611-8105-D294B8AA6F0A}"/>
              </a:ext>
            </a:extLst>
          </p:cNvPr>
          <p:cNvSpPr>
            <a:spLocks noGrp="1"/>
          </p:cNvSpPr>
          <p:nvPr>
            <p:ph idx="1"/>
          </p:nvPr>
        </p:nvSpPr>
        <p:spPr>
          <a:xfrm>
            <a:off x="604157" y="1502229"/>
            <a:ext cx="10900455" cy="4408993"/>
          </a:xfrm>
        </p:spPr>
        <p:txBody>
          <a:bodyPr/>
          <a:lstStyle/>
          <a:p>
            <a:r>
              <a:rPr lang="en-US" dirty="0"/>
              <a:t>I </a:t>
            </a:r>
            <a:r>
              <a:rPr lang="en-US" dirty="0" err="1"/>
              <a:t>nomi</a:t>
            </a:r>
            <a:r>
              <a:rPr lang="en-US" dirty="0"/>
              <a:t> </a:t>
            </a:r>
            <a:r>
              <a:rPr lang="en-US" dirty="0" err="1"/>
              <a:t>dei</a:t>
            </a:r>
            <a:r>
              <a:rPr lang="en-US" dirty="0"/>
              <a:t> </a:t>
            </a:r>
            <a:r>
              <a:rPr lang="en-US" dirty="0" err="1"/>
              <a:t>metodi</a:t>
            </a:r>
            <a:r>
              <a:rPr lang="en-US" dirty="0"/>
              <a:t> </a:t>
            </a:r>
            <a:r>
              <a:rPr lang="en-US" dirty="0" err="1"/>
              <a:t>devono</a:t>
            </a:r>
            <a:r>
              <a:rPr lang="en-US" dirty="0"/>
              <a:t> </a:t>
            </a:r>
            <a:r>
              <a:rPr lang="en-US" dirty="0" err="1"/>
              <a:t>iniziare</a:t>
            </a:r>
            <a:r>
              <a:rPr lang="en-US" dirty="0"/>
              <a:t> con la </a:t>
            </a:r>
            <a:r>
              <a:rPr lang="en-US" dirty="0" err="1"/>
              <a:t>lettera</a:t>
            </a:r>
            <a:r>
              <a:rPr lang="en-US" dirty="0"/>
              <a:t> </a:t>
            </a:r>
            <a:r>
              <a:rPr lang="en-US" dirty="0" err="1"/>
              <a:t>minuscola</a:t>
            </a:r>
            <a:r>
              <a:rPr lang="en-US" dirty="0"/>
              <a:t>, e le parole </a:t>
            </a:r>
            <a:r>
              <a:rPr lang="en-US" dirty="0" err="1"/>
              <a:t>successive,che</a:t>
            </a:r>
            <a:r>
              <a:rPr lang="en-US" dirty="0"/>
              <a:t> li </a:t>
            </a:r>
            <a:r>
              <a:rPr lang="en-US" dirty="0" err="1"/>
              <a:t>compongono,con</a:t>
            </a:r>
            <a:r>
              <a:rPr lang="en-US" dirty="0"/>
              <a:t> la </a:t>
            </a:r>
            <a:r>
              <a:rPr lang="en-US" dirty="0" err="1"/>
              <a:t>lettera</a:t>
            </a:r>
            <a:r>
              <a:rPr lang="en-US" dirty="0"/>
              <a:t> </a:t>
            </a:r>
            <a:r>
              <a:rPr lang="en-US" dirty="0" err="1"/>
              <a:t>maiuscola</a:t>
            </a:r>
            <a:r>
              <a:rPr lang="en-US" dirty="0"/>
              <a:t>. Di </a:t>
            </a:r>
            <a:r>
              <a:rPr lang="en-US" dirty="0" err="1"/>
              <a:t>solito</a:t>
            </a:r>
            <a:r>
              <a:rPr lang="en-US" dirty="0"/>
              <a:t> </a:t>
            </a:r>
            <a:r>
              <a:rPr lang="en-US" dirty="0" err="1"/>
              <a:t>il</a:t>
            </a:r>
            <a:r>
              <a:rPr lang="en-US" dirty="0"/>
              <a:t> </a:t>
            </a:r>
            <a:r>
              <a:rPr lang="en-US" dirty="0" err="1"/>
              <a:t>metodo</a:t>
            </a:r>
            <a:r>
              <a:rPr lang="en-US" dirty="0"/>
              <a:t> del </a:t>
            </a:r>
            <a:r>
              <a:rPr lang="en-US" dirty="0" err="1"/>
              <a:t>nome</a:t>
            </a:r>
            <a:r>
              <a:rPr lang="en-US" dirty="0"/>
              <a:t> è </a:t>
            </a:r>
            <a:r>
              <a:rPr lang="en-US" dirty="0" err="1"/>
              <a:t>costituito</a:t>
            </a:r>
            <a:r>
              <a:rPr lang="en-US" dirty="0"/>
              <a:t> da un </a:t>
            </a:r>
            <a:r>
              <a:rPr lang="en-US" dirty="0" err="1"/>
              <a:t>verbo</a:t>
            </a:r>
            <a:r>
              <a:rPr lang="en-US" dirty="0"/>
              <a:t> </a:t>
            </a:r>
            <a:r>
              <a:rPr lang="en-US" dirty="0" err="1"/>
              <a:t>che</a:t>
            </a:r>
            <a:r>
              <a:rPr lang="en-US" dirty="0"/>
              <a:t> </a:t>
            </a:r>
            <a:r>
              <a:rPr lang="en-US" dirty="0" err="1"/>
              <a:t>identifica</a:t>
            </a:r>
            <a:r>
              <a:rPr lang="en-US" dirty="0"/>
              <a:t> </a:t>
            </a:r>
            <a:r>
              <a:rPr lang="en-US" dirty="0" err="1"/>
              <a:t>un’azione,seguito</a:t>
            </a:r>
            <a:r>
              <a:rPr lang="en-US" dirty="0"/>
              <a:t> dal </a:t>
            </a:r>
            <a:r>
              <a:rPr lang="en-US" dirty="0" err="1"/>
              <a:t>nome</a:t>
            </a:r>
            <a:r>
              <a:rPr lang="en-US" dirty="0"/>
              <a:t> di un </a:t>
            </a:r>
            <a:r>
              <a:rPr lang="en-US" dirty="0" err="1"/>
              <a:t>oggetto</a:t>
            </a:r>
            <a:r>
              <a:rPr lang="en-US" dirty="0"/>
              <a:t>.</a:t>
            </a:r>
          </a:p>
          <a:p>
            <a:endParaRPr lang="en-US" dirty="0"/>
          </a:p>
          <a:p>
            <a:r>
              <a:rPr lang="en-US" dirty="0"/>
              <a:t>I </a:t>
            </a:r>
            <a:r>
              <a:rPr lang="en-US" dirty="0" err="1"/>
              <a:t>nomi</a:t>
            </a:r>
            <a:r>
              <a:rPr lang="en-US" dirty="0"/>
              <a:t> </a:t>
            </a:r>
            <a:r>
              <a:rPr lang="en-US" dirty="0" err="1"/>
              <a:t>dei</a:t>
            </a:r>
            <a:r>
              <a:rPr lang="en-US" dirty="0"/>
              <a:t> </a:t>
            </a:r>
            <a:r>
              <a:rPr lang="en-US" dirty="0" err="1"/>
              <a:t>metodi</a:t>
            </a:r>
            <a:r>
              <a:rPr lang="en-US" dirty="0"/>
              <a:t> per </a:t>
            </a:r>
            <a:r>
              <a:rPr lang="en-US" dirty="0" err="1"/>
              <a:t>l’accesso</a:t>
            </a:r>
            <a:r>
              <a:rPr lang="en-US" dirty="0"/>
              <a:t> e la </a:t>
            </a:r>
            <a:r>
              <a:rPr lang="en-US" dirty="0" err="1"/>
              <a:t>modifica</a:t>
            </a:r>
            <a:r>
              <a:rPr lang="en-US" dirty="0"/>
              <a:t> </a:t>
            </a:r>
            <a:r>
              <a:rPr lang="en-US" dirty="0" err="1"/>
              <a:t>delle</a:t>
            </a:r>
            <a:r>
              <a:rPr lang="en-US" dirty="0"/>
              <a:t> </a:t>
            </a:r>
            <a:r>
              <a:rPr lang="en-US" dirty="0" err="1"/>
              <a:t>variabili</a:t>
            </a:r>
            <a:r>
              <a:rPr lang="en-US" dirty="0"/>
              <a:t> </a:t>
            </a:r>
            <a:r>
              <a:rPr lang="en-US" dirty="0" err="1"/>
              <a:t>dovranno</a:t>
            </a:r>
            <a:r>
              <a:rPr lang="en-US" dirty="0"/>
              <a:t> </a:t>
            </a:r>
            <a:r>
              <a:rPr lang="en-US" dirty="0" err="1"/>
              <a:t>essere</a:t>
            </a:r>
            <a:r>
              <a:rPr lang="en-US" dirty="0"/>
              <a:t> del </a:t>
            </a:r>
            <a:r>
              <a:rPr lang="en-US" dirty="0" err="1"/>
              <a:t>tipo</a:t>
            </a:r>
            <a:r>
              <a:rPr lang="en-US" dirty="0"/>
              <a:t> </a:t>
            </a:r>
            <a:r>
              <a:rPr lang="en-US" dirty="0" err="1"/>
              <a:t>getNomeVariabile</a:t>
            </a:r>
            <a:r>
              <a:rPr lang="en-US" dirty="0"/>
              <a:t>() e </a:t>
            </a:r>
            <a:r>
              <a:rPr lang="en-US" dirty="0" err="1"/>
              <a:t>setNomeVariabile</a:t>
            </a:r>
            <a:r>
              <a:rPr lang="en-US" dirty="0"/>
              <a:t>().</a:t>
            </a:r>
          </a:p>
          <a:p>
            <a:endParaRPr lang="en-US" dirty="0"/>
          </a:p>
          <a:p>
            <a:pPr marL="0" indent="0">
              <a:buNone/>
            </a:pPr>
            <a:endParaRPr lang="it-IT" dirty="0"/>
          </a:p>
        </p:txBody>
      </p:sp>
    </p:spTree>
    <p:extLst>
      <p:ext uri="{BB962C8B-B14F-4D97-AF65-F5344CB8AC3E}">
        <p14:creationId xmlns:p14="http://schemas.microsoft.com/office/powerpoint/2010/main" val="87711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FCBB9-330A-4D9B-A41A-6B69498C4253}"/>
              </a:ext>
            </a:extLst>
          </p:cNvPr>
          <p:cNvSpPr>
            <a:spLocks noGrp="1"/>
          </p:cNvSpPr>
          <p:nvPr>
            <p:ph type="title"/>
          </p:nvPr>
        </p:nvSpPr>
        <p:spPr>
          <a:xfrm>
            <a:off x="1482582" y="624110"/>
            <a:ext cx="8911687" cy="1280890"/>
          </a:xfrm>
        </p:spPr>
        <p:txBody>
          <a:bodyPr/>
          <a:lstStyle/>
          <a:p>
            <a:r>
              <a:rPr lang="en-US" dirty="0"/>
              <a:t>Naming convention- </a:t>
            </a:r>
            <a:r>
              <a:rPr lang="en-US" dirty="0" err="1"/>
              <a:t>Classi</a:t>
            </a:r>
            <a:r>
              <a:rPr lang="en-US" dirty="0"/>
              <a:t> e </a:t>
            </a:r>
            <a:r>
              <a:rPr lang="en-US" dirty="0" err="1"/>
              <a:t>Pagine</a:t>
            </a:r>
            <a:endParaRPr lang="it-IT" dirty="0"/>
          </a:p>
        </p:txBody>
      </p:sp>
      <p:sp>
        <p:nvSpPr>
          <p:cNvPr id="3" name="Segnaposto contenuto 2">
            <a:extLst>
              <a:ext uri="{FF2B5EF4-FFF2-40B4-BE49-F238E27FC236}">
                <a16:creationId xmlns:a16="http://schemas.microsoft.com/office/drawing/2014/main" id="{6AF0DD63-A051-472D-86C7-416A7CB77732}"/>
              </a:ext>
            </a:extLst>
          </p:cNvPr>
          <p:cNvSpPr>
            <a:spLocks noGrp="1"/>
          </p:cNvSpPr>
          <p:nvPr>
            <p:ph idx="1"/>
          </p:nvPr>
        </p:nvSpPr>
        <p:spPr>
          <a:xfrm>
            <a:off x="587829" y="1600200"/>
            <a:ext cx="10916783" cy="4311022"/>
          </a:xfrm>
        </p:spPr>
        <p:txBody>
          <a:bodyPr>
            <a:normAutofit fontScale="85000" lnSpcReduction="10000"/>
          </a:bodyPr>
          <a:lstStyle/>
          <a:p>
            <a:r>
              <a:rPr lang="en-US" dirty="0"/>
              <a:t>I </a:t>
            </a:r>
            <a:r>
              <a:rPr lang="en-US" dirty="0" err="1"/>
              <a:t>nomi</a:t>
            </a:r>
            <a:r>
              <a:rPr lang="en-US" dirty="0"/>
              <a:t> </a:t>
            </a:r>
            <a:r>
              <a:rPr lang="en-US" dirty="0" err="1"/>
              <a:t>delle</a:t>
            </a:r>
            <a:r>
              <a:rPr lang="en-US" dirty="0"/>
              <a:t> </a:t>
            </a:r>
            <a:r>
              <a:rPr lang="en-US" dirty="0" err="1"/>
              <a:t>classi</a:t>
            </a:r>
            <a:r>
              <a:rPr lang="en-US" dirty="0"/>
              <a:t> e </a:t>
            </a:r>
            <a:r>
              <a:rPr lang="en-US" dirty="0" err="1"/>
              <a:t>delle</a:t>
            </a:r>
            <a:r>
              <a:rPr lang="en-US" dirty="0"/>
              <a:t> </a:t>
            </a:r>
            <a:r>
              <a:rPr lang="en-US" dirty="0" err="1"/>
              <a:t>pagine</a:t>
            </a:r>
            <a:r>
              <a:rPr lang="en-US" dirty="0"/>
              <a:t> </a:t>
            </a:r>
            <a:r>
              <a:rPr lang="en-US" dirty="0" err="1"/>
              <a:t>devono</a:t>
            </a:r>
            <a:r>
              <a:rPr lang="en-US" dirty="0"/>
              <a:t> </a:t>
            </a:r>
            <a:r>
              <a:rPr lang="en-US" dirty="0" err="1"/>
              <a:t>iniziare</a:t>
            </a:r>
            <a:r>
              <a:rPr lang="en-US" dirty="0"/>
              <a:t> con le </a:t>
            </a:r>
            <a:r>
              <a:rPr lang="en-US" dirty="0" err="1"/>
              <a:t>lettere</a:t>
            </a:r>
            <a:r>
              <a:rPr lang="en-US" dirty="0"/>
              <a:t> </a:t>
            </a:r>
            <a:r>
              <a:rPr lang="en-US" dirty="0" err="1"/>
              <a:t>maiuscole</a:t>
            </a:r>
            <a:r>
              <a:rPr lang="en-US" dirty="0"/>
              <a:t> , e </a:t>
            </a:r>
            <a:r>
              <a:rPr lang="en-US" dirty="0" err="1"/>
              <a:t>anche</a:t>
            </a:r>
            <a:r>
              <a:rPr lang="en-US" dirty="0"/>
              <a:t> le parole successive </a:t>
            </a:r>
            <a:r>
              <a:rPr lang="en-US" dirty="0" err="1"/>
              <a:t>all’interno</a:t>
            </a:r>
            <a:r>
              <a:rPr lang="en-US" dirty="0"/>
              <a:t>  </a:t>
            </a:r>
            <a:r>
              <a:rPr lang="en-US" dirty="0" err="1"/>
              <a:t>devono</a:t>
            </a:r>
            <a:r>
              <a:rPr lang="en-US" dirty="0"/>
              <a:t> </a:t>
            </a:r>
            <a:r>
              <a:rPr lang="en-US" dirty="0" err="1"/>
              <a:t>iniziare</a:t>
            </a:r>
            <a:r>
              <a:rPr lang="en-US" dirty="0"/>
              <a:t> con la </a:t>
            </a:r>
            <a:r>
              <a:rPr lang="en-US" dirty="0" err="1"/>
              <a:t>lettera</a:t>
            </a:r>
            <a:r>
              <a:rPr lang="en-US" dirty="0"/>
              <a:t> </a:t>
            </a:r>
            <a:r>
              <a:rPr lang="en-US" dirty="0" err="1"/>
              <a:t>maiuscola</a:t>
            </a:r>
            <a:r>
              <a:rPr lang="en-US" dirty="0"/>
              <a:t>.</a:t>
            </a:r>
          </a:p>
          <a:p>
            <a:r>
              <a:rPr lang="en-US" dirty="0"/>
              <a:t>I </a:t>
            </a:r>
            <a:r>
              <a:rPr lang="en-US" dirty="0" err="1"/>
              <a:t>nomi</a:t>
            </a:r>
            <a:r>
              <a:rPr lang="en-US" dirty="0"/>
              <a:t> </a:t>
            </a:r>
            <a:r>
              <a:rPr lang="en-US" dirty="0" err="1"/>
              <a:t>delle</a:t>
            </a:r>
            <a:r>
              <a:rPr lang="en-US" dirty="0"/>
              <a:t> </a:t>
            </a:r>
            <a:r>
              <a:rPr lang="en-US" dirty="0" err="1"/>
              <a:t>classi</a:t>
            </a:r>
            <a:r>
              <a:rPr lang="en-US" dirty="0"/>
              <a:t> e </a:t>
            </a:r>
            <a:r>
              <a:rPr lang="en-US" dirty="0" err="1"/>
              <a:t>delle</a:t>
            </a:r>
            <a:r>
              <a:rPr lang="en-US" dirty="0"/>
              <a:t> </a:t>
            </a:r>
            <a:r>
              <a:rPr lang="en-US" dirty="0" err="1"/>
              <a:t>pagine</a:t>
            </a:r>
            <a:r>
              <a:rPr lang="en-US" dirty="0"/>
              <a:t> </a:t>
            </a:r>
            <a:r>
              <a:rPr lang="en-US" dirty="0" err="1"/>
              <a:t>devono</a:t>
            </a:r>
            <a:r>
              <a:rPr lang="en-US" dirty="0"/>
              <a:t> </a:t>
            </a:r>
            <a:r>
              <a:rPr lang="en-US" dirty="0" err="1"/>
              <a:t>essere</a:t>
            </a:r>
            <a:r>
              <a:rPr lang="en-US" dirty="0"/>
              <a:t> evocative in modo da </a:t>
            </a:r>
            <a:r>
              <a:rPr lang="en-US" dirty="0" err="1"/>
              <a:t>fornire</a:t>
            </a:r>
            <a:r>
              <a:rPr lang="en-US" dirty="0"/>
              <a:t> </a:t>
            </a:r>
            <a:r>
              <a:rPr lang="en-US" dirty="0" err="1"/>
              <a:t>informazioni</a:t>
            </a:r>
            <a:r>
              <a:rPr lang="en-US" dirty="0"/>
              <a:t> </a:t>
            </a:r>
            <a:r>
              <a:rPr lang="en-US" dirty="0" err="1"/>
              <a:t>sullo</a:t>
            </a:r>
            <a:r>
              <a:rPr lang="en-US" dirty="0"/>
              <a:t> </a:t>
            </a:r>
            <a:r>
              <a:rPr lang="en-US" dirty="0" err="1"/>
              <a:t>scopo</a:t>
            </a:r>
            <a:r>
              <a:rPr lang="en-US" dirty="0"/>
              <a:t> di quest </a:t>
            </a:r>
            <a:r>
              <a:rPr lang="en-US" dirty="0" err="1"/>
              <a:t>ultime</a:t>
            </a:r>
            <a:r>
              <a:rPr lang="en-US" dirty="0"/>
              <a:t>.</a:t>
            </a:r>
          </a:p>
          <a:p>
            <a:endParaRPr lang="it-IT" dirty="0"/>
          </a:p>
          <a:p>
            <a:r>
              <a:rPr lang="it-IT" dirty="0"/>
              <a:t>Ogni file sorgente *.java deve contenere una singola classe e deve essere strutturato in un determinato modo:</a:t>
            </a:r>
          </a:p>
          <a:p>
            <a:pPr marL="457200" lvl="1" indent="0">
              <a:buNone/>
            </a:pPr>
            <a:r>
              <a:rPr lang="it-IT" sz="2000" dirty="0"/>
              <a:t>	Dichiarazione della classe, costituita da:</a:t>
            </a:r>
          </a:p>
          <a:p>
            <a:pPr marL="1200150" lvl="2" indent="-285750">
              <a:buFontTx/>
              <a:buChar char="-"/>
            </a:pPr>
            <a:r>
              <a:rPr lang="it-IT" sz="2000" dirty="0"/>
              <a:t>Dichiarazione della classe pubblica</a:t>
            </a:r>
          </a:p>
          <a:p>
            <a:pPr marL="1200150" lvl="2" indent="-285750">
              <a:buFontTx/>
              <a:buChar char="-"/>
            </a:pPr>
            <a:r>
              <a:rPr lang="it-IT" sz="2000" dirty="0"/>
              <a:t>Dichiarazione delle costanti</a:t>
            </a:r>
          </a:p>
          <a:p>
            <a:pPr marL="1200150" lvl="2" indent="-285750">
              <a:buFontTx/>
              <a:buChar char="-"/>
            </a:pPr>
            <a:r>
              <a:rPr lang="it-IT" sz="2000" dirty="0"/>
              <a:t>Dichiarazione delle variabili d’istanza</a:t>
            </a:r>
          </a:p>
          <a:p>
            <a:pPr marL="1200150" lvl="2" indent="-285750">
              <a:buFontTx/>
              <a:buChar char="-"/>
            </a:pPr>
            <a:r>
              <a:rPr lang="it-IT" sz="2000" dirty="0"/>
              <a:t>Dichiarazione di variabili statiche</a:t>
            </a:r>
          </a:p>
          <a:p>
            <a:pPr marL="1200150" lvl="2" indent="-285750">
              <a:buFontTx/>
              <a:buChar char="-"/>
            </a:pPr>
            <a:r>
              <a:rPr lang="it-IT" sz="2000" dirty="0"/>
              <a:t>Costruttore di default</a:t>
            </a:r>
          </a:p>
          <a:p>
            <a:pPr marL="1200150" lvl="2" indent="-285750">
              <a:buFontTx/>
              <a:buChar char="-"/>
            </a:pPr>
            <a:r>
              <a:rPr lang="it-IT" sz="2000" dirty="0"/>
              <a:t>Dichiarazione metodi che definiscono il comportamento della classe</a:t>
            </a:r>
          </a:p>
          <a:p>
            <a:endParaRPr lang="it-IT" dirty="0"/>
          </a:p>
        </p:txBody>
      </p:sp>
    </p:spTree>
    <p:extLst>
      <p:ext uri="{BB962C8B-B14F-4D97-AF65-F5344CB8AC3E}">
        <p14:creationId xmlns:p14="http://schemas.microsoft.com/office/powerpoint/2010/main" val="2471519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63AB7E-6365-4ABE-8D46-9AE793F5AAA0}"/>
              </a:ext>
            </a:extLst>
          </p:cNvPr>
          <p:cNvSpPr>
            <a:spLocks noGrp="1"/>
          </p:cNvSpPr>
          <p:nvPr>
            <p:ph type="title"/>
          </p:nvPr>
        </p:nvSpPr>
        <p:spPr>
          <a:xfrm>
            <a:off x="2054083" y="673095"/>
            <a:ext cx="8911687" cy="1280890"/>
          </a:xfrm>
        </p:spPr>
        <p:txBody>
          <a:bodyPr/>
          <a:lstStyle/>
          <a:p>
            <a:r>
              <a:rPr lang="en-US" dirty="0" err="1"/>
              <a:t>Struttura</a:t>
            </a:r>
            <a:r>
              <a:rPr lang="en-US" dirty="0"/>
              <a:t> del </a:t>
            </a:r>
            <a:r>
              <a:rPr lang="en-US" dirty="0" err="1"/>
              <a:t>sistema</a:t>
            </a:r>
            <a:endParaRPr lang="it-IT" dirty="0"/>
          </a:p>
        </p:txBody>
      </p:sp>
      <p:pic>
        <p:nvPicPr>
          <p:cNvPr id="4" name="Segnaposto contenuto 3">
            <a:extLst>
              <a:ext uri="{FF2B5EF4-FFF2-40B4-BE49-F238E27FC236}">
                <a16:creationId xmlns:a16="http://schemas.microsoft.com/office/drawing/2014/main" id="{369E67EC-DE98-45AD-AC4A-8A8C53E1CB57}"/>
              </a:ext>
            </a:extLst>
          </p:cNvPr>
          <p:cNvPicPr>
            <a:picLocks noGrp="1"/>
          </p:cNvPicPr>
          <p:nvPr>
            <p:ph idx="1"/>
          </p:nvPr>
        </p:nvPicPr>
        <p:blipFill>
          <a:blip r:embed="rId2"/>
          <a:stretch>
            <a:fillRect/>
          </a:stretch>
        </p:blipFill>
        <p:spPr>
          <a:xfrm>
            <a:off x="3314699" y="1539875"/>
            <a:ext cx="4947557" cy="4877254"/>
          </a:xfrm>
          <a:prstGeom prst="rect">
            <a:avLst/>
          </a:prstGeom>
        </p:spPr>
      </p:pic>
    </p:spTree>
    <p:extLst>
      <p:ext uri="{BB962C8B-B14F-4D97-AF65-F5344CB8AC3E}">
        <p14:creationId xmlns:p14="http://schemas.microsoft.com/office/powerpoint/2010/main" val="30326060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1EEF76-162D-4D81-8A0C-8B0B7B5A20F6}"/>
              </a:ext>
            </a:extLst>
          </p:cNvPr>
          <p:cNvSpPr>
            <a:spLocks noGrp="1"/>
          </p:cNvSpPr>
          <p:nvPr>
            <p:ph type="title"/>
          </p:nvPr>
        </p:nvSpPr>
        <p:spPr>
          <a:xfrm>
            <a:off x="1640156" y="656767"/>
            <a:ext cx="8911687" cy="1280890"/>
          </a:xfrm>
        </p:spPr>
        <p:txBody>
          <a:bodyPr/>
          <a:lstStyle/>
          <a:p>
            <a:r>
              <a:rPr lang="en-US" dirty="0" err="1"/>
              <a:t>Descrizione</a:t>
            </a:r>
            <a:r>
              <a:rPr lang="en-US" dirty="0"/>
              <a:t> </a:t>
            </a:r>
            <a:r>
              <a:rPr lang="en-US" dirty="0" err="1"/>
              <a:t>delle</a:t>
            </a:r>
            <a:r>
              <a:rPr lang="en-US" dirty="0"/>
              <a:t> </a:t>
            </a:r>
            <a:r>
              <a:rPr lang="en-US" dirty="0" err="1"/>
              <a:t>classi</a:t>
            </a:r>
            <a:endParaRPr lang="it-IT" dirty="0"/>
          </a:p>
        </p:txBody>
      </p:sp>
      <p:sp>
        <p:nvSpPr>
          <p:cNvPr id="3" name="Segnaposto contenuto 2">
            <a:extLst>
              <a:ext uri="{FF2B5EF4-FFF2-40B4-BE49-F238E27FC236}">
                <a16:creationId xmlns:a16="http://schemas.microsoft.com/office/drawing/2014/main" id="{6BED5F43-E824-45CB-80D4-C5EBBD21CE2A}"/>
              </a:ext>
            </a:extLst>
          </p:cNvPr>
          <p:cNvSpPr>
            <a:spLocks noGrp="1"/>
          </p:cNvSpPr>
          <p:nvPr>
            <p:ph idx="1"/>
          </p:nvPr>
        </p:nvSpPr>
        <p:spPr>
          <a:xfrm>
            <a:off x="326571" y="1616529"/>
            <a:ext cx="11178041" cy="4584703"/>
          </a:xfrm>
        </p:spPr>
        <p:txBody>
          <a:bodyPr/>
          <a:lstStyle/>
          <a:p>
            <a:r>
              <a:rPr lang="it-IT" dirty="0"/>
              <a:t>Il sistema prevede un’architettura </a:t>
            </a:r>
            <a:r>
              <a:rPr lang="it-IT" b="1" dirty="0"/>
              <a:t>Three-</a:t>
            </a:r>
            <a:r>
              <a:rPr lang="it-IT" b="1" dirty="0" err="1"/>
              <a:t>Tier</a:t>
            </a:r>
            <a:r>
              <a:rPr lang="it-IT" b="1" dirty="0"/>
              <a:t>.</a:t>
            </a:r>
          </a:p>
          <a:p>
            <a:r>
              <a:rPr lang="en-GB" dirty="0"/>
              <a:t>Layer:</a:t>
            </a:r>
          </a:p>
          <a:p>
            <a:pPr marL="285750" indent="-285750">
              <a:buFont typeface="Arial" panose="020B0604020202020204" pitchFamily="34" charset="0"/>
              <a:buChar char="•"/>
            </a:pPr>
            <a:r>
              <a:rPr lang="en-GB" dirty="0"/>
              <a:t>Data Layer</a:t>
            </a:r>
          </a:p>
          <a:p>
            <a:pPr marL="285750" indent="-285750">
              <a:buFont typeface="Arial" panose="020B0604020202020204" pitchFamily="34" charset="0"/>
              <a:buChar char="•"/>
            </a:pPr>
            <a:r>
              <a:rPr lang="en-GB" dirty="0"/>
              <a:t>Application Layer</a:t>
            </a:r>
          </a:p>
          <a:p>
            <a:pPr marL="285750" indent="-285750">
              <a:buFont typeface="Arial" panose="020B0604020202020204" pitchFamily="34" charset="0"/>
              <a:buChar char="•"/>
            </a:pPr>
            <a:r>
              <a:rPr lang="en-GB" dirty="0"/>
              <a:t>Presentation Layer</a:t>
            </a:r>
          </a:p>
          <a:p>
            <a:endParaRPr lang="it-IT" dirty="0"/>
          </a:p>
        </p:txBody>
      </p:sp>
    </p:spTree>
    <p:extLst>
      <p:ext uri="{BB962C8B-B14F-4D97-AF65-F5344CB8AC3E}">
        <p14:creationId xmlns:p14="http://schemas.microsoft.com/office/powerpoint/2010/main" val="3228906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A473BE-B5B7-49B2-9188-F35AE34C60D0}"/>
              </a:ext>
            </a:extLst>
          </p:cNvPr>
          <p:cNvSpPr>
            <a:spLocks noGrp="1"/>
          </p:cNvSpPr>
          <p:nvPr>
            <p:ph type="title"/>
          </p:nvPr>
        </p:nvSpPr>
        <p:spPr>
          <a:xfrm>
            <a:off x="1640156" y="704320"/>
            <a:ext cx="8911687" cy="1280890"/>
          </a:xfrm>
        </p:spPr>
        <p:txBody>
          <a:bodyPr/>
          <a:lstStyle/>
          <a:p>
            <a:r>
              <a:rPr lang="en-US" dirty="0"/>
              <a:t>Data Layer – Package Beans</a:t>
            </a:r>
            <a:endParaRPr lang="it-IT" dirty="0"/>
          </a:p>
        </p:txBody>
      </p:sp>
      <p:sp>
        <p:nvSpPr>
          <p:cNvPr id="3" name="Segnaposto contenuto 2">
            <a:extLst>
              <a:ext uri="{FF2B5EF4-FFF2-40B4-BE49-F238E27FC236}">
                <a16:creationId xmlns:a16="http://schemas.microsoft.com/office/drawing/2014/main" id="{8099D5E6-E907-4A9E-9C0D-94A2C0EDF232}"/>
              </a:ext>
            </a:extLst>
          </p:cNvPr>
          <p:cNvSpPr>
            <a:spLocks noGrp="1"/>
          </p:cNvSpPr>
          <p:nvPr>
            <p:ph idx="1"/>
          </p:nvPr>
        </p:nvSpPr>
        <p:spPr>
          <a:xfrm>
            <a:off x="320842" y="1524000"/>
            <a:ext cx="11183770" cy="4973052"/>
          </a:xfrm>
        </p:spPr>
        <p:txBody>
          <a:bodyPr/>
          <a:lstStyle/>
          <a:p>
            <a:r>
              <a:rPr lang="en-US" dirty="0"/>
              <a:t>Il Package Beans  </a:t>
            </a:r>
            <a:r>
              <a:rPr lang="en-US" dirty="0" err="1"/>
              <a:t>contiene</a:t>
            </a:r>
            <a:r>
              <a:rPr lang="en-US" dirty="0"/>
              <a:t> le </a:t>
            </a:r>
            <a:r>
              <a:rPr lang="en-US" dirty="0" err="1"/>
              <a:t>classi</a:t>
            </a:r>
            <a:r>
              <a:rPr lang="en-US" dirty="0"/>
              <a:t> </a:t>
            </a:r>
            <a:r>
              <a:rPr lang="en-US" dirty="0" err="1"/>
              <a:t>che</a:t>
            </a:r>
            <a:r>
              <a:rPr lang="en-US" dirty="0"/>
              <a:t> </a:t>
            </a:r>
            <a:r>
              <a:rPr lang="en-US" dirty="0" err="1"/>
              <a:t>modellano</a:t>
            </a:r>
            <a:r>
              <a:rPr lang="en-US" dirty="0"/>
              <a:t> </a:t>
            </a:r>
            <a:r>
              <a:rPr lang="en-US" dirty="0" err="1"/>
              <a:t>l’entità</a:t>
            </a:r>
            <a:r>
              <a:rPr lang="en-US" dirty="0"/>
              <a:t> del Sistema.</a:t>
            </a:r>
            <a:endParaRPr lang="it-IT" dirty="0"/>
          </a:p>
        </p:txBody>
      </p:sp>
      <p:pic>
        <p:nvPicPr>
          <p:cNvPr id="4" name="Immagine 3">
            <a:extLst>
              <a:ext uri="{FF2B5EF4-FFF2-40B4-BE49-F238E27FC236}">
                <a16:creationId xmlns:a16="http://schemas.microsoft.com/office/drawing/2014/main" id="{1D4F68B6-DC25-449C-A97F-5D97415E4B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65683" y="2243889"/>
            <a:ext cx="7860632" cy="3994484"/>
          </a:xfrm>
          <a:prstGeom prst="rect">
            <a:avLst/>
          </a:prstGeom>
          <a:noFill/>
          <a:ln>
            <a:noFill/>
          </a:ln>
        </p:spPr>
      </p:pic>
    </p:spTree>
    <p:extLst>
      <p:ext uri="{BB962C8B-B14F-4D97-AF65-F5344CB8AC3E}">
        <p14:creationId xmlns:p14="http://schemas.microsoft.com/office/powerpoint/2010/main" val="301899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7085728-6D8B-45D9-A436-F66BBB1BF856}"/>
              </a:ext>
            </a:extLst>
          </p:cNvPr>
          <p:cNvSpPr>
            <a:spLocks noGrp="1"/>
          </p:cNvSpPr>
          <p:nvPr>
            <p:ph idx="1"/>
          </p:nvPr>
        </p:nvSpPr>
        <p:spPr>
          <a:xfrm>
            <a:off x="300942" y="1319514"/>
            <a:ext cx="9178101" cy="4742179"/>
          </a:xfrm>
        </p:spPr>
        <p:txBody>
          <a:bodyPr/>
          <a:lstStyle/>
          <a:p>
            <a:r>
              <a:rPr lang="en-US" dirty="0" err="1"/>
              <a:t>L’obiettivo</a:t>
            </a:r>
            <a:r>
              <a:rPr lang="en-US" dirty="0"/>
              <a:t> da </a:t>
            </a:r>
            <a:r>
              <a:rPr lang="it-IT" dirty="0"/>
              <a:t>raggiungere</a:t>
            </a:r>
            <a:r>
              <a:rPr lang="en-US" dirty="0"/>
              <a:t>  è </a:t>
            </a:r>
            <a:r>
              <a:rPr lang="en-US" dirty="0" err="1"/>
              <a:t>quello</a:t>
            </a:r>
            <a:r>
              <a:rPr lang="en-US" dirty="0"/>
              <a:t> di </a:t>
            </a:r>
            <a:r>
              <a:rPr lang="en-US" dirty="0" err="1"/>
              <a:t>fornire</a:t>
            </a:r>
            <a:r>
              <a:rPr lang="en-US" dirty="0"/>
              <a:t> un </a:t>
            </a:r>
            <a:r>
              <a:rPr lang="en-US" dirty="0" err="1"/>
              <a:t>sito</a:t>
            </a:r>
            <a:r>
              <a:rPr lang="en-US" dirty="0"/>
              <a:t> in cui </a:t>
            </a:r>
            <a:r>
              <a:rPr lang="en-US" dirty="0" err="1"/>
              <a:t>l’utente</a:t>
            </a:r>
            <a:r>
              <a:rPr lang="en-US" dirty="0"/>
              <a:t> </a:t>
            </a:r>
            <a:r>
              <a:rPr lang="en-US" dirty="0" err="1"/>
              <a:t>possa</a:t>
            </a:r>
            <a:r>
              <a:rPr lang="en-US" dirty="0"/>
              <a:t> </a:t>
            </a:r>
            <a:r>
              <a:rPr lang="en-US" dirty="0" err="1"/>
              <a:t>disporre</a:t>
            </a:r>
            <a:r>
              <a:rPr lang="en-US" dirty="0"/>
              <a:t> di un </a:t>
            </a:r>
            <a:r>
              <a:rPr lang="en-US" dirty="0" err="1"/>
              <a:t>vasto</a:t>
            </a:r>
            <a:r>
              <a:rPr lang="en-US" dirty="0"/>
              <a:t> </a:t>
            </a:r>
            <a:r>
              <a:rPr lang="en-US" dirty="0" err="1"/>
              <a:t>catalogo</a:t>
            </a:r>
            <a:r>
              <a:rPr lang="en-US" dirty="0"/>
              <a:t>, </a:t>
            </a:r>
            <a:r>
              <a:rPr lang="en-US" dirty="0" err="1"/>
              <a:t>costantemente</a:t>
            </a:r>
            <a:r>
              <a:rPr lang="en-US" dirty="0"/>
              <a:t> </a:t>
            </a:r>
            <a:r>
              <a:rPr lang="en-US" dirty="0" err="1"/>
              <a:t>aggiornato</a:t>
            </a:r>
            <a:r>
              <a:rPr lang="en-US" dirty="0"/>
              <a:t>, e da cui </a:t>
            </a:r>
            <a:r>
              <a:rPr lang="en-US" dirty="0" err="1"/>
              <a:t>acquistare</a:t>
            </a:r>
            <a:r>
              <a:rPr lang="en-US" dirty="0"/>
              <a:t> </a:t>
            </a:r>
            <a:r>
              <a:rPr lang="en-US" dirty="0" err="1"/>
              <a:t>gli</a:t>
            </a:r>
            <a:r>
              <a:rPr lang="en-US" dirty="0"/>
              <a:t> </a:t>
            </a:r>
            <a:r>
              <a:rPr lang="en-US" dirty="0" err="1"/>
              <a:t>articoli</a:t>
            </a:r>
            <a:r>
              <a:rPr lang="en-US" dirty="0"/>
              <a:t> </a:t>
            </a:r>
            <a:r>
              <a:rPr lang="en-US" dirty="0" err="1"/>
              <a:t>che</a:t>
            </a:r>
            <a:r>
              <a:rPr lang="en-US" dirty="0"/>
              <a:t> </a:t>
            </a:r>
            <a:r>
              <a:rPr lang="en-US" dirty="0" err="1"/>
              <a:t>desidera</a:t>
            </a:r>
            <a:r>
              <a:rPr lang="en-US" dirty="0"/>
              <a:t>;</a:t>
            </a:r>
          </a:p>
          <a:p>
            <a:r>
              <a:rPr lang="en-US" dirty="0" err="1"/>
              <a:t>Ricordiamo</a:t>
            </a:r>
            <a:r>
              <a:rPr lang="en-US" dirty="0"/>
              <a:t> </a:t>
            </a:r>
            <a:r>
              <a:rPr lang="en-US" dirty="0" err="1"/>
              <a:t>che</a:t>
            </a:r>
            <a:r>
              <a:rPr lang="en-US" dirty="0"/>
              <a:t> </a:t>
            </a:r>
            <a:r>
              <a:rPr lang="en-US" dirty="0" err="1"/>
              <a:t>il</a:t>
            </a:r>
            <a:r>
              <a:rPr lang="en-US" dirty="0"/>
              <a:t> </a:t>
            </a:r>
            <a:r>
              <a:rPr lang="en-US" dirty="0" err="1"/>
              <a:t>sito</a:t>
            </a:r>
            <a:r>
              <a:rPr lang="en-US" dirty="0"/>
              <a:t> Full-Beer </a:t>
            </a:r>
            <a:r>
              <a:rPr lang="en-US" dirty="0" err="1"/>
              <a:t>offrirà</a:t>
            </a:r>
            <a:r>
              <a:rPr lang="en-US" dirty="0"/>
              <a:t> </a:t>
            </a:r>
            <a:r>
              <a:rPr lang="en-US" dirty="0" err="1"/>
              <a:t>delle</a:t>
            </a:r>
            <a:r>
              <a:rPr lang="en-US" dirty="0"/>
              <a:t> </a:t>
            </a:r>
            <a:r>
              <a:rPr lang="en-US" dirty="0" err="1"/>
              <a:t>tipologie</a:t>
            </a:r>
            <a:r>
              <a:rPr lang="en-US" dirty="0"/>
              <a:t> di </a:t>
            </a:r>
            <a:r>
              <a:rPr lang="en-US" dirty="0" err="1"/>
              <a:t>birre</a:t>
            </a:r>
            <a:r>
              <a:rPr lang="en-US" dirty="0"/>
              <a:t> (</a:t>
            </a:r>
            <a:r>
              <a:rPr lang="en-US" dirty="0" err="1"/>
              <a:t>artigianali</a:t>
            </a:r>
            <a:r>
              <a:rPr lang="en-US" dirty="0"/>
              <a:t> e non) </a:t>
            </a:r>
            <a:r>
              <a:rPr lang="en-US" dirty="0" err="1"/>
              <a:t>che</a:t>
            </a:r>
            <a:r>
              <a:rPr lang="en-US" dirty="0"/>
              <a:t> </a:t>
            </a:r>
            <a:r>
              <a:rPr lang="en-US" dirty="0" err="1"/>
              <a:t>difficilmente</a:t>
            </a:r>
            <a:r>
              <a:rPr lang="en-US" dirty="0"/>
              <a:t> </a:t>
            </a:r>
            <a:r>
              <a:rPr lang="en-US" dirty="0" err="1"/>
              <a:t>si</a:t>
            </a:r>
            <a:r>
              <a:rPr lang="en-US" dirty="0"/>
              <a:t> </a:t>
            </a:r>
            <a:r>
              <a:rPr lang="en-US" dirty="0" err="1"/>
              <a:t>trovano</a:t>
            </a:r>
            <a:r>
              <a:rPr lang="en-US" dirty="0"/>
              <a:t> al </a:t>
            </a:r>
            <a:r>
              <a:rPr lang="en-US" dirty="0" err="1"/>
              <a:t>supermercato</a:t>
            </a:r>
            <a:r>
              <a:rPr lang="en-US" dirty="0"/>
              <a:t>.</a:t>
            </a:r>
            <a:endParaRPr lang="it-IT" dirty="0"/>
          </a:p>
        </p:txBody>
      </p:sp>
    </p:spTree>
    <p:extLst>
      <p:ext uri="{BB962C8B-B14F-4D97-AF65-F5344CB8AC3E}">
        <p14:creationId xmlns:p14="http://schemas.microsoft.com/office/powerpoint/2010/main" val="2976506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679287-AECF-4CF0-8E16-DECC90931BD4}"/>
              </a:ext>
            </a:extLst>
          </p:cNvPr>
          <p:cNvSpPr>
            <a:spLocks noGrp="1"/>
          </p:cNvSpPr>
          <p:nvPr>
            <p:ph type="title"/>
          </p:nvPr>
        </p:nvSpPr>
        <p:spPr>
          <a:xfrm>
            <a:off x="1640156" y="624110"/>
            <a:ext cx="9525149" cy="1280890"/>
          </a:xfrm>
        </p:spPr>
        <p:txBody>
          <a:bodyPr/>
          <a:lstStyle/>
          <a:p>
            <a:r>
              <a:rPr lang="en-US" dirty="0" err="1"/>
              <a:t>Descrizione</a:t>
            </a:r>
            <a:r>
              <a:rPr lang="en-US" dirty="0"/>
              <a:t> </a:t>
            </a:r>
            <a:r>
              <a:rPr lang="en-US" dirty="0" err="1"/>
              <a:t>delle</a:t>
            </a:r>
            <a:r>
              <a:rPr lang="en-US" dirty="0"/>
              <a:t> </a:t>
            </a:r>
            <a:r>
              <a:rPr lang="en-US" dirty="0" err="1"/>
              <a:t>classi</a:t>
            </a:r>
            <a:r>
              <a:rPr lang="en-US" dirty="0"/>
              <a:t> – Package Bean</a:t>
            </a:r>
            <a:endParaRPr lang="it-IT" dirty="0"/>
          </a:p>
        </p:txBody>
      </p:sp>
      <p:pic>
        <p:nvPicPr>
          <p:cNvPr id="4" name="Segnaposto contenuto 3">
            <a:extLst>
              <a:ext uri="{FF2B5EF4-FFF2-40B4-BE49-F238E27FC236}">
                <a16:creationId xmlns:a16="http://schemas.microsoft.com/office/drawing/2014/main" id="{4E2FCEF4-05F5-45FC-9D6F-F78FBB4021A9}"/>
              </a:ext>
            </a:extLst>
          </p:cNvPr>
          <p:cNvPicPr>
            <a:picLocks noGrp="1" noChangeAspect="1"/>
          </p:cNvPicPr>
          <p:nvPr>
            <p:ph idx="1"/>
          </p:nvPr>
        </p:nvPicPr>
        <p:blipFill>
          <a:blip r:embed="rId2"/>
          <a:stretch>
            <a:fillRect/>
          </a:stretch>
        </p:blipFill>
        <p:spPr>
          <a:xfrm>
            <a:off x="2043045" y="1905000"/>
            <a:ext cx="8719369" cy="4116805"/>
          </a:xfrm>
          <a:prstGeom prst="rect">
            <a:avLst/>
          </a:prstGeom>
        </p:spPr>
      </p:pic>
    </p:spTree>
    <p:extLst>
      <p:ext uri="{BB962C8B-B14F-4D97-AF65-F5344CB8AC3E}">
        <p14:creationId xmlns:p14="http://schemas.microsoft.com/office/powerpoint/2010/main" val="889576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506E94-3436-4492-BEF4-397B739DA972}"/>
              </a:ext>
            </a:extLst>
          </p:cNvPr>
          <p:cNvSpPr>
            <a:spLocks noGrp="1"/>
          </p:cNvSpPr>
          <p:nvPr>
            <p:ph type="title"/>
          </p:nvPr>
        </p:nvSpPr>
        <p:spPr>
          <a:xfrm>
            <a:off x="1640156" y="624110"/>
            <a:ext cx="8911687" cy="1280890"/>
          </a:xfrm>
        </p:spPr>
        <p:txBody>
          <a:bodyPr/>
          <a:lstStyle/>
          <a:p>
            <a:r>
              <a:rPr lang="en-US" dirty="0"/>
              <a:t>Data Layer – Package Model</a:t>
            </a:r>
            <a:endParaRPr lang="it-IT" dirty="0"/>
          </a:p>
        </p:txBody>
      </p:sp>
      <p:pic>
        <p:nvPicPr>
          <p:cNvPr id="4" name="Segnaposto contenuto 3">
            <a:extLst>
              <a:ext uri="{FF2B5EF4-FFF2-40B4-BE49-F238E27FC236}">
                <a16:creationId xmlns:a16="http://schemas.microsoft.com/office/drawing/2014/main" id="{C080A756-977D-4590-B6B2-994CFCAC271E}"/>
              </a:ext>
            </a:extLst>
          </p:cNvPr>
          <p:cNvPicPr>
            <a:picLocks noGrp="1" noChangeAspect="1"/>
          </p:cNvPicPr>
          <p:nvPr>
            <p:ph idx="1"/>
          </p:nvPr>
        </p:nvPicPr>
        <p:blipFill>
          <a:blip r:embed="rId2"/>
          <a:stretch>
            <a:fillRect/>
          </a:stretch>
        </p:blipFill>
        <p:spPr>
          <a:xfrm>
            <a:off x="3367920" y="2161831"/>
            <a:ext cx="8226659" cy="4072059"/>
          </a:xfrm>
          <a:prstGeom prst="rect">
            <a:avLst/>
          </a:prstGeom>
        </p:spPr>
      </p:pic>
      <p:sp>
        <p:nvSpPr>
          <p:cNvPr id="5" name="CasellaDiTesto 4">
            <a:extLst>
              <a:ext uri="{FF2B5EF4-FFF2-40B4-BE49-F238E27FC236}">
                <a16:creationId xmlns:a16="http://schemas.microsoft.com/office/drawing/2014/main" id="{60D08F0A-DE77-491E-8341-BF3AC8C314FA}"/>
              </a:ext>
            </a:extLst>
          </p:cNvPr>
          <p:cNvSpPr txBox="1"/>
          <p:nvPr/>
        </p:nvSpPr>
        <p:spPr>
          <a:xfrm>
            <a:off x="481263" y="2447226"/>
            <a:ext cx="3031958" cy="1477328"/>
          </a:xfrm>
          <a:prstGeom prst="rect">
            <a:avLst/>
          </a:prstGeom>
          <a:noFill/>
        </p:spPr>
        <p:txBody>
          <a:bodyPr wrap="square" rtlCol="0">
            <a:spAutoFit/>
          </a:bodyPr>
          <a:lstStyle/>
          <a:p>
            <a:r>
              <a:rPr lang="en-US" dirty="0"/>
              <a:t>Il </a:t>
            </a:r>
            <a:r>
              <a:rPr lang="en-US" b="1" dirty="0"/>
              <a:t>Package Model </a:t>
            </a:r>
            <a:r>
              <a:rPr lang="en-US" dirty="0"/>
              <a:t> </a:t>
            </a:r>
            <a:r>
              <a:rPr lang="en-US" dirty="0" err="1"/>
              <a:t>contiene</a:t>
            </a:r>
            <a:r>
              <a:rPr lang="en-US" dirty="0"/>
              <a:t> le </a:t>
            </a:r>
            <a:r>
              <a:rPr lang="en-US" dirty="0" err="1"/>
              <a:t>classi</a:t>
            </a:r>
            <a:r>
              <a:rPr lang="en-US" dirty="0"/>
              <a:t> </a:t>
            </a:r>
            <a:r>
              <a:rPr lang="en-US" dirty="0" err="1"/>
              <a:t>che</a:t>
            </a:r>
            <a:r>
              <a:rPr lang="en-US" dirty="0"/>
              <a:t> </a:t>
            </a:r>
            <a:r>
              <a:rPr lang="en-US" dirty="0" err="1"/>
              <a:t>modellano</a:t>
            </a:r>
            <a:r>
              <a:rPr lang="en-US" dirty="0"/>
              <a:t> la </a:t>
            </a:r>
            <a:r>
              <a:rPr lang="en-US" dirty="0" err="1"/>
              <a:t>conoscenza</a:t>
            </a:r>
            <a:r>
              <a:rPr lang="en-US" dirty="0"/>
              <a:t> </a:t>
            </a:r>
            <a:r>
              <a:rPr lang="en-US" dirty="0" err="1"/>
              <a:t>sull’entità</a:t>
            </a:r>
            <a:r>
              <a:rPr lang="en-US" dirty="0"/>
              <a:t> del </a:t>
            </a:r>
            <a:r>
              <a:rPr lang="en-US" dirty="0" err="1"/>
              <a:t>sistema</a:t>
            </a:r>
            <a:endParaRPr lang="it-IT" dirty="0"/>
          </a:p>
        </p:txBody>
      </p:sp>
    </p:spTree>
    <p:extLst>
      <p:ext uri="{BB962C8B-B14F-4D97-AF65-F5344CB8AC3E}">
        <p14:creationId xmlns:p14="http://schemas.microsoft.com/office/powerpoint/2010/main" val="3079059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59ACF0-3FBA-44E4-AC2F-C69FB5A59B2A}"/>
              </a:ext>
            </a:extLst>
          </p:cNvPr>
          <p:cNvSpPr>
            <a:spLocks noGrp="1"/>
          </p:cNvSpPr>
          <p:nvPr>
            <p:ph type="title"/>
          </p:nvPr>
        </p:nvSpPr>
        <p:spPr>
          <a:xfrm>
            <a:off x="1640156" y="592026"/>
            <a:ext cx="9573276" cy="1280890"/>
          </a:xfrm>
        </p:spPr>
        <p:txBody>
          <a:bodyPr/>
          <a:lstStyle/>
          <a:p>
            <a:r>
              <a:rPr lang="en-US" dirty="0" err="1"/>
              <a:t>Descrizione</a:t>
            </a:r>
            <a:r>
              <a:rPr lang="en-US" dirty="0"/>
              <a:t> </a:t>
            </a:r>
            <a:r>
              <a:rPr lang="en-US" dirty="0" err="1"/>
              <a:t>delle</a:t>
            </a:r>
            <a:r>
              <a:rPr lang="en-US" dirty="0"/>
              <a:t> </a:t>
            </a:r>
            <a:r>
              <a:rPr lang="en-US" dirty="0" err="1"/>
              <a:t>classi</a:t>
            </a:r>
            <a:r>
              <a:rPr lang="en-US" dirty="0"/>
              <a:t> – Package Model</a:t>
            </a:r>
            <a:endParaRPr lang="it-IT" dirty="0"/>
          </a:p>
        </p:txBody>
      </p:sp>
      <p:pic>
        <p:nvPicPr>
          <p:cNvPr id="4" name="Segnaposto contenuto 3">
            <a:extLst>
              <a:ext uri="{FF2B5EF4-FFF2-40B4-BE49-F238E27FC236}">
                <a16:creationId xmlns:a16="http://schemas.microsoft.com/office/drawing/2014/main" id="{979E5CFC-C08B-4B9E-A783-8F05579EA3DC}"/>
              </a:ext>
            </a:extLst>
          </p:cNvPr>
          <p:cNvPicPr>
            <a:picLocks noGrp="1" noChangeAspect="1"/>
          </p:cNvPicPr>
          <p:nvPr>
            <p:ph idx="1"/>
          </p:nvPr>
        </p:nvPicPr>
        <p:blipFill>
          <a:blip r:embed="rId2"/>
          <a:stretch>
            <a:fillRect/>
          </a:stretch>
        </p:blipFill>
        <p:spPr>
          <a:xfrm>
            <a:off x="978568" y="1745493"/>
            <a:ext cx="9890269" cy="3758031"/>
          </a:xfrm>
          <a:prstGeom prst="rect">
            <a:avLst/>
          </a:prstGeom>
        </p:spPr>
      </p:pic>
      <p:pic>
        <p:nvPicPr>
          <p:cNvPr id="5" name="Immagine 4">
            <a:extLst>
              <a:ext uri="{FF2B5EF4-FFF2-40B4-BE49-F238E27FC236}">
                <a16:creationId xmlns:a16="http://schemas.microsoft.com/office/drawing/2014/main" id="{A73AA58A-067A-40C9-93E0-4C558B2DD0C7}"/>
              </a:ext>
            </a:extLst>
          </p:cNvPr>
          <p:cNvPicPr>
            <a:picLocks noChangeAspect="1"/>
          </p:cNvPicPr>
          <p:nvPr/>
        </p:nvPicPr>
        <p:blipFill>
          <a:blip r:embed="rId3"/>
          <a:stretch>
            <a:fillRect/>
          </a:stretch>
        </p:blipFill>
        <p:spPr>
          <a:xfrm>
            <a:off x="1555410" y="4985085"/>
            <a:ext cx="9081180" cy="647692"/>
          </a:xfrm>
          <a:prstGeom prst="rect">
            <a:avLst/>
          </a:prstGeom>
        </p:spPr>
      </p:pic>
    </p:spTree>
    <p:extLst>
      <p:ext uri="{BB962C8B-B14F-4D97-AF65-F5344CB8AC3E}">
        <p14:creationId xmlns:p14="http://schemas.microsoft.com/office/powerpoint/2010/main" val="1122621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45AAE5-1EFB-419A-8D89-28E059DEE8C9}"/>
              </a:ext>
            </a:extLst>
          </p:cNvPr>
          <p:cNvSpPr>
            <a:spLocks noGrp="1"/>
          </p:cNvSpPr>
          <p:nvPr>
            <p:ph type="title"/>
          </p:nvPr>
        </p:nvSpPr>
        <p:spPr>
          <a:xfrm>
            <a:off x="1640156" y="624110"/>
            <a:ext cx="8911687" cy="1280890"/>
          </a:xfrm>
        </p:spPr>
        <p:txBody>
          <a:bodyPr/>
          <a:lstStyle/>
          <a:p>
            <a:r>
              <a:rPr lang="en-US" dirty="0"/>
              <a:t>Application Layer – Package Control</a:t>
            </a:r>
            <a:endParaRPr lang="it-IT" dirty="0"/>
          </a:p>
        </p:txBody>
      </p:sp>
      <p:sp>
        <p:nvSpPr>
          <p:cNvPr id="3" name="Segnaposto contenuto 2">
            <a:extLst>
              <a:ext uri="{FF2B5EF4-FFF2-40B4-BE49-F238E27FC236}">
                <a16:creationId xmlns:a16="http://schemas.microsoft.com/office/drawing/2014/main" id="{0F6415F9-9B96-439B-B347-E6D9DA6B7438}"/>
              </a:ext>
            </a:extLst>
          </p:cNvPr>
          <p:cNvSpPr>
            <a:spLocks noGrp="1"/>
          </p:cNvSpPr>
          <p:nvPr>
            <p:ph idx="1"/>
          </p:nvPr>
        </p:nvSpPr>
        <p:spPr>
          <a:xfrm>
            <a:off x="608388" y="1824789"/>
            <a:ext cx="10975223" cy="4235116"/>
          </a:xfrm>
        </p:spPr>
        <p:txBody>
          <a:bodyPr/>
          <a:lstStyle/>
          <a:p>
            <a:r>
              <a:rPr lang="en-US" dirty="0"/>
              <a:t>Il </a:t>
            </a:r>
            <a:r>
              <a:rPr lang="en-US" b="1" dirty="0"/>
              <a:t>Package Control </a:t>
            </a:r>
            <a:r>
              <a:rPr lang="en-US" dirty="0" err="1"/>
              <a:t>contiene</a:t>
            </a:r>
            <a:r>
              <a:rPr lang="en-US" dirty="0"/>
              <a:t> le servlet </a:t>
            </a:r>
            <a:r>
              <a:rPr lang="en-US" dirty="0" err="1"/>
              <a:t>che</a:t>
            </a:r>
            <a:r>
              <a:rPr lang="en-US" dirty="0"/>
              <a:t> </a:t>
            </a:r>
            <a:r>
              <a:rPr lang="en-US" dirty="0" err="1"/>
              <a:t>modellano</a:t>
            </a:r>
            <a:r>
              <a:rPr lang="en-US" dirty="0"/>
              <a:t> la </a:t>
            </a:r>
            <a:r>
              <a:rPr lang="en-US" dirty="0" err="1"/>
              <a:t>logica</a:t>
            </a:r>
            <a:r>
              <a:rPr lang="en-US" dirty="0"/>
              <a:t> di business del </a:t>
            </a:r>
            <a:r>
              <a:rPr lang="en-US" dirty="0" err="1"/>
              <a:t>sistema</a:t>
            </a:r>
            <a:endParaRPr lang="it-IT" dirty="0"/>
          </a:p>
        </p:txBody>
      </p:sp>
      <p:pic>
        <p:nvPicPr>
          <p:cNvPr id="4" name="Immagine 3">
            <a:extLst>
              <a:ext uri="{FF2B5EF4-FFF2-40B4-BE49-F238E27FC236}">
                <a16:creationId xmlns:a16="http://schemas.microsoft.com/office/drawing/2014/main" id="{EB9F4669-E11B-4CEE-96B1-0D478DB099CD}"/>
              </a:ext>
            </a:extLst>
          </p:cNvPr>
          <p:cNvPicPr>
            <a:picLocks noChangeAspect="1"/>
          </p:cNvPicPr>
          <p:nvPr/>
        </p:nvPicPr>
        <p:blipFill>
          <a:blip r:embed="rId2"/>
          <a:stretch>
            <a:fillRect/>
          </a:stretch>
        </p:blipFill>
        <p:spPr>
          <a:xfrm>
            <a:off x="1962275" y="2345072"/>
            <a:ext cx="8267450" cy="3888818"/>
          </a:xfrm>
          <a:prstGeom prst="rect">
            <a:avLst/>
          </a:prstGeom>
        </p:spPr>
      </p:pic>
    </p:spTree>
    <p:extLst>
      <p:ext uri="{BB962C8B-B14F-4D97-AF65-F5344CB8AC3E}">
        <p14:creationId xmlns:p14="http://schemas.microsoft.com/office/powerpoint/2010/main" val="1378267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71D78-8384-40D6-B311-1B8A6DCE246B}"/>
              </a:ext>
            </a:extLst>
          </p:cNvPr>
          <p:cNvSpPr>
            <a:spLocks noGrp="1"/>
          </p:cNvSpPr>
          <p:nvPr>
            <p:ph type="title"/>
          </p:nvPr>
        </p:nvSpPr>
        <p:spPr>
          <a:xfrm>
            <a:off x="1774778" y="479731"/>
            <a:ext cx="8911687" cy="1280890"/>
          </a:xfrm>
        </p:spPr>
        <p:txBody>
          <a:bodyPr/>
          <a:lstStyle/>
          <a:p>
            <a:r>
              <a:rPr lang="en-US" dirty="0"/>
              <a:t>Package Controller – </a:t>
            </a:r>
            <a:r>
              <a:rPr lang="en-US" dirty="0" err="1"/>
              <a:t>Gestione</a:t>
            </a:r>
            <a:r>
              <a:rPr lang="en-US" dirty="0"/>
              <a:t> </a:t>
            </a:r>
            <a:r>
              <a:rPr lang="en-US" dirty="0" err="1"/>
              <a:t>Autenticazione</a:t>
            </a:r>
            <a:endParaRPr lang="it-IT" dirty="0"/>
          </a:p>
        </p:txBody>
      </p:sp>
      <p:pic>
        <p:nvPicPr>
          <p:cNvPr id="4" name="Segnaposto contenuto 3">
            <a:extLst>
              <a:ext uri="{FF2B5EF4-FFF2-40B4-BE49-F238E27FC236}">
                <a16:creationId xmlns:a16="http://schemas.microsoft.com/office/drawing/2014/main" id="{36E05EF5-B012-4FF2-8830-F21C2516ED96}"/>
              </a:ext>
            </a:extLst>
          </p:cNvPr>
          <p:cNvPicPr>
            <a:picLocks noGrp="1" noChangeAspect="1"/>
          </p:cNvPicPr>
          <p:nvPr>
            <p:ph idx="1"/>
          </p:nvPr>
        </p:nvPicPr>
        <p:blipFill>
          <a:blip r:embed="rId2"/>
          <a:stretch>
            <a:fillRect/>
          </a:stretch>
        </p:blipFill>
        <p:spPr>
          <a:xfrm>
            <a:off x="1774778" y="2846901"/>
            <a:ext cx="7736266" cy="2492628"/>
          </a:xfrm>
          <a:prstGeom prst="rect">
            <a:avLst/>
          </a:prstGeom>
        </p:spPr>
      </p:pic>
    </p:spTree>
    <p:extLst>
      <p:ext uri="{BB962C8B-B14F-4D97-AF65-F5344CB8AC3E}">
        <p14:creationId xmlns:p14="http://schemas.microsoft.com/office/powerpoint/2010/main" val="2284972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8162BA-FB9E-4667-9DDC-777AE22EEB7E}"/>
              </a:ext>
            </a:extLst>
          </p:cNvPr>
          <p:cNvSpPr>
            <a:spLocks noGrp="1"/>
          </p:cNvSpPr>
          <p:nvPr>
            <p:ph type="title"/>
          </p:nvPr>
        </p:nvSpPr>
        <p:spPr>
          <a:xfrm>
            <a:off x="1640156" y="656194"/>
            <a:ext cx="8911687" cy="1280890"/>
          </a:xfrm>
        </p:spPr>
        <p:txBody>
          <a:bodyPr/>
          <a:lstStyle/>
          <a:p>
            <a:r>
              <a:rPr lang="en-US" dirty="0"/>
              <a:t>Package Controller – </a:t>
            </a:r>
            <a:r>
              <a:rPr lang="en-US" dirty="0" err="1"/>
              <a:t>Gestione</a:t>
            </a:r>
            <a:r>
              <a:rPr lang="en-US" dirty="0"/>
              <a:t> </a:t>
            </a:r>
            <a:r>
              <a:rPr lang="en-US" dirty="0" err="1"/>
              <a:t>Carrello</a:t>
            </a:r>
            <a:endParaRPr lang="it-IT" dirty="0"/>
          </a:p>
        </p:txBody>
      </p:sp>
      <p:pic>
        <p:nvPicPr>
          <p:cNvPr id="13" name="Segnaposto contenuto 12">
            <a:extLst>
              <a:ext uri="{FF2B5EF4-FFF2-40B4-BE49-F238E27FC236}">
                <a16:creationId xmlns:a16="http://schemas.microsoft.com/office/drawing/2014/main" id="{522F5904-2747-4C5A-9B6D-A8196556CF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5052" y="1669798"/>
            <a:ext cx="7860632" cy="3543886"/>
          </a:xfrm>
          <a:prstGeom prst="rect">
            <a:avLst/>
          </a:prstGeom>
          <a:noFill/>
          <a:ln>
            <a:noFill/>
          </a:ln>
        </p:spPr>
      </p:pic>
    </p:spTree>
    <p:extLst>
      <p:ext uri="{BB962C8B-B14F-4D97-AF65-F5344CB8AC3E}">
        <p14:creationId xmlns:p14="http://schemas.microsoft.com/office/powerpoint/2010/main" val="603822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9B0D78-C892-4D5E-B09B-7393427423AD}"/>
              </a:ext>
            </a:extLst>
          </p:cNvPr>
          <p:cNvSpPr>
            <a:spLocks noGrp="1"/>
          </p:cNvSpPr>
          <p:nvPr>
            <p:ph type="title"/>
          </p:nvPr>
        </p:nvSpPr>
        <p:spPr>
          <a:xfrm>
            <a:off x="1640156" y="704320"/>
            <a:ext cx="9621402" cy="1280890"/>
          </a:xfrm>
        </p:spPr>
        <p:txBody>
          <a:bodyPr/>
          <a:lstStyle/>
          <a:p>
            <a:r>
              <a:rPr lang="en-US" dirty="0"/>
              <a:t>Package Controller – </a:t>
            </a:r>
            <a:r>
              <a:rPr lang="en-US" dirty="0" err="1"/>
              <a:t>Gestione</a:t>
            </a:r>
            <a:r>
              <a:rPr lang="en-US" dirty="0"/>
              <a:t> </a:t>
            </a:r>
            <a:r>
              <a:rPr lang="en-US" dirty="0" err="1"/>
              <a:t>Catalogo</a:t>
            </a:r>
            <a:endParaRPr lang="it-IT" dirty="0"/>
          </a:p>
        </p:txBody>
      </p:sp>
      <p:pic>
        <p:nvPicPr>
          <p:cNvPr id="4" name="Segnaposto contenuto 3">
            <a:extLst>
              <a:ext uri="{FF2B5EF4-FFF2-40B4-BE49-F238E27FC236}">
                <a16:creationId xmlns:a16="http://schemas.microsoft.com/office/drawing/2014/main" id="{23808EAB-44FC-48E0-908B-CD639DAA22D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156" y="1985210"/>
            <a:ext cx="9140139" cy="3789948"/>
          </a:xfrm>
          <a:prstGeom prst="rect">
            <a:avLst/>
          </a:prstGeom>
          <a:noFill/>
          <a:ln>
            <a:noFill/>
          </a:ln>
        </p:spPr>
      </p:pic>
    </p:spTree>
    <p:extLst>
      <p:ext uri="{BB962C8B-B14F-4D97-AF65-F5344CB8AC3E}">
        <p14:creationId xmlns:p14="http://schemas.microsoft.com/office/powerpoint/2010/main" val="3320657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9AD27C-7F05-4D7B-8A9B-F0F5CE3D47AD}"/>
              </a:ext>
            </a:extLst>
          </p:cNvPr>
          <p:cNvSpPr>
            <a:spLocks noGrp="1"/>
          </p:cNvSpPr>
          <p:nvPr>
            <p:ph type="title"/>
          </p:nvPr>
        </p:nvSpPr>
        <p:spPr>
          <a:xfrm>
            <a:off x="1640156" y="656195"/>
            <a:ext cx="8911687" cy="1280890"/>
          </a:xfrm>
        </p:spPr>
        <p:txBody>
          <a:bodyPr/>
          <a:lstStyle/>
          <a:p>
            <a:r>
              <a:rPr lang="en-US" dirty="0"/>
              <a:t>Package Controller – </a:t>
            </a:r>
            <a:r>
              <a:rPr lang="en-US" dirty="0" err="1"/>
              <a:t>Gestione</a:t>
            </a:r>
            <a:r>
              <a:rPr lang="en-US" dirty="0"/>
              <a:t> </a:t>
            </a:r>
            <a:r>
              <a:rPr lang="en-US" dirty="0" err="1"/>
              <a:t>Ordini</a:t>
            </a:r>
            <a:endParaRPr lang="it-IT" dirty="0"/>
          </a:p>
        </p:txBody>
      </p:sp>
      <p:pic>
        <p:nvPicPr>
          <p:cNvPr id="4" name="Segnaposto contenuto 3">
            <a:extLst>
              <a:ext uri="{FF2B5EF4-FFF2-40B4-BE49-F238E27FC236}">
                <a16:creationId xmlns:a16="http://schemas.microsoft.com/office/drawing/2014/main" id="{B1AF693A-A72F-4AAE-8A51-E2600DADB14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4956" y="2098897"/>
            <a:ext cx="8177611" cy="3371461"/>
          </a:xfrm>
          <a:prstGeom prst="rect">
            <a:avLst/>
          </a:prstGeom>
          <a:noFill/>
          <a:ln>
            <a:noFill/>
          </a:ln>
        </p:spPr>
      </p:pic>
    </p:spTree>
    <p:extLst>
      <p:ext uri="{BB962C8B-B14F-4D97-AF65-F5344CB8AC3E}">
        <p14:creationId xmlns:p14="http://schemas.microsoft.com/office/powerpoint/2010/main" val="4215164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053609-91E8-4D74-B324-25B68EFCBEA6}"/>
              </a:ext>
            </a:extLst>
          </p:cNvPr>
          <p:cNvSpPr>
            <a:spLocks noGrp="1"/>
          </p:cNvSpPr>
          <p:nvPr>
            <p:ph type="title"/>
          </p:nvPr>
        </p:nvSpPr>
        <p:spPr>
          <a:xfrm>
            <a:off x="1640156" y="688279"/>
            <a:ext cx="8911687" cy="1280890"/>
          </a:xfrm>
        </p:spPr>
        <p:txBody>
          <a:bodyPr/>
          <a:lstStyle/>
          <a:p>
            <a:r>
              <a:rPr lang="en-US" dirty="0"/>
              <a:t>Package Controller – </a:t>
            </a:r>
            <a:r>
              <a:rPr lang="en-US" dirty="0" err="1"/>
              <a:t>Gestione</a:t>
            </a:r>
            <a:r>
              <a:rPr lang="en-US" dirty="0"/>
              <a:t> </a:t>
            </a:r>
            <a:r>
              <a:rPr lang="en-US" dirty="0" err="1"/>
              <a:t>Accunt</a:t>
            </a:r>
            <a:endParaRPr lang="it-IT" dirty="0"/>
          </a:p>
        </p:txBody>
      </p:sp>
      <p:pic>
        <p:nvPicPr>
          <p:cNvPr id="7" name="Segnaposto contenuto 6">
            <a:extLst>
              <a:ext uri="{FF2B5EF4-FFF2-40B4-BE49-F238E27FC236}">
                <a16:creationId xmlns:a16="http://schemas.microsoft.com/office/drawing/2014/main" id="{0CF2A262-2E55-47DD-90FD-ADF589E2EE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0695" y="1739774"/>
            <a:ext cx="6753726" cy="3939131"/>
          </a:xfrm>
          <a:prstGeom prst="rect">
            <a:avLst/>
          </a:prstGeom>
          <a:noFill/>
          <a:ln>
            <a:noFill/>
          </a:ln>
        </p:spPr>
      </p:pic>
    </p:spTree>
    <p:extLst>
      <p:ext uri="{BB962C8B-B14F-4D97-AF65-F5344CB8AC3E}">
        <p14:creationId xmlns:p14="http://schemas.microsoft.com/office/powerpoint/2010/main" val="2746385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65FD47-71E9-4B49-974C-D31B256B862E}"/>
              </a:ext>
            </a:extLst>
          </p:cNvPr>
          <p:cNvSpPr>
            <a:spLocks noGrp="1"/>
          </p:cNvSpPr>
          <p:nvPr>
            <p:ph type="title"/>
          </p:nvPr>
        </p:nvSpPr>
        <p:spPr>
          <a:xfrm>
            <a:off x="1640156" y="608068"/>
            <a:ext cx="8911687" cy="1280890"/>
          </a:xfrm>
        </p:spPr>
        <p:txBody>
          <a:bodyPr/>
          <a:lstStyle/>
          <a:p>
            <a:r>
              <a:rPr lang="en-US" dirty="0"/>
              <a:t>Presentation Layer – Package View</a:t>
            </a:r>
            <a:endParaRPr lang="it-IT" dirty="0"/>
          </a:p>
        </p:txBody>
      </p:sp>
      <p:pic>
        <p:nvPicPr>
          <p:cNvPr id="4" name="Segnaposto contenuto 3">
            <a:extLst>
              <a:ext uri="{FF2B5EF4-FFF2-40B4-BE49-F238E27FC236}">
                <a16:creationId xmlns:a16="http://schemas.microsoft.com/office/drawing/2014/main" id="{595660DD-D05E-4FE3-9808-2949D97ECC1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8885" y="2053390"/>
            <a:ext cx="6372644" cy="4010525"/>
          </a:xfrm>
          <a:prstGeom prst="rect">
            <a:avLst/>
          </a:prstGeom>
          <a:noFill/>
          <a:ln>
            <a:noFill/>
          </a:ln>
        </p:spPr>
      </p:pic>
      <p:sp>
        <p:nvSpPr>
          <p:cNvPr id="5" name="CasellaDiTesto 4">
            <a:extLst>
              <a:ext uri="{FF2B5EF4-FFF2-40B4-BE49-F238E27FC236}">
                <a16:creationId xmlns:a16="http://schemas.microsoft.com/office/drawing/2014/main" id="{ABB804A3-BD90-4FF9-8C21-755543B51B86}"/>
              </a:ext>
            </a:extLst>
          </p:cNvPr>
          <p:cNvSpPr txBox="1"/>
          <p:nvPr/>
        </p:nvSpPr>
        <p:spPr>
          <a:xfrm>
            <a:off x="673769" y="2228671"/>
            <a:ext cx="3465094" cy="1200329"/>
          </a:xfrm>
          <a:prstGeom prst="rect">
            <a:avLst/>
          </a:prstGeom>
          <a:noFill/>
        </p:spPr>
        <p:txBody>
          <a:bodyPr wrap="square" rtlCol="0">
            <a:spAutoFit/>
          </a:bodyPr>
          <a:lstStyle/>
          <a:p>
            <a:r>
              <a:rPr lang="en-US" dirty="0"/>
              <a:t> Il </a:t>
            </a:r>
            <a:r>
              <a:rPr lang="en-US" b="1" dirty="0" err="1"/>
              <a:t>Packege</a:t>
            </a:r>
            <a:r>
              <a:rPr lang="en-US" b="1" dirty="0"/>
              <a:t> View </a:t>
            </a:r>
            <a:r>
              <a:rPr lang="en-US" dirty="0" err="1"/>
              <a:t>contiene</a:t>
            </a:r>
            <a:r>
              <a:rPr lang="en-US" dirty="0"/>
              <a:t> le </a:t>
            </a:r>
            <a:r>
              <a:rPr lang="en-US" dirty="0" err="1"/>
              <a:t>pagine</a:t>
            </a:r>
            <a:r>
              <a:rPr lang="en-US" dirty="0"/>
              <a:t> JSP e HTML </a:t>
            </a:r>
            <a:r>
              <a:rPr lang="en-US" dirty="0" err="1"/>
              <a:t>che</a:t>
            </a:r>
            <a:r>
              <a:rPr lang="en-US" dirty="0"/>
              <a:t> </a:t>
            </a:r>
            <a:r>
              <a:rPr lang="en-US" dirty="0" err="1"/>
              <a:t>modellao</a:t>
            </a:r>
            <a:r>
              <a:rPr lang="en-US" dirty="0"/>
              <a:t> </a:t>
            </a:r>
            <a:r>
              <a:rPr lang="en-US" dirty="0" err="1"/>
              <a:t>l’interfaccia</a:t>
            </a:r>
            <a:r>
              <a:rPr lang="en-US" dirty="0"/>
              <a:t> del </a:t>
            </a:r>
            <a:r>
              <a:rPr lang="en-US" dirty="0" err="1"/>
              <a:t>sistema</a:t>
            </a:r>
            <a:endParaRPr lang="it-IT" dirty="0"/>
          </a:p>
        </p:txBody>
      </p:sp>
    </p:spTree>
    <p:extLst>
      <p:ext uri="{BB962C8B-B14F-4D97-AF65-F5344CB8AC3E}">
        <p14:creationId xmlns:p14="http://schemas.microsoft.com/office/powerpoint/2010/main" val="41972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7725A4-973D-4827-8D10-AA48BB8CC8F7}"/>
              </a:ext>
            </a:extLst>
          </p:cNvPr>
          <p:cNvSpPr>
            <a:spLocks noGrp="1"/>
          </p:cNvSpPr>
          <p:nvPr>
            <p:ph type="title"/>
          </p:nvPr>
        </p:nvSpPr>
        <p:spPr>
          <a:xfrm>
            <a:off x="914596" y="2452909"/>
            <a:ext cx="8911687" cy="1737125"/>
          </a:xfrm>
        </p:spPr>
        <p:txBody>
          <a:bodyPr>
            <a:normAutofit/>
          </a:bodyPr>
          <a:lstStyle/>
          <a:p>
            <a:r>
              <a:rPr lang="en-US" sz="4000" b="1" i="1" dirty="0"/>
              <a:t>					Requirements Analysis </a:t>
            </a:r>
            <a:br>
              <a:rPr lang="en-US" sz="4000" b="1" i="1" dirty="0"/>
            </a:br>
            <a:r>
              <a:rPr lang="en-US" sz="4000" b="1" i="1" dirty="0"/>
              <a:t>								Document</a:t>
            </a:r>
            <a:endParaRPr lang="it-IT" sz="4000" b="1" i="1" dirty="0"/>
          </a:p>
        </p:txBody>
      </p:sp>
    </p:spTree>
    <p:extLst>
      <p:ext uri="{BB962C8B-B14F-4D97-AF65-F5344CB8AC3E}">
        <p14:creationId xmlns:p14="http://schemas.microsoft.com/office/powerpoint/2010/main" val="3235994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FC3902-449A-4E03-9924-038D1598691B}"/>
              </a:ext>
            </a:extLst>
          </p:cNvPr>
          <p:cNvSpPr>
            <a:spLocks noGrp="1"/>
          </p:cNvSpPr>
          <p:nvPr>
            <p:ph type="title"/>
          </p:nvPr>
        </p:nvSpPr>
        <p:spPr>
          <a:xfrm>
            <a:off x="1640156" y="704320"/>
            <a:ext cx="9733697" cy="1280890"/>
          </a:xfrm>
        </p:spPr>
        <p:txBody>
          <a:bodyPr/>
          <a:lstStyle/>
          <a:p>
            <a:r>
              <a:rPr lang="en-US" dirty="0"/>
              <a:t>Package View – </a:t>
            </a:r>
            <a:r>
              <a:rPr lang="en-US" dirty="0" err="1"/>
              <a:t>Gestione</a:t>
            </a:r>
            <a:r>
              <a:rPr lang="en-US" dirty="0"/>
              <a:t> </a:t>
            </a:r>
            <a:r>
              <a:rPr lang="en-US" dirty="0" err="1"/>
              <a:t>Autenticazione</a:t>
            </a:r>
            <a:endParaRPr lang="it-IT" dirty="0"/>
          </a:p>
        </p:txBody>
      </p:sp>
      <p:pic>
        <p:nvPicPr>
          <p:cNvPr id="4" name="Segnaposto contenuto 3">
            <a:extLst>
              <a:ext uri="{FF2B5EF4-FFF2-40B4-BE49-F238E27FC236}">
                <a16:creationId xmlns:a16="http://schemas.microsoft.com/office/drawing/2014/main" id="{C47AD31A-C70F-4BF2-9E62-EFA31B3E86F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0484" y="1985210"/>
            <a:ext cx="7251032" cy="3453063"/>
          </a:xfrm>
          <a:prstGeom prst="rect">
            <a:avLst/>
          </a:prstGeom>
          <a:noFill/>
          <a:ln>
            <a:noFill/>
          </a:ln>
        </p:spPr>
      </p:pic>
    </p:spTree>
    <p:extLst>
      <p:ext uri="{BB962C8B-B14F-4D97-AF65-F5344CB8AC3E}">
        <p14:creationId xmlns:p14="http://schemas.microsoft.com/office/powerpoint/2010/main" val="1702910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9388D4-41B1-4FC6-8E7B-96B2E15714DE}"/>
              </a:ext>
            </a:extLst>
          </p:cNvPr>
          <p:cNvSpPr>
            <a:spLocks noGrp="1"/>
          </p:cNvSpPr>
          <p:nvPr>
            <p:ph type="title"/>
          </p:nvPr>
        </p:nvSpPr>
        <p:spPr>
          <a:xfrm>
            <a:off x="1700463" y="624110"/>
            <a:ext cx="9804149" cy="1280890"/>
          </a:xfrm>
        </p:spPr>
        <p:txBody>
          <a:bodyPr/>
          <a:lstStyle/>
          <a:p>
            <a:r>
              <a:rPr lang="en-US" dirty="0"/>
              <a:t>Package View - </a:t>
            </a:r>
            <a:r>
              <a:rPr lang="en-US" dirty="0" err="1"/>
              <a:t>Gestione</a:t>
            </a:r>
            <a:r>
              <a:rPr lang="en-US" dirty="0"/>
              <a:t>  </a:t>
            </a:r>
            <a:r>
              <a:rPr lang="en-US" dirty="0" err="1"/>
              <a:t>Carrello</a:t>
            </a:r>
            <a:endParaRPr lang="it-IT" dirty="0"/>
          </a:p>
        </p:txBody>
      </p:sp>
      <p:pic>
        <p:nvPicPr>
          <p:cNvPr id="4" name="Segnaposto contenuto 3">
            <a:extLst>
              <a:ext uri="{FF2B5EF4-FFF2-40B4-BE49-F238E27FC236}">
                <a16:creationId xmlns:a16="http://schemas.microsoft.com/office/drawing/2014/main" id="{C69CA608-E0D7-4EC1-AAC2-5CE1AD6078F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61171" y="1726517"/>
            <a:ext cx="3869657" cy="3404965"/>
          </a:xfrm>
          <a:prstGeom prst="rect">
            <a:avLst/>
          </a:prstGeom>
          <a:noFill/>
          <a:ln>
            <a:noFill/>
          </a:ln>
        </p:spPr>
      </p:pic>
    </p:spTree>
    <p:extLst>
      <p:ext uri="{BB962C8B-B14F-4D97-AF65-F5344CB8AC3E}">
        <p14:creationId xmlns:p14="http://schemas.microsoft.com/office/powerpoint/2010/main" val="904010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B6B336-E34B-45A6-9F3D-7735F13E7FF0}"/>
              </a:ext>
            </a:extLst>
          </p:cNvPr>
          <p:cNvSpPr>
            <a:spLocks noGrp="1"/>
          </p:cNvSpPr>
          <p:nvPr>
            <p:ph type="title"/>
          </p:nvPr>
        </p:nvSpPr>
        <p:spPr>
          <a:xfrm>
            <a:off x="1640156" y="608068"/>
            <a:ext cx="8911687" cy="1280890"/>
          </a:xfrm>
        </p:spPr>
        <p:txBody>
          <a:bodyPr/>
          <a:lstStyle/>
          <a:p>
            <a:r>
              <a:rPr lang="en-US" dirty="0"/>
              <a:t>Package View – </a:t>
            </a:r>
            <a:r>
              <a:rPr lang="en-US" dirty="0" err="1"/>
              <a:t>Gestione</a:t>
            </a:r>
            <a:r>
              <a:rPr lang="en-US" dirty="0"/>
              <a:t> </a:t>
            </a:r>
            <a:r>
              <a:rPr lang="en-US" dirty="0" err="1"/>
              <a:t>Catalogo</a:t>
            </a:r>
            <a:endParaRPr lang="it-IT" dirty="0"/>
          </a:p>
        </p:txBody>
      </p:sp>
      <p:pic>
        <p:nvPicPr>
          <p:cNvPr id="4" name="Immagine 3">
            <a:extLst>
              <a:ext uri="{FF2B5EF4-FFF2-40B4-BE49-F238E27FC236}">
                <a16:creationId xmlns:a16="http://schemas.microsoft.com/office/drawing/2014/main" id="{65FDF89A-A3E1-4779-B06B-F8CE439920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98123" y="1648627"/>
            <a:ext cx="7318593" cy="4174657"/>
          </a:xfrm>
          <a:prstGeom prst="rect">
            <a:avLst/>
          </a:prstGeom>
          <a:noFill/>
          <a:ln>
            <a:noFill/>
          </a:ln>
        </p:spPr>
      </p:pic>
    </p:spTree>
    <p:extLst>
      <p:ext uri="{BB962C8B-B14F-4D97-AF65-F5344CB8AC3E}">
        <p14:creationId xmlns:p14="http://schemas.microsoft.com/office/powerpoint/2010/main" val="2117264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B97DF-EA6D-4C42-ACAA-636B727BE4B0}"/>
              </a:ext>
            </a:extLst>
          </p:cNvPr>
          <p:cNvSpPr>
            <a:spLocks noGrp="1"/>
          </p:cNvSpPr>
          <p:nvPr>
            <p:ph type="title"/>
          </p:nvPr>
        </p:nvSpPr>
        <p:spPr>
          <a:xfrm>
            <a:off x="1758736" y="640152"/>
            <a:ext cx="8911687" cy="1280890"/>
          </a:xfrm>
        </p:spPr>
        <p:txBody>
          <a:bodyPr/>
          <a:lstStyle/>
          <a:p>
            <a:r>
              <a:rPr lang="en-US" dirty="0"/>
              <a:t>Package View – </a:t>
            </a:r>
            <a:r>
              <a:rPr lang="en-US" dirty="0" err="1"/>
              <a:t>Gestione</a:t>
            </a:r>
            <a:r>
              <a:rPr lang="en-US" dirty="0"/>
              <a:t> </a:t>
            </a:r>
            <a:r>
              <a:rPr lang="en-US" dirty="0" err="1"/>
              <a:t>Ordini</a:t>
            </a:r>
            <a:endParaRPr lang="it-IT" dirty="0"/>
          </a:p>
        </p:txBody>
      </p:sp>
      <p:pic>
        <p:nvPicPr>
          <p:cNvPr id="4" name="Immagine 3">
            <a:extLst>
              <a:ext uri="{FF2B5EF4-FFF2-40B4-BE49-F238E27FC236}">
                <a16:creationId xmlns:a16="http://schemas.microsoft.com/office/drawing/2014/main" id="{41AB43B4-3FD8-4DC1-B8BA-BA4F7EDC3C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1661" y="1921042"/>
            <a:ext cx="8265076" cy="4126832"/>
          </a:xfrm>
          <a:prstGeom prst="rect">
            <a:avLst/>
          </a:prstGeom>
          <a:noFill/>
          <a:ln>
            <a:noFill/>
          </a:ln>
        </p:spPr>
      </p:pic>
    </p:spTree>
    <p:extLst>
      <p:ext uri="{BB962C8B-B14F-4D97-AF65-F5344CB8AC3E}">
        <p14:creationId xmlns:p14="http://schemas.microsoft.com/office/powerpoint/2010/main" val="1779086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7D8A94-490B-4E98-ABBE-4BA8F5EB3430}"/>
              </a:ext>
            </a:extLst>
          </p:cNvPr>
          <p:cNvSpPr>
            <a:spLocks noGrp="1"/>
          </p:cNvSpPr>
          <p:nvPr>
            <p:ph type="title"/>
          </p:nvPr>
        </p:nvSpPr>
        <p:spPr>
          <a:xfrm>
            <a:off x="1640156" y="608068"/>
            <a:ext cx="8911687" cy="1280890"/>
          </a:xfrm>
        </p:spPr>
        <p:txBody>
          <a:bodyPr/>
          <a:lstStyle/>
          <a:p>
            <a:r>
              <a:rPr lang="en-US" dirty="0"/>
              <a:t>Package View – </a:t>
            </a:r>
            <a:r>
              <a:rPr lang="en-US" dirty="0" err="1"/>
              <a:t>Gestione</a:t>
            </a:r>
            <a:r>
              <a:rPr lang="en-US" dirty="0"/>
              <a:t> Account</a:t>
            </a:r>
            <a:endParaRPr lang="it-IT" dirty="0"/>
          </a:p>
        </p:txBody>
      </p:sp>
      <p:pic>
        <p:nvPicPr>
          <p:cNvPr id="4" name="Immagine 3">
            <a:extLst>
              <a:ext uri="{FF2B5EF4-FFF2-40B4-BE49-F238E27FC236}">
                <a16:creationId xmlns:a16="http://schemas.microsoft.com/office/drawing/2014/main" id="{5E216532-674E-41FD-8022-A1E67F09317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65185" y="1635960"/>
            <a:ext cx="5861719" cy="4004372"/>
          </a:xfrm>
          <a:prstGeom prst="rect">
            <a:avLst/>
          </a:prstGeom>
          <a:noFill/>
          <a:ln>
            <a:noFill/>
          </a:ln>
        </p:spPr>
      </p:pic>
    </p:spTree>
    <p:extLst>
      <p:ext uri="{BB962C8B-B14F-4D97-AF65-F5344CB8AC3E}">
        <p14:creationId xmlns:p14="http://schemas.microsoft.com/office/powerpoint/2010/main" val="1858148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B5720A-41B5-41DA-B1A2-5DC44F4054FC}"/>
              </a:ext>
            </a:extLst>
          </p:cNvPr>
          <p:cNvSpPr>
            <a:spLocks noGrp="1"/>
          </p:cNvSpPr>
          <p:nvPr>
            <p:ph type="title"/>
          </p:nvPr>
        </p:nvSpPr>
        <p:spPr>
          <a:xfrm>
            <a:off x="1640156" y="656194"/>
            <a:ext cx="8911687" cy="1280890"/>
          </a:xfrm>
        </p:spPr>
        <p:txBody>
          <a:bodyPr/>
          <a:lstStyle/>
          <a:p>
            <a:r>
              <a:rPr lang="en-US" dirty="0"/>
              <a:t>Class Diagram</a:t>
            </a:r>
            <a:endParaRPr lang="it-IT" dirty="0"/>
          </a:p>
        </p:txBody>
      </p:sp>
      <p:pic>
        <p:nvPicPr>
          <p:cNvPr id="4" name="Segnaposto contenuto 3">
            <a:extLst>
              <a:ext uri="{FF2B5EF4-FFF2-40B4-BE49-F238E27FC236}">
                <a16:creationId xmlns:a16="http://schemas.microsoft.com/office/drawing/2014/main" id="{986C41C7-66F6-4389-A7E9-A177EFFF6F95}"/>
              </a:ext>
            </a:extLst>
          </p:cNvPr>
          <p:cNvPicPr>
            <a:picLocks noGrp="1"/>
          </p:cNvPicPr>
          <p:nvPr>
            <p:ph idx="1"/>
          </p:nvPr>
        </p:nvPicPr>
        <p:blipFill>
          <a:blip r:embed="rId2"/>
          <a:stretch>
            <a:fillRect/>
          </a:stretch>
        </p:blipFill>
        <p:spPr>
          <a:xfrm>
            <a:off x="1246323" y="1776948"/>
            <a:ext cx="9699351" cy="4120243"/>
          </a:xfrm>
          <a:prstGeom prst="rect">
            <a:avLst/>
          </a:prstGeom>
        </p:spPr>
      </p:pic>
    </p:spTree>
    <p:extLst>
      <p:ext uri="{BB962C8B-B14F-4D97-AF65-F5344CB8AC3E}">
        <p14:creationId xmlns:p14="http://schemas.microsoft.com/office/powerpoint/2010/main" val="2617660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7E32EE-7AAF-493B-8A9E-B17CEF3CFA78}"/>
              </a:ext>
            </a:extLst>
          </p:cNvPr>
          <p:cNvSpPr>
            <a:spLocks noGrp="1"/>
          </p:cNvSpPr>
          <p:nvPr>
            <p:ph type="title"/>
          </p:nvPr>
        </p:nvSpPr>
        <p:spPr>
          <a:xfrm>
            <a:off x="1774778" y="640152"/>
            <a:ext cx="8911687" cy="1280890"/>
          </a:xfrm>
        </p:spPr>
        <p:txBody>
          <a:bodyPr/>
          <a:lstStyle/>
          <a:p>
            <a:r>
              <a:rPr lang="en-US" dirty="0" err="1"/>
              <a:t>Interfacce</a:t>
            </a:r>
            <a:r>
              <a:rPr lang="en-US" dirty="0"/>
              <a:t> </a:t>
            </a:r>
            <a:r>
              <a:rPr lang="en-US" dirty="0" err="1"/>
              <a:t>delle</a:t>
            </a:r>
            <a:r>
              <a:rPr lang="en-US" dirty="0"/>
              <a:t> </a:t>
            </a:r>
            <a:r>
              <a:rPr lang="en-US" dirty="0" err="1"/>
              <a:t>classi</a:t>
            </a:r>
            <a:endParaRPr lang="it-IT" dirty="0"/>
          </a:p>
        </p:txBody>
      </p:sp>
      <p:sp>
        <p:nvSpPr>
          <p:cNvPr id="3" name="Segnaposto contenuto 2">
            <a:extLst>
              <a:ext uri="{FF2B5EF4-FFF2-40B4-BE49-F238E27FC236}">
                <a16:creationId xmlns:a16="http://schemas.microsoft.com/office/drawing/2014/main" id="{0C791EE2-9729-4012-81C6-07BB19BDEE24}"/>
              </a:ext>
            </a:extLst>
          </p:cNvPr>
          <p:cNvSpPr>
            <a:spLocks noGrp="1"/>
          </p:cNvSpPr>
          <p:nvPr>
            <p:ph idx="1"/>
          </p:nvPr>
        </p:nvSpPr>
        <p:spPr>
          <a:xfrm>
            <a:off x="1638300" y="1540189"/>
            <a:ext cx="8915400" cy="3777622"/>
          </a:xfrm>
        </p:spPr>
        <p:txBody>
          <a:bodyPr/>
          <a:lstStyle/>
          <a:p>
            <a:r>
              <a:rPr lang="en-US" dirty="0" err="1"/>
              <a:t>Presentiamo</a:t>
            </a:r>
            <a:r>
              <a:rPr lang="en-US" dirty="0"/>
              <a:t> l ‘</a:t>
            </a:r>
            <a:r>
              <a:rPr lang="en-US" dirty="0" err="1"/>
              <a:t>esempio</a:t>
            </a:r>
            <a:r>
              <a:rPr lang="en-US" dirty="0"/>
              <a:t> di </a:t>
            </a:r>
            <a:r>
              <a:rPr lang="en-US" dirty="0" err="1"/>
              <a:t>OrdineDAO</a:t>
            </a:r>
            <a:endParaRPr lang="it-IT" dirty="0"/>
          </a:p>
        </p:txBody>
      </p:sp>
      <p:pic>
        <p:nvPicPr>
          <p:cNvPr id="4" name="Immagine 3">
            <a:extLst>
              <a:ext uri="{FF2B5EF4-FFF2-40B4-BE49-F238E27FC236}">
                <a16:creationId xmlns:a16="http://schemas.microsoft.com/office/drawing/2014/main" id="{C706F133-DA2E-41C2-82A3-EE1557B1FCEB}"/>
              </a:ext>
            </a:extLst>
          </p:cNvPr>
          <p:cNvPicPr>
            <a:picLocks noChangeAspect="1"/>
          </p:cNvPicPr>
          <p:nvPr/>
        </p:nvPicPr>
        <p:blipFill>
          <a:blip r:embed="rId2"/>
          <a:stretch>
            <a:fillRect/>
          </a:stretch>
        </p:blipFill>
        <p:spPr>
          <a:xfrm>
            <a:off x="464469" y="2306105"/>
            <a:ext cx="11034375" cy="3308633"/>
          </a:xfrm>
          <a:prstGeom prst="rect">
            <a:avLst/>
          </a:prstGeom>
        </p:spPr>
      </p:pic>
    </p:spTree>
    <p:extLst>
      <p:ext uri="{BB962C8B-B14F-4D97-AF65-F5344CB8AC3E}">
        <p14:creationId xmlns:p14="http://schemas.microsoft.com/office/powerpoint/2010/main" val="26265158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A1943E-ECC8-4C57-BE5A-259328D4F937}"/>
              </a:ext>
            </a:extLst>
          </p:cNvPr>
          <p:cNvSpPr>
            <a:spLocks noGrp="1"/>
          </p:cNvSpPr>
          <p:nvPr>
            <p:ph type="title"/>
          </p:nvPr>
        </p:nvSpPr>
        <p:spPr>
          <a:xfrm>
            <a:off x="1640156" y="640152"/>
            <a:ext cx="8911687" cy="1280890"/>
          </a:xfrm>
        </p:spPr>
        <p:txBody>
          <a:bodyPr/>
          <a:lstStyle/>
          <a:p>
            <a:r>
              <a:rPr lang="en-US" dirty="0" err="1"/>
              <a:t>Definizione</a:t>
            </a:r>
            <a:r>
              <a:rPr lang="en-US" dirty="0"/>
              <a:t> </a:t>
            </a:r>
            <a:r>
              <a:rPr lang="en-US" dirty="0" err="1"/>
              <a:t>dei</a:t>
            </a:r>
            <a:r>
              <a:rPr lang="en-US" dirty="0"/>
              <a:t> </a:t>
            </a:r>
            <a:br>
              <a:rPr lang="en-US" dirty="0"/>
            </a:br>
            <a:r>
              <a:rPr lang="en-US" dirty="0" err="1"/>
              <a:t>contratti</a:t>
            </a:r>
            <a:endParaRPr lang="it-IT" dirty="0"/>
          </a:p>
        </p:txBody>
      </p:sp>
      <p:sp>
        <p:nvSpPr>
          <p:cNvPr id="3" name="Segnaposto contenuto 2">
            <a:extLst>
              <a:ext uri="{FF2B5EF4-FFF2-40B4-BE49-F238E27FC236}">
                <a16:creationId xmlns:a16="http://schemas.microsoft.com/office/drawing/2014/main" id="{3C2D107C-F5F8-4182-8655-12764E29F20A}"/>
              </a:ext>
            </a:extLst>
          </p:cNvPr>
          <p:cNvSpPr>
            <a:spLocks noGrp="1"/>
          </p:cNvSpPr>
          <p:nvPr>
            <p:ph idx="1"/>
          </p:nvPr>
        </p:nvSpPr>
        <p:spPr>
          <a:xfrm>
            <a:off x="478675" y="1822018"/>
            <a:ext cx="8915400" cy="3777622"/>
          </a:xfrm>
        </p:spPr>
        <p:txBody>
          <a:bodyPr/>
          <a:lstStyle/>
          <a:p>
            <a:r>
              <a:rPr lang="en-US" dirty="0" err="1"/>
              <a:t>Presentiamo</a:t>
            </a:r>
            <a:r>
              <a:rPr lang="en-US" dirty="0"/>
              <a:t> l’</a:t>
            </a:r>
          </a:p>
          <a:p>
            <a:r>
              <a:rPr lang="en-US" dirty="0" err="1"/>
              <a:t>esempio</a:t>
            </a:r>
            <a:r>
              <a:rPr lang="en-US" dirty="0"/>
              <a:t> di </a:t>
            </a:r>
            <a:r>
              <a:rPr lang="en-US" dirty="0" err="1"/>
              <a:t>ProdottoDAO</a:t>
            </a:r>
            <a:r>
              <a:rPr lang="en-US" dirty="0"/>
              <a:t> </a:t>
            </a:r>
            <a:endParaRPr lang="it-IT" dirty="0"/>
          </a:p>
        </p:txBody>
      </p:sp>
      <p:pic>
        <p:nvPicPr>
          <p:cNvPr id="4" name="Immagine 3">
            <a:extLst>
              <a:ext uri="{FF2B5EF4-FFF2-40B4-BE49-F238E27FC236}">
                <a16:creationId xmlns:a16="http://schemas.microsoft.com/office/drawing/2014/main" id="{CD0A15D0-17A2-4520-989A-752643CBF351}"/>
              </a:ext>
            </a:extLst>
          </p:cNvPr>
          <p:cNvPicPr>
            <a:picLocks noChangeAspect="1"/>
          </p:cNvPicPr>
          <p:nvPr/>
        </p:nvPicPr>
        <p:blipFill>
          <a:blip r:embed="rId2"/>
          <a:stretch>
            <a:fillRect/>
          </a:stretch>
        </p:blipFill>
        <p:spPr>
          <a:xfrm>
            <a:off x="6149304" y="0"/>
            <a:ext cx="5140699" cy="6310111"/>
          </a:xfrm>
          <a:prstGeom prst="rect">
            <a:avLst/>
          </a:prstGeom>
        </p:spPr>
      </p:pic>
      <p:pic>
        <p:nvPicPr>
          <p:cNvPr id="5" name="Immagine 4">
            <a:extLst>
              <a:ext uri="{FF2B5EF4-FFF2-40B4-BE49-F238E27FC236}">
                <a16:creationId xmlns:a16="http://schemas.microsoft.com/office/drawing/2014/main" id="{8F160598-693C-44C0-8D46-EE235C416594}"/>
              </a:ext>
            </a:extLst>
          </p:cNvPr>
          <p:cNvPicPr>
            <a:picLocks noChangeAspect="1"/>
          </p:cNvPicPr>
          <p:nvPr/>
        </p:nvPicPr>
        <p:blipFill>
          <a:blip r:embed="rId3"/>
          <a:stretch>
            <a:fillRect/>
          </a:stretch>
        </p:blipFill>
        <p:spPr>
          <a:xfrm>
            <a:off x="6262587" y="6217848"/>
            <a:ext cx="4914131" cy="677543"/>
          </a:xfrm>
          <a:prstGeom prst="rect">
            <a:avLst/>
          </a:prstGeom>
        </p:spPr>
      </p:pic>
    </p:spTree>
    <p:extLst>
      <p:ext uri="{BB962C8B-B14F-4D97-AF65-F5344CB8AC3E}">
        <p14:creationId xmlns:p14="http://schemas.microsoft.com/office/powerpoint/2010/main" val="4126941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114DFC-8B4C-486B-A610-4988029E859D}"/>
              </a:ext>
            </a:extLst>
          </p:cNvPr>
          <p:cNvSpPr>
            <a:spLocks noGrp="1"/>
          </p:cNvSpPr>
          <p:nvPr>
            <p:ph type="title"/>
          </p:nvPr>
        </p:nvSpPr>
        <p:spPr>
          <a:xfrm>
            <a:off x="1551204" y="647260"/>
            <a:ext cx="8911687" cy="1280890"/>
          </a:xfrm>
        </p:spPr>
        <p:txBody>
          <a:bodyPr/>
          <a:lstStyle/>
          <a:p>
            <a:r>
              <a:rPr lang="en-US" dirty="0"/>
              <a:t>Design Pattern</a:t>
            </a:r>
            <a:endParaRPr lang="it-IT" dirty="0"/>
          </a:p>
        </p:txBody>
      </p:sp>
      <p:sp>
        <p:nvSpPr>
          <p:cNvPr id="3" name="Segnaposto contenuto 2">
            <a:extLst>
              <a:ext uri="{FF2B5EF4-FFF2-40B4-BE49-F238E27FC236}">
                <a16:creationId xmlns:a16="http://schemas.microsoft.com/office/drawing/2014/main" id="{349D29D6-CEC5-4C70-82BD-5C137DA1E9F4}"/>
              </a:ext>
            </a:extLst>
          </p:cNvPr>
          <p:cNvSpPr>
            <a:spLocks noGrp="1"/>
          </p:cNvSpPr>
          <p:nvPr>
            <p:ph idx="1"/>
          </p:nvPr>
        </p:nvSpPr>
        <p:spPr>
          <a:xfrm>
            <a:off x="355298" y="1716911"/>
            <a:ext cx="8915400" cy="3777622"/>
          </a:xfrm>
        </p:spPr>
        <p:txBody>
          <a:bodyPr/>
          <a:lstStyle/>
          <a:p>
            <a:r>
              <a:rPr lang="en-US" dirty="0"/>
              <a:t>MVC </a:t>
            </a:r>
          </a:p>
          <a:p>
            <a:r>
              <a:rPr lang="en-US" dirty="0"/>
              <a:t>Il pattern </a:t>
            </a:r>
            <a:r>
              <a:rPr lang="en-US" dirty="0" err="1"/>
              <a:t>architetturale</a:t>
            </a:r>
            <a:r>
              <a:rPr lang="en-US" dirty="0"/>
              <a:t> Model-View-Controller (MVC) è molto </a:t>
            </a:r>
            <a:r>
              <a:rPr lang="en-US" dirty="0" err="1"/>
              <a:t>diffuso</a:t>
            </a:r>
            <a:r>
              <a:rPr lang="en-US" dirty="0"/>
              <a:t> </a:t>
            </a:r>
            <a:r>
              <a:rPr lang="en-US" dirty="0" err="1"/>
              <a:t>nello</a:t>
            </a:r>
            <a:r>
              <a:rPr lang="en-US" dirty="0"/>
              <a:t> </a:t>
            </a:r>
            <a:r>
              <a:rPr lang="en-US" dirty="0" err="1"/>
              <a:t>sviluppo</a:t>
            </a:r>
            <a:r>
              <a:rPr lang="en-US" dirty="0"/>
              <a:t> di </a:t>
            </a:r>
            <a:r>
              <a:rPr lang="en-US" dirty="0" err="1"/>
              <a:t>sistemi</a:t>
            </a:r>
            <a:r>
              <a:rPr lang="en-US" dirty="0"/>
              <a:t> software e </a:t>
            </a:r>
            <a:r>
              <a:rPr lang="en-US" dirty="0" err="1"/>
              <a:t>permette</a:t>
            </a:r>
            <a:r>
              <a:rPr lang="en-US" dirty="0"/>
              <a:t> la </a:t>
            </a:r>
            <a:r>
              <a:rPr lang="en-US" dirty="0" err="1"/>
              <a:t>separazione</a:t>
            </a:r>
            <a:r>
              <a:rPr lang="en-US" dirty="0"/>
              <a:t> </a:t>
            </a:r>
            <a:r>
              <a:rPr lang="en-US" dirty="0" err="1"/>
              <a:t>della</a:t>
            </a:r>
            <a:r>
              <a:rPr lang="en-US" dirty="0"/>
              <a:t> </a:t>
            </a:r>
            <a:r>
              <a:rPr lang="en-US" dirty="0" err="1"/>
              <a:t>logica</a:t>
            </a:r>
            <a:r>
              <a:rPr lang="en-US" dirty="0"/>
              <a:t> di business </a:t>
            </a:r>
            <a:r>
              <a:rPr lang="en-US" dirty="0" err="1"/>
              <a:t>dalla</a:t>
            </a:r>
            <a:r>
              <a:rPr lang="en-US" dirty="0"/>
              <a:t> </a:t>
            </a:r>
            <a:r>
              <a:rPr lang="en-US" dirty="0" err="1"/>
              <a:t>logica</a:t>
            </a:r>
            <a:r>
              <a:rPr lang="en-US" dirty="0"/>
              <a:t> di </a:t>
            </a:r>
            <a:r>
              <a:rPr lang="en-US" dirty="0" err="1"/>
              <a:t>presentazione</a:t>
            </a:r>
            <a:r>
              <a:rPr lang="en-US" dirty="0"/>
              <a:t> </a:t>
            </a:r>
            <a:r>
              <a:rPr lang="en-US" dirty="0" err="1"/>
              <a:t>dei</a:t>
            </a:r>
            <a:r>
              <a:rPr lang="en-US" dirty="0"/>
              <a:t> </a:t>
            </a:r>
            <a:r>
              <a:rPr lang="en-US" dirty="0" err="1"/>
              <a:t>dati</a:t>
            </a:r>
            <a:r>
              <a:rPr lang="en-US" dirty="0"/>
              <a:t>.</a:t>
            </a:r>
          </a:p>
          <a:p>
            <a:r>
              <a:rPr lang="en-US" dirty="0"/>
              <a:t>MVC </a:t>
            </a:r>
            <a:r>
              <a:rPr lang="en-US" dirty="0" err="1"/>
              <a:t>prevede</a:t>
            </a:r>
            <a:r>
              <a:rPr lang="en-US" dirty="0"/>
              <a:t> </a:t>
            </a:r>
            <a:r>
              <a:rPr lang="en-US" dirty="0" err="1"/>
              <a:t>un’architettura</a:t>
            </a:r>
            <a:r>
              <a:rPr lang="en-US" dirty="0"/>
              <a:t> Three-Tier </a:t>
            </a:r>
          </a:p>
          <a:p>
            <a:pPr lvl="1">
              <a:buFont typeface="Arial" panose="020B0604020202020204" pitchFamily="34" charset="0"/>
              <a:buChar char="•"/>
            </a:pPr>
            <a:r>
              <a:rPr lang="en-US" dirty="0"/>
              <a:t>Model: </a:t>
            </a:r>
            <a:r>
              <a:rPr lang="en-US" dirty="0" err="1"/>
              <a:t>responsabile</a:t>
            </a:r>
            <a:r>
              <a:rPr lang="en-US" dirty="0"/>
              <a:t> </a:t>
            </a:r>
            <a:r>
              <a:rPr lang="en-US" dirty="0" err="1"/>
              <a:t>della</a:t>
            </a:r>
            <a:r>
              <a:rPr lang="en-US" dirty="0"/>
              <a:t> </a:t>
            </a:r>
            <a:r>
              <a:rPr lang="en-US" dirty="0" err="1"/>
              <a:t>conoscenza</a:t>
            </a:r>
            <a:r>
              <a:rPr lang="en-US" dirty="0"/>
              <a:t> del </a:t>
            </a:r>
            <a:r>
              <a:rPr lang="en-US" dirty="0" err="1"/>
              <a:t>dominio</a:t>
            </a:r>
            <a:r>
              <a:rPr lang="en-US" dirty="0"/>
              <a:t> </a:t>
            </a:r>
            <a:r>
              <a:rPr lang="en-US" dirty="0" err="1"/>
              <a:t>applicativo</a:t>
            </a:r>
            <a:r>
              <a:rPr lang="en-US" dirty="0"/>
              <a:t> e </a:t>
            </a:r>
            <a:r>
              <a:rPr lang="en-US" dirty="0" err="1"/>
              <a:t>implementa</a:t>
            </a:r>
            <a:r>
              <a:rPr lang="en-US" dirty="0"/>
              <a:t> lo store </a:t>
            </a:r>
            <a:r>
              <a:rPr lang="en-US" dirty="0" err="1"/>
              <a:t>principale</a:t>
            </a:r>
            <a:r>
              <a:rPr lang="en-US" dirty="0"/>
              <a:t> di </a:t>
            </a:r>
            <a:r>
              <a:rPr lang="en-US" dirty="0" err="1"/>
              <a:t>dati</a:t>
            </a:r>
            <a:endParaRPr lang="en-US" dirty="0"/>
          </a:p>
          <a:p>
            <a:pPr lvl="1">
              <a:buFont typeface="Arial" panose="020B0604020202020204" pitchFamily="34" charset="0"/>
              <a:buChar char="•"/>
            </a:pPr>
            <a:r>
              <a:rPr lang="en-US" dirty="0"/>
              <a:t>View: </a:t>
            </a:r>
            <a:r>
              <a:rPr lang="en-US" dirty="0" err="1"/>
              <a:t>responsabile</a:t>
            </a:r>
            <a:r>
              <a:rPr lang="en-US" dirty="0"/>
              <a:t> di </a:t>
            </a:r>
            <a:r>
              <a:rPr lang="en-US" dirty="0" err="1"/>
              <a:t>mostrare</a:t>
            </a:r>
            <a:r>
              <a:rPr lang="en-US" dirty="0"/>
              <a:t> </a:t>
            </a:r>
            <a:r>
              <a:rPr lang="en-US" dirty="0" err="1"/>
              <a:t>gli</a:t>
            </a:r>
            <a:r>
              <a:rPr lang="en-US" dirty="0"/>
              <a:t> </a:t>
            </a:r>
            <a:r>
              <a:rPr lang="en-US" dirty="0" err="1"/>
              <a:t>oggetti</a:t>
            </a:r>
            <a:r>
              <a:rPr lang="en-US" dirty="0"/>
              <a:t> del </a:t>
            </a:r>
            <a:r>
              <a:rPr lang="en-US" dirty="0" err="1"/>
              <a:t>dominio</a:t>
            </a:r>
            <a:r>
              <a:rPr lang="en-US" dirty="0"/>
              <a:t> </a:t>
            </a:r>
            <a:r>
              <a:rPr lang="en-US" dirty="0" err="1"/>
              <a:t>applicativo</a:t>
            </a:r>
            <a:r>
              <a:rPr lang="en-US" dirty="0"/>
              <a:t> </a:t>
            </a:r>
            <a:r>
              <a:rPr lang="en-US" dirty="0" err="1"/>
              <a:t>all’utente</a:t>
            </a:r>
            <a:endParaRPr lang="en-US" dirty="0"/>
          </a:p>
          <a:p>
            <a:pPr lvl="1">
              <a:buFont typeface="Arial" panose="020B0604020202020204" pitchFamily="34" charset="0"/>
              <a:buChar char="•"/>
            </a:pPr>
            <a:r>
              <a:rPr lang="en-US" dirty="0"/>
              <a:t>Controller: </a:t>
            </a:r>
            <a:r>
              <a:rPr lang="en-US" dirty="0" err="1"/>
              <a:t>responsabile</a:t>
            </a:r>
            <a:r>
              <a:rPr lang="en-US" dirty="0"/>
              <a:t> </a:t>
            </a:r>
            <a:r>
              <a:rPr lang="en-US" dirty="0" err="1"/>
              <a:t>dell’interazione</a:t>
            </a:r>
            <a:r>
              <a:rPr lang="en-US" dirty="0"/>
              <a:t> con </a:t>
            </a:r>
            <a:r>
              <a:rPr lang="en-US" dirty="0" err="1"/>
              <a:t>l’utente</a:t>
            </a:r>
            <a:r>
              <a:rPr lang="en-US" dirty="0"/>
              <a:t> e di </a:t>
            </a:r>
            <a:r>
              <a:rPr lang="en-US" dirty="0" err="1"/>
              <a:t>notificare</a:t>
            </a:r>
            <a:r>
              <a:rPr lang="en-US" dirty="0"/>
              <a:t> le View </a:t>
            </a:r>
            <a:r>
              <a:rPr lang="en-US" dirty="0" err="1"/>
              <a:t>dei</a:t>
            </a:r>
            <a:r>
              <a:rPr lang="en-US" dirty="0"/>
              <a:t> </a:t>
            </a:r>
            <a:r>
              <a:rPr lang="en-US" dirty="0" err="1"/>
              <a:t>cambiamenti</a:t>
            </a:r>
            <a:r>
              <a:rPr lang="en-US" dirty="0"/>
              <a:t> </a:t>
            </a:r>
            <a:r>
              <a:rPr lang="en-US" dirty="0" err="1"/>
              <a:t>nel</a:t>
            </a:r>
            <a:r>
              <a:rPr lang="en-US" dirty="0"/>
              <a:t> Model. Esso </a:t>
            </a:r>
            <a:r>
              <a:rPr lang="en-US" dirty="0" err="1"/>
              <a:t>detta</a:t>
            </a:r>
            <a:r>
              <a:rPr lang="en-US" dirty="0"/>
              <a:t> </a:t>
            </a:r>
            <a:r>
              <a:rPr lang="en-US" dirty="0" err="1"/>
              <a:t>esplicitamente</a:t>
            </a:r>
            <a:r>
              <a:rPr lang="en-US" dirty="0"/>
              <a:t> </a:t>
            </a:r>
            <a:r>
              <a:rPr lang="en-US" dirty="0" err="1"/>
              <a:t>il</a:t>
            </a:r>
            <a:r>
              <a:rPr lang="en-US" dirty="0"/>
              <a:t> </a:t>
            </a:r>
            <a:r>
              <a:rPr lang="en-US" dirty="0" err="1"/>
              <a:t>flusso</a:t>
            </a:r>
            <a:r>
              <a:rPr lang="en-US" dirty="0"/>
              <a:t> di </a:t>
            </a:r>
            <a:r>
              <a:rPr lang="en-US" dirty="0" err="1"/>
              <a:t>controllo</a:t>
            </a:r>
            <a:endParaRPr lang="it-IT" dirty="0"/>
          </a:p>
        </p:txBody>
      </p:sp>
    </p:spTree>
    <p:extLst>
      <p:ext uri="{BB962C8B-B14F-4D97-AF65-F5344CB8AC3E}">
        <p14:creationId xmlns:p14="http://schemas.microsoft.com/office/powerpoint/2010/main" val="15335146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FD8836-47B1-4185-B81F-122EA44CCA73}"/>
              </a:ext>
            </a:extLst>
          </p:cNvPr>
          <p:cNvSpPr>
            <a:spLocks noGrp="1"/>
          </p:cNvSpPr>
          <p:nvPr>
            <p:ph type="title"/>
          </p:nvPr>
        </p:nvSpPr>
        <p:spPr>
          <a:xfrm>
            <a:off x="1640156" y="647260"/>
            <a:ext cx="8911687" cy="1280890"/>
          </a:xfrm>
        </p:spPr>
        <p:txBody>
          <a:bodyPr/>
          <a:lstStyle/>
          <a:p>
            <a:r>
              <a:rPr lang="en-US" dirty="0"/>
              <a:t>Design Pattern – MVC </a:t>
            </a:r>
            <a:endParaRPr lang="it-IT" dirty="0"/>
          </a:p>
        </p:txBody>
      </p:sp>
      <p:pic>
        <p:nvPicPr>
          <p:cNvPr id="4" name="Segnaposto contenuto 3">
            <a:extLst>
              <a:ext uri="{FF2B5EF4-FFF2-40B4-BE49-F238E27FC236}">
                <a16:creationId xmlns:a16="http://schemas.microsoft.com/office/drawing/2014/main" id="{48762E52-3095-46BC-98A3-EFCBE7AACAD4}"/>
              </a:ext>
            </a:extLst>
          </p:cNvPr>
          <p:cNvPicPr>
            <a:picLocks noGrp="1"/>
          </p:cNvPicPr>
          <p:nvPr>
            <p:ph idx="1"/>
          </p:nvPr>
        </p:nvPicPr>
        <p:blipFill>
          <a:blip r:embed="rId2"/>
          <a:stretch>
            <a:fillRect/>
          </a:stretch>
        </p:blipFill>
        <p:spPr>
          <a:xfrm>
            <a:off x="1783584" y="1797934"/>
            <a:ext cx="8274815" cy="4128304"/>
          </a:xfrm>
          <a:prstGeom prst="rect">
            <a:avLst/>
          </a:prstGeom>
        </p:spPr>
      </p:pic>
    </p:spTree>
    <p:extLst>
      <p:ext uri="{BB962C8B-B14F-4D97-AF65-F5344CB8AC3E}">
        <p14:creationId xmlns:p14="http://schemas.microsoft.com/office/powerpoint/2010/main" val="49896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3F254CE-B0DE-4446-8125-66080D4A59A6}"/>
              </a:ext>
            </a:extLst>
          </p:cNvPr>
          <p:cNvSpPr>
            <a:spLocks noGrp="1"/>
          </p:cNvSpPr>
          <p:nvPr>
            <p:ph idx="1"/>
          </p:nvPr>
        </p:nvSpPr>
        <p:spPr>
          <a:xfrm>
            <a:off x="231494" y="1377387"/>
            <a:ext cx="11273118" cy="4533835"/>
          </a:xfrm>
        </p:spPr>
        <p:txBody>
          <a:bodyPr/>
          <a:lstStyle/>
          <a:p>
            <a:r>
              <a:rPr lang="en-US" dirty="0"/>
              <a:t>I work product </a:t>
            </a:r>
            <a:r>
              <a:rPr lang="en-US" dirty="0" err="1"/>
              <a:t>dell’analisi</a:t>
            </a:r>
            <a:r>
              <a:rPr lang="en-US" dirty="0"/>
              <a:t> </a:t>
            </a:r>
            <a:r>
              <a:rPr lang="en-US" dirty="0" err="1"/>
              <a:t>dei</a:t>
            </a:r>
            <a:r>
              <a:rPr lang="en-US" dirty="0"/>
              <a:t> </a:t>
            </a:r>
            <a:r>
              <a:rPr lang="en-US" dirty="0" err="1"/>
              <a:t>requisiti</a:t>
            </a:r>
            <a:r>
              <a:rPr lang="en-US" dirty="0"/>
              <a:t> </a:t>
            </a:r>
            <a:r>
              <a:rPr lang="en-US" dirty="0" err="1"/>
              <a:t>sono</a:t>
            </a:r>
            <a:r>
              <a:rPr lang="en-US" dirty="0"/>
              <a:t> </a:t>
            </a:r>
            <a:r>
              <a:rPr lang="en-US" dirty="0" err="1"/>
              <a:t>stati</a:t>
            </a:r>
            <a:r>
              <a:rPr lang="en-US" dirty="0"/>
              <a:t>:</a:t>
            </a:r>
          </a:p>
          <a:p>
            <a:pPr lvl="2">
              <a:buFont typeface="Arial" panose="020B0604020202020204" pitchFamily="34" charset="0"/>
              <a:buChar char="•"/>
            </a:pPr>
            <a:r>
              <a:rPr lang="en-US" sz="2000" dirty="0" err="1"/>
              <a:t>Requisiti</a:t>
            </a:r>
            <a:endParaRPr lang="en-US" sz="2000" dirty="0"/>
          </a:p>
          <a:p>
            <a:pPr lvl="2">
              <a:buFont typeface="Arial" panose="020B0604020202020204" pitchFamily="34" charset="0"/>
              <a:buChar char="•"/>
            </a:pPr>
            <a:r>
              <a:rPr lang="en-US" sz="2000" dirty="0"/>
              <a:t>Scenario</a:t>
            </a:r>
          </a:p>
          <a:p>
            <a:pPr lvl="2">
              <a:buFont typeface="Arial" panose="020B0604020202020204" pitchFamily="34" charset="0"/>
              <a:buChar char="•"/>
            </a:pPr>
            <a:r>
              <a:rPr lang="en-US" sz="2000" dirty="0" err="1"/>
              <a:t>Casi</a:t>
            </a:r>
            <a:r>
              <a:rPr lang="en-US" sz="2000" dirty="0"/>
              <a:t> </a:t>
            </a:r>
            <a:r>
              <a:rPr lang="en-US" sz="2000" dirty="0" err="1"/>
              <a:t>d’uso</a:t>
            </a:r>
            <a:endParaRPr lang="en-US" sz="2000" dirty="0"/>
          </a:p>
          <a:p>
            <a:pPr lvl="2">
              <a:buFont typeface="Arial" panose="020B0604020202020204" pitchFamily="34" charset="0"/>
              <a:buChar char="•"/>
            </a:pPr>
            <a:r>
              <a:rPr lang="en-US" sz="2000" dirty="0"/>
              <a:t>Sequence Diagram</a:t>
            </a:r>
          </a:p>
          <a:p>
            <a:pPr lvl="2">
              <a:buFont typeface="Arial" panose="020B0604020202020204" pitchFamily="34" charset="0"/>
              <a:buChar char="•"/>
            </a:pPr>
            <a:r>
              <a:rPr lang="en-US" sz="2000" dirty="0" err="1"/>
              <a:t>Statechart</a:t>
            </a:r>
            <a:r>
              <a:rPr lang="en-US" sz="2000" dirty="0"/>
              <a:t> Diagrams </a:t>
            </a:r>
          </a:p>
        </p:txBody>
      </p:sp>
    </p:spTree>
    <p:extLst>
      <p:ext uri="{BB962C8B-B14F-4D97-AF65-F5344CB8AC3E}">
        <p14:creationId xmlns:p14="http://schemas.microsoft.com/office/powerpoint/2010/main" val="165820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140A80-E2A0-4613-BE0E-F29631CE6B23}"/>
              </a:ext>
            </a:extLst>
          </p:cNvPr>
          <p:cNvSpPr>
            <a:spLocks noGrp="1"/>
          </p:cNvSpPr>
          <p:nvPr>
            <p:ph type="title"/>
          </p:nvPr>
        </p:nvSpPr>
        <p:spPr>
          <a:xfrm>
            <a:off x="2208524" y="2788555"/>
            <a:ext cx="8911687" cy="1280890"/>
          </a:xfrm>
        </p:spPr>
        <p:txBody>
          <a:bodyPr/>
          <a:lstStyle/>
          <a:p>
            <a:r>
              <a:rPr lang="en-US" b="1" i="1" dirty="0"/>
              <a:t>							 Test Plan</a:t>
            </a:r>
            <a:br>
              <a:rPr lang="en-US" b="1" i="1" dirty="0"/>
            </a:br>
            <a:r>
              <a:rPr lang="en-US" b="1" i="1" dirty="0"/>
              <a:t>							Document</a:t>
            </a:r>
            <a:endParaRPr lang="it-IT" dirty="0"/>
          </a:p>
        </p:txBody>
      </p:sp>
    </p:spTree>
    <p:extLst>
      <p:ext uri="{BB962C8B-B14F-4D97-AF65-F5344CB8AC3E}">
        <p14:creationId xmlns:p14="http://schemas.microsoft.com/office/powerpoint/2010/main" val="2182884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3FCDAD-4D2D-41B2-A57E-87BF2D8959FC}"/>
              </a:ext>
            </a:extLst>
          </p:cNvPr>
          <p:cNvSpPr>
            <a:spLocks noGrp="1"/>
          </p:cNvSpPr>
          <p:nvPr>
            <p:ph type="title"/>
          </p:nvPr>
        </p:nvSpPr>
        <p:spPr>
          <a:xfrm>
            <a:off x="1640156" y="672237"/>
            <a:ext cx="8911687" cy="1280890"/>
          </a:xfrm>
        </p:spPr>
        <p:txBody>
          <a:bodyPr/>
          <a:lstStyle/>
          <a:p>
            <a:r>
              <a:rPr lang="en-US" dirty="0"/>
              <a:t>Test Plan Document</a:t>
            </a:r>
            <a:endParaRPr lang="it-IT" dirty="0"/>
          </a:p>
        </p:txBody>
      </p:sp>
      <p:sp>
        <p:nvSpPr>
          <p:cNvPr id="3" name="Segnaposto contenuto 2">
            <a:extLst>
              <a:ext uri="{FF2B5EF4-FFF2-40B4-BE49-F238E27FC236}">
                <a16:creationId xmlns:a16="http://schemas.microsoft.com/office/drawing/2014/main" id="{C3FAE96B-425C-4FFD-A3BC-80F687ABE960}"/>
              </a:ext>
            </a:extLst>
          </p:cNvPr>
          <p:cNvSpPr>
            <a:spLocks noGrp="1"/>
          </p:cNvSpPr>
          <p:nvPr>
            <p:ph idx="1"/>
          </p:nvPr>
        </p:nvSpPr>
        <p:spPr>
          <a:xfrm>
            <a:off x="946484" y="1507958"/>
            <a:ext cx="9994231" cy="4677805"/>
          </a:xfrm>
        </p:spPr>
        <p:txBody>
          <a:bodyPr>
            <a:normAutofit/>
          </a:bodyPr>
          <a:lstStyle/>
          <a:p>
            <a:r>
              <a:rPr lang="it-IT" sz="2000" dirty="0"/>
              <a:t>In questo documento viene specificata la pianificazione dell’attività di testing del sistema al fine di verificare eventuali incongruenze tra il comportamento atteso e il comportamento reale del sistema.</a:t>
            </a:r>
          </a:p>
          <a:p>
            <a:r>
              <a:rPr lang="it-IT" sz="2000" dirty="0"/>
              <a:t>In questa attività si rilevano gli eventuali errori generati dall’esecuzione di codice errato, in modo da evitare che essi si presentino durante l’esercizio del sistema.</a:t>
            </a:r>
          </a:p>
          <a:p>
            <a:r>
              <a:rPr lang="it-IT" sz="2000" dirty="0"/>
              <a:t>Le attività di testing sono state pianificate per le seguenti gestioni:</a:t>
            </a:r>
          </a:p>
          <a:p>
            <a:pPr marL="457200" lvl="1" indent="0">
              <a:buNone/>
            </a:pPr>
            <a:r>
              <a:rPr lang="it-IT" sz="2000" dirty="0"/>
              <a:t>• Gestione Autenticazione</a:t>
            </a:r>
          </a:p>
          <a:p>
            <a:pPr marL="457200" lvl="1" indent="0">
              <a:buNone/>
            </a:pPr>
            <a:r>
              <a:rPr lang="it-IT" sz="2000" dirty="0"/>
              <a:t>• Gestione Account</a:t>
            </a:r>
          </a:p>
          <a:p>
            <a:pPr marL="457200" lvl="1" indent="0">
              <a:buNone/>
            </a:pPr>
            <a:r>
              <a:rPr lang="it-IT" sz="2000" dirty="0"/>
              <a:t>• Gestione Catalogo</a:t>
            </a:r>
          </a:p>
          <a:p>
            <a:pPr marL="457200" lvl="1" indent="0">
              <a:buNone/>
            </a:pPr>
            <a:r>
              <a:rPr lang="it-IT" sz="2000" dirty="0"/>
              <a:t>• Gestione Carrello</a:t>
            </a:r>
          </a:p>
          <a:p>
            <a:pPr marL="457200" lvl="1" indent="0">
              <a:buNone/>
            </a:pPr>
            <a:r>
              <a:rPr lang="it-IT" sz="2000" dirty="0"/>
              <a:t>• Gestione Ordini</a:t>
            </a:r>
          </a:p>
          <a:p>
            <a:pPr marL="457200" lvl="1" indent="0">
              <a:buNone/>
            </a:pPr>
            <a:endParaRPr lang="it-IT" sz="2000" dirty="0"/>
          </a:p>
          <a:p>
            <a:endParaRPr lang="it-IT" dirty="0"/>
          </a:p>
        </p:txBody>
      </p:sp>
    </p:spTree>
    <p:extLst>
      <p:ext uri="{BB962C8B-B14F-4D97-AF65-F5344CB8AC3E}">
        <p14:creationId xmlns:p14="http://schemas.microsoft.com/office/powerpoint/2010/main" val="11031017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3676B9-9CFC-43EB-950D-31803C186C08}"/>
              </a:ext>
            </a:extLst>
          </p:cNvPr>
          <p:cNvSpPr>
            <a:spLocks noGrp="1"/>
          </p:cNvSpPr>
          <p:nvPr>
            <p:ph type="title"/>
          </p:nvPr>
        </p:nvSpPr>
        <p:spPr>
          <a:xfrm>
            <a:off x="1640156" y="672236"/>
            <a:ext cx="8911687" cy="1280890"/>
          </a:xfrm>
        </p:spPr>
        <p:txBody>
          <a:bodyPr/>
          <a:lstStyle/>
          <a:p>
            <a:r>
              <a:rPr lang="en-US" dirty="0" err="1"/>
              <a:t>Funzionalità</a:t>
            </a:r>
            <a:r>
              <a:rPr lang="en-US" dirty="0"/>
              <a:t> testate</a:t>
            </a:r>
            <a:endParaRPr lang="it-IT" dirty="0"/>
          </a:p>
        </p:txBody>
      </p:sp>
      <p:sp>
        <p:nvSpPr>
          <p:cNvPr id="3" name="Segnaposto contenuto 2">
            <a:extLst>
              <a:ext uri="{FF2B5EF4-FFF2-40B4-BE49-F238E27FC236}">
                <a16:creationId xmlns:a16="http://schemas.microsoft.com/office/drawing/2014/main" id="{5FA4AADA-5088-42C2-9331-A4A3E312AB06}"/>
              </a:ext>
            </a:extLst>
          </p:cNvPr>
          <p:cNvSpPr>
            <a:spLocks noGrp="1"/>
          </p:cNvSpPr>
          <p:nvPr>
            <p:ph idx="1"/>
          </p:nvPr>
        </p:nvSpPr>
        <p:spPr>
          <a:xfrm>
            <a:off x="1001043" y="1668378"/>
            <a:ext cx="10469061" cy="4780547"/>
          </a:xfrm>
        </p:spPr>
        <p:txBody>
          <a:bodyPr>
            <a:normAutofit fontScale="85000" lnSpcReduction="20000"/>
          </a:bodyPr>
          <a:lstStyle/>
          <a:p>
            <a:r>
              <a:rPr lang="it-IT" sz="2000" dirty="0"/>
              <a:t>Di seguito sono indicate le funzionalità testate, raggruppate nei sottosistemi che offrono i relativi servizi.</a:t>
            </a:r>
          </a:p>
          <a:p>
            <a:pPr marL="457200" lvl="1" indent="0">
              <a:buNone/>
            </a:pPr>
            <a:r>
              <a:rPr lang="it-IT" sz="2000" dirty="0"/>
              <a:t>• Gestione Autenticazione</a:t>
            </a:r>
          </a:p>
          <a:p>
            <a:pPr marL="457200" lvl="1" indent="0">
              <a:buNone/>
            </a:pPr>
            <a:r>
              <a:rPr lang="it-IT" sz="2000" dirty="0"/>
              <a:t>	- Autenticazione</a:t>
            </a:r>
          </a:p>
          <a:p>
            <a:pPr marL="457200" lvl="1" indent="0">
              <a:buNone/>
            </a:pPr>
            <a:r>
              <a:rPr lang="it-IT" sz="2000" dirty="0"/>
              <a:t>• Gestione Profilo</a:t>
            </a:r>
          </a:p>
          <a:p>
            <a:pPr marL="457200" lvl="1" indent="0">
              <a:buNone/>
            </a:pPr>
            <a:r>
              <a:rPr lang="it-IT" sz="2000" dirty="0"/>
              <a:t>	- Visualizzazione profilo</a:t>
            </a:r>
          </a:p>
          <a:p>
            <a:pPr marL="457200" lvl="1" indent="0">
              <a:buNone/>
            </a:pPr>
            <a:r>
              <a:rPr lang="it-IT" sz="2000" dirty="0"/>
              <a:t>• Gestione Catalogo</a:t>
            </a:r>
          </a:p>
          <a:p>
            <a:pPr marL="457200" lvl="1" indent="0">
              <a:buNone/>
            </a:pPr>
            <a:r>
              <a:rPr lang="it-IT" sz="2000" dirty="0"/>
              <a:t>	- Visualizzazione scheda prodotto</a:t>
            </a:r>
          </a:p>
          <a:p>
            <a:pPr marL="457200" lvl="1" indent="0">
              <a:buNone/>
            </a:pPr>
            <a:r>
              <a:rPr lang="it-IT" sz="2000" dirty="0"/>
              <a:t>	- Visualizzazione catalogo</a:t>
            </a:r>
          </a:p>
          <a:p>
            <a:pPr marL="457200" lvl="1" indent="0">
              <a:buNone/>
            </a:pPr>
            <a:r>
              <a:rPr lang="it-IT" sz="2000" dirty="0"/>
              <a:t>	- Gestione catalogo</a:t>
            </a:r>
          </a:p>
          <a:p>
            <a:pPr marL="457200" lvl="1" indent="0">
              <a:buNone/>
            </a:pPr>
            <a:r>
              <a:rPr lang="it-IT" sz="2000" dirty="0"/>
              <a:t>• Gestione Carrello</a:t>
            </a:r>
          </a:p>
          <a:p>
            <a:pPr marL="457200" lvl="1" indent="0">
              <a:buNone/>
            </a:pPr>
            <a:r>
              <a:rPr lang="it-IT" sz="2000" dirty="0"/>
              <a:t>	- Aggiunta prodotto al carrello</a:t>
            </a:r>
          </a:p>
          <a:p>
            <a:pPr marL="457200" lvl="1" indent="0">
              <a:buNone/>
            </a:pPr>
            <a:r>
              <a:rPr lang="it-IT" sz="2000" dirty="0"/>
              <a:t>	- Aumentare quantità di un prodotto nel carrello</a:t>
            </a:r>
          </a:p>
          <a:p>
            <a:pPr marL="457200" lvl="1" indent="0">
              <a:buNone/>
            </a:pPr>
            <a:r>
              <a:rPr lang="it-IT" sz="2000" dirty="0"/>
              <a:t>	- Diminuire quantità di un prodotto nel carrello</a:t>
            </a:r>
          </a:p>
        </p:txBody>
      </p:sp>
    </p:spTree>
    <p:extLst>
      <p:ext uri="{BB962C8B-B14F-4D97-AF65-F5344CB8AC3E}">
        <p14:creationId xmlns:p14="http://schemas.microsoft.com/office/powerpoint/2010/main" val="42626363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D1ED93-B3FD-44E5-9EB2-0E7E5C4A416B}"/>
              </a:ext>
            </a:extLst>
          </p:cNvPr>
          <p:cNvSpPr>
            <a:spLocks noGrp="1"/>
          </p:cNvSpPr>
          <p:nvPr>
            <p:ph type="title"/>
          </p:nvPr>
        </p:nvSpPr>
        <p:spPr>
          <a:xfrm>
            <a:off x="1640156" y="656194"/>
            <a:ext cx="8911687" cy="1280890"/>
          </a:xfrm>
        </p:spPr>
        <p:txBody>
          <a:bodyPr/>
          <a:lstStyle/>
          <a:p>
            <a:r>
              <a:rPr lang="en-US" dirty="0" err="1"/>
              <a:t>Funzionalità</a:t>
            </a:r>
            <a:r>
              <a:rPr lang="en-US" dirty="0"/>
              <a:t> testate</a:t>
            </a:r>
            <a:endParaRPr lang="it-IT" dirty="0"/>
          </a:p>
        </p:txBody>
      </p:sp>
      <p:sp>
        <p:nvSpPr>
          <p:cNvPr id="3" name="Segnaposto contenuto 2">
            <a:extLst>
              <a:ext uri="{FF2B5EF4-FFF2-40B4-BE49-F238E27FC236}">
                <a16:creationId xmlns:a16="http://schemas.microsoft.com/office/drawing/2014/main" id="{1EE01416-67D9-4800-A249-34700E19CFF8}"/>
              </a:ext>
            </a:extLst>
          </p:cNvPr>
          <p:cNvSpPr>
            <a:spLocks noGrp="1"/>
          </p:cNvSpPr>
          <p:nvPr>
            <p:ph idx="1"/>
          </p:nvPr>
        </p:nvSpPr>
        <p:spPr>
          <a:xfrm>
            <a:off x="712285" y="1684421"/>
            <a:ext cx="8915400" cy="3777622"/>
          </a:xfrm>
        </p:spPr>
        <p:txBody>
          <a:bodyPr/>
          <a:lstStyle/>
          <a:p>
            <a:pPr marL="457200" lvl="1" indent="0">
              <a:buNone/>
            </a:pPr>
            <a:r>
              <a:rPr lang="it-IT" sz="2000" dirty="0"/>
              <a:t>• Gestione Ordini</a:t>
            </a:r>
          </a:p>
          <a:p>
            <a:pPr marL="457200" lvl="1" indent="0">
              <a:buNone/>
            </a:pPr>
            <a:r>
              <a:rPr lang="it-IT" sz="2000" dirty="0"/>
              <a:t>	- Sottomissione ordine</a:t>
            </a:r>
          </a:p>
          <a:p>
            <a:pPr marL="457200" lvl="1" indent="0">
              <a:buNone/>
            </a:pPr>
            <a:r>
              <a:rPr lang="it-IT" sz="2000" dirty="0"/>
              <a:t>	- Visualizzazione ordini</a:t>
            </a:r>
          </a:p>
          <a:p>
            <a:pPr marL="457200" lvl="1" indent="0">
              <a:buNone/>
            </a:pPr>
            <a:r>
              <a:rPr lang="it-IT" sz="2000" dirty="0"/>
              <a:t>	- Visualizzazione ordini di tutti gli utenti</a:t>
            </a:r>
          </a:p>
          <a:p>
            <a:pPr marL="457200" lvl="1" indent="0">
              <a:buNone/>
            </a:pPr>
            <a:r>
              <a:rPr lang="it-IT" sz="2000" dirty="0"/>
              <a:t>	- Visualizzazione fattura</a:t>
            </a:r>
          </a:p>
          <a:p>
            <a:pPr marL="457200" lvl="1" indent="0">
              <a:buNone/>
            </a:pPr>
            <a:r>
              <a:rPr lang="it-IT" sz="2000" dirty="0"/>
              <a:t>	- Aggiornamento stato ordine</a:t>
            </a:r>
          </a:p>
          <a:p>
            <a:pPr marL="0" indent="0">
              <a:buNone/>
            </a:pPr>
            <a:endParaRPr lang="it-IT" dirty="0"/>
          </a:p>
        </p:txBody>
      </p:sp>
    </p:spTree>
    <p:extLst>
      <p:ext uri="{BB962C8B-B14F-4D97-AF65-F5344CB8AC3E}">
        <p14:creationId xmlns:p14="http://schemas.microsoft.com/office/powerpoint/2010/main" val="2672540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089381-80F1-49F7-9194-762968281F10}"/>
              </a:ext>
            </a:extLst>
          </p:cNvPr>
          <p:cNvSpPr>
            <a:spLocks noGrp="1"/>
          </p:cNvSpPr>
          <p:nvPr>
            <p:ph type="title"/>
          </p:nvPr>
        </p:nvSpPr>
        <p:spPr>
          <a:xfrm>
            <a:off x="1640156" y="624110"/>
            <a:ext cx="8911687" cy="1280890"/>
          </a:xfrm>
        </p:spPr>
        <p:txBody>
          <a:bodyPr/>
          <a:lstStyle/>
          <a:p>
            <a:r>
              <a:rPr lang="en-US" dirty="0" err="1"/>
              <a:t>Criteri</a:t>
            </a:r>
            <a:r>
              <a:rPr lang="en-US" dirty="0"/>
              <a:t> di Testing</a:t>
            </a:r>
            <a:endParaRPr lang="it-IT" dirty="0"/>
          </a:p>
        </p:txBody>
      </p:sp>
      <p:sp>
        <p:nvSpPr>
          <p:cNvPr id="3" name="Segnaposto contenuto 2">
            <a:extLst>
              <a:ext uri="{FF2B5EF4-FFF2-40B4-BE49-F238E27FC236}">
                <a16:creationId xmlns:a16="http://schemas.microsoft.com/office/drawing/2014/main" id="{5A410117-24DD-4365-B7D2-46E615BE9894}"/>
              </a:ext>
            </a:extLst>
          </p:cNvPr>
          <p:cNvSpPr>
            <a:spLocks noGrp="1"/>
          </p:cNvSpPr>
          <p:nvPr>
            <p:ph idx="1"/>
          </p:nvPr>
        </p:nvSpPr>
        <p:spPr>
          <a:xfrm>
            <a:off x="600367" y="1684420"/>
            <a:ext cx="10991265" cy="4379495"/>
          </a:xfrm>
        </p:spPr>
        <p:txBody>
          <a:bodyPr/>
          <a:lstStyle/>
          <a:p>
            <a:r>
              <a:rPr lang="it-IT" dirty="0"/>
              <a:t>Il testing sarà attuato tramite </a:t>
            </a:r>
            <a:r>
              <a:rPr lang="it-IT" dirty="0" err="1"/>
              <a:t>category</a:t>
            </a:r>
            <a:r>
              <a:rPr lang="it-IT" dirty="0"/>
              <a:t> </a:t>
            </a:r>
            <a:r>
              <a:rPr lang="it-IT" dirty="0" err="1"/>
              <a:t>partitioning</a:t>
            </a:r>
            <a:r>
              <a:rPr lang="it-IT" dirty="0"/>
              <a:t>.</a:t>
            </a:r>
          </a:p>
          <a:p>
            <a:r>
              <a:rPr lang="it-IT" dirty="0"/>
              <a:t>Per ogni funzionalità saranno considerati i parametri e per ogni parametro saranno individuate delle categorie.</a:t>
            </a:r>
          </a:p>
          <a:p>
            <a:r>
              <a:rPr lang="it-IT" dirty="0"/>
              <a:t>Le categorie rappresentano le caratteristiche e le proprietà principali.</a:t>
            </a:r>
          </a:p>
          <a:p>
            <a:r>
              <a:rPr lang="it-IT" dirty="0"/>
              <a:t>Le categorie verranno poi suddivise in scelte tramite un procedimento analogo al partizionamento d’equivalenza.</a:t>
            </a:r>
          </a:p>
          <a:p>
            <a:endParaRPr lang="it-IT" dirty="0"/>
          </a:p>
        </p:txBody>
      </p:sp>
    </p:spTree>
    <p:extLst>
      <p:ext uri="{BB962C8B-B14F-4D97-AF65-F5344CB8AC3E}">
        <p14:creationId xmlns:p14="http://schemas.microsoft.com/office/powerpoint/2010/main" val="1463851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E24D5B-BB39-4C7C-BEA3-CF2EE068056A}"/>
              </a:ext>
            </a:extLst>
          </p:cNvPr>
          <p:cNvSpPr>
            <a:spLocks noGrp="1"/>
          </p:cNvSpPr>
          <p:nvPr>
            <p:ph type="title"/>
          </p:nvPr>
        </p:nvSpPr>
        <p:spPr>
          <a:xfrm>
            <a:off x="1640156" y="592026"/>
            <a:ext cx="8911687" cy="1280890"/>
          </a:xfrm>
        </p:spPr>
        <p:txBody>
          <a:bodyPr/>
          <a:lstStyle/>
          <a:p>
            <a:r>
              <a:rPr lang="en-US" dirty="0" err="1"/>
              <a:t>Approccio</a:t>
            </a:r>
            <a:r>
              <a:rPr lang="en-US" dirty="0"/>
              <a:t> di Testing</a:t>
            </a:r>
            <a:endParaRPr lang="it-IT" dirty="0"/>
          </a:p>
        </p:txBody>
      </p:sp>
      <p:sp>
        <p:nvSpPr>
          <p:cNvPr id="3" name="Segnaposto contenuto 2">
            <a:extLst>
              <a:ext uri="{FF2B5EF4-FFF2-40B4-BE49-F238E27FC236}">
                <a16:creationId xmlns:a16="http://schemas.microsoft.com/office/drawing/2014/main" id="{90912FE8-64C4-4EE1-8C8A-09941799A5B9}"/>
              </a:ext>
            </a:extLst>
          </p:cNvPr>
          <p:cNvSpPr>
            <a:spLocks noGrp="1"/>
          </p:cNvSpPr>
          <p:nvPr>
            <p:ph idx="1"/>
          </p:nvPr>
        </p:nvSpPr>
        <p:spPr>
          <a:xfrm>
            <a:off x="797299" y="1716505"/>
            <a:ext cx="10597399" cy="4549469"/>
          </a:xfrm>
        </p:spPr>
        <p:txBody>
          <a:bodyPr/>
          <a:lstStyle/>
          <a:p>
            <a:r>
              <a:rPr lang="it-IT" sz="2000" dirty="0"/>
              <a:t>La fase di testing è stata suddivisa in tre fasi, tenendo conto dei criteri della slide precedente:</a:t>
            </a:r>
          </a:p>
          <a:p>
            <a:pPr marL="457200" lvl="1" indent="0">
              <a:buNone/>
            </a:pPr>
            <a:r>
              <a:rPr lang="it-IT" sz="2000" dirty="0"/>
              <a:t>• Testing di unità: è stato testato il corretto funzionamento delle singoli componenti</a:t>
            </a:r>
          </a:p>
          <a:p>
            <a:pPr marL="457200" lvl="1" indent="0">
              <a:buNone/>
            </a:pPr>
            <a:r>
              <a:rPr lang="it-IT" sz="2000" dirty="0"/>
              <a:t>• Testing d’integrazione: sono state testate le componenti dopo l’integrazione</a:t>
            </a:r>
          </a:p>
          <a:p>
            <a:pPr marL="457200" lvl="1" indent="0">
              <a:buNone/>
            </a:pPr>
            <a:r>
              <a:rPr lang="it-IT" sz="2000" dirty="0"/>
              <a:t>• Testing di sistema: è stato  effettuato effettuato un testing complessivo del sistema per assicurare che rispetti i requisiti </a:t>
            </a:r>
            <a:r>
              <a:rPr lang="it-IT" sz="2000" dirty="0" err="1"/>
              <a:t>ndividuati</a:t>
            </a:r>
            <a:r>
              <a:rPr lang="it-IT" sz="2000" dirty="0"/>
              <a:t> durante la fase di analisi dei requisiti</a:t>
            </a:r>
          </a:p>
          <a:p>
            <a:endParaRPr lang="it-IT" dirty="0"/>
          </a:p>
        </p:txBody>
      </p:sp>
    </p:spTree>
    <p:extLst>
      <p:ext uri="{BB962C8B-B14F-4D97-AF65-F5344CB8AC3E}">
        <p14:creationId xmlns:p14="http://schemas.microsoft.com/office/powerpoint/2010/main" val="24369897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6CC566-6799-4448-BEF0-1AE3485260A4}"/>
              </a:ext>
            </a:extLst>
          </p:cNvPr>
          <p:cNvSpPr>
            <a:spLocks noGrp="1"/>
          </p:cNvSpPr>
          <p:nvPr>
            <p:ph type="title"/>
          </p:nvPr>
        </p:nvSpPr>
        <p:spPr>
          <a:xfrm>
            <a:off x="1640156" y="543900"/>
            <a:ext cx="8911687" cy="1280890"/>
          </a:xfrm>
        </p:spPr>
        <p:txBody>
          <a:bodyPr/>
          <a:lstStyle/>
          <a:p>
            <a:r>
              <a:rPr lang="en-US" dirty="0"/>
              <a:t>Testing</a:t>
            </a:r>
            <a:endParaRPr lang="it-IT" dirty="0"/>
          </a:p>
        </p:txBody>
      </p:sp>
      <p:sp>
        <p:nvSpPr>
          <p:cNvPr id="3" name="Segnaposto contenuto 2">
            <a:extLst>
              <a:ext uri="{FF2B5EF4-FFF2-40B4-BE49-F238E27FC236}">
                <a16:creationId xmlns:a16="http://schemas.microsoft.com/office/drawing/2014/main" id="{68CE479E-CECD-4163-97D2-1B6C2964512D}"/>
              </a:ext>
            </a:extLst>
          </p:cNvPr>
          <p:cNvSpPr>
            <a:spLocks noGrp="1"/>
          </p:cNvSpPr>
          <p:nvPr>
            <p:ph idx="1"/>
          </p:nvPr>
        </p:nvSpPr>
        <p:spPr>
          <a:xfrm>
            <a:off x="696243" y="1315453"/>
            <a:ext cx="10950325" cy="5197642"/>
          </a:xfrm>
        </p:spPr>
        <p:txBody>
          <a:bodyPr>
            <a:normAutofit lnSpcReduction="10000"/>
          </a:bodyPr>
          <a:lstStyle/>
          <a:p>
            <a:r>
              <a:rPr lang="it-IT" b="1" dirty="0"/>
              <a:t>Testing d’unità</a:t>
            </a:r>
          </a:p>
          <a:p>
            <a:pPr marL="0" indent="0">
              <a:buNone/>
            </a:pPr>
            <a:r>
              <a:rPr lang="it-IT" dirty="0"/>
              <a:t>In questa fase verranno ricercate le condizioni di fallimento, isolando le componenti del sistema.</a:t>
            </a:r>
          </a:p>
          <a:p>
            <a:pPr marL="0" indent="0">
              <a:buNone/>
            </a:pPr>
            <a:r>
              <a:rPr lang="it-IT" dirty="0"/>
              <a:t>Si applicherà una selezione dei casi di test condotta seconda la strategia Black-Box. Ciò implica il doversi concentrare sui comportamenti I/O ignorando la struttura interna delle componente.</a:t>
            </a:r>
          </a:p>
          <a:p>
            <a:pPr marL="0" indent="0">
              <a:buNone/>
            </a:pPr>
            <a:r>
              <a:rPr lang="it-IT" dirty="0"/>
              <a:t>L’obiettivo del testing Black-Box è quello di ridurre il numero di test </a:t>
            </a:r>
            <a:r>
              <a:rPr lang="it-IT" dirty="0" err="1"/>
              <a:t>cases</a:t>
            </a:r>
            <a:r>
              <a:rPr lang="it-IT" dirty="0"/>
              <a:t>.</a:t>
            </a:r>
          </a:p>
          <a:p>
            <a:endParaRPr lang="it-IT" dirty="0"/>
          </a:p>
          <a:p>
            <a:r>
              <a:rPr lang="it-IT" b="1" dirty="0"/>
              <a:t>Testing d’integrazione</a:t>
            </a:r>
          </a:p>
          <a:p>
            <a:pPr marL="0" indent="0">
              <a:buNone/>
            </a:pPr>
            <a:r>
              <a:rPr lang="it-IT" dirty="0"/>
              <a:t>In questa fase saranno integrate le componenti di una funzionalità al fine di effettuare un testing complessivo utilizzando una strategia Sandwich. Con la strategia Sandwich verranno prima testate le componenti del Data Layer, secondo la strategia Bottom-Up, e le componenti di Application Layer e Presentation Layer secondo la strategia Top Down.</a:t>
            </a:r>
          </a:p>
          <a:p>
            <a:endParaRPr lang="it-IT" dirty="0"/>
          </a:p>
          <a:p>
            <a:r>
              <a:rPr lang="it-IT" b="1" dirty="0"/>
              <a:t>Testing di sistema</a:t>
            </a:r>
          </a:p>
          <a:p>
            <a:pPr marL="0" indent="0">
              <a:buNone/>
            </a:pPr>
            <a:r>
              <a:rPr lang="it-IT" dirty="0"/>
              <a:t>L’obbiettivo di questa fase di testing è quello di dimostrare che il sistema rispetta i requisiti individuati durante la fase di analisi.</a:t>
            </a:r>
          </a:p>
          <a:p>
            <a:endParaRPr lang="it-IT" dirty="0"/>
          </a:p>
        </p:txBody>
      </p:sp>
    </p:spTree>
    <p:extLst>
      <p:ext uri="{BB962C8B-B14F-4D97-AF65-F5344CB8AC3E}">
        <p14:creationId xmlns:p14="http://schemas.microsoft.com/office/powerpoint/2010/main" val="2614595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100CA0-0DC3-4CC5-A207-15E8FE50B7C4}"/>
              </a:ext>
            </a:extLst>
          </p:cNvPr>
          <p:cNvSpPr>
            <a:spLocks noGrp="1"/>
          </p:cNvSpPr>
          <p:nvPr>
            <p:ph type="title"/>
          </p:nvPr>
        </p:nvSpPr>
        <p:spPr>
          <a:xfrm>
            <a:off x="1758736" y="575984"/>
            <a:ext cx="8911687" cy="1280890"/>
          </a:xfrm>
        </p:spPr>
        <p:txBody>
          <a:bodyPr/>
          <a:lstStyle/>
          <a:p>
            <a:r>
              <a:rPr lang="en-US" dirty="0" err="1"/>
              <a:t>Tast</a:t>
            </a:r>
            <a:r>
              <a:rPr lang="en-US" dirty="0"/>
              <a:t> Cases</a:t>
            </a:r>
            <a:endParaRPr lang="it-IT" dirty="0"/>
          </a:p>
        </p:txBody>
      </p:sp>
      <p:sp>
        <p:nvSpPr>
          <p:cNvPr id="3" name="Segnaposto contenuto 2">
            <a:extLst>
              <a:ext uri="{FF2B5EF4-FFF2-40B4-BE49-F238E27FC236}">
                <a16:creationId xmlns:a16="http://schemas.microsoft.com/office/drawing/2014/main" id="{BE74AE1F-1B75-433F-9052-BC27A1803130}"/>
              </a:ext>
            </a:extLst>
          </p:cNvPr>
          <p:cNvSpPr>
            <a:spLocks noGrp="1"/>
          </p:cNvSpPr>
          <p:nvPr>
            <p:ph idx="1"/>
          </p:nvPr>
        </p:nvSpPr>
        <p:spPr>
          <a:xfrm>
            <a:off x="985002" y="1427747"/>
            <a:ext cx="8915400" cy="3777622"/>
          </a:xfrm>
        </p:spPr>
        <p:txBody>
          <a:bodyPr/>
          <a:lstStyle/>
          <a:p>
            <a:r>
              <a:rPr lang="en-US" dirty="0" err="1"/>
              <a:t>Esempi</a:t>
            </a:r>
            <a:r>
              <a:rPr lang="en-US" dirty="0"/>
              <a:t> Test Cases: </a:t>
            </a:r>
          </a:p>
          <a:p>
            <a:pPr marL="0" indent="0">
              <a:buNone/>
            </a:pPr>
            <a:r>
              <a:rPr lang="en-US" dirty="0"/>
              <a:t>	</a:t>
            </a:r>
            <a:r>
              <a:rPr lang="en-US" dirty="0" err="1"/>
              <a:t>Autenticazione</a:t>
            </a:r>
            <a:r>
              <a:rPr lang="en-US" dirty="0"/>
              <a:t> ; </a:t>
            </a:r>
          </a:p>
          <a:p>
            <a:pPr marL="0" indent="0">
              <a:buNone/>
            </a:pPr>
            <a:r>
              <a:rPr lang="en-US" dirty="0"/>
              <a:t>	</a:t>
            </a:r>
            <a:r>
              <a:rPr lang="en-US" dirty="0" err="1"/>
              <a:t>Sottomissione</a:t>
            </a:r>
            <a:r>
              <a:rPr lang="en-US" dirty="0"/>
              <a:t> </a:t>
            </a:r>
            <a:r>
              <a:rPr lang="en-US" dirty="0" err="1"/>
              <a:t>Ordine</a:t>
            </a:r>
            <a:endParaRPr lang="it-IT" dirty="0"/>
          </a:p>
        </p:txBody>
      </p:sp>
    </p:spTree>
    <p:extLst>
      <p:ext uri="{BB962C8B-B14F-4D97-AF65-F5344CB8AC3E}">
        <p14:creationId xmlns:p14="http://schemas.microsoft.com/office/powerpoint/2010/main" val="796764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2D205E-FD20-4A92-8BC9-F5B0CEE15DC6}"/>
              </a:ext>
            </a:extLst>
          </p:cNvPr>
          <p:cNvSpPr>
            <a:spLocks noGrp="1"/>
          </p:cNvSpPr>
          <p:nvPr>
            <p:ph type="title"/>
          </p:nvPr>
        </p:nvSpPr>
        <p:spPr>
          <a:xfrm>
            <a:off x="2111661" y="258984"/>
            <a:ext cx="8911687" cy="1280890"/>
          </a:xfrm>
        </p:spPr>
        <p:txBody>
          <a:bodyPr/>
          <a:lstStyle/>
          <a:p>
            <a:r>
              <a:rPr lang="en-US" dirty="0"/>
              <a:t>Test Case- Login</a:t>
            </a:r>
            <a:endParaRPr lang="it-IT" dirty="0"/>
          </a:p>
        </p:txBody>
      </p:sp>
      <p:pic>
        <p:nvPicPr>
          <p:cNvPr id="7" name="Segnaposto contenuto 6">
            <a:extLst>
              <a:ext uri="{FF2B5EF4-FFF2-40B4-BE49-F238E27FC236}">
                <a16:creationId xmlns:a16="http://schemas.microsoft.com/office/drawing/2014/main" id="{C8CC339C-58C3-494E-8F41-0BDDBFE4F5C1}"/>
              </a:ext>
            </a:extLst>
          </p:cNvPr>
          <p:cNvPicPr>
            <a:picLocks noGrp="1" noChangeAspect="1"/>
          </p:cNvPicPr>
          <p:nvPr>
            <p:ph idx="1"/>
          </p:nvPr>
        </p:nvPicPr>
        <p:blipFill>
          <a:blip r:embed="rId2"/>
          <a:stretch>
            <a:fillRect/>
          </a:stretch>
        </p:blipFill>
        <p:spPr>
          <a:xfrm>
            <a:off x="2761501" y="1741821"/>
            <a:ext cx="6668997" cy="4739189"/>
          </a:xfrm>
          <a:prstGeom prst="rect">
            <a:avLst/>
          </a:prstGeom>
        </p:spPr>
      </p:pic>
    </p:spTree>
    <p:extLst>
      <p:ext uri="{BB962C8B-B14F-4D97-AF65-F5344CB8AC3E}">
        <p14:creationId xmlns:p14="http://schemas.microsoft.com/office/powerpoint/2010/main" val="302111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DB250C-2374-499C-9B86-7B8F41F07204}"/>
              </a:ext>
            </a:extLst>
          </p:cNvPr>
          <p:cNvSpPr>
            <a:spLocks noGrp="1"/>
          </p:cNvSpPr>
          <p:nvPr>
            <p:ph type="title"/>
          </p:nvPr>
        </p:nvSpPr>
        <p:spPr>
          <a:xfrm>
            <a:off x="1640156" y="254375"/>
            <a:ext cx="8911687" cy="1280890"/>
          </a:xfrm>
        </p:spPr>
        <p:txBody>
          <a:bodyPr/>
          <a:lstStyle/>
          <a:p>
            <a:r>
              <a:rPr lang="en-US" dirty="0"/>
              <a:t>Test Case – </a:t>
            </a:r>
            <a:r>
              <a:rPr lang="en-US" dirty="0" err="1"/>
              <a:t>Sottomissione</a:t>
            </a:r>
            <a:r>
              <a:rPr lang="en-US" dirty="0"/>
              <a:t> </a:t>
            </a:r>
            <a:r>
              <a:rPr lang="en-US" dirty="0" err="1"/>
              <a:t>Ordine</a:t>
            </a:r>
            <a:endParaRPr lang="it-IT" dirty="0"/>
          </a:p>
        </p:txBody>
      </p:sp>
      <p:pic>
        <p:nvPicPr>
          <p:cNvPr id="4" name="Segnaposto contenuto 3">
            <a:extLst>
              <a:ext uri="{FF2B5EF4-FFF2-40B4-BE49-F238E27FC236}">
                <a16:creationId xmlns:a16="http://schemas.microsoft.com/office/drawing/2014/main" id="{7F91F1DD-CCC5-47D3-8C25-22AFF6038419}"/>
              </a:ext>
            </a:extLst>
          </p:cNvPr>
          <p:cNvPicPr>
            <a:picLocks noGrp="1" noChangeAspect="1"/>
          </p:cNvPicPr>
          <p:nvPr>
            <p:ph idx="1"/>
          </p:nvPr>
        </p:nvPicPr>
        <p:blipFill>
          <a:blip r:embed="rId2"/>
          <a:stretch>
            <a:fillRect/>
          </a:stretch>
        </p:blipFill>
        <p:spPr>
          <a:xfrm>
            <a:off x="3116872" y="804192"/>
            <a:ext cx="5465653" cy="5799434"/>
          </a:xfrm>
          <a:prstGeom prst="rect">
            <a:avLst/>
          </a:prstGeom>
        </p:spPr>
      </p:pic>
    </p:spTree>
    <p:extLst>
      <p:ext uri="{BB962C8B-B14F-4D97-AF65-F5344CB8AC3E}">
        <p14:creationId xmlns:p14="http://schemas.microsoft.com/office/powerpoint/2010/main" val="370887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13E5A85-CA45-4F87-99B3-364D75AFCBE4}"/>
              </a:ext>
            </a:extLst>
          </p:cNvPr>
          <p:cNvSpPr>
            <a:spLocks noGrp="1"/>
          </p:cNvSpPr>
          <p:nvPr>
            <p:ph idx="1"/>
          </p:nvPr>
        </p:nvSpPr>
        <p:spPr>
          <a:xfrm>
            <a:off x="347241" y="1551008"/>
            <a:ext cx="11157371" cy="4360214"/>
          </a:xfrm>
        </p:spPr>
        <p:txBody>
          <a:bodyPr/>
          <a:lstStyle/>
          <a:p>
            <a:r>
              <a:rPr lang="en-US" dirty="0"/>
              <a:t>Il </a:t>
            </a:r>
            <a:r>
              <a:rPr lang="en-US" dirty="0" err="1"/>
              <a:t>sito</a:t>
            </a:r>
            <a:r>
              <a:rPr lang="en-US" dirty="0"/>
              <a:t> </a:t>
            </a:r>
            <a:r>
              <a:rPr lang="en-US" dirty="0" err="1"/>
              <a:t>prevede</a:t>
            </a:r>
            <a:r>
              <a:rPr lang="en-US" dirty="0"/>
              <a:t> diverse </a:t>
            </a:r>
            <a:r>
              <a:rPr lang="en-US" dirty="0" err="1"/>
              <a:t>funzionalità</a:t>
            </a:r>
            <a:r>
              <a:rPr lang="en-US" dirty="0"/>
              <a:t> per </a:t>
            </a:r>
            <a:r>
              <a:rPr lang="en-US" dirty="0" err="1"/>
              <a:t>diversi</a:t>
            </a:r>
            <a:r>
              <a:rPr lang="en-US" dirty="0"/>
              <a:t> </a:t>
            </a:r>
            <a:r>
              <a:rPr lang="en-US" dirty="0" err="1"/>
              <a:t>utenti</a:t>
            </a:r>
            <a:r>
              <a:rPr lang="en-US" dirty="0"/>
              <a:t> con </a:t>
            </a:r>
            <a:r>
              <a:rPr lang="en-US" dirty="0" err="1"/>
              <a:t>diversi</a:t>
            </a:r>
            <a:r>
              <a:rPr lang="en-US" dirty="0"/>
              <a:t> </a:t>
            </a:r>
            <a:r>
              <a:rPr lang="en-US" dirty="0" err="1"/>
              <a:t>ruoli</a:t>
            </a:r>
            <a:r>
              <a:rPr lang="en-US" dirty="0"/>
              <a:t>.</a:t>
            </a:r>
          </a:p>
          <a:p>
            <a:r>
              <a:rPr lang="en-US" dirty="0" err="1"/>
              <a:t>Ruoli</a:t>
            </a:r>
            <a:r>
              <a:rPr lang="en-US" dirty="0"/>
              <a:t>:</a:t>
            </a:r>
          </a:p>
          <a:p>
            <a:pPr lvl="1">
              <a:buFont typeface="Arial" panose="020B0604020202020204" pitchFamily="34" charset="0"/>
              <a:buChar char="•"/>
            </a:pPr>
            <a:r>
              <a:rPr lang="en-US" dirty="0" err="1"/>
              <a:t>Utente</a:t>
            </a:r>
            <a:r>
              <a:rPr lang="en-US" dirty="0"/>
              <a:t> non </a:t>
            </a:r>
            <a:r>
              <a:rPr lang="en-US" dirty="0" err="1"/>
              <a:t>registrato</a:t>
            </a:r>
            <a:endParaRPr lang="en-US" dirty="0"/>
          </a:p>
          <a:p>
            <a:pPr lvl="1">
              <a:buFont typeface="Arial" panose="020B0604020202020204" pitchFamily="34" charset="0"/>
              <a:buChar char="•"/>
            </a:pPr>
            <a:r>
              <a:rPr lang="en-US" dirty="0" err="1"/>
              <a:t>Utente</a:t>
            </a:r>
            <a:endParaRPr lang="en-US" dirty="0"/>
          </a:p>
          <a:p>
            <a:pPr lvl="1">
              <a:buFont typeface="Arial" panose="020B0604020202020204" pitchFamily="34" charset="0"/>
              <a:buChar char="•"/>
            </a:pPr>
            <a:r>
              <a:rPr lang="en-US" dirty="0" err="1"/>
              <a:t>Gestore</a:t>
            </a:r>
            <a:r>
              <a:rPr lang="en-US" dirty="0"/>
              <a:t> del </a:t>
            </a:r>
            <a:r>
              <a:rPr lang="en-US" dirty="0" err="1"/>
              <a:t>Catalogo</a:t>
            </a:r>
            <a:endParaRPr lang="en-US" dirty="0"/>
          </a:p>
          <a:p>
            <a:pPr lvl="1">
              <a:buFont typeface="Arial" panose="020B0604020202020204" pitchFamily="34" charset="0"/>
              <a:buChar char="•"/>
            </a:pPr>
            <a:r>
              <a:rPr lang="en-US" dirty="0" err="1"/>
              <a:t>Gestore</a:t>
            </a:r>
            <a:r>
              <a:rPr lang="en-US" dirty="0"/>
              <a:t> </a:t>
            </a:r>
            <a:r>
              <a:rPr lang="en-US" dirty="0" err="1"/>
              <a:t>degli</a:t>
            </a:r>
            <a:r>
              <a:rPr lang="en-US" dirty="0"/>
              <a:t> </a:t>
            </a:r>
            <a:r>
              <a:rPr lang="en-US" dirty="0" err="1"/>
              <a:t>Ordini</a:t>
            </a:r>
            <a:endParaRPr lang="it-IT" dirty="0"/>
          </a:p>
        </p:txBody>
      </p:sp>
    </p:spTree>
    <p:extLst>
      <p:ext uri="{BB962C8B-B14F-4D97-AF65-F5344CB8AC3E}">
        <p14:creationId xmlns:p14="http://schemas.microsoft.com/office/powerpoint/2010/main" val="3622420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A0FFCF-FA9E-4517-81C8-1A692B05EB5A}"/>
              </a:ext>
            </a:extLst>
          </p:cNvPr>
          <p:cNvSpPr>
            <a:spLocks noGrp="1"/>
          </p:cNvSpPr>
          <p:nvPr>
            <p:ph type="title"/>
          </p:nvPr>
        </p:nvSpPr>
        <p:spPr>
          <a:xfrm>
            <a:off x="1951241" y="2645415"/>
            <a:ext cx="8911687" cy="1280890"/>
          </a:xfrm>
        </p:spPr>
        <p:txBody>
          <a:bodyPr/>
          <a:lstStyle/>
          <a:p>
            <a:r>
              <a:rPr lang="en-US" b="1" i="1" dirty="0"/>
              <a:t>	 			Test Case Specification</a:t>
            </a:r>
            <a:br>
              <a:rPr lang="en-US" b="1" i="1" dirty="0"/>
            </a:br>
            <a:r>
              <a:rPr lang="en-US" b="1" i="1" dirty="0"/>
              <a:t>							Document</a:t>
            </a:r>
            <a:endParaRPr lang="it-IT" dirty="0"/>
          </a:p>
        </p:txBody>
      </p:sp>
    </p:spTree>
    <p:extLst>
      <p:ext uri="{BB962C8B-B14F-4D97-AF65-F5344CB8AC3E}">
        <p14:creationId xmlns:p14="http://schemas.microsoft.com/office/powerpoint/2010/main" val="694931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8BEC2-1488-4999-90C9-19ACE8848949}"/>
              </a:ext>
            </a:extLst>
          </p:cNvPr>
          <p:cNvSpPr>
            <a:spLocks noGrp="1"/>
          </p:cNvSpPr>
          <p:nvPr>
            <p:ph type="title"/>
          </p:nvPr>
        </p:nvSpPr>
        <p:spPr>
          <a:xfrm>
            <a:off x="1640156" y="672237"/>
            <a:ext cx="8911687" cy="1280890"/>
          </a:xfrm>
        </p:spPr>
        <p:txBody>
          <a:bodyPr/>
          <a:lstStyle/>
          <a:p>
            <a:r>
              <a:rPr lang="en-US" dirty="0"/>
              <a:t>Test Case Specification</a:t>
            </a:r>
            <a:endParaRPr lang="it-IT" dirty="0"/>
          </a:p>
        </p:txBody>
      </p:sp>
      <p:sp>
        <p:nvSpPr>
          <p:cNvPr id="3" name="Segnaposto contenuto 2">
            <a:extLst>
              <a:ext uri="{FF2B5EF4-FFF2-40B4-BE49-F238E27FC236}">
                <a16:creationId xmlns:a16="http://schemas.microsoft.com/office/drawing/2014/main" id="{E28D8078-FCA8-4DA3-9617-305C3E2420AF}"/>
              </a:ext>
            </a:extLst>
          </p:cNvPr>
          <p:cNvSpPr>
            <a:spLocks noGrp="1"/>
          </p:cNvSpPr>
          <p:nvPr>
            <p:ph idx="1"/>
          </p:nvPr>
        </p:nvSpPr>
        <p:spPr>
          <a:xfrm>
            <a:off x="1995654" y="1540189"/>
            <a:ext cx="8915400" cy="3777622"/>
          </a:xfrm>
        </p:spPr>
        <p:txBody>
          <a:bodyPr/>
          <a:lstStyle/>
          <a:p>
            <a:r>
              <a:rPr lang="en-US" dirty="0" err="1"/>
              <a:t>Esempio</a:t>
            </a:r>
            <a:r>
              <a:rPr lang="en-US" dirty="0"/>
              <a:t>:</a:t>
            </a:r>
          </a:p>
          <a:p>
            <a:pPr marL="0" indent="0">
              <a:buNone/>
            </a:pPr>
            <a:r>
              <a:rPr lang="en-US" dirty="0"/>
              <a:t>	</a:t>
            </a:r>
            <a:r>
              <a:rPr lang="en-US" dirty="0" err="1"/>
              <a:t>Autenticazione</a:t>
            </a:r>
            <a:endParaRPr lang="it-IT" dirty="0"/>
          </a:p>
        </p:txBody>
      </p:sp>
    </p:spTree>
    <p:extLst>
      <p:ext uri="{BB962C8B-B14F-4D97-AF65-F5344CB8AC3E}">
        <p14:creationId xmlns:p14="http://schemas.microsoft.com/office/powerpoint/2010/main" val="36885205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20CA2F-03E4-48D4-BB87-43A51D57965E}"/>
              </a:ext>
            </a:extLst>
          </p:cNvPr>
          <p:cNvSpPr>
            <a:spLocks noGrp="1"/>
          </p:cNvSpPr>
          <p:nvPr>
            <p:ph type="title"/>
          </p:nvPr>
        </p:nvSpPr>
        <p:spPr>
          <a:xfrm>
            <a:off x="1790819" y="640152"/>
            <a:ext cx="8911687" cy="1280890"/>
          </a:xfrm>
        </p:spPr>
        <p:txBody>
          <a:bodyPr/>
          <a:lstStyle/>
          <a:p>
            <a:r>
              <a:rPr lang="en-US" dirty="0"/>
              <a:t>TC_Autenticazione_01</a:t>
            </a:r>
            <a:endParaRPr lang="it-IT" dirty="0"/>
          </a:p>
        </p:txBody>
      </p:sp>
      <p:pic>
        <p:nvPicPr>
          <p:cNvPr id="4" name="Segnaposto contenuto 3">
            <a:extLst>
              <a:ext uri="{FF2B5EF4-FFF2-40B4-BE49-F238E27FC236}">
                <a16:creationId xmlns:a16="http://schemas.microsoft.com/office/drawing/2014/main" id="{C7F86731-EB19-4648-B144-87997C4BC841}"/>
              </a:ext>
            </a:extLst>
          </p:cNvPr>
          <p:cNvPicPr>
            <a:picLocks noGrp="1" noChangeAspect="1"/>
          </p:cNvPicPr>
          <p:nvPr>
            <p:ph idx="1"/>
          </p:nvPr>
        </p:nvPicPr>
        <p:blipFill>
          <a:blip r:embed="rId2"/>
          <a:stretch>
            <a:fillRect/>
          </a:stretch>
        </p:blipFill>
        <p:spPr>
          <a:xfrm>
            <a:off x="2031612" y="2079374"/>
            <a:ext cx="8430100" cy="3390984"/>
          </a:xfrm>
          <a:prstGeom prst="rect">
            <a:avLst/>
          </a:prstGeom>
        </p:spPr>
      </p:pic>
    </p:spTree>
    <p:extLst>
      <p:ext uri="{BB962C8B-B14F-4D97-AF65-F5344CB8AC3E}">
        <p14:creationId xmlns:p14="http://schemas.microsoft.com/office/powerpoint/2010/main" val="30690882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56FCE-51FF-4610-AA3A-ABF94F5E3176}"/>
              </a:ext>
            </a:extLst>
          </p:cNvPr>
          <p:cNvSpPr>
            <a:spLocks noGrp="1"/>
          </p:cNvSpPr>
          <p:nvPr>
            <p:ph type="title"/>
          </p:nvPr>
        </p:nvSpPr>
        <p:spPr>
          <a:xfrm>
            <a:off x="1935198" y="656194"/>
            <a:ext cx="8911687" cy="1280890"/>
          </a:xfrm>
        </p:spPr>
        <p:txBody>
          <a:bodyPr/>
          <a:lstStyle/>
          <a:p>
            <a:r>
              <a:rPr lang="en-US" dirty="0"/>
              <a:t>TC_Autenticazione_02</a:t>
            </a:r>
            <a:endParaRPr lang="it-IT" dirty="0"/>
          </a:p>
        </p:txBody>
      </p:sp>
      <p:pic>
        <p:nvPicPr>
          <p:cNvPr id="4" name="Segnaposto contenuto 3">
            <a:extLst>
              <a:ext uri="{FF2B5EF4-FFF2-40B4-BE49-F238E27FC236}">
                <a16:creationId xmlns:a16="http://schemas.microsoft.com/office/drawing/2014/main" id="{3BE7D499-93C5-468F-93EA-964D076558CC}"/>
              </a:ext>
            </a:extLst>
          </p:cNvPr>
          <p:cNvPicPr>
            <a:picLocks noGrp="1" noChangeAspect="1"/>
          </p:cNvPicPr>
          <p:nvPr>
            <p:ph idx="1"/>
          </p:nvPr>
        </p:nvPicPr>
        <p:blipFill>
          <a:blip r:embed="rId2"/>
          <a:stretch>
            <a:fillRect/>
          </a:stretch>
        </p:blipFill>
        <p:spPr>
          <a:xfrm>
            <a:off x="2216844" y="1937084"/>
            <a:ext cx="8039958" cy="3950369"/>
          </a:xfrm>
          <a:prstGeom prst="rect">
            <a:avLst/>
          </a:prstGeom>
        </p:spPr>
      </p:pic>
    </p:spTree>
    <p:extLst>
      <p:ext uri="{BB962C8B-B14F-4D97-AF65-F5344CB8AC3E}">
        <p14:creationId xmlns:p14="http://schemas.microsoft.com/office/powerpoint/2010/main" val="727419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C79EE2-80AE-4EA1-8FCC-FD520C4ABD1E}"/>
              </a:ext>
            </a:extLst>
          </p:cNvPr>
          <p:cNvSpPr>
            <a:spLocks noGrp="1"/>
          </p:cNvSpPr>
          <p:nvPr>
            <p:ph type="title"/>
          </p:nvPr>
        </p:nvSpPr>
        <p:spPr>
          <a:xfrm>
            <a:off x="1838946" y="672236"/>
            <a:ext cx="8911687" cy="1280890"/>
          </a:xfrm>
        </p:spPr>
        <p:txBody>
          <a:bodyPr/>
          <a:lstStyle/>
          <a:p>
            <a:r>
              <a:rPr lang="en-US" dirty="0"/>
              <a:t>TC_Autenticazione_03</a:t>
            </a:r>
            <a:endParaRPr lang="it-IT" dirty="0"/>
          </a:p>
        </p:txBody>
      </p:sp>
      <p:pic>
        <p:nvPicPr>
          <p:cNvPr id="4" name="Segnaposto contenuto 3">
            <a:extLst>
              <a:ext uri="{FF2B5EF4-FFF2-40B4-BE49-F238E27FC236}">
                <a16:creationId xmlns:a16="http://schemas.microsoft.com/office/drawing/2014/main" id="{3819ED79-5601-4B61-9ACA-2CE38832E914}"/>
              </a:ext>
            </a:extLst>
          </p:cNvPr>
          <p:cNvPicPr>
            <a:picLocks noGrp="1" noChangeAspect="1"/>
          </p:cNvPicPr>
          <p:nvPr>
            <p:ph idx="1"/>
          </p:nvPr>
        </p:nvPicPr>
        <p:blipFill>
          <a:blip r:embed="rId2"/>
          <a:stretch>
            <a:fillRect/>
          </a:stretch>
        </p:blipFill>
        <p:spPr>
          <a:xfrm>
            <a:off x="1838946" y="1953125"/>
            <a:ext cx="8254404" cy="3998495"/>
          </a:xfrm>
          <a:prstGeom prst="rect">
            <a:avLst/>
          </a:prstGeom>
        </p:spPr>
      </p:pic>
    </p:spTree>
    <p:extLst>
      <p:ext uri="{BB962C8B-B14F-4D97-AF65-F5344CB8AC3E}">
        <p14:creationId xmlns:p14="http://schemas.microsoft.com/office/powerpoint/2010/main" val="3004382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B04E00-43F6-45A3-B3E6-22FFF83E8A58}"/>
              </a:ext>
            </a:extLst>
          </p:cNvPr>
          <p:cNvSpPr>
            <a:spLocks noGrp="1"/>
          </p:cNvSpPr>
          <p:nvPr>
            <p:ph type="title"/>
          </p:nvPr>
        </p:nvSpPr>
        <p:spPr>
          <a:xfrm>
            <a:off x="2901663" y="2148110"/>
            <a:ext cx="8911687" cy="1280890"/>
          </a:xfrm>
        </p:spPr>
        <p:txBody>
          <a:bodyPr>
            <a:normAutofit/>
          </a:bodyPr>
          <a:lstStyle/>
          <a:p>
            <a:r>
              <a:rPr lang="en-US" sz="6600" dirty="0"/>
              <a:t>FINE</a:t>
            </a:r>
            <a:endParaRPr lang="it-IT" sz="6600" dirty="0"/>
          </a:p>
        </p:txBody>
      </p:sp>
      <p:pic>
        <p:nvPicPr>
          <p:cNvPr id="5" name="Immagine 4">
            <a:extLst>
              <a:ext uri="{FF2B5EF4-FFF2-40B4-BE49-F238E27FC236}">
                <a16:creationId xmlns:a16="http://schemas.microsoft.com/office/drawing/2014/main" id="{BD7367CA-8F86-43B3-BC80-F16D70989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925" y="1378089"/>
            <a:ext cx="2859412" cy="4765687"/>
          </a:xfrm>
          <a:prstGeom prst="rect">
            <a:avLst/>
          </a:prstGeom>
        </p:spPr>
      </p:pic>
    </p:spTree>
    <p:extLst>
      <p:ext uri="{BB962C8B-B14F-4D97-AF65-F5344CB8AC3E}">
        <p14:creationId xmlns:p14="http://schemas.microsoft.com/office/powerpoint/2010/main" val="181601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89AD9BD-CA9C-479B-93BE-8030D53EC671}"/>
              </a:ext>
            </a:extLst>
          </p:cNvPr>
          <p:cNvSpPr>
            <a:spLocks noGrp="1"/>
          </p:cNvSpPr>
          <p:nvPr>
            <p:ph idx="1"/>
          </p:nvPr>
        </p:nvSpPr>
        <p:spPr>
          <a:xfrm>
            <a:off x="405114" y="1226916"/>
            <a:ext cx="11099498" cy="4684306"/>
          </a:xfrm>
        </p:spPr>
        <p:txBody>
          <a:bodyPr/>
          <a:lstStyle/>
          <a:p>
            <a:r>
              <a:rPr lang="en-US" dirty="0"/>
              <a:t>Le </a:t>
            </a:r>
            <a:r>
              <a:rPr lang="en-US" dirty="0" err="1"/>
              <a:t>funzionalità</a:t>
            </a:r>
            <a:r>
              <a:rPr lang="en-US" dirty="0"/>
              <a:t> </a:t>
            </a:r>
            <a:r>
              <a:rPr lang="en-US" dirty="0" err="1"/>
              <a:t>che</a:t>
            </a:r>
            <a:r>
              <a:rPr lang="en-US" dirty="0"/>
              <a:t> Full-Beer offer </a:t>
            </a:r>
            <a:r>
              <a:rPr lang="en-US" dirty="0" err="1"/>
              <a:t>all’utente</a:t>
            </a:r>
            <a:r>
              <a:rPr lang="en-US" dirty="0"/>
              <a:t> </a:t>
            </a:r>
            <a:r>
              <a:rPr lang="en-US" dirty="0" err="1"/>
              <a:t>sono</a:t>
            </a:r>
            <a:r>
              <a:rPr lang="en-US" dirty="0"/>
              <a:t>:</a:t>
            </a:r>
          </a:p>
          <a:p>
            <a:pPr lvl="2">
              <a:buFont typeface="Arial" panose="020B0604020202020204" pitchFamily="34" charset="0"/>
              <a:buChar char="•"/>
            </a:pPr>
            <a:r>
              <a:rPr lang="en-US" dirty="0" err="1"/>
              <a:t>Visualizzazione</a:t>
            </a:r>
            <a:r>
              <a:rPr lang="en-US" dirty="0"/>
              <a:t> del </a:t>
            </a:r>
            <a:r>
              <a:rPr lang="en-US" dirty="0" err="1"/>
              <a:t>Catalogo</a:t>
            </a:r>
            <a:r>
              <a:rPr lang="en-US" dirty="0"/>
              <a:t> </a:t>
            </a:r>
            <a:r>
              <a:rPr lang="en-US" dirty="0" err="1"/>
              <a:t>dei</a:t>
            </a:r>
            <a:r>
              <a:rPr lang="en-US" dirty="0"/>
              <a:t> </a:t>
            </a:r>
            <a:r>
              <a:rPr lang="en-US" dirty="0" err="1"/>
              <a:t>prodotti</a:t>
            </a:r>
            <a:endParaRPr lang="en-US" dirty="0"/>
          </a:p>
          <a:p>
            <a:pPr lvl="2">
              <a:buFont typeface="Arial" panose="020B0604020202020204" pitchFamily="34" charset="0"/>
              <a:buChar char="•"/>
            </a:pPr>
            <a:r>
              <a:rPr lang="en-US" dirty="0" err="1"/>
              <a:t>Ricerca</a:t>
            </a:r>
            <a:r>
              <a:rPr lang="en-US" dirty="0"/>
              <a:t> </a:t>
            </a:r>
            <a:r>
              <a:rPr lang="en-US" dirty="0" err="1"/>
              <a:t>dei</a:t>
            </a:r>
            <a:r>
              <a:rPr lang="en-US" dirty="0"/>
              <a:t> </a:t>
            </a:r>
            <a:r>
              <a:rPr lang="en-US" dirty="0" err="1"/>
              <a:t>prodotti</a:t>
            </a:r>
            <a:r>
              <a:rPr lang="en-US" dirty="0"/>
              <a:t> </a:t>
            </a:r>
          </a:p>
          <a:p>
            <a:pPr lvl="2">
              <a:buFont typeface="Arial" panose="020B0604020202020204" pitchFamily="34" charset="0"/>
              <a:buChar char="•"/>
            </a:pPr>
            <a:r>
              <a:rPr lang="en-US" dirty="0" err="1"/>
              <a:t>Visualizzazioni</a:t>
            </a:r>
            <a:r>
              <a:rPr lang="en-US" dirty="0"/>
              <a:t> </a:t>
            </a:r>
            <a:r>
              <a:rPr lang="en-US" dirty="0" err="1"/>
              <a:t>delle</a:t>
            </a:r>
            <a:r>
              <a:rPr lang="en-US" dirty="0"/>
              <a:t> </a:t>
            </a:r>
            <a:r>
              <a:rPr lang="en-US" dirty="0" err="1"/>
              <a:t>informazioni</a:t>
            </a:r>
            <a:r>
              <a:rPr lang="en-US" dirty="0"/>
              <a:t> di </a:t>
            </a:r>
            <a:r>
              <a:rPr lang="en-US" dirty="0" err="1"/>
              <a:t>uno</a:t>
            </a:r>
            <a:r>
              <a:rPr lang="en-US" dirty="0"/>
              <a:t> </a:t>
            </a:r>
            <a:r>
              <a:rPr lang="en-US" dirty="0" err="1"/>
              <a:t>specifico</a:t>
            </a:r>
            <a:r>
              <a:rPr lang="en-US" dirty="0"/>
              <a:t> </a:t>
            </a:r>
            <a:r>
              <a:rPr lang="en-US" dirty="0" err="1"/>
              <a:t>prodotto</a:t>
            </a:r>
            <a:endParaRPr lang="en-US" dirty="0"/>
          </a:p>
          <a:p>
            <a:pPr lvl="2">
              <a:buFont typeface="Arial" panose="020B0604020202020204" pitchFamily="34" charset="0"/>
              <a:buChar char="•"/>
            </a:pPr>
            <a:r>
              <a:rPr lang="en-US" dirty="0" err="1"/>
              <a:t>Aggiunta</a:t>
            </a:r>
            <a:r>
              <a:rPr lang="en-US" dirty="0"/>
              <a:t> </a:t>
            </a:r>
            <a:r>
              <a:rPr lang="en-US" dirty="0" err="1"/>
              <a:t>prodotti</a:t>
            </a:r>
            <a:r>
              <a:rPr lang="en-US" dirty="0"/>
              <a:t> al </a:t>
            </a:r>
            <a:r>
              <a:rPr lang="en-US" dirty="0" err="1"/>
              <a:t>carrello</a:t>
            </a:r>
            <a:endParaRPr lang="en-US" dirty="0"/>
          </a:p>
          <a:p>
            <a:pPr lvl="2">
              <a:buFont typeface="Arial" panose="020B0604020202020204" pitchFamily="34" charset="0"/>
              <a:buChar char="•"/>
            </a:pPr>
            <a:r>
              <a:rPr lang="en-US" dirty="0" err="1"/>
              <a:t>Sottomissione</a:t>
            </a:r>
            <a:r>
              <a:rPr lang="en-US" dirty="0"/>
              <a:t> di un </a:t>
            </a:r>
            <a:r>
              <a:rPr lang="en-US" dirty="0" err="1"/>
              <a:t>ordine</a:t>
            </a:r>
            <a:endParaRPr lang="en-US" dirty="0"/>
          </a:p>
          <a:p>
            <a:pPr lvl="2">
              <a:buFont typeface="Arial" panose="020B0604020202020204" pitchFamily="34" charset="0"/>
              <a:buChar char="•"/>
            </a:pPr>
            <a:r>
              <a:rPr lang="en-US" dirty="0" err="1"/>
              <a:t>Visualizzazione</a:t>
            </a:r>
            <a:r>
              <a:rPr lang="en-US" dirty="0"/>
              <a:t> </a:t>
            </a:r>
            <a:r>
              <a:rPr lang="en-US" dirty="0" err="1"/>
              <a:t>fattura</a:t>
            </a:r>
            <a:r>
              <a:rPr lang="en-US" dirty="0"/>
              <a:t> di un </a:t>
            </a:r>
            <a:r>
              <a:rPr lang="en-US" dirty="0" err="1"/>
              <a:t>ordine</a:t>
            </a:r>
            <a:endParaRPr lang="en-US" dirty="0"/>
          </a:p>
          <a:p>
            <a:pPr lvl="2">
              <a:buFont typeface="Arial" panose="020B0604020202020204" pitchFamily="34" charset="0"/>
              <a:buChar char="•"/>
            </a:pPr>
            <a:r>
              <a:rPr lang="en-US" dirty="0" err="1"/>
              <a:t>Visualizzazione</a:t>
            </a:r>
            <a:r>
              <a:rPr lang="en-US" dirty="0"/>
              <a:t> di </a:t>
            </a:r>
            <a:r>
              <a:rPr lang="en-US" dirty="0" err="1"/>
              <a:t>tutti</a:t>
            </a:r>
            <a:r>
              <a:rPr lang="en-US" dirty="0"/>
              <a:t> </a:t>
            </a:r>
            <a:r>
              <a:rPr lang="en-US" dirty="0" err="1"/>
              <a:t>gli</a:t>
            </a:r>
            <a:r>
              <a:rPr lang="en-US" dirty="0"/>
              <a:t> </a:t>
            </a:r>
            <a:r>
              <a:rPr lang="en-US" dirty="0" err="1"/>
              <a:t>ordini</a:t>
            </a:r>
            <a:r>
              <a:rPr lang="en-US" dirty="0"/>
              <a:t> </a:t>
            </a:r>
            <a:r>
              <a:rPr lang="en-US" dirty="0" err="1"/>
              <a:t>che</a:t>
            </a:r>
            <a:r>
              <a:rPr lang="en-US" dirty="0"/>
              <a:t> ha </a:t>
            </a:r>
            <a:r>
              <a:rPr lang="en-US" dirty="0" err="1"/>
              <a:t>effettuato</a:t>
            </a:r>
            <a:endParaRPr lang="en-US" dirty="0"/>
          </a:p>
          <a:p>
            <a:pPr lvl="2">
              <a:buFont typeface="Arial" panose="020B0604020202020204" pitchFamily="34" charset="0"/>
              <a:buChar char="•"/>
            </a:pPr>
            <a:r>
              <a:rPr lang="en-US" dirty="0" err="1"/>
              <a:t>Visualizzazione</a:t>
            </a:r>
            <a:r>
              <a:rPr lang="en-US" dirty="0"/>
              <a:t> del proprio </a:t>
            </a:r>
            <a:r>
              <a:rPr lang="en-US" dirty="0" err="1"/>
              <a:t>profilo</a:t>
            </a:r>
            <a:endParaRPr lang="en-US" dirty="0"/>
          </a:p>
          <a:p>
            <a:pPr lvl="2">
              <a:buFont typeface="Arial" panose="020B0604020202020204" pitchFamily="34" charset="0"/>
              <a:buChar char="•"/>
            </a:pPr>
            <a:r>
              <a:rPr lang="en-US" dirty="0" err="1"/>
              <a:t>Aggiunta</a:t>
            </a:r>
            <a:r>
              <a:rPr lang="en-US" dirty="0"/>
              <a:t> </a:t>
            </a:r>
            <a:r>
              <a:rPr lang="en-US" dirty="0" err="1"/>
              <a:t>indirizzi</a:t>
            </a:r>
            <a:endParaRPr lang="en-US" dirty="0"/>
          </a:p>
          <a:p>
            <a:pPr lvl="2">
              <a:buFont typeface="Arial" panose="020B0604020202020204" pitchFamily="34" charset="0"/>
              <a:buChar char="•"/>
            </a:pPr>
            <a:r>
              <a:rPr lang="en-US" dirty="0" err="1"/>
              <a:t>Rimuovere</a:t>
            </a:r>
            <a:r>
              <a:rPr lang="en-US" dirty="0"/>
              <a:t> </a:t>
            </a:r>
            <a:r>
              <a:rPr lang="en-US" dirty="0" err="1"/>
              <a:t>indirizzi</a:t>
            </a:r>
            <a:endParaRPr lang="en-US" dirty="0"/>
          </a:p>
          <a:p>
            <a:pPr lvl="2">
              <a:buFont typeface="Arial" panose="020B0604020202020204" pitchFamily="34" charset="0"/>
              <a:buChar char="•"/>
            </a:pPr>
            <a:r>
              <a:rPr lang="en-US" dirty="0" err="1"/>
              <a:t>Eliminare</a:t>
            </a:r>
            <a:r>
              <a:rPr lang="en-US" dirty="0"/>
              <a:t> </a:t>
            </a:r>
            <a:r>
              <a:rPr lang="en-US" dirty="0" err="1"/>
              <a:t>il</a:t>
            </a:r>
            <a:r>
              <a:rPr lang="en-US" dirty="0"/>
              <a:t> proprio </a:t>
            </a:r>
            <a:r>
              <a:rPr lang="en-US" dirty="0" err="1"/>
              <a:t>profilo</a:t>
            </a:r>
            <a:endParaRPr lang="en-US" dirty="0"/>
          </a:p>
          <a:p>
            <a:pPr lvl="2">
              <a:buFont typeface="Arial" panose="020B0604020202020204" pitchFamily="34" charset="0"/>
              <a:buChar char="•"/>
            </a:pPr>
            <a:endParaRPr lang="it-IT" dirty="0"/>
          </a:p>
        </p:txBody>
      </p:sp>
    </p:spTree>
    <p:extLst>
      <p:ext uri="{BB962C8B-B14F-4D97-AF65-F5344CB8AC3E}">
        <p14:creationId xmlns:p14="http://schemas.microsoft.com/office/powerpoint/2010/main" val="160445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4F4211B-3981-4631-847D-3D444D6ECD2B}"/>
              </a:ext>
            </a:extLst>
          </p:cNvPr>
          <p:cNvSpPr>
            <a:spLocks noGrp="1"/>
          </p:cNvSpPr>
          <p:nvPr>
            <p:ph idx="1"/>
          </p:nvPr>
        </p:nvSpPr>
        <p:spPr>
          <a:xfrm>
            <a:off x="115747" y="1342663"/>
            <a:ext cx="11388865" cy="4568559"/>
          </a:xfrm>
        </p:spPr>
        <p:txBody>
          <a:bodyPr>
            <a:normAutofit fontScale="92500" lnSpcReduction="10000"/>
          </a:bodyPr>
          <a:lstStyle/>
          <a:p>
            <a:r>
              <a:rPr lang="en-US" dirty="0"/>
              <a:t>Le </a:t>
            </a:r>
            <a:r>
              <a:rPr lang="en-US" dirty="0" err="1"/>
              <a:t>funzionalità</a:t>
            </a:r>
            <a:r>
              <a:rPr lang="en-US" dirty="0"/>
              <a:t> </a:t>
            </a:r>
            <a:r>
              <a:rPr lang="en-US" dirty="0" err="1"/>
              <a:t>che</a:t>
            </a:r>
            <a:r>
              <a:rPr lang="en-US" dirty="0"/>
              <a:t> Full-Beer offer </a:t>
            </a:r>
            <a:r>
              <a:rPr lang="en-US" dirty="0" err="1"/>
              <a:t>all’utente</a:t>
            </a:r>
            <a:r>
              <a:rPr lang="en-US" dirty="0"/>
              <a:t> non </a:t>
            </a:r>
            <a:r>
              <a:rPr lang="en-US" dirty="0" err="1"/>
              <a:t>registrato</a:t>
            </a:r>
            <a:r>
              <a:rPr lang="en-US" dirty="0"/>
              <a:t> </a:t>
            </a:r>
            <a:r>
              <a:rPr lang="en-US" dirty="0" err="1"/>
              <a:t>sono</a:t>
            </a:r>
            <a:r>
              <a:rPr lang="en-US" dirty="0"/>
              <a:t>:</a:t>
            </a:r>
          </a:p>
          <a:p>
            <a:pPr lvl="2">
              <a:buFont typeface="Arial" panose="020B0604020202020204" pitchFamily="34" charset="0"/>
              <a:buChar char="•"/>
            </a:pPr>
            <a:r>
              <a:rPr lang="en-US" dirty="0" err="1"/>
              <a:t>Visualizzazione</a:t>
            </a:r>
            <a:r>
              <a:rPr lang="en-US" dirty="0"/>
              <a:t> del </a:t>
            </a:r>
            <a:r>
              <a:rPr lang="en-US" dirty="0" err="1"/>
              <a:t>catalogo</a:t>
            </a:r>
            <a:r>
              <a:rPr lang="en-US" dirty="0"/>
              <a:t> </a:t>
            </a:r>
            <a:r>
              <a:rPr lang="en-US" dirty="0" err="1"/>
              <a:t>dei</a:t>
            </a:r>
            <a:r>
              <a:rPr lang="en-US" dirty="0"/>
              <a:t> </a:t>
            </a:r>
            <a:r>
              <a:rPr lang="en-US" dirty="0" err="1"/>
              <a:t>prodotti</a:t>
            </a:r>
            <a:endParaRPr lang="en-US" dirty="0"/>
          </a:p>
          <a:p>
            <a:pPr lvl="2">
              <a:buFont typeface="Arial" panose="020B0604020202020204" pitchFamily="34" charset="0"/>
              <a:buChar char="•"/>
            </a:pPr>
            <a:r>
              <a:rPr lang="en-US" dirty="0" err="1"/>
              <a:t>Registrazione</a:t>
            </a:r>
            <a:endParaRPr lang="en-US" dirty="0"/>
          </a:p>
          <a:p>
            <a:pPr lvl="2">
              <a:buFont typeface="Arial" panose="020B0604020202020204" pitchFamily="34" charset="0"/>
              <a:buChar char="•"/>
            </a:pPr>
            <a:r>
              <a:rPr lang="en-US" dirty="0" err="1"/>
              <a:t>Ricerca</a:t>
            </a:r>
            <a:r>
              <a:rPr lang="en-US" dirty="0"/>
              <a:t> </a:t>
            </a:r>
            <a:r>
              <a:rPr lang="en-US" dirty="0" err="1"/>
              <a:t>dei</a:t>
            </a:r>
            <a:r>
              <a:rPr lang="en-US" dirty="0"/>
              <a:t> </a:t>
            </a:r>
            <a:r>
              <a:rPr lang="en-US" dirty="0" err="1"/>
              <a:t>prodotti</a:t>
            </a:r>
            <a:endParaRPr lang="en-US" dirty="0"/>
          </a:p>
          <a:p>
            <a:pPr lvl="2">
              <a:buFont typeface="Arial" panose="020B0604020202020204" pitchFamily="34" charset="0"/>
              <a:buChar char="•"/>
            </a:pPr>
            <a:r>
              <a:rPr lang="en-US" dirty="0" err="1"/>
              <a:t>Visualizzaqzione</a:t>
            </a:r>
            <a:r>
              <a:rPr lang="en-US" dirty="0"/>
              <a:t> </a:t>
            </a:r>
            <a:r>
              <a:rPr lang="en-US" dirty="0" err="1"/>
              <a:t>delle</a:t>
            </a:r>
            <a:r>
              <a:rPr lang="en-US" dirty="0"/>
              <a:t> </a:t>
            </a:r>
            <a:r>
              <a:rPr lang="en-US" dirty="0" err="1"/>
              <a:t>informazioni</a:t>
            </a:r>
            <a:r>
              <a:rPr lang="en-US" dirty="0"/>
              <a:t> di </a:t>
            </a:r>
            <a:r>
              <a:rPr lang="en-US" dirty="0" err="1"/>
              <a:t>uno</a:t>
            </a:r>
            <a:r>
              <a:rPr lang="en-US" dirty="0"/>
              <a:t> </a:t>
            </a:r>
            <a:r>
              <a:rPr lang="en-US" dirty="0" err="1"/>
              <a:t>specifico</a:t>
            </a:r>
            <a:r>
              <a:rPr lang="en-US" dirty="0"/>
              <a:t> </a:t>
            </a:r>
            <a:r>
              <a:rPr lang="en-US" dirty="0" err="1"/>
              <a:t>prodotto</a:t>
            </a:r>
            <a:endParaRPr lang="en-US" dirty="0"/>
          </a:p>
          <a:p>
            <a:pPr lvl="2">
              <a:buFont typeface="Arial" panose="020B0604020202020204" pitchFamily="34" charset="0"/>
              <a:buChar char="•"/>
            </a:pPr>
            <a:r>
              <a:rPr lang="en-US" dirty="0" err="1"/>
              <a:t>Aggiunta</a:t>
            </a:r>
            <a:r>
              <a:rPr lang="en-US" dirty="0"/>
              <a:t> di </a:t>
            </a:r>
            <a:r>
              <a:rPr lang="en-US" dirty="0" err="1"/>
              <a:t>prodotti</a:t>
            </a:r>
            <a:r>
              <a:rPr lang="en-US" dirty="0"/>
              <a:t> al </a:t>
            </a:r>
            <a:r>
              <a:rPr lang="en-US" dirty="0" err="1"/>
              <a:t>carrello</a:t>
            </a:r>
            <a:endParaRPr lang="en-US" dirty="0"/>
          </a:p>
          <a:p>
            <a:pPr lvl="2">
              <a:buFont typeface="Arial" panose="020B0604020202020204" pitchFamily="34" charset="0"/>
              <a:buChar char="•"/>
            </a:pPr>
            <a:r>
              <a:rPr lang="en-US" dirty="0" err="1"/>
              <a:t>Rimuovre</a:t>
            </a:r>
            <a:r>
              <a:rPr lang="en-US" dirty="0"/>
              <a:t> </a:t>
            </a:r>
            <a:r>
              <a:rPr lang="en-US" dirty="0" err="1"/>
              <a:t>prodotti</a:t>
            </a:r>
            <a:r>
              <a:rPr lang="en-US" dirty="0"/>
              <a:t> dal </a:t>
            </a:r>
            <a:r>
              <a:rPr lang="en-US" dirty="0" err="1"/>
              <a:t>carrello</a:t>
            </a:r>
            <a:endParaRPr lang="en-US" dirty="0"/>
          </a:p>
          <a:p>
            <a:pPr lvl="2">
              <a:buFont typeface="Arial" panose="020B0604020202020204" pitchFamily="34" charset="0"/>
              <a:buChar char="•"/>
            </a:pPr>
            <a:r>
              <a:rPr lang="en-US" dirty="0" err="1"/>
              <a:t>Modificare</a:t>
            </a:r>
            <a:r>
              <a:rPr lang="en-US" dirty="0"/>
              <a:t> la </a:t>
            </a:r>
            <a:r>
              <a:rPr lang="en-US" dirty="0" err="1"/>
              <a:t>quantità</a:t>
            </a:r>
            <a:r>
              <a:rPr lang="en-US" dirty="0"/>
              <a:t> </a:t>
            </a:r>
            <a:r>
              <a:rPr lang="en-US" dirty="0" err="1"/>
              <a:t>dei</a:t>
            </a:r>
            <a:r>
              <a:rPr lang="en-US" dirty="0"/>
              <a:t> </a:t>
            </a:r>
            <a:r>
              <a:rPr lang="en-US" dirty="0" err="1"/>
              <a:t>prodotti</a:t>
            </a:r>
            <a:r>
              <a:rPr lang="en-US" dirty="0"/>
              <a:t> </a:t>
            </a:r>
            <a:r>
              <a:rPr lang="en-US" dirty="0" err="1"/>
              <a:t>nel</a:t>
            </a:r>
            <a:r>
              <a:rPr lang="en-US" dirty="0"/>
              <a:t> </a:t>
            </a:r>
            <a:r>
              <a:rPr lang="en-US" dirty="0" err="1"/>
              <a:t>carrello</a:t>
            </a:r>
            <a:endParaRPr lang="en-US" dirty="0"/>
          </a:p>
          <a:p>
            <a:pPr lvl="2"/>
            <a:r>
              <a:rPr lang="en-US" dirty="0"/>
              <a:t>Di </a:t>
            </a:r>
            <a:r>
              <a:rPr lang="en-US" dirty="0" err="1"/>
              <a:t>conseguenza</a:t>
            </a:r>
            <a:r>
              <a:rPr lang="en-US" dirty="0"/>
              <a:t> è </a:t>
            </a:r>
            <a:r>
              <a:rPr lang="en-US" dirty="0" err="1"/>
              <a:t>necessaria</a:t>
            </a:r>
            <a:r>
              <a:rPr lang="en-US" dirty="0"/>
              <a:t> </a:t>
            </a:r>
            <a:r>
              <a:rPr lang="en-US" dirty="0" err="1"/>
              <a:t>l’autenticazione</a:t>
            </a:r>
            <a:r>
              <a:rPr lang="en-US" dirty="0"/>
              <a:t> </a:t>
            </a:r>
            <a:r>
              <a:rPr lang="en-US" dirty="0" err="1"/>
              <a:t>dell’utente</a:t>
            </a:r>
            <a:r>
              <a:rPr lang="en-US" dirty="0"/>
              <a:t> per </a:t>
            </a:r>
            <a:r>
              <a:rPr lang="en-US" dirty="0" err="1"/>
              <a:t>poter</a:t>
            </a:r>
            <a:r>
              <a:rPr lang="en-US" dirty="0"/>
              <a:t>:</a:t>
            </a:r>
          </a:p>
          <a:p>
            <a:pPr lvl="3">
              <a:buFont typeface="Arial" panose="020B0604020202020204" pitchFamily="34" charset="0"/>
              <a:buChar char="•"/>
            </a:pPr>
            <a:r>
              <a:rPr lang="en-US" dirty="0" err="1"/>
              <a:t>Visualizzare</a:t>
            </a:r>
            <a:r>
              <a:rPr lang="en-US" dirty="0"/>
              <a:t> la </a:t>
            </a:r>
            <a:r>
              <a:rPr lang="en-US" dirty="0" err="1"/>
              <a:t>fattura</a:t>
            </a:r>
            <a:r>
              <a:rPr lang="en-US" dirty="0"/>
              <a:t> di un </a:t>
            </a:r>
            <a:r>
              <a:rPr lang="en-US" dirty="0" err="1"/>
              <a:t>ordine</a:t>
            </a:r>
            <a:endParaRPr lang="en-US" dirty="0"/>
          </a:p>
          <a:p>
            <a:pPr lvl="3">
              <a:buFont typeface="Arial" panose="020B0604020202020204" pitchFamily="34" charset="0"/>
              <a:buChar char="•"/>
            </a:pPr>
            <a:r>
              <a:rPr lang="en-US" dirty="0" err="1"/>
              <a:t>Visualizzare</a:t>
            </a:r>
            <a:r>
              <a:rPr lang="en-US" dirty="0"/>
              <a:t> </a:t>
            </a:r>
            <a:r>
              <a:rPr lang="en-US" dirty="0" err="1"/>
              <a:t>tutti</a:t>
            </a:r>
            <a:r>
              <a:rPr lang="en-US" dirty="0"/>
              <a:t> </a:t>
            </a:r>
            <a:r>
              <a:rPr lang="en-US" dirty="0" err="1"/>
              <a:t>gli</a:t>
            </a:r>
            <a:r>
              <a:rPr lang="en-US" dirty="0"/>
              <a:t> </a:t>
            </a:r>
            <a:r>
              <a:rPr lang="en-US" dirty="0" err="1"/>
              <a:t>ordini</a:t>
            </a:r>
            <a:r>
              <a:rPr lang="en-US" dirty="0"/>
              <a:t> </a:t>
            </a:r>
            <a:r>
              <a:rPr lang="en-US" dirty="0" err="1"/>
              <a:t>che</a:t>
            </a:r>
            <a:r>
              <a:rPr lang="en-US" dirty="0"/>
              <a:t> ha </a:t>
            </a:r>
            <a:r>
              <a:rPr lang="en-US" dirty="0" err="1"/>
              <a:t>effettuato</a:t>
            </a:r>
            <a:r>
              <a:rPr lang="en-US" dirty="0"/>
              <a:t> </a:t>
            </a:r>
            <a:r>
              <a:rPr lang="en-US" dirty="0" err="1"/>
              <a:t>l’utente</a:t>
            </a:r>
            <a:r>
              <a:rPr lang="en-US" dirty="0"/>
              <a:t> </a:t>
            </a:r>
            <a:r>
              <a:rPr lang="en-US" dirty="0" err="1"/>
              <a:t>autenticato</a:t>
            </a:r>
            <a:endParaRPr lang="en-US" dirty="0"/>
          </a:p>
          <a:p>
            <a:pPr lvl="3">
              <a:buFont typeface="Arial" panose="020B0604020202020204" pitchFamily="34" charset="0"/>
              <a:buChar char="•"/>
            </a:pPr>
            <a:r>
              <a:rPr lang="en-US" dirty="0" err="1"/>
              <a:t>Visualizzare</a:t>
            </a:r>
            <a:r>
              <a:rPr lang="en-US" dirty="0"/>
              <a:t> </a:t>
            </a:r>
            <a:r>
              <a:rPr lang="en-US" dirty="0" err="1"/>
              <a:t>il</a:t>
            </a:r>
            <a:r>
              <a:rPr lang="en-US" dirty="0"/>
              <a:t> proprio </a:t>
            </a:r>
            <a:r>
              <a:rPr lang="en-US" dirty="0" err="1"/>
              <a:t>profilo</a:t>
            </a:r>
            <a:endParaRPr lang="en-US" dirty="0"/>
          </a:p>
          <a:p>
            <a:pPr lvl="3">
              <a:buFont typeface="Arial" panose="020B0604020202020204" pitchFamily="34" charset="0"/>
              <a:buChar char="•"/>
            </a:pPr>
            <a:r>
              <a:rPr lang="en-US" dirty="0" err="1"/>
              <a:t>Aggiungere</a:t>
            </a:r>
            <a:r>
              <a:rPr lang="en-US" dirty="0"/>
              <a:t> </a:t>
            </a:r>
            <a:r>
              <a:rPr lang="en-US" dirty="0" err="1"/>
              <a:t>indirizzo</a:t>
            </a:r>
            <a:endParaRPr lang="en-US" dirty="0"/>
          </a:p>
          <a:p>
            <a:pPr lvl="3">
              <a:buFont typeface="Arial" panose="020B0604020202020204" pitchFamily="34" charset="0"/>
              <a:buChar char="•"/>
            </a:pPr>
            <a:r>
              <a:rPr lang="en-US" dirty="0" err="1"/>
              <a:t>Rimuovere</a:t>
            </a:r>
            <a:r>
              <a:rPr lang="en-US" dirty="0"/>
              <a:t> </a:t>
            </a:r>
            <a:r>
              <a:rPr lang="en-US" dirty="0" err="1"/>
              <a:t>indirizzo</a:t>
            </a:r>
            <a:endParaRPr lang="en-US" dirty="0"/>
          </a:p>
          <a:p>
            <a:pPr lvl="3">
              <a:buFont typeface="Arial" panose="020B0604020202020204" pitchFamily="34" charset="0"/>
              <a:buChar char="•"/>
            </a:pPr>
            <a:r>
              <a:rPr lang="en-US" dirty="0" err="1"/>
              <a:t>Eliminare</a:t>
            </a:r>
            <a:r>
              <a:rPr lang="en-US" dirty="0"/>
              <a:t> </a:t>
            </a:r>
            <a:r>
              <a:rPr lang="en-US" dirty="0" err="1"/>
              <a:t>il</a:t>
            </a:r>
            <a:r>
              <a:rPr lang="en-US" dirty="0"/>
              <a:t> proprio account</a:t>
            </a:r>
          </a:p>
          <a:p>
            <a:pPr lvl="3">
              <a:buFont typeface="Arial" panose="020B0604020202020204" pitchFamily="34" charset="0"/>
              <a:buChar char="•"/>
            </a:pPr>
            <a:endParaRPr lang="en-US" dirty="0"/>
          </a:p>
        </p:txBody>
      </p:sp>
    </p:spTree>
    <p:extLst>
      <p:ext uri="{BB962C8B-B14F-4D97-AF65-F5344CB8AC3E}">
        <p14:creationId xmlns:p14="http://schemas.microsoft.com/office/powerpoint/2010/main" val="3127069152"/>
      </p:ext>
    </p:extLst>
  </p:cSld>
  <p:clrMapOvr>
    <a:masterClrMapping/>
  </p:clrMapOvr>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TotalTime>
  <Words>1930</Words>
  <Application>Microsoft Office PowerPoint</Application>
  <PresentationFormat>Widescreen</PresentationFormat>
  <Paragraphs>282</Paragraphs>
  <Slides>75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75</vt:i4>
      </vt:variant>
    </vt:vector>
  </HeadingPairs>
  <TitlesOfParts>
    <vt:vector size="79" baseType="lpstr">
      <vt:lpstr>Arial</vt:lpstr>
      <vt:lpstr>Century Gothic</vt:lpstr>
      <vt:lpstr>Wingdings 3</vt:lpstr>
      <vt:lpstr>Filo</vt:lpstr>
      <vt:lpstr>PROGETTO INGEGNERIA DEL SOFTWARE FULLBEER</vt:lpstr>
      <vt:lpstr>Dominio del problema</vt:lpstr>
      <vt:lpstr>Presentazione standard di PowerPoint</vt:lpstr>
      <vt:lpstr>Presentazione standard di PowerPoint</vt:lpstr>
      <vt:lpstr>     Requirements Analysis          Document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Esempio di un caso d’uso</vt:lpstr>
      <vt:lpstr>Package UML: Gestione Ordine</vt:lpstr>
      <vt:lpstr>Esempio Sequence Diagram</vt:lpstr>
      <vt:lpstr>Statechart Diagram</vt:lpstr>
      <vt:lpstr>      System Design         Document</vt:lpstr>
      <vt:lpstr>Panoramica</vt:lpstr>
      <vt:lpstr>Architettura del sistema</vt:lpstr>
      <vt:lpstr>Mapping Hardware/Software</vt:lpstr>
      <vt:lpstr>Decomposizione in sottosistemi</vt:lpstr>
      <vt:lpstr>Gestion Ordini</vt:lpstr>
      <vt:lpstr>Presentazione standard di PowerPoint</vt:lpstr>
      <vt:lpstr>Presentazione standard di PowerPoint</vt:lpstr>
      <vt:lpstr>Presentazione standard di PowerPoint</vt:lpstr>
      <vt:lpstr>Class Diagram</vt:lpstr>
      <vt:lpstr>Modello Logico</vt:lpstr>
      <vt:lpstr>Esempio rappresentzione tabella</vt:lpstr>
      <vt:lpstr>Gestione degli Accessi</vt:lpstr>
      <vt:lpstr>Specifica dell’interfaccia del sottosistema per la gestione degli ordini</vt:lpstr>
      <vt:lpstr>      Object Design         Document</vt:lpstr>
      <vt:lpstr>Presentazione standard di PowerPoint</vt:lpstr>
      <vt:lpstr>Linee guida per la documentazione di interfacce</vt:lpstr>
      <vt:lpstr>Naming convention - Variabili</vt:lpstr>
      <vt:lpstr>Naming convention-Metodi</vt:lpstr>
      <vt:lpstr>Naming convention- Classi e Pagine</vt:lpstr>
      <vt:lpstr>Struttura del sistema</vt:lpstr>
      <vt:lpstr>Descrizione delle classi</vt:lpstr>
      <vt:lpstr>Data Layer – Package Beans</vt:lpstr>
      <vt:lpstr>Descrizione delle classi – Package Bean</vt:lpstr>
      <vt:lpstr>Data Layer – Package Model</vt:lpstr>
      <vt:lpstr>Descrizione delle classi – Package Model</vt:lpstr>
      <vt:lpstr>Application Layer – Package Control</vt:lpstr>
      <vt:lpstr>Package Controller – Gestione Autenticazione</vt:lpstr>
      <vt:lpstr>Package Controller – Gestione Carrello</vt:lpstr>
      <vt:lpstr>Package Controller – Gestione Catalogo</vt:lpstr>
      <vt:lpstr>Package Controller – Gestione Ordini</vt:lpstr>
      <vt:lpstr>Package Controller – Gestione Accunt</vt:lpstr>
      <vt:lpstr>Presentation Layer – Package View</vt:lpstr>
      <vt:lpstr>Package View – Gestione Autenticazione</vt:lpstr>
      <vt:lpstr>Package View - Gestione  Carrello</vt:lpstr>
      <vt:lpstr>Package View – Gestione Catalogo</vt:lpstr>
      <vt:lpstr>Package View – Gestione Ordini</vt:lpstr>
      <vt:lpstr>Package View – Gestione Account</vt:lpstr>
      <vt:lpstr>Class Diagram</vt:lpstr>
      <vt:lpstr>Interfacce delle classi</vt:lpstr>
      <vt:lpstr>Definizione dei  contratti</vt:lpstr>
      <vt:lpstr>Design Pattern</vt:lpstr>
      <vt:lpstr>Design Pattern – MVC </vt:lpstr>
      <vt:lpstr>        Test Plan        Document</vt:lpstr>
      <vt:lpstr>Test Plan Document</vt:lpstr>
      <vt:lpstr>Funzionalità testate</vt:lpstr>
      <vt:lpstr>Funzionalità testate</vt:lpstr>
      <vt:lpstr>Criteri di Testing</vt:lpstr>
      <vt:lpstr>Approccio di Testing</vt:lpstr>
      <vt:lpstr>Testing</vt:lpstr>
      <vt:lpstr>Tast Cases</vt:lpstr>
      <vt:lpstr>Test Case- Login</vt:lpstr>
      <vt:lpstr>Test Case – Sottomissione Ordine</vt:lpstr>
      <vt:lpstr>     Test Case Specification        Document</vt:lpstr>
      <vt:lpstr>Test Case Specification</vt:lpstr>
      <vt:lpstr>TC_Autenticazione_01</vt:lpstr>
      <vt:lpstr>TC_Autenticazione_02</vt:lpstr>
      <vt:lpstr>TC_Autenticazione_03</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INGEGNERIA DEL SOFTWARE FULLBEER</dc:title>
  <dc:creator>Raissa Colicino</dc:creator>
  <cp:lastModifiedBy>Raissa Colicino</cp:lastModifiedBy>
  <cp:revision>4</cp:revision>
  <dcterms:created xsi:type="dcterms:W3CDTF">2020-01-24T15:05:16Z</dcterms:created>
  <dcterms:modified xsi:type="dcterms:W3CDTF">2020-01-27T10:31:04Z</dcterms:modified>
</cp:coreProperties>
</file>