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Montserrat Black"/>
      <p:bold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22" Type="http://schemas.openxmlformats.org/officeDocument/2006/relationships/font" Target="fonts/Montserrat-italic.fntdata"/><Relationship Id="rId10" Type="http://schemas.openxmlformats.org/officeDocument/2006/relationships/slide" Target="slides/slide5.xml"/><Relationship Id="rId21" Type="http://schemas.openxmlformats.org/officeDocument/2006/relationships/font" Target="fonts/Montserra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Black-boldItalic.fntdata"/><Relationship Id="rId6" Type="http://schemas.openxmlformats.org/officeDocument/2006/relationships/slide" Target="slides/slide1.xml"/><Relationship Id="rId18" Type="http://schemas.openxmlformats.org/officeDocument/2006/relationships/font" Target="fonts/Montserrat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5f8c7ea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5f8c7ea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7b1d3f4f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7b1d3f4f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8e1400f97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8e1400f9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8e1400f9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8e1400f9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8e1400f9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8e1400f9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8e1400f9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8e1400f9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8e1400f97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8e1400f97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663725" y="2510350"/>
            <a:ext cx="5682600" cy="1717500"/>
          </a:xfrm>
          <a:prstGeom prst="roundRect">
            <a:avLst>
              <a:gd fmla="val 16667" name="adj"/>
            </a:avLst>
          </a:prstGeom>
          <a:solidFill>
            <a:srgbClr val="351C7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29950" y="1697675"/>
            <a:ext cx="82314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800">
                <a:latin typeface="Montserrat Black"/>
                <a:ea typeface="Montserrat Black"/>
                <a:cs typeface="Montserrat Black"/>
                <a:sym typeface="Montserrat Black"/>
              </a:rPr>
              <a:t>WEB приложение</a:t>
            </a:r>
            <a:endParaRPr sz="580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5800">
                <a:latin typeface="Montserrat Black"/>
                <a:ea typeface="Montserrat Black"/>
                <a:cs typeface="Montserrat Black"/>
                <a:sym typeface="Montserrat Black"/>
              </a:rPr>
              <a:t> YourHospital</a:t>
            </a:r>
            <a:endParaRPr sz="58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0275" y="4533425"/>
            <a:ext cx="526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Коноков Арслан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7209425" y="4605600"/>
            <a:ext cx="210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Очиров Наран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34950" y="108550"/>
            <a:ext cx="2140800" cy="36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 и технологии</a:t>
            </a:r>
            <a:endParaRPr sz="1800"/>
          </a:p>
        </p:txBody>
      </p:sp>
      <p:sp>
        <p:nvSpPr>
          <p:cNvPr id="63" name="Google Shape;63;p14"/>
          <p:cNvSpPr/>
          <p:nvPr/>
        </p:nvSpPr>
        <p:spPr>
          <a:xfrm>
            <a:off x="223175" y="787725"/>
            <a:ext cx="3654300" cy="1717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Montserrat SemiBold"/>
                <a:ea typeface="Montserrat SemiBold"/>
                <a:cs typeface="Montserrat SemiBold"/>
                <a:sym typeface="Montserrat SemiBold"/>
              </a:rPr>
              <a:t>Основная идея – это возможность быстро записаться на прием к нужному врачу: просматривать даты приема для каждой записи и выбирать подходящую</a:t>
            </a:r>
            <a:endParaRPr sz="12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44775" y="3080800"/>
            <a:ext cx="3654300" cy="1710900"/>
          </a:xfrm>
          <a:prstGeom prst="roundRect">
            <a:avLst>
              <a:gd fmla="val 16667" name="adj"/>
            </a:avLst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Montserrat SemiBold"/>
                <a:ea typeface="Montserrat SemiBold"/>
                <a:cs typeface="Montserrat SemiBold"/>
                <a:sym typeface="Montserrat SemiBold"/>
              </a:rPr>
              <a:t>Проект написан на Flask, для регистрации использованы </a:t>
            </a:r>
            <a:r>
              <a:rPr lang="ru" sz="13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sqlite3 и datetime</a:t>
            </a:r>
            <a:endParaRPr sz="13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148700" y="108550"/>
            <a:ext cx="4778100" cy="503340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YourHospital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templates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home.html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adminlogin</a:t>
            </a:r>
            <a:r>
              <a:rPr lang="ru" sz="1500">
                <a:solidFill>
                  <a:schemeClr val="dk1"/>
                </a:solidFill>
              </a:rPr>
              <a:t>.html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doctorlogin</a:t>
            </a:r>
            <a:r>
              <a:rPr lang="ru" sz="1500">
                <a:solidFill>
                  <a:schemeClr val="dk1"/>
                </a:solidFill>
              </a:rPr>
              <a:t>.html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patientlogin</a:t>
            </a:r>
            <a:r>
              <a:rPr lang="ru" sz="1500">
                <a:solidFill>
                  <a:schemeClr val="dk1"/>
                </a:solidFill>
              </a:rPr>
              <a:t>.html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loginpage1</a:t>
            </a:r>
            <a:r>
              <a:rPr lang="ru" sz="1500">
                <a:solidFill>
                  <a:schemeClr val="dk1"/>
                </a:solidFill>
              </a:rPr>
              <a:t>.html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loginpage2.html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loginpage3.html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doctorregistration.html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patientregistration.html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updatedoctor.html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updatepatient.html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static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images</a:t>
            </a:r>
            <a:endParaRPr sz="1500">
              <a:solidFill>
                <a:schemeClr val="dk1"/>
              </a:solidFill>
            </a:endParaRPr>
          </a:p>
          <a:p>
            <a:pPr indent="-32385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background.jpg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database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ru" sz="1500">
                <a:solidFill>
                  <a:schemeClr val="dk1"/>
                </a:solidFill>
              </a:rPr>
              <a:t>lifecare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app.ру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requirements.txt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README.md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134950" y="108550"/>
            <a:ext cx="2716500" cy="36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Функционал приложения</a:t>
            </a:r>
            <a:endParaRPr sz="2000"/>
          </a:p>
        </p:txBody>
      </p:sp>
      <p:sp>
        <p:nvSpPr>
          <p:cNvPr id="71" name="Google Shape;71;p15"/>
          <p:cNvSpPr/>
          <p:nvPr/>
        </p:nvSpPr>
        <p:spPr>
          <a:xfrm>
            <a:off x="366450" y="860775"/>
            <a:ext cx="3453300" cy="1169400"/>
          </a:xfrm>
          <a:prstGeom prst="roundRect">
            <a:avLst>
              <a:gd fmla="val 16667" name="adj"/>
            </a:avLst>
          </a:prstGeom>
          <a:solidFill>
            <a:srgbClr val="45818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Запись на прием в пару кликов для пациентов</a:t>
            </a:r>
            <a:endParaRPr sz="16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436625" y="2751925"/>
            <a:ext cx="3383100" cy="1333800"/>
          </a:xfrm>
          <a:prstGeom prst="roundRect">
            <a:avLst>
              <a:gd fmla="val 16667" name="adj"/>
            </a:avLst>
          </a:prstGeom>
          <a:solidFill>
            <a:srgbClr val="A64D7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Просмотр записи на приемы для врачей</a:t>
            </a:r>
            <a:endParaRPr sz="17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934400" y="787675"/>
            <a:ext cx="3681900" cy="1388700"/>
          </a:xfrm>
          <a:prstGeom prst="roundRect">
            <a:avLst>
              <a:gd fmla="val 16667" name="adj"/>
            </a:avLst>
          </a:prstGeom>
          <a:solidFill>
            <a:srgbClr val="8E7CC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Возможность выбирать время и врача для пациентов</a:t>
            </a:r>
            <a:endParaRPr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5118750" y="2724475"/>
            <a:ext cx="3497400" cy="1388700"/>
          </a:xfrm>
          <a:prstGeom prst="roundRect">
            <a:avLst>
              <a:gd fmla="val 16667" name="adj"/>
            </a:avLst>
          </a:prstGeom>
          <a:solidFill>
            <a:srgbClr val="CC412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Возможность управлять заявками на регистрацию врачей и пациентов для администраторов</a:t>
            </a:r>
            <a:endParaRPr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134950" y="108550"/>
            <a:ext cx="1894200" cy="36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Демонстрация</a:t>
            </a:r>
            <a:endParaRPr sz="1800"/>
          </a:p>
        </p:txBody>
      </p:sp>
      <p:grpSp>
        <p:nvGrpSpPr>
          <p:cNvPr id="80" name="Google Shape;80;p16"/>
          <p:cNvGrpSpPr/>
          <p:nvPr/>
        </p:nvGrpSpPr>
        <p:grpSpPr>
          <a:xfrm>
            <a:off x="987125" y="676100"/>
            <a:ext cx="6987000" cy="3316200"/>
            <a:chOff x="448475" y="913650"/>
            <a:chExt cx="6987000" cy="3316200"/>
          </a:xfrm>
        </p:grpSpPr>
        <p:pic>
          <p:nvPicPr>
            <p:cNvPr id="81" name="Google Shape;81;p16" title="Снимок экрана (482).png"/>
            <p:cNvPicPr preferRelativeResize="0"/>
            <p:nvPr/>
          </p:nvPicPr>
          <p:blipFill rotWithShape="1">
            <a:blip r:embed="rId3">
              <a:alphaModFix/>
            </a:blip>
            <a:srcRect b="6506" l="0" r="1516" t="10395"/>
            <a:stretch/>
          </p:blipFill>
          <p:spPr>
            <a:xfrm>
              <a:off x="448475" y="913650"/>
              <a:ext cx="6987000" cy="3316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</p:pic>
        <p:sp>
          <p:nvSpPr>
            <p:cNvPr id="82" name="Google Shape;82;p16"/>
            <p:cNvSpPr/>
            <p:nvPr/>
          </p:nvSpPr>
          <p:spPr>
            <a:xfrm>
              <a:off x="887550" y="1144025"/>
              <a:ext cx="2667600" cy="19485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16"/>
          <p:cNvSpPr txBox="1"/>
          <p:nvPr/>
        </p:nvSpPr>
        <p:spPr>
          <a:xfrm>
            <a:off x="540025" y="4194450"/>
            <a:ext cx="526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Войти в аккаунт</a:t>
            </a:r>
            <a:endParaRPr b="1" sz="180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" name="Google Shape;84;p16"/>
          <p:cNvCxnSpPr>
            <a:stCxn id="82" idx="2"/>
          </p:cNvCxnSpPr>
          <p:nvPr/>
        </p:nvCxnSpPr>
        <p:spPr>
          <a:xfrm flipH="1">
            <a:off x="1705200" y="2854975"/>
            <a:ext cx="1054800" cy="1450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/>
          <p:nvPr/>
        </p:nvSpPr>
        <p:spPr>
          <a:xfrm>
            <a:off x="4879575" y="732900"/>
            <a:ext cx="2740800" cy="1790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5208475" y="4496875"/>
            <a:ext cx="395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Зарегистрироваться</a:t>
            </a:r>
            <a:endParaRPr b="1" sz="18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7" name="Google Shape;87;p16"/>
          <p:cNvCxnSpPr>
            <a:stCxn id="85" idx="2"/>
            <a:endCxn id="86" idx="0"/>
          </p:cNvCxnSpPr>
          <p:nvPr/>
        </p:nvCxnSpPr>
        <p:spPr>
          <a:xfrm>
            <a:off x="6249975" y="2523300"/>
            <a:ext cx="936000" cy="19737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 title="Снимок экрана (483).png"/>
          <p:cNvPicPr preferRelativeResize="0"/>
          <p:nvPr/>
        </p:nvPicPr>
        <p:blipFill rotWithShape="1">
          <a:blip r:embed="rId3">
            <a:alphaModFix/>
          </a:blip>
          <a:srcRect b="6731" l="0" r="1283" t="9754"/>
          <a:stretch/>
        </p:blipFill>
        <p:spPr>
          <a:xfrm>
            <a:off x="636600" y="605000"/>
            <a:ext cx="7659900" cy="3645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93" name="Google Shape;93;p17"/>
          <p:cNvSpPr/>
          <p:nvPr/>
        </p:nvSpPr>
        <p:spPr>
          <a:xfrm>
            <a:off x="134950" y="108550"/>
            <a:ext cx="1894200" cy="36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Демонстрация</a:t>
            </a:r>
            <a:endParaRPr sz="1800"/>
          </a:p>
        </p:txBody>
      </p:sp>
      <p:sp>
        <p:nvSpPr>
          <p:cNvPr id="94" name="Google Shape;94;p17"/>
          <p:cNvSpPr txBox="1"/>
          <p:nvPr/>
        </p:nvSpPr>
        <p:spPr>
          <a:xfrm>
            <a:off x="503700" y="4381350"/>
            <a:ext cx="779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Управление</a:t>
            </a:r>
            <a:r>
              <a:rPr b="1" lang="ru" sz="1800">
                <a:solidFill>
                  <a:srgbClr val="00FFFF"/>
                </a:solidFill>
                <a:latin typeface="Montserrat"/>
                <a:ea typeface="Montserrat"/>
                <a:cs typeface="Montserrat"/>
                <a:sym typeface="Montserrat"/>
              </a:rPr>
              <a:t> всеми учетными записями на одной панели — для администраторов</a:t>
            </a:r>
            <a:endParaRPr b="1" sz="1800">
              <a:solidFill>
                <a:srgbClr val="00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134950" y="108550"/>
            <a:ext cx="1894200" cy="36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Демонстрация</a:t>
            </a:r>
            <a:endParaRPr sz="1800"/>
          </a:p>
        </p:txBody>
      </p:sp>
      <p:pic>
        <p:nvPicPr>
          <p:cNvPr id="100" name="Google Shape;100;p18" title="Снимок экрана (484).png"/>
          <p:cNvPicPr preferRelativeResize="0"/>
          <p:nvPr/>
        </p:nvPicPr>
        <p:blipFill rotWithShape="1">
          <a:blip r:embed="rId3">
            <a:alphaModFix/>
          </a:blip>
          <a:srcRect b="9688" l="0" r="0" t="9103"/>
          <a:stretch/>
        </p:blipFill>
        <p:spPr>
          <a:xfrm>
            <a:off x="742050" y="815125"/>
            <a:ext cx="7659900" cy="349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849150" y="4509250"/>
            <a:ext cx="804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Возможность просматривать записи и их даты — для врачей</a:t>
            </a:r>
            <a:endParaRPr b="1" sz="1800">
              <a:solidFill>
                <a:srgbClr val="9900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134950" y="108550"/>
            <a:ext cx="1894200" cy="365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Демонстрация</a:t>
            </a:r>
            <a:endParaRPr sz="1800"/>
          </a:p>
        </p:txBody>
      </p:sp>
      <p:pic>
        <p:nvPicPr>
          <p:cNvPr id="107" name="Google Shape;107;p19" title="Снимок экрана (485).png"/>
          <p:cNvPicPr preferRelativeResize="0"/>
          <p:nvPr/>
        </p:nvPicPr>
        <p:blipFill rotWithShape="1">
          <a:blip r:embed="rId3">
            <a:alphaModFix/>
          </a:blip>
          <a:srcRect b="7702" l="0" r="0" t="10877"/>
          <a:stretch/>
        </p:blipFill>
        <p:spPr>
          <a:xfrm>
            <a:off x="700575" y="604975"/>
            <a:ext cx="7659900" cy="3508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387900" y="4244200"/>
            <a:ext cx="836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Видны все текущие записи и </a:t>
            </a:r>
            <a:r>
              <a:rPr b="1" lang="ru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возможность</a:t>
            </a:r>
            <a:r>
              <a:rPr b="1" lang="ru" sz="1800">
                <a:solidFill>
                  <a:srgbClr val="FF9900"/>
                </a:solidFill>
                <a:latin typeface="Montserrat"/>
                <a:ea typeface="Montserrat"/>
                <a:cs typeface="Montserrat"/>
                <a:sym typeface="Montserrat"/>
              </a:rPr>
              <a:t> быстро записаться к врачу — для пациента</a:t>
            </a:r>
            <a:endParaRPr b="1" sz="1800">
              <a:solidFill>
                <a:srgbClr val="FF99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/>
          <p:nvPr/>
        </p:nvSpPr>
        <p:spPr>
          <a:xfrm>
            <a:off x="1018050" y="833400"/>
            <a:ext cx="7107900" cy="2996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300">
                <a:latin typeface="Montserrat Black"/>
                <a:ea typeface="Montserrat Black"/>
                <a:cs typeface="Montserrat Black"/>
                <a:sym typeface="Montserrat Black"/>
              </a:rPr>
              <a:t>Сейчас мы покажем, как работает приложение</a:t>
            </a:r>
            <a:endParaRPr sz="3300"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