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4"/>
  </p:sldMasterIdLst>
  <p:sldIdLst>
    <p:sldId id="257" r:id="rId5"/>
    <p:sldId id="271" r:id="rId6"/>
    <p:sldId id="275" r:id="rId7"/>
    <p:sldId id="260" r:id="rId8"/>
    <p:sldId id="268" r:id="rId9"/>
    <p:sldId id="269" r:id="rId10"/>
    <p:sldId id="264" r:id="rId11"/>
    <p:sldId id="265" r:id="rId12"/>
    <p:sldId id="277" r:id="rId13"/>
    <p:sldId id="261" r:id="rId14"/>
    <p:sldId id="263" r:id="rId15"/>
    <p:sldId id="266" r:id="rId16"/>
    <p:sldId id="262" r:id="rId17"/>
    <p:sldId id="273" r:id="rId18"/>
    <p:sldId id="272"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97" d="100"/>
          <a:sy n="97" d="100"/>
        </p:scale>
        <p:origin x="14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Kamalnath" userId="2715299325b95bc3" providerId="LiveId" clId="{FA2A92F9-3BD6-4F0B-816D-C4CB5EE6241B}"/>
    <pc:docChg chg="undo redo custSel addSld delSld modSld">
      <pc:chgData name="Akshaya Kamalnath" userId="2715299325b95bc3" providerId="LiveId" clId="{FA2A92F9-3BD6-4F0B-816D-C4CB5EE6241B}" dt="2022-02-22T04:55:45.505" v="2387" actId="20577"/>
      <pc:docMkLst>
        <pc:docMk/>
      </pc:docMkLst>
      <pc:sldChg chg="modSp mod">
        <pc:chgData name="Akshaya Kamalnath" userId="2715299325b95bc3" providerId="LiveId" clId="{FA2A92F9-3BD6-4F0B-816D-C4CB5EE6241B}" dt="2022-02-14T14:21:41.351" v="130" actId="255"/>
        <pc:sldMkLst>
          <pc:docMk/>
          <pc:sldMk cId="1736693185" sldId="257"/>
        </pc:sldMkLst>
        <pc:spChg chg="mod">
          <ac:chgData name="Akshaya Kamalnath" userId="2715299325b95bc3" providerId="LiveId" clId="{FA2A92F9-3BD6-4F0B-816D-C4CB5EE6241B}" dt="2022-02-14T14:21:41.351" v="130" actId="255"/>
          <ac:spMkLst>
            <pc:docMk/>
            <pc:sldMk cId="1736693185" sldId="257"/>
            <ac:spMk id="2" creationId="{18C3B467-088C-4F3D-A9A7-105C4E1E20CD}"/>
          </ac:spMkLst>
        </pc:spChg>
      </pc:sldChg>
      <pc:sldChg chg="modSp del">
        <pc:chgData name="Akshaya Kamalnath" userId="2715299325b95bc3" providerId="LiveId" clId="{FA2A92F9-3BD6-4F0B-816D-C4CB5EE6241B}" dt="2022-02-17T15:03:16.915" v="2034" actId="47"/>
        <pc:sldMkLst>
          <pc:docMk/>
          <pc:sldMk cId="308434775" sldId="259"/>
        </pc:sldMkLst>
        <pc:spChg chg="mod">
          <ac:chgData name="Akshaya Kamalnath" userId="2715299325b95bc3" providerId="LiveId" clId="{FA2A92F9-3BD6-4F0B-816D-C4CB5EE6241B}" dt="2022-02-14T12:46:27.648" v="42"/>
          <ac:spMkLst>
            <pc:docMk/>
            <pc:sldMk cId="308434775" sldId="259"/>
            <ac:spMk id="2" creationId="{D81F5070-996F-4351-9DFB-C22B7AA05421}"/>
          </ac:spMkLst>
        </pc:spChg>
        <pc:spChg chg="mod">
          <ac:chgData name="Akshaya Kamalnath" userId="2715299325b95bc3" providerId="LiveId" clId="{FA2A92F9-3BD6-4F0B-816D-C4CB5EE6241B}" dt="2022-02-14T12:46:27.648" v="42"/>
          <ac:spMkLst>
            <pc:docMk/>
            <pc:sldMk cId="308434775" sldId="259"/>
            <ac:spMk id="3" creationId="{6BA13C82-7C0C-47C9-96B5-2F8BE416B44F}"/>
          </ac:spMkLst>
        </pc:spChg>
      </pc:sldChg>
      <pc:sldChg chg="modSp mod">
        <pc:chgData name="Akshaya Kamalnath" userId="2715299325b95bc3" providerId="LiveId" clId="{FA2A92F9-3BD6-4F0B-816D-C4CB5EE6241B}" dt="2022-02-14T12:46:27.872" v="45" actId="27636"/>
        <pc:sldMkLst>
          <pc:docMk/>
          <pc:sldMk cId="907418094" sldId="260"/>
        </pc:sldMkLst>
        <pc:spChg chg="mod">
          <ac:chgData name="Akshaya Kamalnath" userId="2715299325b95bc3" providerId="LiveId" clId="{FA2A92F9-3BD6-4F0B-816D-C4CB5EE6241B}" dt="2022-02-14T12:46:27.648" v="42"/>
          <ac:spMkLst>
            <pc:docMk/>
            <pc:sldMk cId="907418094" sldId="260"/>
            <ac:spMk id="2" creationId="{A66FE6AC-0886-42B6-A585-13AC9B6E0737}"/>
          </ac:spMkLst>
        </pc:spChg>
        <pc:spChg chg="mod">
          <ac:chgData name="Akshaya Kamalnath" userId="2715299325b95bc3" providerId="LiveId" clId="{FA2A92F9-3BD6-4F0B-816D-C4CB5EE6241B}" dt="2022-02-14T12:46:27.872" v="45" actId="27636"/>
          <ac:spMkLst>
            <pc:docMk/>
            <pc:sldMk cId="907418094" sldId="260"/>
            <ac:spMk id="3" creationId="{98452AE9-9FBD-4E87-98AA-B8F9757589A5}"/>
          </ac:spMkLst>
        </pc:spChg>
      </pc:sldChg>
      <pc:sldChg chg="modSp mod">
        <pc:chgData name="Akshaya Kamalnath" userId="2715299325b95bc3" providerId="LiveId" clId="{FA2A92F9-3BD6-4F0B-816D-C4CB5EE6241B}" dt="2022-02-14T13:09:12.668" v="77" actId="1076"/>
        <pc:sldMkLst>
          <pc:docMk/>
          <pc:sldMk cId="3321298417" sldId="261"/>
        </pc:sldMkLst>
        <pc:spChg chg="mod">
          <ac:chgData name="Akshaya Kamalnath" userId="2715299325b95bc3" providerId="LiveId" clId="{FA2A92F9-3BD6-4F0B-816D-C4CB5EE6241B}" dt="2022-02-14T12:46:27.648" v="42"/>
          <ac:spMkLst>
            <pc:docMk/>
            <pc:sldMk cId="3321298417" sldId="261"/>
            <ac:spMk id="2" creationId="{4F5B3FD2-4563-4C33-BFB5-76581A502A41}"/>
          </ac:spMkLst>
        </pc:spChg>
        <pc:spChg chg="mod">
          <ac:chgData name="Akshaya Kamalnath" userId="2715299325b95bc3" providerId="LiveId" clId="{FA2A92F9-3BD6-4F0B-816D-C4CB5EE6241B}" dt="2022-02-14T12:46:28.049" v="50" actId="27636"/>
          <ac:spMkLst>
            <pc:docMk/>
            <pc:sldMk cId="3321298417" sldId="261"/>
            <ac:spMk id="3" creationId="{4CF2BBF0-D11E-4A61-B762-02A4939AC7DD}"/>
          </ac:spMkLst>
        </pc:spChg>
        <pc:picChg chg="mod">
          <ac:chgData name="Akshaya Kamalnath" userId="2715299325b95bc3" providerId="LiveId" clId="{FA2A92F9-3BD6-4F0B-816D-C4CB5EE6241B}" dt="2022-02-14T13:09:12.668" v="77" actId="1076"/>
          <ac:picMkLst>
            <pc:docMk/>
            <pc:sldMk cId="3321298417" sldId="261"/>
            <ac:picMk id="1026" creationId="{B05BDB2F-EC28-4903-A9DF-777CAA5EAAF4}"/>
          </ac:picMkLst>
        </pc:picChg>
      </pc:sldChg>
      <pc:sldChg chg="modSp mod">
        <pc:chgData name="Akshaya Kamalnath" userId="2715299325b95bc3" providerId="LiveId" clId="{FA2A92F9-3BD6-4F0B-816D-C4CB5EE6241B}" dt="2022-02-22T04:34:42.306" v="2265" actId="27636"/>
        <pc:sldMkLst>
          <pc:docMk/>
          <pc:sldMk cId="2854888034" sldId="262"/>
        </pc:sldMkLst>
        <pc:spChg chg="mod">
          <ac:chgData name="Akshaya Kamalnath" userId="2715299325b95bc3" providerId="LiveId" clId="{FA2A92F9-3BD6-4F0B-816D-C4CB5EE6241B}" dt="2022-02-17T11:34:48.373" v="1569" actId="20577"/>
          <ac:spMkLst>
            <pc:docMk/>
            <pc:sldMk cId="2854888034" sldId="262"/>
            <ac:spMk id="2" creationId="{B46BBD97-0DA0-4856-80D2-2A52FE5D7391}"/>
          </ac:spMkLst>
        </pc:spChg>
        <pc:spChg chg="mod">
          <ac:chgData name="Akshaya Kamalnath" userId="2715299325b95bc3" providerId="LiveId" clId="{FA2A92F9-3BD6-4F0B-816D-C4CB5EE6241B}" dt="2022-02-22T04:34:42.306" v="2265" actId="27636"/>
          <ac:spMkLst>
            <pc:docMk/>
            <pc:sldMk cId="2854888034" sldId="262"/>
            <ac:spMk id="3" creationId="{B8EC8F21-BECF-40BF-858E-F40B851907B8}"/>
          </ac:spMkLst>
        </pc:spChg>
        <pc:picChg chg="mod">
          <ac:chgData name="Akshaya Kamalnath" userId="2715299325b95bc3" providerId="LiveId" clId="{FA2A92F9-3BD6-4F0B-816D-C4CB5EE6241B}" dt="2022-02-14T14:19:52.736" v="78" actId="1076"/>
          <ac:picMkLst>
            <pc:docMk/>
            <pc:sldMk cId="2854888034" sldId="262"/>
            <ac:picMk id="5" creationId="{E011156F-8AFE-49C8-80CE-9670B6886877}"/>
          </ac:picMkLst>
        </pc:picChg>
      </pc:sldChg>
      <pc:sldChg chg="modSp mod">
        <pc:chgData name="Akshaya Kamalnath" userId="2715299325b95bc3" providerId="LiveId" clId="{FA2A92F9-3BD6-4F0B-816D-C4CB5EE6241B}" dt="2022-02-14T12:46:28.070" v="51" actId="27636"/>
        <pc:sldMkLst>
          <pc:docMk/>
          <pc:sldMk cId="4194209824" sldId="263"/>
        </pc:sldMkLst>
        <pc:spChg chg="mod">
          <ac:chgData name="Akshaya Kamalnath" userId="2715299325b95bc3" providerId="LiveId" clId="{FA2A92F9-3BD6-4F0B-816D-C4CB5EE6241B}" dt="2022-02-14T12:46:27.648" v="42"/>
          <ac:spMkLst>
            <pc:docMk/>
            <pc:sldMk cId="4194209824" sldId="263"/>
            <ac:spMk id="2" creationId="{60715234-32A1-4902-B986-55BE6AA3D789}"/>
          </ac:spMkLst>
        </pc:spChg>
        <pc:spChg chg="mod">
          <ac:chgData name="Akshaya Kamalnath" userId="2715299325b95bc3" providerId="LiveId" clId="{FA2A92F9-3BD6-4F0B-816D-C4CB5EE6241B}" dt="2022-02-14T12:46:28.070" v="51" actId="27636"/>
          <ac:spMkLst>
            <pc:docMk/>
            <pc:sldMk cId="4194209824" sldId="263"/>
            <ac:spMk id="3" creationId="{7F378C09-9B46-4F68-979D-A57D73816681}"/>
          </ac:spMkLst>
        </pc:spChg>
      </pc:sldChg>
      <pc:sldChg chg="modSp mod">
        <pc:chgData name="Akshaya Kamalnath" userId="2715299325b95bc3" providerId="LiveId" clId="{FA2A92F9-3BD6-4F0B-816D-C4CB5EE6241B}" dt="2022-02-14T12:46:27.998" v="48" actId="27636"/>
        <pc:sldMkLst>
          <pc:docMk/>
          <pc:sldMk cId="2734268094" sldId="264"/>
        </pc:sldMkLst>
        <pc:spChg chg="mod">
          <ac:chgData name="Akshaya Kamalnath" userId="2715299325b95bc3" providerId="LiveId" clId="{FA2A92F9-3BD6-4F0B-816D-C4CB5EE6241B}" dt="2022-02-14T12:46:27.648" v="42"/>
          <ac:spMkLst>
            <pc:docMk/>
            <pc:sldMk cId="2734268094" sldId="264"/>
            <ac:spMk id="2" creationId="{28BBE3DE-D6CA-4B32-BF86-DF55C12D57A9}"/>
          </ac:spMkLst>
        </pc:spChg>
        <pc:spChg chg="mod">
          <ac:chgData name="Akshaya Kamalnath" userId="2715299325b95bc3" providerId="LiveId" clId="{FA2A92F9-3BD6-4F0B-816D-C4CB5EE6241B}" dt="2022-02-14T12:46:27.998" v="48" actId="27636"/>
          <ac:spMkLst>
            <pc:docMk/>
            <pc:sldMk cId="2734268094" sldId="264"/>
            <ac:spMk id="3" creationId="{493C0462-8112-40E2-9E38-FBDD24E04645}"/>
          </ac:spMkLst>
        </pc:spChg>
      </pc:sldChg>
      <pc:sldChg chg="modSp mod">
        <pc:chgData name="Akshaya Kamalnath" userId="2715299325b95bc3" providerId="LiveId" clId="{FA2A92F9-3BD6-4F0B-816D-C4CB5EE6241B}" dt="2022-02-21T13:46:24.198" v="2195" actId="20577"/>
        <pc:sldMkLst>
          <pc:docMk/>
          <pc:sldMk cId="954241333" sldId="265"/>
        </pc:sldMkLst>
        <pc:spChg chg="mod">
          <ac:chgData name="Akshaya Kamalnath" userId="2715299325b95bc3" providerId="LiveId" clId="{FA2A92F9-3BD6-4F0B-816D-C4CB5EE6241B}" dt="2022-02-14T12:46:27.648" v="42"/>
          <ac:spMkLst>
            <pc:docMk/>
            <pc:sldMk cId="954241333" sldId="265"/>
            <ac:spMk id="2" creationId="{E2572D1E-6490-4210-BAE5-4D596CE8728A}"/>
          </ac:spMkLst>
        </pc:spChg>
        <pc:spChg chg="mod">
          <ac:chgData name="Akshaya Kamalnath" userId="2715299325b95bc3" providerId="LiveId" clId="{FA2A92F9-3BD6-4F0B-816D-C4CB5EE6241B}" dt="2022-02-21T13:46:24.198" v="2195" actId="20577"/>
          <ac:spMkLst>
            <pc:docMk/>
            <pc:sldMk cId="954241333" sldId="265"/>
            <ac:spMk id="3" creationId="{DA877D7D-B6B8-4535-BD9E-A5B1929A0339}"/>
          </ac:spMkLst>
        </pc:spChg>
      </pc:sldChg>
      <pc:sldChg chg="modSp add mod">
        <pc:chgData name="Akshaya Kamalnath" userId="2715299325b95bc3" providerId="LiveId" clId="{FA2A92F9-3BD6-4F0B-816D-C4CB5EE6241B}" dt="2022-02-17T12:08:30.779" v="1663" actId="20577"/>
        <pc:sldMkLst>
          <pc:docMk/>
          <pc:sldMk cId="66399443" sldId="266"/>
        </pc:sldMkLst>
        <pc:spChg chg="mod">
          <ac:chgData name="Akshaya Kamalnath" userId="2715299325b95bc3" providerId="LiveId" clId="{FA2A92F9-3BD6-4F0B-816D-C4CB5EE6241B}" dt="2022-02-17T12:08:30.779" v="1663" actId="20577"/>
          <ac:spMkLst>
            <pc:docMk/>
            <pc:sldMk cId="66399443" sldId="266"/>
            <ac:spMk id="3" creationId="{483F34E3-8398-4B43-8770-971979528AB2}"/>
          </ac:spMkLst>
        </pc:spChg>
      </pc:sldChg>
      <pc:sldChg chg="modSp del mod">
        <pc:chgData name="Akshaya Kamalnath" userId="2715299325b95bc3" providerId="LiveId" clId="{FA2A92F9-3BD6-4F0B-816D-C4CB5EE6241B}" dt="2022-02-17T12:01:38.280" v="1583" actId="2696"/>
        <pc:sldMkLst>
          <pc:docMk/>
          <pc:sldMk cId="2432489381" sldId="266"/>
        </pc:sldMkLst>
        <pc:spChg chg="mod">
          <ac:chgData name="Akshaya Kamalnath" userId="2715299325b95bc3" providerId="LiveId" clId="{FA2A92F9-3BD6-4F0B-816D-C4CB5EE6241B}" dt="2022-02-14T12:46:27.648" v="42"/>
          <ac:spMkLst>
            <pc:docMk/>
            <pc:sldMk cId="2432489381" sldId="266"/>
            <ac:spMk id="2" creationId="{6729DF04-F114-46F4-914C-2B95EE78A5D3}"/>
          </ac:spMkLst>
        </pc:spChg>
        <pc:spChg chg="mod">
          <ac:chgData name="Akshaya Kamalnath" userId="2715299325b95bc3" providerId="LiveId" clId="{FA2A92F9-3BD6-4F0B-816D-C4CB5EE6241B}" dt="2022-02-14T12:46:28.125" v="52" actId="27636"/>
          <ac:spMkLst>
            <pc:docMk/>
            <pc:sldMk cId="2432489381" sldId="266"/>
            <ac:spMk id="3" creationId="{483F34E3-8398-4B43-8770-971979528AB2}"/>
          </ac:spMkLst>
        </pc:spChg>
      </pc:sldChg>
      <pc:sldChg chg="modSp del mod">
        <pc:chgData name="Akshaya Kamalnath" userId="2715299325b95bc3" providerId="LiveId" clId="{FA2A92F9-3BD6-4F0B-816D-C4CB5EE6241B}" dt="2022-02-17T12:02:20.973" v="1585" actId="47"/>
        <pc:sldMkLst>
          <pc:docMk/>
          <pc:sldMk cId="3447309204" sldId="267"/>
        </pc:sldMkLst>
        <pc:spChg chg="mod">
          <ac:chgData name="Akshaya Kamalnath" userId="2715299325b95bc3" providerId="LiveId" clId="{FA2A92F9-3BD6-4F0B-816D-C4CB5EE6241B}" dt="2022-02-14T12:46:27.648" v="42"/>
          <ac:spMkLst>
            <pc:docMk/>
            <pc:sldMk cId="3447309204" sldId="267"/>
            <ac:spMk id="2" creationId="{72F8809C-B3E2-4C3C-976D-00EA57091BDE}"/>
          </ac:spMkLst>
        </pc:spChg>
        <pc:spChg chg="mod">
          <ac:chgData name="Akshaya Kamalnath" userId="2715299325b95bc3" providerId="LiveId" clId="{FA2A92F9-3BD6-4F0B-816D-C4CB5EE6241B}" dt="2022-02-14T12:46:27.782" v="43" actId="27636"/>
          <ac:spMkLst>
            <pc:docMk/>
            <pc:sldMk cId="3447309204" sldId="267"/>
            <ac:spMk id="3" creationId="{3B92ADC8-47CD-45EF-908D-42CBCD21B89D}"/>
          </ac:spMkLst>
        </pc:spChg>
      </pc:sldChg>
      <pc:sldChg chg="modSp mod">
        <pc:chgData name="Akshaya Kamalnath" userId="2715299325b95bc3" providerId="LiveId" clId="{FA2A92F9-3BD6-4F0B-816D-C4CB5EE6241B}" dt="2022-02-14T12:46:27.931" v="46" actId="27636"/>
        <pc:sldMkLst>
          <pc:docMk/>
          <pc:sldMk cId="4211177380" sldId="268"/>
        </pc:sldMkLst>
        <pc:spChg chg="mod">
          <ac:chgData name="Akshaya Kamalnath" userId="2715299325b95bc3" providerId="LiveId" clId="{FA2A92F9-3BD6-4F0B-816D-C4CB5EE6241B}" dt="2022-02-14T12:46:27.648" v="42"/>
          <ac:spMkLst>
            <pc:docMk/>
            <pc:sldMk cId="4211177380" sldId="268"/>
            <ac:spMk id="2" creationId="{423D35E2-437B-4039-9FA1-082F74B1C10B}"/>
          </ac:spMkLst>
        </pc:spChg>
        <pc:spChg chg="mod">
          <ac:chgData name="Akshaya Kamalnath" userId="2715299325b95bc3" providerId="LiveId" clId="{FA2A92F9-3BD6-4F0B-816D-C4CB5EE6241B}" dt="2022-02-14T12:46:27.931" v="46" actId="27636"/>
          <ac:spMkLst>
            <pc:docMk/>
            <pc:sldMk cId="4211177380" sldId="268"/>
            <ac:spMk id="3" creationId="{C66318D3-FC52-4E55-A870-EB2AD38F43B0}"/>
          </ac:spMkLst>
        </pc:spChg>
      </pc:sldChg>
      <pc:sldChg chg="modSp mod">
        <pc:chgData name="Akshaya Kamalnath" userId="2715299325b95bc3" providerId="LiveId" clId="{FA2A92F9-3BD6-4F0B-816D-C4CB5EE6241B}" dt="2022-02-22T04:55:45.505" v="2387" actId="20577"/>
        <pc:sldMkLst>
          <pc:docMk/>
          <pc:sldMk cId="3100475138" sldId="269"/>
        </pc:sldMkLst>
        <pc:spChg chg="mod">
          <ac:chgData name="Akshaya Kamalnath" userId="2715299325b95bc3" providerId="LiveId" clId="{FA2A92F9-3BD6-4F0B-816D-C4CB5EE6241B}" dt="2022-02-14T12:46:27.648" v="42"/>
          <ac:spMkLst>
            <pc:docMk/>
            <pc:sldMk cId="3100475138" sldId="269"/>
            <ac:spMk id="2" creationId="{D53CAF3D-98D2-4050-B196-3861FABB09DE}"/>
          </ac:spMkLst>
        </pc:spChg>
        <pc:spChg chg="mod">
          <ac:chgData name="Akshaya Kamalnath" userId="2715299325b95bc3" providerId="LiveId" clId="{FA2A92F9-3BD6-4F0B-816D-C4CB5EE6241B}" dt="2022-02-22T04:55:45.505" v="2387" actId="20577"/>
          <ac:spMkLst>
            <pc:docMk/>
            <pc:sldMk cId="3100475138" sldId="269"/>
            <ac:spMk id="3" creationId="{95EF5949-71E3-4570-ABA3-B35CACB63E58}"/>
          </ac:spMkLst>
        </pc:spChg>
      </pc:sldChg>
      <pc:sldChg chg="del">
        <pc:chgData name="Akshaya Kamalnath" userId="2715299325b95bc3" providerId="LiveId" clId="{FA2A92F9-3BD6-4F0B-816D-C4CB5EE6241B}" dt="2022-02-14T12:40:03.348" v="30" actId="47"/>
        <pc:sldMkLst>
          <pc:docMk/>
          <pc:sldMk cId="655437275" sldId="270"/>
        </pc:sldMkLst>
      </pc:sldChg>
      <pc:sldChg chg="modSp mod">
        <pc:chgData name="Akshaya Kamalnath" userId="2715299325b95bc3" providerId="LiveId" clId="{FA2A92F9-3BD6-4F0B-816D-C4CB5EE6241B}" dt="2022-02-14T14:20:36.556" v="95" actId="20577"/>
        <pc:sldMkLst>
          <pc:docMk/>
          <pc:sldMk cId="1367313055" sldId="271"/>
        </pc:sldMkLst>
        <pc:spChg chg="mod">
          <ac:chgData name="Akshaya Kamalnath" userId="2715299325b95bc3" providerId="LiveId" clId="{FA2A92F9-3BD6-4F0B-816D-C4CB5EE6241B}" dt="2022-02-14T14:20:36.556" v="95" actId="20577"/>
          <ac:spMkLst>
            <pc:docMk/>
            <pc:sldMk cId="1367313055" sldId="271"/>
            <ac:spMk id="2" creationId="{59CE0A96-C948-40E9-A517-8D38E4586B67}"/>
          </ac:spMkLst>
        </pc:spChg>
      </pc:sldChg>
      <pc:sldChg chg="addSp delSp modSp new mod">
        <pc:chgData name="Akshaya Kamalnath" userId="2715299325b95bc3" providerId="LiveId" clId="{FA2A92F9-3BD6-4F0B-816D-C4CB5EE6241B}" dt="2022-02-17T11:34:59.354" v="1582" actId="20577"/>
        <pc:sldMkLst>
          <pc:docMk/>
          <pc:sldMk cId="3552741282" sldId="272"/>
        </pc:sldMkLst>
        <pc:spChg chg="mod">
          <ac:chgData name="Akshaya Kamalnath" userId="2715299325b95bc3" providerId="LiveId" clId="{FA2A92F9-3BD6-4F0B-816D-C4CB5EE6241B}" dt="2022-02-17T11:34:59.354" v="1582" actId="20577"/>
          <ac:spMkLst>
            <pc:docMk/>
            <pc:sldMk cId="3552741282" sldId="272"/>
            <ac:spMk id="2" creationId="{AAD8F08D-B0F0-44A7-B5C4-9F694D7C024C}"/>
          </ac:spMkLst>
        </pc:spChg>
        <pc:spChg chg="mod">
          <ac:chgData name="Akshaya Kamalnath" userId="2715299325b95bc3" providerId="LiveId" clId="{FA2A92F9-3BD6-4F0B-816D-C4CB5EE6241B}" dt="2022-02-17T04:23:42.489" v="1458" actId="21"/>
          <ac:spMkLst>
            <pc:docMk/>
            <pc:sldMk cId="3552741282" sldId="272"/>
            <ac:spMk id="3" creationId="{47E51393-EDBC-4CA6-82C7-6C3D90BA7554}"/>
          </ac:spMkLst>
        </pc:spChg>
        <pc:picChg chg="add del mod">
          <ac:chgData name="Akshaya Kamalnath" userId="2715299325b95bc3" providerId="LiveId" clId="{FA2A92F9-3BD6-4F0B-816D-C4CB5EE6241B}" dt="2022-02-14T15:01:06.467" v="240"/>
          <ac:picMkLst>
            <pc:docMk/>
            <pc:sldMk cId="3552741282" sldId="272"/>
            <ac:picMk id="1026" creationId="{46AE9D96-98C3-40E2-ABC2-D4C33A170230}"/>
          </ac:picMkLst>
        </pc:picChg>
        <pc:picChg chg="add mod">
          <ac:chgData name="Akshaya Kamalnath" userId="2715299325b95bc3" providerId="LiveId" clId="{FA2A92F9-3BD6-4F0B-816D-C4CB5EE6241B}" dt="2022-02-14T15:01:16.256" v="242" actId="1076"/>
          <ac:picMkLst>
            <pc:docMk/>
            <pc:sldMk cId="3552741282" sldId="272"/>
            <ac:picMk id="1028" creationId="{79FC8527-989E-4376-B444-DD333019747A}"/>
          </ac:picMkLst>
        </pc:picChg>
      </pc:sldChg>
      <pc:sldChg chg="modSp new mod">
        <pc:chgData name="Akshaya Kamalnath" userId="2715299325b95bc3" providerId="LiveId" clId="{FA2A92F9-3BD6-4F0B-816D-C4CB5EE6241B}" dt="2022-02-17T04:23:17.840" v="1457" actId="1076"/>
        <pc:sldMkLst>
          <pc:docMk/>
          <pc:sldMk cId="1997111732" sldId="273"/>
        </pc:sldMkLst>
        <pc:spChg chg="mod">
          <ac:chgData name="Akshaya Kamalnath" userId="2715299325b95bc3" providerId="LiveId" clId="{FA2A92F9-3BD6-4F0B-816D-C4CB5EE6241B}" dt="2022-02-16T12:34:12.811" v="1175" actId="20577"/>
          <ac:spMkLst>
            <pc:docMk/>
            <pc:sldMk cId="1997111732" sldId="273"/>
            <ac:spMk id="2" creationId="{50B0A14B-0E4B-4CE4-97A8-B29C0ECEB8A3}"/>
          </ac:spMkLst>
        </pc:spChg>
        <pc:spChg chg="mod">
          <ac:chgData name="Akshaya Kamalnath" userId="2715299325b95bc3" providerId="LiveId" clId="{FA2A92F9-3BD6-4F0B-816D-C4CB5EE6241B}" dt="2022-02-17T04:23:17.840" v="1457" actId="1076"/>
          <ac:spMkLst>
            <pc:docMk/>
            <pc:sldMk cId="1997111732" sldId="273"/>
            <ac:spMk id="3" creationId="{80F2E6F9-2F1B-4ADA-9236-D600E1D7C7BB}"/>
          </ac:spMkLst>
        </pc:spChg>
      </pc:sldChg>
      <pc:sldChg chg="modSp new del mod">
        <pc:chgData name="Akshaya Kamalnath" userId="2715299325b95bc3" providerId="LiveId" clId="{FA2A92F9-3BD6-4F0B-816D-C4CB5EE6241B}" dt="2022-02-17T14:21:15.728" v="1710" actId="2696"/>
        <pc:sldMkLst>
          <pc:docMk/>
          <pc:sldMk cId="1078285259" sldId="274"/>
        </pc:sldMkLst>
        <pc:spChg chg="mod">
          <ac:chgData name="Akshaya Kamalnath" userId="2715299325b95bc3" providerId="LiveId" clId="{FA2A92F9-3BD6-4F0B-816D-C4CB5EE6241B}" dt="2022-02-17T04:24:09.725" v="1535" actId="20577"/>
          <ac:spMkLst>
            <pc:docMk/>
            <pc:sldMk cId="1078285259" sldId="274"/>
            <ac:spMk id="2" creationId="{0D88BEC4-F4A0-4DBA-B6B0-6B473B03A144}"/>
          </ac:spMkLst>
        </pc:spChg>
        <pc:spChg chg="mod">
          <ac:chgData name="Akshaya Kamalnath" userId="2715299325b95bc3" providerId="LiveId" clId="{FA2A92F9-3BD6-4F0B-816D-C4CB5EE6241B}" dt="2022-02-17T04:23:49.597" v="1460"/>
          <ac:spMkLst>
            <pc:docMk/>
            <pc:sldMk cId="1078285259" sldId="274"/>
            <ac:spMk id="3" creationId="{88679C07-42A1-43E7-A335-961C3895AFF5}"/>
          </ac:spMkLst>
        </pc:spChg>
      </pc:sldChg>
      <pc:sldChg chg="modSp add mod">
        <pc:chgData name="Akshaya Kamalnath" userId="2715299325b95bc3" providerId="LiveId" clId="{FA2A92F9-3BD6-4F0B-816D-C4CB5EE6241B}" dt="2022-02-17T15:02:34.537" v="2030" actId="20577"/>
        <pc:sldMkLst>
          <pc:docMk/>
          <pc:sldMk cId="3656777825" sldId="274"/>
        </pc:sldMkLst>
        <pc:spChg chg="mod">
          <ac:chgData name="Akshaya Kamalnath" userId="2715299325b95bc3" providerId="LiveId" clId="{FA2A92F9-3BD6-4F0B-816D-C4CB5EE6241B}" dt="2022-02-17T15:02:34.537" v="2030" actId="20577"/>
          <ac:spMkLst>
            <pc:docMk/>
            <pc:sldMk cId="3656777825" sldId="274"/>
            <ac:spMk id="3" creationId="{88679C07-42A1-43E7-A335-961C3895AFF5}"/>
          </ac:spMkLst>
        </pc:spChg>
      </pc:sldChg>
      <pc:sldChg chg="modSp new mod">
        <pc:chgData name="Akshaya Kamalnath" userId="2715299325b95bc3" providerId="LiveId" clId="{FA2A92F9-3BD6-4F0B-816D-C4CB5EE6241B}" dt="2022-02-17T12:10:53.534" v="1709" actId="20577"/>
        <pc:sldMkLst>
          <pc:docMk/>
          <pc:sldMk cId="1817692369" sldId="275"/>
        </pc:sldMkLst>
        <pc:spChg chg="mod">
          <ac:chgData name="Akshaya Kamalnath" userId="2715299325b95bc3" providerId="LiveId" clId="{FA2A92F9-3BD6-4F0B-816D-C4CB5EE6241B}" dt="2022-02-17T12:10:53.534" v="1709" actId="20577"/>
          <ac:spMkLst>
            <pc:docMk/>
            <pc:sldMk cId="1817692369" sldId="275"/>
            <ac:spMk id="2" creationId="{96BF5A41-8F3D-49B6-AD0B-8ABCABD6D62F}"/>
          </ac:spMkLst>
        </pc:spChg>
      </pc:sldChg>
      <pc:sldChg chg="modSp new mod">
        <pc:chgData name="Akshaya Kamalnath" userId="2715299325b95bc3" providerId="LiveId" clId="{FA2A92F9-3BD6-4F0B-816D-C4CB5EE6241B}" dt="2022-02-17T15:19:36.289" v="2170" actId="20577"/>
        <pc:sldMkLst>
          <pc:docMk/>
          <pc:sldMk cId="1842509037" sldId="276"/>
        </pc:sldMkLst>
        <pc:spChg chg="mod">
          <ac:chgData name="Akshaya Kamalnath" userId="2715299325b95bc3" providerId="LiveId" clId="{FA2A92F9-3BD6-4F0B-816D-C4CB5EE6241B}" dt="2022-02-17T14:52:05.192" v="1728" actId="20577"/>
          <ac:spMkLst>
            <pc:docMk/>
            <pc:sldMk cId="1842509037" sldId="276"/>
            <ac:spMk id="2" creationId="{C770B630-8E3F-422F-A1E3-358C246A04DC}"/>
          </ac:spMkLst>
        </pc:spChg>
        <pc:spChg chg="mod">
          <ac:chgData name="Akshaya Kamalnath" userId="2715299325b95bc3" providerId="LiveId" clId="{FA2A92F9-3BD6-4F0B-816D-C4CB5EE6241B}" dt="2022-02-17T15:19:36.289" v="2170" actId="20577"/>
          <ac:spMkLst>
            <pc:docMk/>
            <pc:sldMk cId="1842509037" sldId="276"/>
            <ac:spMk id="3" creationId="{3045F4A4-0305-466D-9AE9-AC64EA62D905}"/>
          </ac:spMkLst>
        </pc:spChg>
      </pc:sldChg>
      <pc:sldChg chg="modSp new mod">
        <pc:chgData name="Akshaya Kamalnath" userId="2715299325b95bc3" providerId="LiveId" clId="{FA2A92F9-3BD6-4F0B-816D-C4CB5EE6241B}" dt="2022-02-21T13:48:32.239" v="2254"/>
        <pc:sldMkLst>
          <pc:docMk/>
          <pc:sldMk cId="2415744757" sldId="277"/>
        </pc:sldMkLst>
        <pc:spChg chg="mod">
          <ac:chgData name="Akshaya Kamalnath" userId="2715299325b95bc3" providerId="LiveId" clId="{FA2A92F9-3BD6-4F0B-816D-C4CB5EE6241B}" dt="2022-02-21T13:48:32.239" v="2254"/>
          <ac:spMkLst>
            <pc:docMk/>
            <pc:sldMk cId="2415744757" sldId="277"/>
            <ac:spMk id="2" creationId="{C166AC0E-9A2D-42F6-AE16-DECC2681FBEC}"/>
          </ac:spMkLst>
        </pc:spChg>
        <pc:spChg chg="mod">
          <ac:chgData name="Akshaya Kamalnath" userId="2715299325b95bc3" providerId="LiveId" clId="{FA2A92F9-3BD6-4F0B-816D-C4CB5EE6241B}" dt="2022-02-21T13:48:20.232" v="2253" actId="5793"/>
          <ac:spMkLst>
            <pc:docMk/>
            <pc:sldMk cId="2415744757" sldId="277"/>
            <ac:spMk id="3" creationId="{4EF57EF1-5B8E-465E-A413-3B39081E3F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27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2734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2565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9688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8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822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5898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089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2/16/2022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7577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2/16/2022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4446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173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2/16/2022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36493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op-business-degrees.net/10-millionaire-entrepreneurs-who-bounced-back-from-bankruptc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albusiness.co.uk/6-entrepreneurs-who-failed-spectacularly-before-succeeding"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www.entrepreneur.com/article/25030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spotify.com/episode/57rYvofIgPkj3oePT6ByxP?si=ac942208c5c7433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nlinelibrary.wiley.com/doi/10.1002/iir.145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bookcentral-proquest-com.virtual.anu.edu.au/lib/anu/detail.action?docID=515353" TargetMode="External"/><Relationship Id="rId2" Type="http://schemas.openxmlformats.org/officeDocument/2006/relationships/hyperlink" Target="https://open.spotify.com/episode/6OwGJ8QHqQI1DMbELAv4mr?si=7f732481bb214f6d"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hyperlink" Target="https://open.spotify.com/episode/2fDfKcIhBzl000dkjkNflb?si=253faf94f3b9432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tymonline.com/word/rupture?ref=etymonline_crossreference#etymonline_v_16657" TargetMode="External"/><Relationship Id="rId2" Type="http://schemas.openxmlformats.org/officeDocument/2006/relationships/hyperlink" Target="https://www.etymonline.com/word/bank?ref=etymonline_crossreference#etymonline_v_268"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hyperlink" Target="https://www.iiiglobal.org/sites/default/files/report_germ.pdf" TargetMode="External"/><Relationship Id="rId2" Type="http://schemas.openxmlformats.org/officeDocument/2006/relationships/hyperlink" Target="https://www.unswlawjournal.unsw.edu.au/wp-content/uploads/2017/09/38-4-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180731" y="1145219"/>
            <a:ext cx="9729926" cy="2835704"/>
          </a:xfrm>
          <a:solidFill>
            <a:schemeClr val="bg1"/>
          </a:solidFill>
        </p:spPr>
        <p:txBody>
          <a:bodyPr>
            <a:normAutofit/>
          </a:bodyPr>
          <a:lstStyle/>
          <a:p>
            <a:r>
              <a:rPr lang="en-US" sz="7200" dirty="0">
                <a:solidFill>
                  <a:schemeClr val="tx1"/>
                </a:solidFill>
              </a:rPr>
              <a:t>Corporate Insolvency Law</a:t>
            </a:r>
            <a:br>
              <a:rPr lang="en-US" sz="4400" dirty="0">
                <a:solidFill>
                  <a:schemeClr val="tx1"/>
                </a:solidFill>
              </a:rPr>
            </a:br>
            <a:r>
              <a:rPr lang="en-US" sz="7200" dirty="0">
                <a:solidFill>
                  <a:schemeClr val="tx1"/>
                </a:solidFill>
              </a:rPr>
              <a:t>Week 1</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a:solidFill>
            <a:schemeClr val="bg1"/>
          </a:solidFill>
        </p:spPr>
        <p:txBody>
          <a:bodyPr>
            <a:normAutofit/>
          </a:bodyPr>
          <a:lstStyle/>
          <a:p>
            <a:r>
              <a:rPr lang="en-US" dirty="0">
                <a:solidFill>
                  <a:schemeClr val="tx1"/>
                </a:solidFill>
              </a:rPr>
              <a:t>Akshaya Kamalnath</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3FD2-4563-4C33-BFB5-76581A502A41}"/>
              </a:ext>
            </a:extLst>
          </p:cNvPr>
          <p:cNvSpPr>
            <a:spLocks noGrp="1"/>
          </p:cNvSpPr>
          <p:nvPr>
            <p:ph type="title"/>
          </p:nvPr>
        </p:nvSpPr>
        <p:spPr/>
        <p:txBody>
          <a:bodyPr/>
          <a:lstStyle/>
          <a:p>
            <a:r>
              <a:rPr lang="en-IN" dirty="0"/>
              <a:t>Walt Disney</a:t>
            </a:r>
          </a:p>
        </p:txBody>
      </p:sp>
      <p:sp>
        <p:nvSpPr>
          <p:cNvPr id="3" name="Content Placeholder 2">
            <a:extLst>
              <a:ext uri="{FF2B5EF4-FFF2-40B4-BE49-F238E27FC236}">
                <a16:creationId xmlns:a16="http://schemas.microsoft.com/office/drawing/2014/main" id="{4CF2BBF0-D11E-4A61-B762-02A4939AC7DD}"/>
              </a:ext>
            </a:extLst>
          </p:cNvPr>
          <p:cNvSpPr>
            <a:spLocks noGrp="1"/>
          </p:cNvSpPr>
          <p:nvPr>
            <p:ph idx="1"/>
          </p:nvPr>
        </p:nvSpPr>
        <p:spPr>
          <a:xfrm>
            <a:off x="1097280" y="1845734"/>
            <a:ext cx="8950610" cy="4023360"/>
          </a:xfrm>
        </p:spPr>
        <p:txBody>
          <a:bodyPr>
            <a:normAutofit/>
          </a:bodyPr>
          <a:lstStyle/>
          <a:p>
            <a:pPr algn="l" rtl="0"/>
            <a:r>
              <a:rPr lang="en-US" b="0" i="0" dirty="0">
                <a:solidFill>
                  <a:srgbClr val="303030"/>
                </a:solidFill>
                <a:effectLst/>
                <a:latin typeface="Open Sans" panose="020B0606030504020204" pitchFamily="34" charset="0"/>
              </a:rPr>
              <a:t>“Despite early popularity, the studio’s rapid employment of animators was too much for the business to sustain. Eventually, immense debt forced the company into bankruptcy and left Disney penniless. However, these events were to change the face of movie studios forever.</a:t>
            </a:r>
          </a:p>
          <a:p>
            <a:pPr algn="l" rtl="0"/>
            <a:r>
              <a:rPr lang="en-US" b="0" i="0" dirty="0">
                <a:solidFill>
                  <a:srgbClr val="303030"/>
                </a:solidFill>
                <a:effectLst/>
                <a:latin typeface="Open Sans" panose="020B0606030504020204" pitchFamily="34" charset="0"/>
              </a:rPr>
              <a:t>Joining forces with his brother, Disney left for Hollywood, hoping that the industrial heartland of movies would provide a better backdrop for his ambitions. Together, the pair formed the Disney Brothers Cartoon Studio in 1923. And today, revenue-wise Disney’s company is the biggest media conglomerate in America.”</a:t>
            </a:r>
          </a:p>
          <a:p>
            <a:pPr algn="l" rtl="0"/>
            <a:r>
              <a:rPr lang="en-US" b="0" i="0" dirty="0">
                <a:solidFill>
                  <a:srgbClr val="303030"/>
                </a:solidFill>
                <a:effectLst/>
                <a:latin typeface="Open Sans" panose="020B0606030504020204" pitchFamily="34" charset="0"/>
                <a:hlinkClick r:id="rId2"/>
              </a:rPr>
              <a:t>https://www.top-business-degrees.net/10-millionaire-entrepreneurs-who-bounced-back-from-bankruptcy/</a:t>
            </a:r>
            <a:endParaRPr lang="en-US" dirty="0">
              <a:solidFill>
                <a:srgbClr val="303030"/>
              </a:solidFill>
              <a:latin typeface="Open Sans" panose="020B0606030504020204" pitchFamily="34" charset="0"/>
            </a:endParaRPr>
          </a:p>
          <a:p>
            <a:pPr algn="l" rtl="0"/>
            <a:endParaRPr lang="en-US" b="0" i="0" dirty="0">
              <a:solidFill>
                <a:srgbClr val="303030"/>
              </a:solidFill>
              <a:effectLst/>
              <a:latin typeface="Open Sans" panose="020B0606030504020204" pitchFamily="34" charset="0"/>
            </a:endParaRPr>
          </a:p>
          <a:p>
            <a:endParaRPr lang="en-IN" dirty="0"/>
          </a:p>
        </p:txBody>
      </p:sp>
      <p:pic>
        <p:nvPicPr>
          <p:cNvPr id="1026" name="Picture 2" descr="9-Walt-Disney-1901-1966">
            <a:extLst>
              <a:ext uri="{FF2B5EF4-FFF2-40B4-BE49-F238E27FC236}">
                <a16:creationId xmlns:a16="http://schemas.microsoft.com/office/drawing/2014/main" id="{B05BDB2F-EC28-4903-A9DF-777CAA5EA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5034" y="4054260"/>
            <a:ext cx="1996966" cy="280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29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5234-32A1-4902-B986-55BE6AA3D789}"/>
              </a:ext>
            </a:extLst>
          </p:cNvPr>
          <p:cNvSpPr>
            <a:spLocks noGrp="1"/>
          </p:cNvSpPr>
          <p:nvPr>
            <p:ph type="title"/>
          </p:nvPr>
        </p:nvSpPr>
        <p:spPr/>
        <p:txBody>
          <a:bodyPr/>
          <a:lstStyle/>
          <a:p>
            <a:r>
              <a:rPr lang="en-IN" dirty="0"/>
              <a:t>Colonel Sanders</a:t>
            </a:r>
          </a:p>
        </p:txBody>
      </p:sp>
      <p:sp>
        <p:nvSpPr>
          <p:cNvPr id="3" name="Content Placeholder 2">
            <a:extLst>
              <a:ext uri="{FF2B5EF4-FFF2-40B4-BE49-F238E27FC236}">
                <a16:creationId xmlns:a16="http://schemas.microsoft.com/office/drawing/2014/main" id="{7F378C09-9B46-4F68-979D-A57D73816681}"/>
              </a:ext>
            </a:extLst>
          </p:cNvPr>
          <p:cNvSpPr>
            <a:spLocks noGrp="1"/>
          </p:cNvSpPr>
          <p:nvPr>
            <p:ph idx="1"/>
          </p:nvPr>
        </p:nvSpPr>
        <p:spPr>
          <a:xfrm>
            <a:off x="1097280" y="1845734"/>
            <a:ext cx="6890582" cy="4023360"/>
          </a:xfrm>
        </p:spPr>
        <p:txBody>
          <a:bodyPr>
            <a:normAutofit/>
          </a:bodyPr>
          <a:lstStyle/>
          <a:p>
            <a:pPr algn="l"/>
            <a:r>
              <a:rPr lang="en-US" b="0" i="0" dirty="0">
                <a:solidFill>
                  <a:srgbClr val="333333"/>
                </a:solidFill>
                <a:effectLst/>
                <a:latin typeface="Roboto" panose="02000000000000000000" pitchFamily="2" charset="0"/>
              </a:rPr>
              <a:t>“It was in 1967, at the age of 65, that the Colonel found himself broke, partly due to the construction of a road that put him out of business. He wound up living in his car and driving to over 1,000 restaurants trying to sell his chicken recipe, asking a nickel commission on each chicken.”</a:t>
            </a:r>
          </a:p>
          <a:p>
            <a:r>
              <a:rPr lang="en-US" dirty="0">
                <a:solidFill>
                  <a:srgbClr val="333333"/>
                </a:solidFill>
                <a:latin typeface="Roboto" panose="02000000000000000000" pitchFamily="2" charset="0"/>
              </a:rPr>
              <a:t>“After KFC went from a single cafe to a franchised concept, Sanders sold the business in 1964, feeling out of his league at the age of 75 as the chain rapidly grew.”</a:t>
            </a:r>
            <a:endParaRPr lang="en-IN" dirty="0">
              <a:solidFill>
                <a:srgbClr val="333333"/>
              </a:solidFill>
              <a:latin typeface="Roboto" panose="02000000000000000000" pitchFamily="2" charset="0"/>
            </a:endParaRPr>
          </a:p>
        </p:txBody>
      </p:sp>
      <p:pic>
        <p:nvPicPr>
          <p:cNvPr id="2050" name="Picture 2">
            <a:extLst>
              <a:ext uri="{FF2B5EF4-FFF2-40B4-BE49-F238E27FC236}">
                <a16:creationId xmlns:a16="http://schemas.microsoft.com/office/drawing/2014/main" id="{6952A150-C9AB-46C6-9400-A3C449908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0"/>
            <a:ext cx="4048125" cy="2686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638C36-A3AD-4B1B-82AB-AC4A27598030}"/>
              </a:ext>
            </a:extLst>
          </p:cNvPr>
          <p:cNvSpPr txBox="1"/>
          <p:nvPr/>
        </p:nvSpPr>
        <p:spPr>
          <a:xfrm flipH="1">
            <a:off x="8475015" y="3584028"/>
            <a:ext cx="3611881" cy="2031325"/>
          </a:xfrm>
          <a:prstGeom prst="rect">
            <a:avLst/>
          </a:prstGeom>
          <a:noFill/>
        </p:spPr>
        <p:txBody>
          <a:bodyPr wrap="square" rtlCol="0">
            <a:spAutoFit/>
          </a:bodyPr>
          <a:lstStyle/>
          <a:p>
            <a:r>
              <a:rPr lang="en-IN" dirty="0">
                <a:hlinkClick r:id="rId3"/>
              </a:rPr>
              <a:t>https://realbusiness.co.uk/6-entrepreneurs-who-failed-spectacularly-before-succeeding</a:t>
            </a:r>
            <a:endParaRPr lang="en-IN" dirty="0"/>
          </a:p>
          <a:p>
            <a:endParaRPr lang="en-IN" dirty="0"/>
          </a:p>
          <a:p>
            <a:r>
              <a:rPr lang="en-IN" dirty="0">
                <a:hlinkClick r:id="rId4"/>
              </a:rPr>
              <a:t>https://www.entrepreneur.com/article/250300</a:t>
            </a:r>
            <a:endParaRPr lang="en-IN" dirty="0"/>
          </a:p>
          <a:p>
            <a:endParaRPr lang="en-IN" dirty="0"/>
          </a:p>
        </p:txBody>
      </p:sp>
    </p:spTree>
    <p:extLst>
      <p:ext uri="{BB962C8B-B14F-4D97-AF65-F5344CB8AC3E}">
        <p14:creationId xmlns:p14="http://schemas.microsoft.com/office/powerpoint/2010/main" val="419420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DF04-F114-46F4-914C-2B95EE78A5D3}"/>
              </a:ext>
            </a:extLst>
          </p:cNvPr>
          <p:cNvSpPr>
            <a:spLocks noGrp="1"/>
          </p:cNvSpPr>
          <p:nvPr>
            <p:ph type="title"/>
          </p:nvPr>
        </p:nvSpPr>
        <p:spPr/>
        <p:txBody>
          <a:bodyPr/>
          <a:lstStyle/>
          <a:p>
            <a:r>
              <a:rPr lang="en-IN" dirty="0"/>
              <a:t>“Rescue” since the early days </a:t>
            </a:r>
          </a:p>
        </p:txBody>
      </p:sp>
      <p:sp>
        <p:nvSpPr>
          <p:cNvPr id="3" name="Content Placeholder 2">
            <a:extLst>
              <a:ext uri="{FF2B5EF4-FFF2-40B4-BE49-F238E27FC236}">
                <a16:creationId xmlns:a16="http://schemas.microsoft.com/office/drawing/2014/main" id="{483F34E3-8398-4B43-8770-971979528AB2}"/>
              </a:ext>
            </a:extLst>
          </p:cNvPr>
          <p:cNvSpPr>
            <a:spLocks noGrp="1"/>
          </p:cNvSpPr>
          <p:nvPr>
            <p:ph idx="1"/>
          </p:nvPr>
        </p:nvSpPr>
        <p:spPr/>
        <p:txBody>
          <a:bodyPr>
            <a:normAutofit fontScale="92500" lnSpcReduction="20000"/>
          </a:bodyPr>
          <a:lstStyle/>
          <a:p>
            <a:r>
              <a:rPr lang="en-IN" dirty="0"/>
              <a:t>What does “</a:t>
            </a:r>
            <a:r>
              <a:rPr lang="en-IN" dirty="0" err="1"/>
              <a:t>pari</a:t>
            </a:r>
            <a:r>
              <a:rPr lang="en-IN" dirty="0"/>
              <a:t> passu’ mean?</a:t>
            </a:r>
          </a:p>
          <a:p>
            <a:r>
              <a:rPr lang="en-IN" dirty="0"/>
              <a:t>What else did it involve?</a:t>
            </a:r>
          </a:p>
          <a:p>
            <a:r>
              <a:rPr lang="en-IN" dirty="0"/>
              <a:t>Standstill</a:t>
            </a:r>
          </a:p>
          <a:p>
            <a:r>
              <a:rPr lang="en-IN" dirty="0"/>
              <a:t>Haircut</a:t>
            </a:r>
          </a:p>
          <a:p>
            <a:r>
              <a:rPr lang="en-IN" dirty="0"/>
              <a:t>Trading during rescue</a:t>
            </a:r>
          </a:p>
          <a:p>
            <a:r>
              <a:rPr lang="en-IN" dirty="0"/>
              <a:t>19</a:t>
            </a:r>
            <a:r>
              <a:rPr lang="en-IN" baseline="30000" dirty="0"/>
              <a:t>th</a:t>
            </a:r>
            <a:r>
              <a:rPr lang="en-IN" dirty="0"/>
              <a:t> century – focus on liquidation</a:t>
            </a:r>
          </a:p>
          <a:p>
            <a:r>
              <a:rPr lang="en-IN" dirty="0"/>
              <a:t>20</a:t>
            </a:r>
            <a:r>
              <a:rPr lang="en-IN" baseline="30000" dirty="0"/>
              <a:t>th</a:t>
            </a:r>
            <a:r>
              <a:rPr lang="en-IN" dirty="0"/>
              <a:t> century – rescue begins to take shape (France? China? South Africa?)</a:t>
            </a:r>
          </a:p>
          <a:p>
            <a:r>
              <a:rPr lang="en-IN" dirty="0"/>
              <a:t>U.S. Chapter 11 – debtor in possession </a:t>
            </a:r>
          </a:p>
          <a:p>
            <a:r>
              <a:rPr lang="en-IN" dirty="0"/>
              <a:t>Practitioner-in-possession</a:t>
            </a:r>
          </a:p>
          <a:p>
            <a:r>
              <a:rPr lang="en-IN" dirty="0"/>
              <a:t>Many developments recently – so does rescue mean very different things?</a:t>
            </a:r>
          </a:p>
          <a:p>
            <a:endParaRPr lang="en-IN" dirty="0"/>
          </a:p>
          <a:p>
            <a:endParaRPr lang="en-IN" dirty="0"/>
          </a:p>
        </p:txBody>
      </p:sp>
      <p:pic>
        <p:nvPicPr>
          <p:cNvPr id="4100" name="Picture 4" descr="From Haircuts to Hangnails – The Barber-Surgeon | Brain Blogger">
            <a:extLst>
              <a:ext uri="{FF2B5EF4-FFF2-40B4-BE49-F238E27FC236}">
                <a16:creationId xmlns:a16="http://schemas.microsoft.com/office/drawing/2014/main" id="{27D7889E-3DE2-4A11-BE71-F2E3ADC2A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9757" y="0"/>
            <a:ext cx="1742243" cy="2703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BD97-0DA0-4856-80D2-2A52FE5D7391}"/>
              </a:ext>
            </a:extLst>
          </p:cNvPr>
          <p:cNvSpPr>
            <a:spLocks noGrp="1"/>
          </p:cNvSpPr>
          <p:nvPr>
            <p:ph type="title"/>
          </p:nvPr>
        </p:nvSpPr>
        <p:spPr/>
        <p:txBody>
          <a:bodyPr/>
          <a:lstStyle/>
          <a:p>
            <a:r>
              <a:rPr lang="en-IN" dirty="0"/>
              <a:t>Goals and theories of insolvency law</a:t>
            </a:r>
          </a:p>
        </p:txBody>
      </p:sp>
      <p:sp>
        <p:nvSpPr>
          <p:cNvPr id="3" name="Content Placeholder 2">
            <a:extLst>
              <a:ext uri="{FF2B5EF4-FFF2-40B4-BE49-F238E27FC236}">
                <a16:creationId xmlns:a16="http://schemas.microsoft.com/office/drawing/2014/main" id="{B8EC8F21-BECF-40BF-858E-F40B851907B8}"/>
              </a:ext>
            </a:extLst>
          </p:cNvPr>
          <p:cNvSpPr>
            <a:spLocks noGrp="1"/>
          </p:cNvSpPr>
          <p:nvPr>
            <p:ph idx="1"/>
          </p:nvPr>
        </p:nvSpPr>
        <p:spPr/>
        <p:txBody>
          <a:bodyPr>
            <a:normAutofit lnSpcReduction="10000"/>
          </a:bodyPr>
          <a:lstStyle/>
          <a:p>
            <a:pPr marL="0" indent="0">
              <a:buNone/>
            </a:pPr>
            <a:r>
              <a:rPr lang="en-IN" dirty="0"/>
              <a:t>One view: Transparency (in the enforcement process); Predictability; Efficiency (needs and rights of both creditors and debtors)</a:t>
            </a:r>
          </a:p>
          <a:p>
            <a:pPr marL="0" indent="0">
              <a:buNone/>
            </a:pPr>
            <a:r>
              <a:rPr lang="en-IN" dirty="0"/>
              <a:t>Other views?</a:t>
            </a:r>
          </a:p>
          <a:p>
            <a:pPr marL="0" indent="0">
              <a:buNone/>
            </a:pPr>
            <a:r>
              <a:rPr lang="en-IN" dirty="0"/>
              <a:t>What are the theories saying?</a:t>
            </a:r>
          </a:p>
          <a:p>
            <a:pPr marL="0" indent="0">
              <a:buNone/>
            </a:pPr>
            <a:r>
              <a:rPr lang="en-IN" dirty="0"/>
              <a:t>Prof Tony Casey’s emphasis on the role of the judiciary in insolvency law. </a:t>
            </a:r>
          </a:p>
          <a:p>
            <a:pPr marL="0" indent="0">
              <a:buNone/>
            </a:pPr>
            <a:r>
              <a:rPr lang="en-IN" dirty="0"/>
              <a:t>Justice Kannan Ramesh on the role of the court in insolvency cases: </a:t>
            </a:r>
            <a:r>
              <a:rPr lang="en-IN" dirty="0">
                <a:hlinkClick r:id="rId2"/>
              </a:rPr>
              <a:t>https://open.spotify.com/episode/57rYvofIgPkj3oePT6ByxP?si=ac942208c5c74333</a:t>
            </a:r>
            <a:r>
              <a:rPr lang="en-IN" dirty="0"/>
              <a:t> [8.07 – 10.06]</a:t>
            </a:r>
          </a:p>
          <a:p>
            <a:pPr marL="0" indent="0">
              <a:buNone/>
            </a:pPr>
            <a:r>
              <a:rPr lang="en-IN" dirty="0"/>
              <a:t>Is there a role for the state? International bodies?</a:t>
            </a:r>
          </a:p>
          <a:p>
            <a:pPr marL="0" indent="0">
              <a:buNone/>
            </a:pPr>
            <a:r>
              <a:rPr lang="en-IN" dirty="0"/>
              <a:t>Other institutions - professionals? (Refer to the introduction in the book by Westbrook et.al.)</a:t>
            </a:r>
          </a:p>
          <a:p>
            <a:r>
              <a:rPr lang="en-IN" dirty="0"/>
              <a:t> </a:t>
            </a:r>
          </a:p>
        </p:txBody>
      </p:sp>
      <p:pic>
        <p:nvPicPr>
          <p:cNvPr id="5" name="Picture 4">
            <a:extLst>
              <a:ext uri="{FF2B5EF4-FFF2-40B4-BE49-F238E27FC236}">
                <a16:creationId xmlns:a16="http://schemas.microsoft.com/office/drawing/2014/main" id="{E011156F-8AFE-49C8-80CE-9670B6886877}"/>
              </a:ext>
            </a:extLst>
          </p:cNvPr>
          <p:cNvPicPr>
            <a:picLocks noChangeAspect="1"/>
          </p:cNvPicPr>
          <p:nvPr/>
        </p:nvPicPr>
        <p:blipFill>
          <a:blip r:embed="rId3"/>
          <a:stretch>
            <a:fillRect/>
          </a:stretch>
        </p:blipFill>
        <p:spPr>
          <a:xfrm>
            <a:off x="11064142" y="5297544"/>
            <a:ext cx="1127858" cy="1143099"/>
          </a:xfrm>
          <a:prstGeom prst="rect">
            <a:avLst/>
          </a:prstGeom>
        </p:spPr>
      </p:pic>
    </p:spTree>
    <p:extLst>
      <p:ext uri="{BB962C8B-B14F-4D97-AF65-F5344CB8AC3E}">
        <p14:creationId xmlns:p14="http://schemas.microsoft.com/office/powerpoint/2010/main" val="285488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A14B-0E4B-4CE4-97A8-B29C0ECEB8A3}"/>
              </a:ext>
            </a:extLst>
          </p:cNvPr>
          <p:cNvSpPr>
            <a:spLocks noGrp="1"/>
          </p:cNvSpPr>
          <p:nvPr>
            <p:ph type="title"/>
          </p:nvPr>
        </p:nvSpPr>
        <p:spPr/>
        <p:txBody>
          <a:bodyPr/>
          <a:lstStyle/>
          <a:p>
            <a:r>
              <a:rPr lang="en-IN" dirty="0"/>
              <a:t>Feminist perspective in insolvency theory?</a:t>
            </a:r>
          </a:p>
        </p:txBody>
      </p:sp>
      <p:sp>
        <p:nvSpPr>
          <p:cNvPr id="3" name="Content Placeholder 2">
            <a:extLst>
              <a:ext uri="{FF2B5EF4-FFF2-40B4-BE49-F238E27FC236}">
                <a16:creationId xmlns:a16="http://schemas.microsoft.com/office/drawing/2014/main" id="{80F2E6F9-2F1B-4ADA-9236-D600E1D7C7BB}"/>
              </a:ext>
            </a:extLst>
          </p:cNvPr>
          <p:cNvSpPr>
            <a:spLocks noGrp="1"/>
          </p:cNvSpPr>
          <p:nvPr>
            <p:ph idx="1"/>
          </p:nvPr>
        </p:nvSpPr>
        <p:spPr>
          <a:xfrm>
            <a:off x="1097280" y="1872367"/>
            <a:ext cx="10058400" cy="4023360"/>
          </a:xfrm>
        </p:spPr>
        <p:txBody>
          <a:bodyPr/>
          <a:lstStyle/>
          <a:p>
            <a:r>
              <a:rPr lang="en-IN" dirty="0"/>
              <a:t>See assigned article by Jacobs.</a:t>
            </a:r>
          </a:p>
          <a:p>
            <a:r>
              <a:rPr lang="en-IN" dirty="0"/>
              <a:t>Contractarian theories (of which CB is one) versus communitarian/ </a:t>
            </a:r>
            <a:r>
              <a:rPr lang="en-IN" dirty="0" err="1"/>
              <a:t>stakeholderist</a:t>
            </a:r>
            <a:r>
              <a:rPr lang="en-IN" dirty="0"/>
              <a:t> theories. </a:t>
            </a:r>
          </a:p>
          <a:p>
            <a:r>
              <a:rPr lang="en-IN" dirty="0"/>
              <a:t>See also my (co-authored) article, </a:t>
            </a:r>
            <a:r>
              <a:rPr lang="en-US" dirty="0">
                <a:hlinkClick r:id="rId2"/>
              </a:rPr>
              <a:t>Adding mediation to India's corporate resolution process</a:t>
            </a:r>
            <a:r>
              <a:rPr lang="en-US" dirty="0"/>
              <a:t> (specifically part 4 which looks at insolvency law from a feminist lens). </a:t>
            </a:r>
            <a:endParaRPr lang="en-IN" dirty="0"/>
          </a:p>
        </p:txBody>
      </p:sp>
    </p:spTree>
    <p:extLst>
      <p:ext uri="{BB962C8B-B14F-4D97-AF65-F5344CB8AC3E}">
        <p14:creationId xmlns:p14="http://schemas.microsoft.com/office/powerpoint/2010/main" val="199711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F08D-B0F0-44A7-B5C4-9F694D7C024C}"/>
              </a:ext>
            </a:extLst>
          </p:cNvPr>
          <p:cNvSpPr>
            <a:spLocks noGrp="1"/>
          </p:cNvSpPr>
          <p:nvPr>
            <p:ph type="title"/>
          </p:nvPr>
        </p:nvSpPr>
        <p:spPr/>
        <p:txBody>
          <a:bodyPr/>
          <a:lstStyle/>
          <a:p>
            <a:r>
              <a:rPr lang="en-IN" dirty="0"/>
              <a:t>Goals and theories of insolvency law</a:t>
            </a:r>
          </a:p>
        </p:txBody>
      </p:sp>
      <p:sp>
        <p:nvSpPr>
          <p:cNvPr id="3" name="Content Placeholder 2">
            <a:extLst>
              <a:ext uri="{FF2B5EF4-FFF2-40B4-BE49-F238E27FC236}">
                <a16:creationId xmlns:a16="http://schemas.microsoft.com/office/drawing/2014/main" id="{47E51393-EDBC-4CA6-82C7-6C3D90BA7554}"/>
              </a:ext>
            </a:extLst>
          </p:cNvPr>
          <p:cNvSpPr>
            <a:spLocks noGrp="1"/>
          </p:cNvSpPr>
          <p:nvPr>
            <p:ph idx="1"/>
          </p:nvPr>
        </p:nvSpPr>
        <p:spPr>
          <a:xfrm>
            <a:off x="1097280" y="1810223"/>
            <a:ext cx="10058400" cy="4023360"/>
          </a:xfrm>
        </p:spPr>
        <p:txBody>
          <a:bodyPr/>
          <a:lstStyle/>
          <a:p>
            <a:r>
              <a:rPr lang="en-IN" dirty="0"/>
              <a:t>“For what purpose?” versus “For whom?”</a:t>
            </a:r>
          </a:p>
          <a:p>
            <a:r>
              <a:rPr lang="en-IN" dirty="0"/>
              <a:t>Prof Christoph Paulus: For the economy [</a:t>
            </a:r>
            <a:r>
              <a:rPr lang="en-IN" dirty="0">
                <a:hlinkClick r:id="rId2"/>
              </a:rPr>
              <a:t>https://open.spotify.com/episode/6OwGJ8QHqQI1DMbELAv4mr?si=7f732481bb214f6d </a:t>
            </a:r>
            <a:r>
              <a:rPr lang="en-IN" dirty="0"/>
              <a:t>Listen from 10.03 – 12.12]</a:t>
            </a:r>
          </a:p>
          <a:p>
            <a:r>
              <a:rPr lang="en-IN" dirty="0"/>
              <a:t>Joseph Schumpeter saw bankruptcy as the obsolescence of some industries as part of the cycle of the economy whose growth had benefitted millions of people. [See Schumpeter’s </a:t>
            </a:r>
            <a:r>
              <a:rPr lang="en-IN" dirty="0">
                <a:hlinkClick r:id="rId3"/>
              </a:rPr>
              <a:t>Capitalism, Socialism and Democracy</a:t>
            </a:r>
            <a:r>
              <a:rPr lang="en-IN" dirty="0"/>
              <a:t> Pp 81 - 86]</a:t>
            </a:r>
          </a:p>
          <a:p>
            <a:r>
              <a:rPr lang="en-IN" dirty="0"/>
              <a:t> </a:t>
            </a:r>
          </a:p>
          <a:p>
            <a:endParaRPr lang="en-IN" dirty="0"/>
          </a:p>
          <a:p>
            <a:endParaRPr lang="en-IN" dirty="0"/>
          </a:p>
        </p:txBody>
      </p:sp>
      <p:pic>
        <p:nvPicPr>
          <p:cNvPr id="1028" name="Picture 4" descr="Joseph Schumpeter - Wikipedia">
            <a:extLst>
              <a:ext uri="{FF2B5EF4-FFF2-40B4-BE49-F238E27FC236}">
                <a16:creationId xmlns:a16="http://schemas.microsoft.com/office/drawing/2014/main" id="{79FC8527-989E-4376-B444-DD33301974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2313" y="4381500"/>
            <a:ext cx="184785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74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BEC4-F4A0-4DBA-B6B0-6B473B03A144}"/>
              </a:ext>
            </a:extLst>
          </p:cNvPr>
          <p:cNvSpPr>
            <a:spLocks noGrp="1"/>
          </p:cNvSpPr>
          <p:nvPr>
            <p:ph type="title"/>
          </p:nvPr>
        </p:nvSpPr>
        <p:spPr/>
        <p:txBody>
          <a:bodyPr/>
          <a:lstStyle/>
          <a:p>
            <a:r>
              <a:rPr lang="en-IN" dirty="0"/>
              <a:t>State-led creative destruction and strategies to deal with zombie companies</a:t>
            </a:r>
          </a:p>
        </p:txBody>
      </p:sp>
      <p:sp>
        <p:nvSpPr>
          <p:cNvPr id="3" name="Content Placeholder 2">
            <a:extLst>
              <a:ext uri="{FF2B5EF4-FFF2-40B4-BE49-F238E27FC236}">
                <a16:creationId xmlns:a16="http://schemas.microsoft.com/office/drawing/2014/main" id="{88679C07-42A1-43E7-A335-961C3895AFF5}"/>
              </a:ext>
            </a:extLst>
          </p:cNvPr>
          <p:cNvSpPr>
            <a:spLocks noGrp="1"/>
          </p:cNvSpPr>
          <p:nvPr>
            <p:ph idx="1"/>
          </p:nvPr>
        </p:nvSpPr>
        <p:spPr/>
        <p:txBody>
          <a:bodyPr/>
          <a:lstStyle/>
          <a:p>
            <a:r>
              <a:rPr lang="en-IN" dirty="0"/>
              <a:t>Listen to this interview with Professor Parry: </a:t>
            </a:r>
            <a:r>
              <a:rPr lang="en-IN" dirty="0">
                <a:hlinkClick r:id="rId2"/>
              </a:rPr>
              <a:t>https://open.spotify.com/episode/2fDfKcIhBzl000dkjkNflb?si=253faf94f3b94326</a:t>
            </a:r>
            <a:r>
              <a:rPr lang="en-IN" dirty="0"/>
              <a:t> [Listen up to 27.00]</a:t>
            </a:r>
          </a:p>
          <a:p>
            <a:endParaRPr lang="en-IN" dirty="0"/>
          </a:p>
          <a:p>
            <a:pPr marL="0" indent="0">
              <a:buNone/>
            </a:pPr>
            <a:r>
              <a:rPr lang="en-IN" dirty="0"/>
              <a:t>Things to pay attention to – </a:t>
            </a:r>
          </a:p>
          <a:p>
            <a:pPr marL="0" indent="0">
              <a:buNone/>
            </a:pPr>
            <a:r>
              <a:rPr lang="en-IN" dirty="0"/>
              <a:t>1. What makes an insolvency legislation work? </a:t>
            </a:r>
          </a:p>
          <a:p>
            <a:pPr marL="0" indent="0">
              <a:buNone/>
            </a:pPr>
            <a:r>
              <a:rPr lang="en-IN" dirty="0"/>
              <a:t>2. Following from that, why does the state need to engineer creative destruction? </a:t>
            </a:r>
          </a:p>
          <a:p>
            <a:pPr marL="0" indent="0">
              <a:buNone/>
            </a:pPr>
            <a:r>
              <a:rPr lang="en-IN" dirty="0"/>
              <a:t>3. Role of the courts.</a:t>
            </a:r>
          </a:p>
          <a:p>
            <a:endParaRPr lang="en-IN" dirty="0"/>
          </a:p>
        </p:txBody>
      </p:sp>
    </p:spTree>
    <p:extLst>
      <p:ext uri="{BB962C8B-B14F-4D97-AF65-F5344CB8AC3E}">
        <p14:creationId xmlns:p14="http://schemas.microsoft.com/office/powerpoint/2010/main" val="365677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B630-8E3F-422F-A1E3-358C246A04DC}"/>
              </a:ext>
            </a:extLst>
          </p:cNvPr>
          <p:cNvSpPr>
            <a:spLocks noGrp="1"/>
          </p:cNvSpPr>
          <p:nvPr>
            <p:ph type="title"/>
          </p:nvPr>
        </p:nvSpPr>
        <p:spPr/>
        <p:txBody>
          <a:bodyPr/>
          <a:lstStyle/>
          <a:p>
            <a:r>
              <a:rPr lang="en-IN" dirty="0"/>
              <a:t>Week 2 Podcast</a:t>
            </a:r>
          </a:p>
        </p:txBody>
      </p:sp>
      <p:sp>
        <p:nvSpPr>
          <p:cNvPr id="3" name="Content Placeholder 2">
            <a:extLst>
              <a:ext uri="{FF2B5EF4-FFF2-40B4-BE49-F238E27FC236}">
                <a16:creationId xmlns:a16="http://schemas.microsoft.com/office/drawing/2014/main" id="{3045F4A4-0305-466D-9AE9-AC64EA62D905}"/>
              </a:ext>
            </a:extLst>
          </p:cNvPr>
          <p:cNvSpPr>
            <a:spLocks noGrp="1"/>
          </p:cNvSpPr>
          <p:nvPr>
            <p:ph idx="1"/>
          </p:nvPr>
        </p:nvSpPr>
        <p:spPr/>
        <p:txBody>
          <a:bodyPr/>
          <a:lstStyle/>
          <a:p>
            <a:r>
              <a:rPr lang="en-IN" dirty="0"/>
              <a:t>Rescue finance</a:t>
            </a:r>
          </a:p>
          <a:p>
            <a:r>
              <a:rPr lang="en-IN" dirty="0"/>
              <a:t>Various types of rescue</a:t>
            </a:r>
          </a:p>
          <a:p>
            <a:r>
              <a:rPr lang="en-IN" dirty="0"/>
              <a:t>Clarification about a reading for week 2: The idea of rescue in Chapter 11 – see Chapter 4  of the book that the link takes you to.</a:t>
            </a:r>
          </a:p>
          <a:p>
            <a:endParaRPr lang="en-IN" dirty="0"/>
          </a:p>
        </p:txBody>
      </p:sp>
    </p:spTree>
    <p:extLst>
      <p:ext uri="{BB962C8B-B14F-4D97-AF65-F5344CB8AC3E}">
        <p14:creationId xmlns:p14="http://schemas.microsoft.com/office/powerpoint/2010/main" val="184250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0A96-C948-40E9-A517-8D38E4586B67}"/>
              </a:ext>
            </a:extLst>
          </p:cNvPr>
          <p:cNvSpPr>
            <a:spLocks noGrp="1"/>
          </p:cNvSpPr>
          <p:nvPr>
            <p:ph type="ctrTitle"/>
          </p:nvPr>
        </p:nvSpPr>
        <p:spPr/>
        <p:txBody>
          <a:bodyPr>
            <a:normAutofit/>
          </a:bodyPr>
          <a:lstStyle/>
          <a:p>
            <a:r>
              <a:rPr lang="en-US" sz="6000" dirty="0"/>
              <a:t>Introduction</a:t>
            </a:r>
            <a:br>
              <a:rPr lang="en-US" sz="6000" dirty="0"/>
            </a:br>
            <a:r>
              <a:rPr lang="en-US" sz="6000" dirty="0"/>
              <a:t>Aims of insolvency </a:t>
            </a:r>
            <a:br>
              <a:rPr lang="en-US" sz="6000" dirty="0"/>
            </a:br>
            <a:r>
              <a:rPr lang="en-US" sz="6000" dirty="0"/>
              <a:t>Theories </a:t>
            </a:r>
            <a:br>
              <a:rPr lang="en-US" sz="6000" dirty="0"/>
            </a:br>
            <a:r>
              <a:rPr lang="en-US" sz="6000" dirty="0"/>
              <a:t>Rescue versus liquidation </a:t>
            </a:r>
            <a:endParaRPr lang="en-IN" sz="6000" dirty="0"/>
          </a:p>
        </p:txBody>
      </p:sp>
    </p:spTree>
    <p:extLst>
      <p:ext uri="{BB962C8B-B14F-4D97-AF65-F5344CB8AC3E}">
        <p14:creationId xmlns:p14="http://schemas.microsoft.com/office/powerpoint/2010/main" val="136731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5A41-8F3D-49B6-AD0B-8ABCABD6D62F}"/>
              </a:ext>
            </a:extLst>
          </p:cNvPr>
          <p:cNvSpPr>
            <a:spLocks noGrp="1"/>
          </p:cNvSpPr>
          <p:nvPr>
            <p:ph type="title"/>
          </p:nvPr>
        </p:nvSpPr>
        <p:spPr/>
        <p:txBody>
          <a:bodyPr/>
          <a:lstStyle/>
          <a:p>
            <a:r>
              <a:rPr lang="en-IN" dirty="0"/>
              <a:t>What is insolvency? What is insolvency law?</a:t>
            </a:r>
          </a:p>
        </p:txBody>
      </p:sp>
      <p:sp>
        <p:nvSpPr>
          <p:cNvPr id="3" name="Content Placeholder 2">
            <a:extLst>
              <a:ext uri="{FF2B5EF4-FFF2-40B4-BE49-F238E27FC236}">
                <a16:creationId xmlns:a16="http://schemas.microsoft.com/office/drawing/2014/main" id="{9EA76A0D-A032-418A-A510-09F99721C4D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81769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E6AC-0886-42B6-A585-13AC9B6E0737}"/>
              </a:ext>
            </a:extLst>
          </p:cNvPr>
          <p:cNvSpPr>
            <a:spLocks noGrp="1"/>
          </p:cNvSpPr>
          <p:nvPr>
            <p:ph type="title"/>
          </p:nvPr>
        </p:nvSpPr>
        <p:spPr/>
        <p:txBody>
          <a:bodyPr/>
          <a:lstStyle/>
          <a:p>
            <a:r>
              <a:rPr lang="en-IN" dirty="0"/>
              <a:t>Course description</a:t>
            </a:r>
          </a:p>
        </p:txBody>
      </p:sp>
      <p:sp>
        <p:nvSpPr>
          <p:cNvPr id="3" name="Content Placeholder 2">
            <a:extLst>
              <a:ext uri="{FF2B5EF4-FFF2-40B4-BE49-F238E27FC236}">
                <a16:creationId xmlns:a16="http://schemas.microsoft.com/office/drawing/2014/main" id="{98452AE9-9FBD-4E87-98AA-B8F9757589A5}"/>
              </a:ext>
            </a:extLst>
          </p:cNvPr>
          <p:cNvSpPr>
            <a:spLocks noGrp="1"/>
          </p:cNvSpPr>
          <p:nvPr>
            <p:ph idx="1"/>
          </p:nvPr>
        </p:nvSpPr>
        <p:spPr>
          <a:xfrm>
            <a:off x="1097280" y="1845734"/>
            <a:ext cx="9786743" cy="4023360"/>
          </a:xfrm>
        </p:spPr>
        <p:txBody>
          <a:bodyPr>
            <a:normAutofit fontScale="92500" lnSpcReduction="10000"/>
          </a:bodyPr>
          <a:lstStyle/>
          <a:p>
            <a:pPr algn="just"/>
            <a:r>
              <a:rPr lang="en-US" dirty="0"/>
              <a:t>This course will examine the basic concepts and principles informing corporate insolvency regimes to identify and evaluate the incentives embedded in them and the goals sought to be achieved. Perspectives from other jurisdictions will be used, where relevant, to evaluate corporate insolvency processes and outcomes. </a:t>
            </a:r>
          </a:p>
          <a:p>
            <a:r>
              <a:rPr lang="en-US" dirty="0"/>
              <a:t>Topics to be discussed include:</a:t>
            </a:r>
          </a:p>
          <a:p>
            <a:pPr marL="0" indent="0">
              <a:buNone/>
            </a:pPr>
            <a:endParaRPr lang="en-US" dirty="0"/>
          </a:p>
          <a:p>
            <a:r>
              <a:rPr lang="en-US" dirty="0"/>
              <a:t>Theories and goals of corporate insolvency</a:t>
            </a:r>
          </a:p>
          <a:p>
            <a:r>
              <a:rPr lang="en-US" dirty="0"/>
              <a:t>Rescue versus liquidation</a:t>
            </a:r>
          </a:p>
          <a:p>
            <a:r>
              <a:rPr lang="en-US" dirty="0"/>
              <a:t>Incentives to initiate corporate insolvency processes</a:t>
            </a:r>
          </a:p>
          <a:p>
            <a:r>
              <a:rPr lang="en-US" dirty="0"/>
              <a:t>Director liability</a:t>
            </a:r>
          </a:p>
          <a:p>
            <a:r>
              <a:rPr lang="en-US" dirty="0"/>
              <a:t>Insolvency professionals</a:t>
            </a:r>
            <a:endParaRPr lang="en-IN" dirty="0"/>
          </a:p>
        </p:txBody>
      </p:sp>
    </p:spTree>
    <p:extLst>
      <p:ext uri="{BB962C8B-B14F-4D97-AF65-F5344CB8AC3E}">
        <p14:creationId xmlns:p14="http://schemas.microsoft.com/office/powerpoint/2010/main" val="90741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35E2-437B-4039-9FA1-082F74B1C10B}"/>
              </a:ext>
            </a:extLst>
          </p:cNvPr>
          <p:cNvSpPr>
            <a:spLocks noGrp="1"/>
          </p:cNvSpPr>
          <p:nvPr>
            <p:ph type="title"/>
          </p:nvPr>
        </p:nvSpPr>
        <p:spPr/>
        <p:txBody>
          <a:bodyPr/>
          <a:lstStyle/>
          <a:p>
            <a:r>
              <a:rPr lang="en-IN" dirty="0"/>
              <a:t>Course aims</a:t>
            </a:r>
          </a:p>
        </p:txBody>
      </p:sp>
      <p:sp>
        <p:nvSpPr>
          <p:cNvPr id="3" name="Content Placeholder 2">
            <a:extLst>
              <a:ext uri="{FF2B5EF4-FFF2-40B4-BE49-F238E27FC236}">
                <a16:creationId xmlns:a16="http://schemas.microsoft.com/office/drawing/2014/main" id="{C66318D3-FC52-4E55-A870-EB2AD38F43B0}"/>
              </a:ext>
            </a:extLst>
          </p:cNvPr>
          <p:cNvSpPr>
            <a:spLocks noGrp="1"/>
          </p:cNvSpPr>
          <p:nvPr>
            <p:ph idx="1"/>
          </p:nvPr>
        </p:nvSpPr>
        <p:spPr/>
        <p:txBody>
          <a:bodyPr>
            <a:normAutofit/>
          </a:bodyPr>
          <a:lstStyle/>
          <a:p>
            <a:pPr algn="l"/>
            <a:r>
              <a:rPr lang="en-US" b="1" i="0" dirty="0">
                <a:solidFill>
                  <a:srgbClr val="6B6563"/>
                </a:solidFill>
                <a:effectLst/>
                <a:latin typeface="Montserrat" panose="00000500000000000000" pitchFamily="2" charset="0"/>
              </a:rPr>
              <a:t>1.</a:t>
            </a:r>
            <a:r>
              <a:rPr lang="en-US" b="0" i="0" dirty="0">
                <a:solidFill>
                  <a:srgbClr val="212529"/>
                </a:solidFill>
                <a:effectLst/>
                <a:latin typeface="Roboto" panose="02000000000000000000" pitchFamily="2" charset="0"/>
              </a:rPr>
              <a:t>Investigate and critically evaluate corporate insolvency theories and principles.</a:t>
            </a:r>
          </a:p>
          <a:p>
            <a:pPr algn="l"/>
            <a:r>
              <a:rPr lang="en-US" b="1" i="0" dirty="0">
                <a:solidFill>
                  <a:srgbClr val="6B6563"/>
                </a:solidFill>
                <a:effectLst/>
                <a:latin typeface="Montserrat" panose="00000500000000000000" pitchFamily="2" charset="0"/>
              </a:rPr>
              <a:t>2.</a:t>
            </a:r>
            <a:r>
              <a:rPr lang="en-US" b="0" i="0" dirty="0">
                <a:solidFill>
                  <a:srgbClr val="212529"/>
                </a:solidFill>
                <a:effectLst/>
                <a:latin typeface="Roboto" panose="02000000000000000000" pitchFamily="2" charset="0"/>
              </a:rPr>
              <a:t>Reflect critically on corporate insolvency processes.</a:t>
            </a:r>
          </a:p>
          <a:p>
            <a:pPr algn="l"/>
            <a:r>
              <a:rPr lang="en-US" b="1" i="0" dirty="0">
                <a:solidFill>
                  <a:srgbClr val="6B6563"/>
                </a:solidFill>
                <a:effectLst/>
                <a:latin typeface="Montserrat" panose="00000500000000000000" pitchFamily="2" charset="0"/>
              </a:rPr>
              <a:t>3.</a:t>
            </a:r>
            <a:r>
              <a:rPr lang="en-US" b="0" i="0" dirty="0">
                <a:solidFill>
                  <a:srgbClr val="212529"/>
                </a:solidFill>
                <a:effectLst/>
                <a:latin typeface="Roboto" panose="02000000000000000000" pitchFamily="2" charset="0"/>
              </a:rPr>
              <a:t>Explore and review developing issues and debates with respect to corporate insolvency and the management of corporate assets (for example cryptocurrencies).</a:t>
            </a:r>
          </a:p>
          <a:p>
            <a:pPr algn="l"/>
            <a:r>
              <a:rPr lang="en-US" b="1" i="0" dirty="0">
                <a:solidFill>
                  <a:srgbClr val="6B6563"/>
                </a:solidFill>
                <a:effectLst/>
                <a:latin typeface="Montserrat" panose="00000500000000000000" pitchFamily="2" charset="0"/>
              </a:rPr>
              <a:t>4.</a:t>
            </a:r>
            <a:r>
              <a:rPr lang="en-US" b="0" i="0" dirty="0">
                <a:solidFill>
                  <a:srgbClr val="212529"/>
                </a:solidFill>
                <a:effectLst/>
                <a:latin typeface="Roboto" panose="02000000000000000000" pitchFamily="2" charset="0"/>
              </a:rPr>
              <a:t>Critically </a:t>
            </a:r>
            <a:r>
              <a:rPr lang="en-US" b="0" i="0" dirty="0" err="1">
                <a:solidFill>
                  <a:srgbClr val="212529"/>
                </a:solidFill>
                <a:effectLst/>
                <a:latin typeface="Roboto" panose="02000000000000000000" pitchFamily="2" charset="0"/>
              </a:rPr>
              <a:t>analyse</a:t>
            </a:r>
            <a:r>
              <a:rPr lang="en-US" b="0" i="0" dirty="0">
                <a:solidFill>
                  <a:srgbClr val="212529"/>
                </a:solidFill>
                <a:effectLst/>
                <a:latin typeface="Roboto" panose="02000000000000000000" pitchFamily="2" charset="0"/>
              </a:rPr>
              <a:t> and assess complex information at a theoretical level to develop understanding of and problem solving skills with respect to corporate insolvency and communicate solutions to a variety of audiences.</a:t>
            </a:r>
          </a:p>
          <a:p>
            <a:pPr algn="l"/>
            <a:r>
              <a:rPr lang="en-US" b="1" i="0" dirty="0">
                <a:solidFill>
                  <a:srgbClr val="6B6563"/>
                </a:solidFill>
                <a:effectLst/>
                <a:latin typeface="Montserrat" panose="00000500000000000000" pitchFamily="2" charset="0"/>
              </a:rPr>
              <a:t>5.</a:t>
            </a:r>
            <a:r>
              <a:rPr lang="en-US" b="0" i="0" dirty="0">
                <a:solidFill>
                  <a:srgbClr val="212529"/>
                </a:solidFill>
                <a:effectLst/>
                <a:latin typeface="Roboto" panose="02000000000000000000" pitchFamily="2" charset="0"/>
              </a:rPr>
              <a:t>Plan and conduct legal research on practical and policy questions relating to corporate insolvency.</a:t>
            </a:r>
          </a:p>
          <a:p>
            <a:endParaRPr lang="en-IN" dirty="0"/>
          </a:p>
        </p:txBody>
      </p:sp>
    </p:spTree>
    <p:extLst>
      <p:ext uri="{BB962C8B-B14F-4D97-AF65-F5344CB8AC3E}">
        <p14:creationId xmlns:p14="http://schemas.microsoft.com/office/powerpoint/2010/main" val="421117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AF3D-98D2-4050-B196-3861FABB09DE}"/>
              </a:ext>
            </a:extLst>
          </p:cNvPr>
          <p:cNvSpPr>
            <a:spLocks noGrp="1"/>
          </p:cNvSpPr>
          <p:nvPr>
            <p:ph type="title"/>
          </p:nvPr>
        </p:nvSpPr>
        <p:spPr/>
        <p:txBody>
          <a:bodyPr/>
          <a:lstStyle/>
          <a:p>
            <a:r>
              <a:rPr lang="en-IN" dirty="0"/>
              <a:t>Assessment 1</a:t>
            </a:r>
          </a:p>
        </p:txBody>
      </p:sp>
      <p:sp>
        <p:nvSpPr>
          <p:cNvPr id="3" name="Content Placeholder 2">
            <a:extLst>
              <a:ext uri="{FF2B5EF4-FFF2-40B4-BE49-F238E27FC236}">
                <a16:creationId xmlns:a16="http://schemas.microsoft.com/office/drawing/2014/main" id="{95EF5949-71E3-4570-ABA3-B35CACB63E58}"/>
              </a:ext>
            </a:extLst>
          </p:cNvPr>
          <p:cNvSpPr>
            <a:spLocks noGrp="1"/>
          </p:cNvSpPr>
          <p:nvPr>
            <p:ph idx="1"/>
          </p:nvPr>
        </p:nvSpPr>
        <p:spPr/>
        <p:txBody>
          <a:bodyPr>
            <a:normAutofit fontScale="85000" lnSpcReduction="20000"/>
          </a:bodyPr>
          <a:lstStyle/>
          <a:p>
            <a:r>
              <a:rPr lang="en-US" b="0" i="0" dirty="0">
                <a:solidFill>
                  <a:srgbClr val="222222"/>
                </a:solidFill>
                <a:effectLst/>
                <a:latin typeface="Public Sans"/>
              </a:rPr>
              <a:t>This task requires you to reflect on one of the following topics: (</a:t>
            </a:r>
            <a:r>
              <a:rPr lang="en-US" b="0" i="0" dirty="0" err="1">
                <a:solidFill>
                  <a:srgbClr val="222222"/>
                </a:solidFill>
                <a:effectLst/>
                <a:latin typeface="Public Sans"/>
              </a:rPr>
              <a:t>i</a:t>
            </a:r>
            <a:r>
              <a:rPr lang="en-US" b="0" i="0" dirty="0">
                <a:solidFill>
                  <a:srgbClr val="222222"/>
                </a:solidFill>
                <a:effectLst/>
                <a:latin typeface="Public Sans"/>
              </a:rPr>
              <a:t>) Rescue versus liquidation – which do you </a:t>
            </a:r>
            <a:r>
              <a:rPr lang="en-US" b="0" i="0" dirty="0" err="1">
                <a:solidFill>
                  <a:srgbClr val="222222"/>
                </a:solidFill>
                <a:effectLst/>
                <a:latin typeface="Public Sans"/>
              </a:rPr>
              <a:t>favour</a:t>
            </a:r>
            <a:r>
              <a:rPr lang="en-US" b="0" i="0" dirty="0">
                <a:solidFill>
                  <a:srgbClr val="222222"/>
                </a:solidFill>
                <a:effectLst/>
                <a:latin typeface="Public Sans"/>
              </a:rPr>
              <a:t> </a:t>
            </a:r>
            <a:r>
              <a:rPr lang="en-US" b="0" i="0">
                <a:solidFill>
                  <a:srgbClr val="222222"/>
                </a:solidFill>
                <a:effectLst/>
                <a:latin typeface="Public Sans"/>
              </a:rPr>
              <a:t>and why? </a:t>
            </a:r>
            <a:r>
              <a:rPr lang="en-US" b="0" i="0" dirty="0">
                <a:solidFill>
                  <a:srgbClr val="222222"/>
                </a:solidFill>
                <a:effectLst/>
                <a:latin typeface="Public Sans"/>
              </a:rPr>
              <a:t>(ii) What are content and purpose of the duties of director in the zone of insolvency?; (iii) What are the aims of insolvency law?</a:t>
            </a:r>
          </a:p>
          <a:p>
            <a:pPr algn="l"/>
            <a:r>
              <a:rPr lang="en-US" b="1" i="0" dirty="0">
                <a:solidFill>
                  <a:srgbClr val="222222"/>
                </a:solidFill>
                <a:effectLst/>
                <a:latin typeface="Public Sans"/>
              </a:rPr>
              <a:t>Assessment Criteria</a:t>
            </a:r>
            <a:r>
              <a:rPr lang="en-US" b="0" i="0" dirty="0">
                <a:solidFill>
                  <a:srgbClr val="222222"/>
                </a:solidFill>
                <a:effectLst/>
                <a:latin typeface="Public Sans"/>
              </a:rPr>
              <a:t>:</a:t>
            </a:r>
          </a:p>
          <a:p>
            <a:pPr algn="l">
              <a:buFont typeface="Arial" panose="020B0604020202020204" pitchFamily="34" charset="0"/>
              <a:buChar char="•"/>
            </a:pPr>
            <a:r>
              <a:rPr lang="en-US" b="0" i="0" dirty="0">
                <a:solidFill>
                  <a:srgbClr val="222222"/>
                </a:solidFill>
                <a:effectLst/>
                <a:latin typeface="Public Sans"/>
              </a:rPr>
              <a:t>Understanding of and reflection about the material taught in the course;</a:t>
            </a:r>
          </a:p>
          <a:p>
            <a:pPr algn="l">
              <a:buFont typeface="Arial" panose="020B0604020202020204" pitchFamily="34" charset="0"/>
              <a:buChar char="•"/>
            </a:pPr>
            <a:r>
              <a:rPr lang="en-US" b="0" i="0" dirty="0">
                <a:solidFill>
                  <a:srgbClr val="222222"/>
                </a:solidFill>
                <a:effectLst/>
                <a:latin typeface="Public Sans"/>
              </a:rPr>
              <a:t>Ability to make connections across the materials;</a:t>
            </a:r>
          </a:p>
          <a:p>
            <a:pPr algn="l">
              <a:buFont typeface="Arial" panose="020B0604020202020204" pitchFamily="34" charset="0"/>
              <a:buChar char="•"/>
            </a:pPr>
            <a:r>
              <a:rPr lang="en-US" b="0" i="0" dirty="0">
                <a:solidFill>
                  <a:srgbClr val="222222"/>
                </a:solidFill>
                <a:effectLst/>
                <a:latin typeface="Public Sans"/>
              </a:rPr>
              <a:t>Clarity and conciseness; and</a:t>
            </a:r>
          </a:p>
          <a:p>
            <a:pPr algn="l">
              <a:buFont typeface="Arial" panose="020B0604020202020204" pitchFamily="34" charset="0"/>
              <a:buChar char="•"/>
            </a:pPr>
            <a:r>
              <a:rPr lang="en-US" b="0" i="0" dirty="0">
                <a:solidFill>
                  <a:srgbClr val="222222"/>
                </a:solidFill>
                <a:effectLst/>
                <a:latin typeface="Public Sans"/>
              </a:rPr>
              <a:t>Expression.</a:t>
            </a:r>
          </a:p>
          <a:p>
            <a:r>
              <a:rPr lang="en-US" b="1" i="0" dirty="0">
                <a:solidFill>
                  <a:srgbClr val="222222"/>
                </a:solidFill>
                <a:effectLst/>
                <a:latin typeface="Public Sans"/>
              </a:rPr>
              <a:t>Due date</a:t>
            </a:r>
            <a:r>
              <a:rPr lang="en-US" b="0" i="0" dirty="0">
                <a:solidFill>
                  <a:srgbClr val="222222"/>
                </a:solidFill>
                <a:effectLst/>
                <a:latin typeface="Public Sans"/>
              </a:rPr>
              <a:t>: 15 March 2022, 5 PM.</a:t>
            </a:r>
          </a:p>
          <a:p>
            <a:r>
              <a:rPr lang="en-US" b="0" i="0" dirty="0">
                <a:solidFill>
                  <a:srgbClr val="222222"/>
                </a:solidFill>
                <a:effectLst/>
                <a:latin typeface="Public Sans"/>
              </a:rPr>
              <a:t> Posts must be submitted to both Turnitin and the dedicated assessment discussion forum.</a:t>
            </a:r>
            <a:endParaRPr lang="en-US" dirty="0">
              <a:solidFill>
                <a:srgbClr val="222222"/>
              </a:solidFill>
              <a:latin typeface="Public Sans"/>
            </a:endParaRPr>
          </a:p>
          <a:p>
            <a:r>
              <a:rPr lang="en-IN" b="1" i="0" dirty="0">
                <a:solidFill>
                  <a:srgbClr val="222222"/>
                </a:solidFill>
                <a:effectLst/>
                <a:latin typeface="Public Sans"/>
              </a:rPr>
              <a:t>Word Limit:</a:t>
            </a:r>
            <a:r>
              <a:rPr lang="en-IN" b="0" i="0" dirty="0">
                <a:solidFill>
                  <a:srgbClr val="222222"/>
                </a:solidFill>
                <a:effectLst/>
                <a:latin typeface="Public Sans"/>
              </a:rPr>
              <a:t> 1,800</a:t>
            </a:r>
          </a:p>
          <a:p>
            <a:r>
              <a:rPr lang="en-IN" dirty="0">
                <a:solidFill>
                  <a:srgbClr val="222222"/>
                </a:solidFill>
                <a:latin typeface="Public Sans"/>
              </a:rPr>
              <a:t>Importance of argument (Refer rubric)</a:t>
            </a:r>
            <a:endParaRPr lang="en-IN" dirty="0"/>
          </a:p>
        </p:txBody>
      </p:sp>
    </p:spTree>
    <p:extLst>
      <p:ext uri="{BB962C8B-B14F-4D97-AF65-F5344CB8AC3E}">
        <p14:creationId xmlns:p14="http://schemas.microsoft.com/office/powerpoint/2010/main" val="310047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E3DE-D6CA-4B32-BF86-DF55C12D57A9}"/>
              </a:ext>
            </a:extLst>
          </p:cNvPr>
          <p:cNvSpPr>
            <a:spLocks noGrp="1"/>
          </p:cNvSpPr>
          <p:nvPr>
            <p:ph type="title"/>
          </p:nvPr>
        </p:nvSpPr>
        <p:spPr/>
        <p:txBody>
          <a:bodyPr/>
          <a:lstStyle/>
          <a:p>
            <a:r>
              <a:rPr lang="en-IN" dirty="0"/>
              <a:t>What is insolvency?</a:t>
            </a:r>
          </a:p>
        </p:txBody>
      </p:sp>
      <p:sp>
        <p:nvSpPr>
          <p:cNvPr id="3" name="Content Placeholder 2">
            <a:extLst>
              <a:ext uri="{FF2B5EF4-FFF2-40B4-BE49-F238E27FC236}">
                <a16:creationId xmlns:a16="http://schemas.microsoft.com/office/drawing/2014/main" id="{493C0462-8112-40E2-9E38-FBDD24E04645}"/>
              </a:ext>
            </a:extLst>
          </p:cNvPr>
          <p:cNvSpPr>
            <a:spLocks noGrp="1"/>
          </p:cNvSpPr>
          <p:nvPr>
            <p:ph idx="1"/>
          </p:nvPr>
        </p:nvSpPr>
        <p:spPr>
          <a:xfrm>
            <a:off x="1097280" y="1845734"/>
            <a:ext cx="6123327" cy="4023360"/>
          </a:xfrm>
        </p:spPr>
        <p:txBody>
          <a:bodyPr>
            <a:normAutofit lnSpcReduction="10000"/>
          </a:bodyPr>
          <a:lstStyle/>
          <a:p>
            <a:r>
              <a:rPr lang="en-US" dirty="0"/>
              <a:t>Terminology: </a:t>
            </a:r>
          </a:p>
          <a:p>
            <a:r>
              <a:rPr lang="en-US" dirty="0"/>
              <a:t>Insolvency: 1650s, "able to pay all one owes," from French solvent, from Latin </a:t>
            </a:r>
            <a:r>
              <a:rPr lang="en-US" dirty="0" err="1"/>
              <a:t>solventem</a:t>
            </a:r>
            <a:r>
              <a:rPr lang="en-US" dirty="0"/>
              <a:t> (nominative </a:t>
            </a:r>
            <a:r>
              <a:rPr lang="en-US" dirty="0" err="1"/>
              <a:t>solvens</a:t>
            </a:r>
            <a:r>
              <a:rPr lang="en-US" dirty="0"/>
              <a:t>). [Etymology]</a:t>
            </a:r>
          </a:p>
          <a:p>
            <a:r>
              <a:rPr lang="en-IN" dirty="0"/>
              <a:t>Bankruptcy: </a:t>
            </a:r>
            <a:r>
              <a:rPr lang="en-US" dirty="0"/>
              <a:t>"in the state of one unable to pay just debts or meet obligations," 1560s, from Italian banca </a:t>
            </a:r>
            <a:r>
              <a:rPr lang="en-US" dirty="0" err="1"/>
              <a:t>rotta</a:t>
            </a:r>
            <a:r>
              <a:rPr lang="en-US" dirty="0"/>
              <a:t>, literally "a broken bench," from banca "moneylender's shop," literally "bench" (see </a:t>
            </a:r>
            <a:r>
              <a:rPr lang="en-US" dirty="0">
                <a:hlinkClick r:id="rId2">
                  <a:extLst>
                    <a:ext uri="{A12FA001-AC4F-418D-AE19-62706E023703}">
                      <ahyp:hlinkClr xmlns:ahyp="http://schemas.microsoft.com/office/drawing/2018/hyperlinkcolor" val="tx"/>
                    </a:ext>
                  </a:extLst>
                </a:hlinkClick>
              </a:rPr>
              <a:t>bank</a:t>
            </a:r>
            <a:r>
              <a:rPr lang="en-US" dirty="0"/>
              <a:t> (n.1)) + </a:t>
            </a:r>
            <a:r>
              <a:rPr lang="en-US" dirty="0" err="1"/>
              <a:t>rotta</a:t>
            </a:r>
            <a:r>
              <a:rPr lang="en-US" dirty="0"/>
              <a:t> "broken, defeated, interrupted" from (and in English remodeled on) Latin </a:t>
            </a:r>
            <a:r>
              <a:rPr lang="en-US" dirty="0" err="1"/>
              <a:t>rupta</a:t>
            </a:r>
            <a:r>
              <a:rPr lang="en-US" dirty="0"/>
              <a:t>, fem. past participle of </a:t>
            </a:r>
            <a:r>
              <a:rPr lang="en-US" dirty="0" err="1"/>
              <a:t>rumpere</a:t>
            </a:r>
            <a:r>
              <a:rPr lang="en-US" dirty="0"/>
              <a:t> "to break" (see </a:t>
            </a:r>
            <a:r>
              <a:rPr lang="en-US" dirty="0">
                <a:hlinkClick r:id="rId3">
                  <a:extLst>
                    <a:ext uri="{A12FA001-AC4F-418D-AE19-62706E023703}">
                      <ahyp:hlinkClr xmlns:ahyp="http://schemas.microsoft.com/office/drawing/2018/hyperlinkcolor" val="tx"/>
                    </a:ext>
                  </a:extLst>
                </a:hlinkClick>
              </a:rPr>
              <a:t>rupture</a:t>
            </a:r>
            <a:r>
              <a:rPr lang="en-US" dirty="0"/>
              <a:t> (n.)). Said to have been so called from an old custom of breaking the bench of bankrupts, but the allusion probably is figurative.</a:t>
            </a:r>
            <a:endParaRPr lang="en-IN" dirty="0"/>
          </a:p>
          <a:p>
            <a:endParaRPr lang="en-US" dirty="0"/>
          </a:p>
        </p:txBody>
      </p:sp>
      <p:pic>
        <p:nvPicPr>
          <p:cNvPr id="3074" name="Picture 2" descr="Image">
            <a:extLst>
              <a:ext uri="{FF2B5EF4-FFF2-40B4-BE49-F238E27FC236}">
                <a16:creationId xmlns:a16="http://schemas.microsoft.com/office/drawing/2014/main" id="{F742E2B4-F1D8-442A-B2A4-9DF62998B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6995" y="-1"/>
            <a:ext cx="4885005" cy="32687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a Company? Definition, Characteristics, Advantages, Disadvantages">
            <a:extLst>
              <a:ext uri="{FF2B5EF4-FFF2-40B4-BE49-F238E27FC236}">
                <a16:creationId xmlns:a16="http://schemas.microsoft.com/office/drawing/2014/main" id="{59DCB41F-84EB-4BE1-82D7-2E10ABCFB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3100" y="3258204"/>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65288B7-9529-43F8-B357-C52770894F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5603" y="3762047"/>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6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2D1E-6490-4210-BAE5-4D596CE8728A}"/>
              </a:ext>
            </a:extLst>
          </p:cNvPr>
          <p:cNvSpPr>
            <a:spLocks noGrp="1"/>
          </p:cNvSpPr>
          <p:nvPr>
            <p:ph type="title"/>
          </p:nvPr>
        </p:nvSpPr>
        <p:spPr/>
        <p:txBody>
          <a:bodyPr/>
          <a:lstStyle/>
          <a:p>
            <a:r>
              <a:rPr lang="en-IN" dirty="0"/>
              <a:t>Insolvency/ bankruptcy stigma </a:t>
            </a:r>
            <a:br>
              <a:rPr lang="en-IN" dirty="0"/>
            </a:br>
            <a:endParaRPr lang="en-IN" dirty="0"/>
          </a:p>
        </p:txBody>
      </p:sp>
      <p:sp>
        <p:nvSpPr>
          <p:cNvPr id="3" name="Content Placeholder 2">
            <a:extLst>
              <a:ext uri="{FF2B5EF4-FFF2-40B4-BE49-F238E27FC236}">
                <a16:creationId xmlns:a16="http://schemas.microsoft.com/office/drawing/2014/main" id="{DA877D7D-B6B8-4535-BD9E-A5B1929A0339}"/>
              </a:ext>
            </a:extLst>
          </p:cNvPr>
          <p:cNvSpPr>
            <a:spLocks noGrp="1"/>
          </p:cNvSpPr>
          <p:nvPr>
            <p:ph idx="1"/>
          </p:nvPr>
        </p:nvSpPr>
        <p:spPr/>
        <p:txBody>
          <a:bodyPr>
            <a:normAutofit/>
          </a:bodyPr>
          <a:lstStyle/>
          <a:p>
            <a:r>
              <a:rPr lang="en-IN" dirty="0"/>
              <a:t>Australia: On bankruptcy stigma</a:t>
            </a:r>
          </a:p>
          <a:p>
            <a:r>
              <a:rPr lang="en-IN" dirty="0">
                <a:hlinkClick r:id="rId2"/>
              </a:rPr>
              <a:t>https://www.unswlawjournal.unsw.edu.au/wp-content/uploads/2017/09/38-4-1.pdf</a:t>
            </a:r>
            <a:r>
              <a:rPr lang="en-IN" dirty="0"/>
              <a:t> (Ali, O’Brian, Ramsay)</a:t>
            </a:r>
          </a:p>
          <a:p>
            <a:r>
              <a:rPr lang="en-IN" dirty="0"/>
              <a:t>Outside Australia: </a:t>
            </a:r>
          </a:p>
          <a:p>
            <a:r>
              <a:rPr lang="en-IN" dirty="0"/>
              <a:t>“…</a:t>
            </a:r>
            <a:r>
              <a:rPr lang="en-US" dirty="0"/>
              <a:t>the fear of the failure and the stigma on failure are very common in Germany as well as the fear of financial ruin. This is one of the reasons why people in Germany tend to be risk averse, because they see the financial and social costs of failure as outweighing the benefits of success. These factors negatively influence entrepreneurship in Germany.” (</a:t>
            </a:r>
            <a:r>
              <a:rPr lang="en-US" dirty="0">
                <a:hlinkClick r:id="rId3"/>
              </a:rPr>
              <a:t>https://www.iiiglobal.org/sites/default/files/report_germ.pdf</a:t>
            </a:r>
            <a:r>
              <a:rPr lang="en-US" dirty="0"/>
              <a:t>)</a:t>
            </a:r>
          </a:p>
          <a:p>
            <a:r>
              <a:rPr lang="en-US" dirty="0"/>
              <a:t>See Paul Omar’s chapter on what caused stigma and how it slowly abated.</a:t>
            </a:r>
          </a:p>
          <a:p>
            <a:r>
              <a:rPr lang="en-US" dirty="0"/>
              <a:t>From </a:t>
            </a:r>
            <a:r>
              <a:rPr lang="en-US" i="1" dirty="0" err="1"/>
              <a:t>fallimento</a:t>
            </a:r>
            <a:r>
              <a:rPr lang="en-US" dirty="0"/>
              <a:t> (failure) to rescue (fresh start)</a:t>
            </a:r>
          </a:p>
          <a:p>
            <a:endParaRPr lang="en-IN" dirty="0"/>
          </a:p>
        </p:txBody>
      </p:sp>
    </p:spTree>
    <p:extLst>
      <p:ext uri="{BB962C8B-B14F-4D97-AF65-F5344CB8AC3E}">
        <p14:creationId xmlns:p14="http://schemas.microsoft.com/office/powerpoint/2010/main" val="95424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AC0E-9A2D-42F6-AE16-DECC2681FBEC}"/>
              </a:ext>
            </a:extLst>
          </p:cNvPr>
          <p:cNvSpPr>
            <a:spLocks noGrp="1"/>
          </p:cNvSpPr>
          <p:nvPr>
            <p:ph type="title"/>
          </p:nvPr>
        </p:nvSpPr>
        <p:spPr/>
        <p:txBody>
          <a:bodyPr/>
          <a:lstStyle/>
          <a:p>
            <a:r>
              <a:rPr lang="en-IN" dirty="0"/>
              <a:t>Insolvency/ bankruptcy stigma</a:t>
            </a:r>
          </a:p>
        </p:txBody>
      </p:sp>
      <p:sp>
        <p:nvSpPr>
          <p:cNvPr id="3" name="Content Placeholder 2">
            <a:extLst>
              <a:ext uri="{FF2B5EF4-FFF2-40B4-BE49-F238E27FC236}">
                <a16:creationId xmlns:a16="http://schemas.microsoft.com/office/drawing/2014/main" id="{4EF57EF1-5B8E-465E-A413-3B39081E3F20}"/>
              </a:ext>
            </a:extLst>
          </p:cNvPr>
          <p:cNvSpPr>
            <a:spLocks noGrp="1"/>
          </p:cNvSpPr>
          <p:nvPr>
            <p:ph idx="1"/>
          </p:nvPr>
        </p:nvSpPr>
        <p:spPr/>
        <p:txBody>
          <a:bodyPr/>
          <a:lstStyle/>
          <a:p>
            <a:r>
              <a:rPr lang="en-IN" dirty="0"/>
              <a:t>From the chapter by Paul Omar: </a:t>
            </a:r>
          </a:p>
          <a:p>
            <a:r>
              <a:rPr lang="en-IN" dirty="0"/>
              <a:t>“</a:t>
            </a:r>
            <a:r>
              <a:rPr lang="en-US" dirty="0"/>
              <a:t>The beginnings of the process of </a:t>
            </a:r>
            <a:r>
              <a:rPr lang="en-US" dirty="0" err="1"/>
              <a:t>depenalisation</a:t>
            </a:r>
            <a:r>
              <a:rPr lang="en-US" dirty="0"/>
              <a:t>/</a:t>
            </a:r>
            <a:r>
              <a:rPr lang="en-US" dirty="0" err="1"/>
              <a:t>decriminalisation</a:t>
            </a:r>
            <a:r>
              <a:rPr lang="en-US" dirty="0"/>
              <a:t> of insolvency may also have resulted from the gradual acceptance of limited liability as the standard and the </a:t>
            </a:r>
            <a:r>
              <a:rPr lang="en-US" dirty="0" err="1"/>
              <a:t>realisation</a:t>
            </a:r>
            <a:r>
              <a:rPr lang="en-US" dirty="0"/>
              <a:t> that insolvency was an unavoidable risk of trade. The fact that insolvency became an inevitable corollary to commercial life may have done much to lessen the stigma attached to it, as witness early attempts to mitigate some of the penalties in the Bankruptcy Acts 1883 and 1914 (United Kingdom).</a:t>
            </a:r>
            <a:r>
              <a:rPr lang="en-IN" dirty="0"/>
              <a:t> </a:t>
            </a:r>
            <a:r>
              <a:rPr lang="en-US" dirty="0"/>
              <a:t>It remains the case, however, that even today, insolvency law has</a:t>
            </a:r>
            <a:r>
              <a:rPr lang="en-IN" dirty="0"/>
              <a:t> </a:t>
            </a:r>
            <a:r>
              <a:rPr lang="en-US" dirty="0"/>
              <a:t>not fully shaken off the associations of stigma and fault</a:t>
            </a:r>
            <a:r>
              <a:rPr lang="en-IN" dirty="0"/>
              <a:t>…” [Pp 5 – 6]</a:t>
            </a:r>
          </a:p>
        </p:txBody>
      </p:sp>
    </p:spTree>
    <p:extLst>
      <p:ext uri="{BB962C8B-B14F-4D97-AF65-F5344CB8AC3E}">
        <p14:creationId xmlns:p14="http://schemas.microsoft.com/office/powerpoint/2010/main" val="2415744757"/>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59927E4-E194-47BE-91C2-B87D50CF5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10392</TotalTime>
  <Words>1420</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Montserrat</vt:lpstr>
      <vt:lpstr>Open Sans</vt:lpstr>
      <vt:lpstr>Public Sans</vt:lpstr>
      <vt:lpstr>Roboto</vt:lpstr>
      <vt:lpstr>Retrospect</vt:lpstr>
      <vt:lpstr>Corporate Insolvency Law Week 1</vt:lpstr>
      <vt:lpstr>Introduction Aims of insolvency  Theories  Rescue versus liquidation </vt:lpstr>
      <vt:lpstr>What is insolvency? What is insolvency law?</vt:lpstr>
      <vt:lpstr>Course description</vt:lpstr>
      <vt:lpstr>Course aims</vt:lpstr>
      <vt:lpstr>Assessment 1</vt:lpstr>
      <vt:lpstr>What is insolvency?</vt:lpstr>
      <vt:lpstr>Insolvency/ bankruptcy stigma  </vt:lpstr>
      <vt:lpstr>Insolvency/ bankruptcy stigma</vt:lpstr>
      <vt:lpstr>Walt Disney</vt:lpstr>
      <vt:lpstr>Colonel Sanders</vt:lpstr>
      <vt:lpstr>“Rescue” since the early days </vt:lpstr>
      <vt:lpstr>Goals and theories of insolvency law</vt:lpstr>
      <vt:lpstr>Feminist perspective in insolvency theory?</vt:lpstr>
      <vt:lpstr>Goals and theories of insolvency law</vt:lpstr>
      <vt:lpstr>State-led creative destruction and strategies to deal with zombie companies</vt:lpstr>
      <vt:lpstr>Week 2 Podcast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I -Corporate Insolvency</dc:title>
  <dc:creator>Akshaya Kamalnath</dc:creator>
  <cp:lastModifiedBy>Akshaya Kamalnath</cp:lastModifiedBy>
  <cp:revision>25</cp:revision>
  <dcterms:created xsi:type="dcterms:W3CDTF">2021-10-10T22:58:06Z</dcterms:created>
  <dcterms:modified xsi:type="dcterms:W3CDTF">2022-02-22T04:55:51Z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