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64"/>
  </p:notesMasterIdLst>
  <p:sldIdLst>
    <p:sldId id="257" r:id="rId5"/>
    <p:sldId id="256" r:id="rId6"/>
    <p:sldId id="265" r:id="rId7"/>
    <p:sldId id="258" r:id="rId8"/>
    <p:sldId id="259" r:id="rId9"/>
    <p:sldId id="260" r:id="rId10"/>
    <p:sldId id="266" r:id="rId11"/>
    <p:sldId id="263" r:id="rId12"/>
    <p:sldId id="267" r:id="rId13"/>
    <p:sldId id="268" r:id="rId14"/>
    <p:sldId id="269" r:id="rId15"/>
    <p:sldId id="270" r:id="rId16"/>
    <p:sldId id="271" r:id="rId17"/>
    <p:sldId id="272" r:id="rId18"/>
    <p:sldId id="273" r:id="rId19"/>
    <p:sldId id="274" r:id="rId20"/>
    <p:sldId id="275" r:id="rId21"/>
    <p:sldId id="276"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00" r:id="rId52"/>
    <p:sldId id="320" r:id="rId53"/>
    <p:sldId id="319" r:id="rId54"/>
    <p:sldId id="321" r:id="rId55"/>
    <p:sldId id="322" r:id="rId56"/>
    <p:sldId id="325" r:id="rId57"/>
    <p:sldId id="327" r:id="rId58"/>
    <p:sldId id="328" r:id="rId59"/>
    <p:sldId id="330" r:id="rId60"/>
    <p:sldId id="331" r:id="rId61"/>
    <p:sldId id="332" r:id="rId62"/>
    <p:sldId id="333"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9BEE33-4728-BF47-9AE3-06C2B9585062}"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426E6B8C-4231-5041-9317-AD3E92AD340D}">
      <dgm:prSet phldrT="[Text]"/>
      <dgm:spPr>
        <a:pattFill prst="pct5">
          <a:fgClr>
            <a:schemeClr val="lt1">
              <a:hueOff val="0"/>
              <a:satOff val="0"/>
              <a:lumOff val="0"/>
            </a:schemeClr>
          </a:fgClr>
          <a:bgClr>
            <a:schemeClr val="bg1"/>
          </a:bgClr>
        </a:pattFill>
      </dgm:spPr>
      <dgm:t>
        <a:bodyPr/>
        <a:lstStyle/>
        <a:p>
          <a:r>
            <a:rPr lang="en-US" dirty="0"/>
            <a:t>Creditors</a:t>
          </a:r>
        </a:p>
        <a:p>
          <a:r>
            <a:rPr lang="en-US" dirty="0"/>
            <a:t>(Insolvent)</a:t>
          </a:r>
        </a:p>
      </dgm:t>
    </dgm:pt>
    <dgm:pt modelId="{07AFCF7D-4461-FE4C-9F46-9648A6CC8718}" type="parTrans" cxnId="{932BF4FE-BFFB-E146-BC38-7E696A9C602D}">
      <dgm:prSet/>
      <dgm:spPr/>
      <dgm:t>
        <a:bodyPr/>
        <a:lstStyle/>
        <a:p>
          <a:endParaRPr lang="en-US"/>
        </a:p>
      </dgm:t>
    </dgm:pt>
    <dgm:pt modelId="{DC234E78-9F84-D649-81A1-71EA8A3BFEB1}" type="sibTrans" cxnId="{932BF4FE-BFFB-E146-BC38-7E696A9C602D}">
      <dgm:prSet/>
      <dgm:spPr/>
      <dgm:t>
        <a:bodyPr/>
        <a:lstStyle/>
        <a:p>
          <a:endParaRPr lang="en-US"/>
        </a:p>
      </dgm:t>
    </dgm:pt>
    <dgm:pt modelId="{6A12AB6C-D71E-8346-933C-4D3E98460A95}">
      <dgm:prSet phldrT="[Text]"/>
      <dgm:spPr>
        <a:pattFill prst="pct5">
          <a:fgClr>
            <a:schemeClr val="bg2"/>
          </a:fgClr>
          <a:bgClr>
            <a:schemeClr val="bg1"/>
          </a:bgClr>
        </a:pattFill>
      </dgm:spPr>
      <dgm:t>
        <a:bodyPr/>
        <a:lstStyle/>
        <a:p>
          <a:r>
            <a:rPr lang="en-US" dirty="0"/>
            <a:t>Voluntary winding up</a:t>
          </a:r>
        </a:p>
      </dgm:t>
    </dgm:pt>
    <dgm:pt modelId="{D4D75B65-1436-E646-B909-0BAAE2595356}" type="parTrans" cxnId="{655CF13C-B31B-BF4B-B7A1-7D4E0D4CDAED}">
      <dgm:prSet/>
      <dgm:spPr/>
      <dgm:t>
        <a:bodyPr/>
        <a:lstStyle/>
        <a:p>
          <a:endParaRPr lang="en-US"/>
        </a:p>
      </dgm:t>
    </dgm:pt>
    <dgm:pt modelId="{899CB86A-73D7-6246-B91C-ADEC435D3985}" type="sibTrans" cxnId="{655CF13C-B31B-BF4B-B7A1-7D4E0D4CDAED}">
      <dgm:prSet/>
      <dgm:spPr/>
      <dgm:t>
        <a:bodyPr/>
        <a:lstStyle/>
        <a:p>
          <a:endParaRPr lang="en-US"/>
        </a:p>
      </dgm:t>
    </dgm:pt>
    <dgm:pt modelId="{F3ED2988-6FC8-AF4D-BC60-64A7C3AC9A62}">
      <dgm:prSet phldrT="[Text]"/>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dirty="0"/>
            <a:t>Members</a:t>
          </a:r>
        </a:p>
        <a:p>
          <a:r>
            <a:rPr lang="en-US" dirty="0"/>
            <a:t>(Solvent)</a:t>
          </a:r>
        </a:p>
      </dgm:t>
    </dgm:pt>
    <dgm:pt modelId="{A50E79EB-150E-684D-941A-7546C5BAC12D}" type="parTrans" cxnId="{7CE3F857-7DE1-4B48-A248-3C602EAA9556}">
      <dgm:prSet/>
      <dgm:spPr/>
      <dgm:t>
        <a:bodyPr/>
        <a:lstStyle/>
        <a:p>
          <a:endParaRPr lang="en-US"/>
        </a:p>
      </dgm:t>
    </dgm:pt>
    <dgm:pt modelId="{1D8C10D9-45E6-3F44-8F2C-1FB1D58D302E}" type="sibTrans" cxnId="{7CE3F857-7DE1-4B48-A248-3C602EAA9556}">
      <dgm:prSet/>
      <dgm:spPr/>
      <dgm:t>
        <a:bodyPr/>
        <a:lstStyle/>
        <a:p>
          <a:endParaRPr lang="en-US"/>
        </a:p>
      </dgm:t>
    </dgm:pt>
    <dgm:pt modelId="{DD70C4BB-E685-3C47-B8B9-FF24928B3157}" type="pres">
      <dgm:prSet presAssocID="{3C9BEE33-4728-BF47-9AE3-06C2B9585062}" presName="hierChild1" presStyleCnt="0">
        <dgm:presLayoutVars>
          <dgm:chPref val="1"/>
          <dgm:dir/>
          <dgm:animOne val="branch"/>
          <dgm:animLvl val="lvl"/>
          <dgm:resizeHandles/>
        </dgm:presLayoutVars>
      </dgm:prSet>
      <dgm:spPr/>
    </dgm:pt>
    <dgm:pt modelId="{E52A26A3-9B1F-4944-B10B-C1871B8D28B9}" type="pres">
      <dgm:prSet presAssocID="{6A12AB6C-D71E-8346-933C-4D3E98460A95}" presName="hierRoot1" presStyleCnt="0"/>
      <dgm:spPr/>
    </dgm:pt>
    <dgm:pt modelId="{2E591451-5A00-3548-9234-DCE8BB61D9BC}" type="pres">
      <dgm:prSet presAssocID="{6A12AB6C-D71E-8346-933C-4D3E98460A95}" presName="composite" presStyleCnt="0"/>
      <dgm:spPr/>
    </dgm:pt>
    <dgm:pt modelId="{EA2E3AE8-A96B-3E4C-BCA3-BE8B27F44640}" type="pres">
      <dgm:prSet presAssocID="{6A12AB6C-D71E-8346-933C-4D3E98460A95}" presName="background" presStyleLbl="node0" presStyleIdx="0" presStyleCnt="1"/>
      <dgm:spPr>
        <a:noFill/>
      </dgm:spPr>
    </dgm:pt>
    <dgm:pt modelId="{180E3368-061E-2843-8093-2A6EA2A28D08}" type="pres">
      <dgm:prSet presAssocID="{6A12AB6C-D71E-8346-933C-4D3E98460A95}" presName="text" presStyleLbl="fgAcc0" presStyleIdx="0" presStyleCnt="1" custScaleX="292167" custLinFactNeighborX="-5556" custLinFactNeighborY="-3298">
        <dgm:presLayoutVars>
          <dgm:chPref val="3"/>
        </dgm:presLayoutVars>
      </dgm:prSet>
      <dgm:spPr/>
    </dgm:pt>
    <dgm:pt modelId="{28CCE777-3AFD-7C43-927F-9940CFBF6187}" type="pres">
      <dgm:prSet presAssocID="{6A12AB6C-D71E-8346-933C-4D3E98460A95}" presName="hierChild2" presStyleCnt="0"/>
      <dgm:spPr/>
    </dgm:pt>
    <dgm:pt modelId="{25646FA3-9AC8-5343-A289-C8C51D693903}" type="pres">
      <dgm:prSet presAssocID="{A50E79EB-150E-684D-941A-7546C5BAC12D}" presName="Name10" presStyleLbl="parChTrans1D2" presStyleIdx="0" presStyleCnt="2"/>
      <dgm:spPr/>
    </dgm:pt>
    <dgm:pt modelId="{773B3BF7-F656-B64A-8CB5-3107CD0C8683}" type="pres">
      <dgm:prSet presAssocID="{F3ED2988-6FC8-AF4D-BC60-64A7C3AC9A62}" presName="hierRoot2" presStyleCnt="0"/>
      <dgm:spPr/>
    </dgm:pt>
    <dgm:pt modelId="{85797FAE-D288-8046-B9F7-9A60CC249209}" type="pres">
      <dgm:prSet presAssocID="{F3ED2988-6FC8-AF4D-BC60-64A7C3AC9A62}" presName="composite2" presStyleCnt="0"/>
      <dgm:spPr/>
    </dgm:pt>
    <dgm:pt modelId="{C2D65F10-FFFD-2840-9446-86AA9FC0CF3E}" type="pres">
      <dgm:prSet presAssocID="{F3ED2988-6FC8-AF4D-BC60-64A7C3AC9A62}" presName="background2" presStyleLbl="node2" presStyleIdx="0" presStyleCnt="2"/>
      <dgm:spPr/>
    </dgm:pt>
    <dgm:pt modelId="{E808F9AC-8AD8-C347-8A37-A319147D8BF0}" type="pres">
      <dgm:prSet presAssocID="{F3ED2988-6FC8-AF4D-BC60-64A7C3AC9A62}" presName="text2" presStyleLbl="fgAcc2" presStyleIdx="0" presStyleCnt="2" custScaleX="145985">
        <dgm:presLayoutVars>
          <dgm:chPref val="3"/>
        </dgm:presLayoutVars>
      </dgm:prSet>
      <dgm:spPr/>
    </dgm:pt>
    <dgm:pt modelId="{048B1816-7D65-7E46-99BC-8FD4DF08A468}" type="pres">
      <dgm:prSet presAssocID="{F3ED2988-6FC8-AF4D-BC60-64A7C3AC9A62}" presName="hierChild3" presStyleCnt="0"/>
      <dgm:spPr/>
    </dgm:pt>
    <dgm:pt modelId="{8A483A41-7090-7341-AC05-ED6E5EC1D459}" type="pres">
      <dgm:prSet presAssocID="{07AFCF7D-4461-FE4C-9F46-9648A6CC8718}" presName="Name10" presStyleLbl="parChTrans1D2" presStyleIdx="1" presStyleCnt="2"/>
      <dgm:spPr/>
    </dgm:pt>
    <dgm:pt modelId="{EA461846-2E2B-4A4C-AF06-5509BD17EA6B}" type="pres">
      <dgm:prSet presAssocID="{426E6B8C-4231-5041-9317-AD3E92AD340D}" presName="hierRoot2" presStyleCnt="0"/>
      <dgm:spPr/>
    </dgm:pt>
    <dgm:pt modelId="{A693E8D7-4505-6748-96F3-BF3F9D665E68}" type="pres">
      <dgm:prSet presAssocID="{426E6B8C-4231-5041-9317-AD3E92AD340D}" presName="composite2" presStyleCnt="0"/>
      <dgm:spPr/>
    </dgm:pt>
    <dgm:pt modelId="{5630B864-235C-B244-95D9-8FE0F2237D79}" type="pres">
      <dgm:prSet presAssocID="{426E6B8C-4231-5041-9317-AD3E92AD340D}" presName="background2" presStyleLbl="node2" presStyleIdx="1" presStyleCnt="2"/>
      <dgm:spPr/>
    </dgm:pt>
    <dgm:pt modelId="{5F24ABFA-9B0C-DB4D-ABCC-C6DF994DE725}" type="pres">
      <dgm:prSet presAssocID="{426E6B8C-4231-5041-9317-AD3E92AD340D}" presName="text2" presStyleLbl="fgAcc2" presStyleIdx="1" presStyleCnt="2" custScaleX="139899">
        <dgm:presLayoutVars>
          <dgm:chPref val="3"/>
        </dgm:presLayoutVars>
      </dgm:prSet>
      <dgm:spPr/>
    </dgm:pt>
    <dgm:pt modelId="{34095C25-08E9-4A4B-9112-96CC5550219F}" type="pres">
      <dgm:prSet presAssocID="{426E6B8C-4231-5041-9317-AD3E92AD340D}" presName="hierChild3" presStyleCnt="0"/>
      <dgm:spPr/>
    </dgm:pt>
  </dgm:ptLst>
  <dgm:cxnLst>
    <dgm:cxn modelId="{9D915530-D960-1943-949E-272C865C448F}" type="presOf" srcId="{F3ED2988-6FC8-AF4D-BC60-64A7C3AC9A62}" destId="{E808F9AC-8AD8-C347-8A37-A319147D8BF0}" srcOrd="0" destOrd="0" presId="urn:microsoft.com/office/officeart/2005/8/layout/hierarchy1"/>
    <dgm:cxn modelId="{655CF13C-B31B-BF4B-B7A1-7D4E0D4CDAED}" srcId="{3C9BEE33-4728-BF47-9AE3-06C2B9585062}" destId="{6A12AB6C-D71E-8346-933C-4D3E98460A95}" srcOrd="0" destOrd="0" parTransId="{D4D75B65-1436-E646-B909-0BAAE2595356}" sibTransId="{899CB86A-73D7-6246-B91C-ADEC435D3985}"/>
    <dgm:cxn modelId="{2D73F75E-CFEE-4743-9857-A4EE8C000A38}" type="presOf" srcId="{3C9BEE33-4728-BF47-9AE3-06C2B9585062}" destId="{DD70C4BB-E685-3C47-B8B9-FF24928B3157}" srcOrd="0" destOrd="0" presId="urn:microsoft.com/office/officeart/2005/8/layout/hierarchy1"/>
    <dgm:cxn modelId="{26EAEF65-AB99-3D49-AADE-CE953C4FE169}" type="presOf" srcId="{07AFCF7D-4461-FE4C-9F46-9648A6CC8718}" destId="{8A483A41-7090-7341-AC05-ED6E5EC1D459}" srcOrd="0" destOrd="0" presId="urn:microsoft.com/office/officeart/2005/8/layout/hierarchy1"/>
    <dgm:cxn modelId="{0581F074-EC61-1B4C-8A2A-7B1AE5C61EF3}" type="presOf" srcId="{426E6B8C-4231-5041-9317-AD3E92AD340D}" destId="{5F24ABFA-9B0C-DB4D-ABCC-C6DF994DE725}" srcOrd="0" destOrd="0" presId="urn:microsoft.com/office/officeart/2005/8/layout/hierarchy1"/>
    <dgm:cxn modelId="{7CE3F857-7DE1-4B48-A248-3C602EAA9556}" srcId="{6A12AB6C-D71E-8346-933C-4D3E98460A95}" destId="{F3ED2988-6FC8-AF4D-BC60-64A7C3AC9A62}" srcOrd="0" destOrd="0" parTransId="{A50E79EB-150E-684D-941A-7546C5BAC12D}" sibTransId="{1D8C10D9-45E6-3F44-8F2C-1FB1D58D302E}"/>
    <dgm:cxn modelId="{07F40578-4494-524B-A264-4DD2CD1D7AAE}" type="presOf" srcId="{A50E79EB-150E-684D-941A-7546C5BAC12D}" destId="{25646FA3-9AC8-5343-A289-C8C51D693903}" srcOrd="0" destOrd="0" presId="urn:microsoft.com/office/officeart/2005/8/layout/hierarchy1"/>
    <dgm:cxn modelId="{74974EA0-6230-7343-A10A-4760B58D648F}" type="presOf" srcId="{6A12AB6C-D71E-8346-933C-4D3E98460A95}" destId="{180E3368-061E-2843-8093-2A6EA2A28D08}" srcOrd="0" destOrd="0" presId="urn:microsoft.com/office/officeart/2005/8/layout/hierarchy1"/>
    <dgm:cxn modelId="{932BF4FE-BFFB-E146-BC38-7E696A9C602D}" srcId="{6A12AB6C-D71E-8346-933C-4D3E98460A95}" destId="{426E6B8C-4231-5041-9317-AD3E92AD340D}" srcOrd="1" destOrd="0" parTransId="{07AFCF7D-4461-FE4C-9F46-9648A6CC8718}" sibTransId="{DC234E78-9F84-D649-81A1-71EA8A3BFEB1}"/>
    <dgm:cxn modelId="{5283130B-C53F-B042-9837-8A06905D4DC2}" type="presParOf" srcId="{DD70C4BB-E685-3C47-B8B9-FF24928B3157}" destId="{E52A26A3-9B1F-4944-B10B-C1871B8D28B9}" srcOrd="0" destOrd="0" presId="urn:microsoft.com/office/officeart/2005/8/layout/hierarchy1"/>
    <dgm:cxn modelId="{526D5DFE-0C51-434D-896B-A086287CF9D7}" type="presParOf" srcId="{E52A26A3-9B1F-4944-B10B-C1871B8D28B9}" destId="{2E591451-5A00-3548-9234-DCE8BB61D9BC}" srcOrd="0" destOrd="0" presId="urn:microsoft.com/office/officeart/2005/8/layout/hierarchy1"/>
    <dgm:cxn modelId="{B99855B9-2179-DD4D-ABF9-C4DA7931AD78}" type="presParOf" srcId="{2E591451-5A00-3548-9234-DCE8BB61D9BC}" destId="{EA2E3AE8-A96B-3E4C-BCA3-BE8B27F44640}" srcOrd="0" destOrd="0" presId="urn:microsoft.com/office/officeart/2005/8/layout/hierarchy1"/>
    <dgm:cxn modelId="{A1A5D961-26A4-E146-8584-15F5C21FD56D}" type="presParOf" srcId="{2E591451-5A00-3548-9234-DCE8BB61D9BC}" destId="{180E3368-061E-2843-8093-2A6EA2A28D08}" srcOrd="1" destOrd="0" presId="urn:microsoft.com/office/officeart/2005/8/layout/hierarchy1"/>
    <dgm:cxn modelId="{89BB134F-ADB7-3443-80E8-2ACE87276F21}" type="presParOf" srcId="{E52A26A3-9B1F-4944-B10B-C1871B8D28B9}" destId="{28CCE777-3AFD-7C43-927F-9940CFBF6187}" srcOrd="1" destOrd="0" presId="urn:microsoft.com/office/officeart/2005/8/layout/hierarchy1"/>
    <dgm:cxn modelId="{0106BFF4-40DF-7D4A-BBCF-FEBDE9E9F8B0}" type="presParOf" srcId="{28CCE777-3AFD-7C43-927F-9940CFBF6187}" destId="{25646FA3-9AC8-5343-A289-C8C51D693903}" srcOrd="0" destOrd="0" presId="urn:microsoft.com/office/officeart/2005/8/layout/hierarchy1"/>
    <dgm:cxn modelId="{8E52104D-3E3A-8047-844B-B719B48FA81E}" type="presParOf" srcId="{28CCE777-3AFD-7C43-927F-9940CFBF6187}" destId="{773B3BF7-F656-B64A-8CB5-3107CD0C8683}" srcOrd="1" destOrd="0" presId="urn:microsoft.com/office/officeart/2005/8/layout/hierarchy1"/>
    <dgm:cxn modelId="{3A4DC8FE-F282-2F45-83CC-DC96ACC5E161}" type="presParOf" srcId="{773B3BF7-F656-B64A-8CB5-3107CD0C8683}" destId="{85797FAE-D288-8046-B9F7-9A60CC249209}" srcOrd="0" destOrd="0" presId="urn:microsoft.com/office/officeart/2005/8/layout/hierarchy1"/>
    <dgm:cxn modelId="{CF055BA3-EE45-2542-BEC8-324BE6A54739}" type="presParOf" srcId="{85797FAE-D288-8046-B9F7-9A60CC249209}" destId="{C2D65F10-FFFD-2840-9446-86AA9FC0CF3E}" srcOrd="0" destOrd="0" presId="urn:microsoft.com/office/officeart/2005/8/layout/hierarchy1"/>
    <dgm:cxn modelId="{36E9347D-86C8-714F-AE38-83BA6D060F15}" type="presParOf" srcId="{85797FAE-D288-8046-B9F7-9A60CC249209}" destId="{E808F9AC-8AD8-C347-8A37-A319147D8BF0}" srcOrd="1" destOrd="0" presId="urn:microsoft.com/office/officeart/2005/8/layout/hierarchy1"/>
    <dgm:cxn modelId="{34A56E4F-9089-2948-ABF1-1694A0583531}" type="presParOf" srcId="{773B3BF7-F656-B64A-8CB5-3107CD0C8683}" destId="{048B1816-7D65-7E46-99BC-8FD4DF08A468}" srcOrd="1" destOrd="0" presId="urn:microsoft.com/office/officeart/2005/8/layout/hierarchy1"/>
    <dgm:cxn modelId="{2F1BAAC2-78DA-C74F-862E-FF308F338DA8}" type="presParOf" srcId="{28CCE777-3AFD-7C43-927F-9940CFBF6187}" destId="{8A483A41-7090-7341-AC05-ED6E5EC1D459}" srcOrd="2" destOrd="0" presId="urn:microsoft.com/office/officeart/2005/8/layout/hierarchy1"/>
    <dgm:cxn modelId="{896BB476-4BB4-7F4F-8173-5617EB3086F0}" type="presParOf" srcId="{28CCE777-3AFD-7C43-927F-9940CFBF6187}" destId="{EA461846-2E2B-4A4C-AF06-5509BD17EA6B}" srcOrd="3" destOrd="0" presId="urn:microsoft.com/office/officeart/2005/8/layout/hierarchy1"/>
    <dgm:cxn modelId="{90FF4EF9-4207-734B-A649-D38739C9B108}" type="presParOf" srcId="{EA461846-2E2B-4A4C-AF06-5509BD17EA6B}" destId="{A693E8D7-4505-6748-96F3-BF3F9D665E68}" srcOrd="0" destOrd="0" presId="urn:microsoft.com/office/officeart/2005/8/layout/hierarchy1"/>
    <dgm:cxn modelId="{DAB90E71-2AB6-7742-8C31-742966180F40}" type="presParOf" srcId="{A693E8D7-4505-6748-96F3-BF3F9D665E68}" destId="{5630B864-235C-B244-95D9-8FE0F2237D79}" srcOrd="0" destOrd="0" presId="urn:microsoft.com/office/officeart/2005/8/layout/hierarchy1"/>
    <dgm:cxn modelId="{1BEB83DC-A730-284B-BD33-E5762BCEFB43}" type="presParOf" srcId="{A693E8D7-4505-6748-96F3-BF3F9D665E68}" destId="{5F24ABFA-9B0C-DB4D-ABCC-C6DF994DE725}" srcOrd="1" destOrd="0" presId="urn:microsoft.com/office/officeart/2005/8/layout/hierarchy1"/>
    <dgm:cxn modelId="{BFADCC71-25AB-A940-B916-C0B538790EF2}" type="presParOf" srcId="{EA461846-2E2B-4A4C-AF06-5509BD17EA6B}" destId="{34095C25-08E9-4A4B-9112-96CC5550219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4841F7-B813-2447-AAE1-CB0488850369}"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F7FD1425-4109-3E4F-A986-EAB291651B7B}">
      <dgm:prSet phldrT="[Text]"/>
      <dgm:spPr>
        <a:pattFill prst="pct5">
          <a:fgClr>
            <a:schemeClr val="bg2"/>
          </a:fgClr>
          <a:bgClr>
            <a:schemeClr val="bg1"/>
          </a:bgClr>
        </a:pattFill>
      </dgm:spPr>
      <dgm:t>
        <a:bodyPr/>
        <a:lstStyle/>
        <a:p>
          <a:r>
            <a:rPr lang="en-US" dirty="0">
              <a:solidFill>
                <a:schemeClr val="tx1"/>
              </a:solidFill>
            </a:rPr>
            <a:t>Creditors’ voluntary winding up</a:t>
          </a:r>
        </a:p>
      </dgm:t>
    </dgm:pt>
    <dgm:pt modelId="{6799DA33-D682-BA4F-AD82-EDE09B7F63BB}" type="parTrans" cxnId="{ED50DEAB-7F00-A248-9F8B-948AC13C47E7}">
      <dgm:prSet/>
      <dgm:spPr/>
      <dgm:t>
        <a:bodyPr/>
        <a:lstStyle/>
        <a:p>
          <a:endParaRPr lang="en-US"/>
        </a:p>
      </dgm:t>
    </dgm:pt>
    <dgm:pt modelId="{5F3339A6-2E5A-1C42-89B0-D8F239678D1C}" type="sibTrans" cxnId="{ED50DEAB-7F00-A248-9F8B-948AC13C47E7}">
      <dgm:prSet/>
      <dgm:spPr/>
      <dgm:t>
        <a:bodyPr/>
        <a:lstStyle/>
        <a:p>
          <a:endParaRPr lang="en-US"/>
        </a:p>
      </dgm:t>
    </dgm:pt>
    <dgm:pt modelId="{6E6A1B6D-8267-2440-A424-245FD3F56EF0}">
      <dgm:prSet phldrT="[Text]"/>
      <dgm:spPr/>
      <dgm:t>
        <a:bodyPr/>
        <a:lstStyle/>
        <a:p>
          <a:r>
            <a:rPr lang="en-US" dirty="0"/>
            <a:t>Directors determine that the company is insolvent and should be wound up.</a:t>
          </a:r>
        </a:p>
      </dgm:t>
    </dgm:pt>
    <dgm:pt modelId="{C2FB04BF-8DD6-AD43-B809-BB3A62C6DCF7}" type="parTrans" cxnId="{1DF8530A-6C8E-B440-98A0-47F3636A7902}">
      <dgm:prSet/>
      <dgm:spPr/>
      <dgm:t>
        <a:bodyPr/>
        <a:lstStyle/>
        <a:p>
          <a:endParaRPr lang="en-US"/>
        </a:p>
      </dgm:t>
    </dgm:pt>
    <dgm:pt modelId="{393FD241-FC82-2445-98FB-D2826BD421B7}" type="sibTrans" cxnId="{1DF8530A-6C8E-B440-98A0-47F3636A7902}">
      <dgm:prSet/>
      <dgm:spPr/>
      <dgm:t>
        <a:bodyPr/>
        <a:lstStyle/>
        <a:p>
          <a:endParaRPr lang="en-US"/>
        </a:p>
      </dgm:t>
    </dgm:pt>
    <dgm:pt modelId="{EB2FB0C6-1EA6-5048-AC54-FF46665C5115}">
      <dgm:prSet phldrT="[Text]"/>
      <dgm:spPr>
        <a:pattFill prst="dkDnDiag">
          <a:fgClr>
            <a:schemeClr val="bg2"/>
          </a:fgClr>
          <a:bgClr>
            <a:schemeClr val="bg1"/>
          </a:bgClr>
        </a:pattFill>
      </dgm:spPr>
      <dgm:t>
        <a:bodyPr/>
        <a:lstStyle/>
        <a:p>
          <a:r>
            <a:rPr lang="en-US" dirty="0">
              <a:solidFill>
                <a:schemeClr val="tx1"/>
              </a:solidFill>
            </a:rPr>
            <a:t>Members voluntary winding up is initiated but liquidator finds the company insolvent.</a:t>
          </a:r>
        </a:p>
      </dgm:t>
    </dgm:pt>
    <dgm:pt modelId="{CD2009E4-F011-CA47-87BF-D6766ED677AE}" type="parTrans" cxnId="{598504A2-E6A3-6342-8581-55C8DA43E9C8}">
      <dgm:prSet/>
      <dgm:spPr/>
      <dgm:t>
        <a:bodyPr/>
        <a:lstStyle/>
        <a:p>
          <a:endParaRPr lang="en-US"/>
        </a:p>
      </dgm:t>
    </dgm:pt>
    <dgm:pt modelId="{BCE1C2F7-8DC2-BE43-9EB6-8A7DDD80EEFD}" type="sibTrans" cxnId="{598504A2-E6A3-6342-8581-55C8DA43E9C8}">
      <dgm:prSet/>
      <dgm:spPr/>
      <dgm:t>
        <a:bodyPr/>
        <a:lstStyle/>
        <a:p>
          <a:endParaRPr lang="en-US"/>
        </a:p>
      </dgm:t>
    </dgm:pt>
    <dgm:pt modelId="{2D49356F-6D0C-504B-B992-2F1907945DAF}" type="pres">
      <dgm:prSet presAssocID="{D74841F7-B813-2447-AAE1-CB0488850369}" presName="diagram" presStyleCnt="0">
        <dgm:presLayoutVars>
          <dgm:chPref val="1"/>
          <dgm:dir/>
          <dgm:animOne val="branch"/>
          <dgm:animLvl val="lvl"/>
          <dgm:resizeHandles val="exact"/>
        </dgm:presLayoutVars>
      </dgm:prSet>
      <dgm:spPr/>
    </dgm:pt>
    <dgm:pt modelId="{B888D39C-6572-4049-ABD4-7165DC33EED4}" type="pres">
      <dgm:prSet presAssocID="{F7FD1425-4109-3E4F-A986-EAB291651B7B}" presName="root1" presStyleCnt="0"/>
      <dgm:spPr/>
    </dgm:pt>
    <dgm:pt modelId="{C98978B3-16D7-A441-901B-BD6CBD06F58D}" type="pres">
      <dgm:prSet presAssocID="{F7FD1425-4109-3E4F-A986-EAB291651B7B}" presName="LevelOneTextNode" presStyleLbl="node0" presStyleIdx="0" presStyleCnt="1">
        <dgm:presLayoutVars>
          <dgm:chPref val="3"/>
        </dgm:presLayoutVars>
      </dgm:prSet>
      <dgm:spPr/>
    </dgm:pt>
    <dgm:pt modelId="{1573180A-0199-3A43-A001-221BEBC9D8B3}" type="pres">
      <dgm:prSet presAssocID="{F7FD1425-4109-3E4F-A986-EAB291651B7B}" presName="level2hierChild" presStyleCnt="0"/>
      <dgm:spPr/>
    </dgm:pt>
    <dgm:pt modelId="{459467A0-4158-5D4C-BEDC-3745641211B4}" type="pres">
      <dgm:prSet presAssocID="{C2FB04BF-8DD6-AD43-B809-BB3A62C6DCF7}" presName="conn2-1" presStyleLbl="parChTrans1D2" presStyleIdx="0" presStyleCnt="2"/>
      <dgm:spPr/>
    </dgm:pt>
    <dgm:pt modelId="{7B3AEE9A-7316-074A-8ABF-C375643D46C9}" type="pres">
      <dgm:prSet presAssocID="{C2FB04BF-8DD6-AD43-B809-BB3A62C6DCF7}" presName="connTx" presStyleLbl="parChTrans1D2" presStyleIdx="0" presStyleCnt="2"/>
      <dgm:spPr/>
    </dgm:pt>
    <dgm:pt modelId="{2F515C41-B13D-A542-BB6F-FD4DF20FBAB7}" type="pres">
      <dgm:prSet presAssocID="{6E6A1B6D-8267-2440-A424-245FD3F56EF0}" presName="root2" presStyleCnt="0"/>
      <dgm:spPr/>
    </dgm:pt>
    <dgm:pt modelId="{65F509DB-0208-BC4B-9BFF-89DCADEDDAA5}" type="pres">
      <dgm:prSet presAssocID="{6E6A1B6D-8267-2440-A424-245FD3F56EF0}" presName="LevelTwoTextNode" presStyleLbl="node2" presStyleIdx="0" presStyleCnt="2">
        <dgm:presLayoutVars>
          <dgm:chPref val="3"/>
        </dgm:presLayoutVars>
      </dgm:prSet>
      <dgm:spPr/>
    </dgm:pt>
    <dgm:pt modelId="{5D07B318-4C96-0142-9716-2F04596C03FD}" type="pres">
      <dgm:prSet presAssocID="{6E6A1B6D-8267-2440-A424-245FD3F56EF0}" presName="level3hierChild" presStyleCnt="0"/>
      <dgm:spPr/>
    </dgm:pt>
    <dgm:pt modelId="{88BA2CDF-0D74-C64E-975C-F9BE44B15507}" type="pres">
      <dgm:prSet presAssocID="{CD2009E4-F011-CA47-87BF-D6766ED677AE}" presName="conn2-1" presStyleLbl="parChTrans1D2" presStyleIdx="1" presStyleCnt="2"/>
      <dgm:spPr/>
    </dgm:pt>
    <dgm:pt modelId="{3153EAE4-73B4-484B-ACAD-589DE5AFAF8D}" type="pres">
      <dgm:prSet presAssocID="{CD2009E4-F011-CA47-87BF-D6766ED677AE}" presName="connTx" presStyleLbl="parChTrans1D2" presStyleIdx="1" presStyleCnt="2"/>
      <dgm:spPr/>
    </dgm:pt>
    <dgm:pt modelId="{7B3E03FE-D618-2C49-83B0-DFEE5D303C44}" type="pres">
      <dgm:prSet presAssocID="{EB2FB0C6-1EA6-5048-AC54-FF46665C5115}" presName="root2" presStyleCnt="0"/>
      <dgm:spPr/>
    </dgm:pt>
    <dgm:pt modelId="{A0F5C329-66CB-4E4D-B284-761A04423817}" type="pres">
      <dgm:prSet presAssocID="{EB2FB0C6-1EA6-5048-AC54-FF46665C5115}" presName="LevelTwoTextNode" presStyleLbl="node2" presStyleIdx="1" presStyleCnt="2">
        <dgm:presLayoutVars>
          <dgm:chPref val="3"/>
        </dgm:presLayoutVars>
      </dgm:prSet>
      <dgm:spPr/>
    </dgm:pt>
    <dgm:pt modelId="{7D14BFB9-B1B3-A349-89CE-EDA6B9CC339A}" type="pres">
      <dgm:prSet presAssocID="{EB2FB0C6-1EA6-5048-AC54-FF46665C5115}" presName="level3hierChild" presStyleCnt="0"/>
      <dgm:spPr/>
    </dgm:pt>
  </dgm:ptLst>
  <dgm:cxnLst>
    <dgm:cxn modelId="{D67E1609-3982-DA46-83EB-0313D20EDD17}" type="presOf" srcId="{D74841F7-B813-2447-AAE1-CB0488850369}" destId="{2D49356F-6D0C-504B-B992-2F1907945DAF}" srcOrd="0" destOrd="0" presId="urn:microsoft.com/office/officeart/2005/8/layout/hierarchy2"/>
    <dgm:cxn modelId="{1DF8530A-6C8E-B440-98A0-47F3636A7902}" srcId="{F7FD1425-4109-3E4F-A986-EAB291651B7B}" destId="{6E6A1B6D-8267-2440-A424-245FD3F56EF0}" srcOrd="0" destOrd="0" parTransId="{C2FB04BF-8DD6-AD43-B809-BB3A62C6DCF7}" sibTransId="{393FD241-FC82-2445-98FB-D2826BD421B7}"/>
    <dgm:cxn modelId="{9BDF5932-D996-AA4D-B58E-6B19649BD8EC}" type="presOf" srcId="{EB2FB0C6-1EA6-5048-AC54-FF46665C5115}" destId="{A0F5C329-66CB-4E4D-B284-761A04423817}" srcOrd="0" destOrd="0" presId="urn:microsoft.com/office/officeart/2005/8/layout/hierarchy2"/>
    <dgm:cxn modelId="{221C6B81-F969-7740-925F-2F2A2CA038AD}" type="presOf" srcId="{6E6A1B6D-8267-2440-A424-245FD3F56EF0}" destId="{65F509DB-0208-BC4B-9BFF-89DCADEDDAA5}" srcOrd="0" destOrd="0" presId="urn:microsoft.com/office/officeart/2005/8/layout/hierarchy2"/>
    <dgm:cxn modelId="{EDA72D88-2429-F348-A62D-535B3F8014E3}" type="presOf" srcId="{CD2009E4-F011-CA47-87BF-D6766ED677AE}" destId="{3153EAE4-73B4-484B-ACAD-589DE5AFAF8D}" srcOrd="1" destOrd="0" presId="urn:microsoft.com/office/officeart/2005/8/layout/hierarchy2"/>
    <dgm:cxn modelId="{598504A2-E6A3-6342-8581-55C8DA43E9C8}" srcId="{F7FD1425-4109-3E4F-A986-EAB291651B7B}" destId="{EB2FB0C6-1EA6-5048-AC54-FF46665C5115}" srcOrd="1" destOrd="0" parTransId="{CD2009E4-F011-CA47-87BF-D6766ED677AE}" sibTransId="{BCE1C2F7-8DC2-BE43-9EB6-8A7DDD80EEFD}"/>
    <dgm:cxn modelId="{ED50DEAB-7F00-A248-9F8B-948AC13C47E7}" srcId="{D74841F7-B813-2447-AAE1-CB0488850369}" destId="{F7FD1425-4109-3E4F-A986-EAB291651B7B}" srcOrd="0" destOrd="0" parTransId="{6799DA33-D682-BA4F-AD82-EDE09B7F63BB}" sibTransId="{5F3339A6-2E5A-1C42-89B0-D8F239678D1C}"/>
    <dgm:cxn modelId="{E9331FD0-F5C1-F248-8336-BA6D300B2B12}" type="presOf" srcId="{CD2009E4-F011-CA47-87BF-D6766ED677AE}" destId="{88BA2CDF-0D74-C64E-975C-F9BE44B15507}" srcOrd="0" destOrd="0" presId="urn:microsoft.com/office/officeart/2005/8/layout/hierarchy2"/>
    <dgm:cxn modelId="{D3DF1CE1-7406-0840-BB7F-995B00458400}" type="presOf" srcId="{C2FB04BF-8DD6-AD43-B809-BB3A62C6DCF7}" destId="{7B3AEE9A-7316-074A-8ABF-C375643D46C9}" srcOrd="1" destOrd="0" presId="urn:microsoft.com/office/officeart/2005/8/layout/hierarchy2"/>
    <dgm:cxn modelId="{8D5D2EEC-7DB4-EE4B-BDE5-25F76FABCFEC}" type="presOf" srcId="{F7FD1425-4109-3E4F-A986-EAB291651B7B}" destId="{C98978B3-16D7-A441-901B-BD6CBD06F58D}" srcOrd="0" destOrd="0" presId="urn:microsoft.com/office/officeart/2005/8/layout/hierarchy2"/>
    <dgm:cxn modelId="{A46B4EFC-0F36-F24A-8A1A-89FEC07A72CE}" type="presOf" srcId="{C2FB04BF-8DD6-AD43-B809-BB3A62C6DCF7}" destId="{459467A0-4158-5D4C-BEDC-3745641211B4}" srcOrd="0" destOrd="0" presId="urn:microsoft.com/office/officeart/2005/8/layout/hierarchy2"/>
    <dgm:cxn modelId="{9CB492D6-9105-7246-BD87-6D80AEF9CB5D}" type="presParOf" srcId="{2D49356F-6D0C-504B-B992-2F1907945DAF}" destId="{B888D39C-6572-4049-ABD4-7165DC33EED4}" srcOrd="0" destOrd="0" presId="urn:microsoft.com/office/officeart/2005/8/layout/hierarchy2"/>
    <dgm:cxn modelId="{952F17D1-FAE0-564C-A873-33DF1F77CB66}" type="presParOf" srcId="{B888D39C-6572-4049-ABD4-7165DC33EED4}" destId="{C98978B3-16D7-A441-901B-BD6CBD06F58D}" srcOrd="0" destOrd="0" presId="urn:microsoft.com/office/officeart/2005/8/layout/hierarchy2"/>
    <dgm:cxn modelId="{23602379-227B-5348-B49D-94FFEADD723F}" type="presParOf" srcId="{B888D39C-6572-4049-ABD4-7165DC33EED4}" destId="{1573180A-0199-3A43-A001-221BEBC9D8B3}" srcOrd="1" destOrd="0" presId="urn:microsoft.com/office/officeart/2005/8/layout/hierarchy2"/>
    <dgm:cxn modelId="{0F857181-50E8-2F49-909D-68B944553B52}" type="presParOf" srcId="{1573180A-0199-3A43-A001-221BEBC9D8B3}" destId="{459467A0-4158-5D4C-BEDC-3745641211B4}" srcOrd="0" destOrd="0" presId="urn:microsoft.com/office/officeart/2005/8/layout/hierarchy2"/>
    <dgm:cxn modelId="{9A470A5D-89C4-F946-897E-1A8846481404}" type="presParOf" srcId="{459467A0-4158-5D4C-BEDC-3745641211B4}" destId="{7B3AEE9A-7316-074A-8ABF-C375643D46C9}" srcOrd="0" destOrd="0" presId="urn:microsoft.com/office/officeart/2005/8/layout/hierarchy2"/>
    <dgm:cxn modelId="{E78B5A61-B8C5-5C49-8E5F-735BF46BA357}" type="presParOf" srcId="{1573180A-0199-3A43-A001-221BEBC9D8B3}" destId="{2F515C41-B13D-A542-BB6F-FD4DF20FBAB7}" srcOrd="1" destOrd="0" presId="urn:microsoft.com/office/officeart/2005/8/layout/hierarchy2"/>
    <dgm:cxn modelId="{E602AECB-E9F8-9C49-A835-D43546E0DD24}" type="presParOf" srcId="{2F515C41-B13D-A542-BB6F-FD4DF20FBAB7}" destId="{65F509DB-0208-BC4B-9BFF-89DCADEDDAA5}" srcOrd="0" destOrd="0" presId="urn:microsoft.com/office/officeart/2005/8/layout/hierarchy2"/>
    <dgm:cxn modelId="{68F23A8B-F3D4-5749-B4C5-D576554D426D}" type="presParOf" srcId="{2F515C41-B13D-A542-BB6F-FD4DF20FBAB7}" destId="{5D07B318-4C96-0142-9716-2F04596C03FD}" srcOrd="1" destOrd="0" presId="urn:microsoft.com/office/officeart/2005/8/layout/hierarchy2"/>
    <dgm:cxn modelId="{0F43AA6D-0D14-1542-8F13-D422DD255859}" type="presParOf" srcId="{1573180A-0199-3A43-A001-221BEBC9D8B3}" destId="{88BA2CDF-0D74-C64E-975C-F9BE44B15507}" srcOrd="2" destOrd="0" presId="urn:microsoft.com/office/officeart/2005/8/layout/hierarchy2"/>
    <dgm:cxn modelId="{E10CF7BA-6734-D847-8337-3CD846B3231A}" type="presParOf" srcId="{88BA2CDF-0D74-C64E-975C-F9BE44B15507}" destId="{3153EAE4-73B4-484B-ACAD-589DE5AFAF8D}" srcOrd="0" destOrd="0" presId="urn:microsoft.com/office/officeart/2005/8/layout/hierarchy2"/>
    <dgm:cxn modelId="{A5A5FA8D-87F5-4044-A782-2553836DA349}" type="presParOf" srcId="{1573180A-0199-3A43-A001-221BEBC9D8B3}" destId="{7B3E03FE-D618-2C49-83B0-DFEE5D303C44}" srcOrd="3" destOrd="0" presId="urn:microsoft.com/office/officeart/2005/8/layout/hierarchy2"/>
    <dgm:cxn modelId="{CE7CD82E-3450-B740-8355-4163AE944366}" type="presParOf" srcId="{7B3E03FE-D618-2C49-83B0-DFEE5D303C44}" destId="{A0F5C329-66CB-4E4D-B284-761A04423817}" srcOrd="0" destOrd="0" presId="urn:microsoft.com/office/officeart/2005/8/layout/hierarchy2"/>
    <dgm:cxn modelId="{BFE3D392-79B7-3842-90C2-162B5A5EA77E}" type="presParOf" srcId="{7B3E03FE-D618-2C49-83B0-DFEE5D303C44}" destId="{7D14BFB9-B1B3-A349-89CE-EDA6B9CC339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D408AE-02BD-1D4A-9327-88AE1DDC3F10}"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6EEC3CC6-165E-D248-B898-1B0D0683AC7E}">
      <dgm:prSet phldrT="[Text]"/>
      <dgm:spPr/>
      <dgm:t>
        <a:bodyPr/>
        <a:lstStyle/>
        <a:p>
          <a:r>
            <a:rPr lang="en-US" dirty="0"/>
            <a:t>COMPANY’S BUSINESS</a:t>
          </a:r>
        </a:p>
      </dgm:t>
    </dgm:pt>
    <dgm:pt modelId="{50972418-20B2-8E44-8B71-DD4BBDA8B770}" type="parTrans" cxnId="{A5559F76-F15F-134A-BC6C-3CEED4A8B774}">
      <dgm:prSet/>
      <dgm:spPr/>
      <dgm:t>
        <a:bodyPr/>
        <a:lstStyle/>
        <a:p>
          <a:endParaRPr lang="en-US"/>
        </a:p>
      </dgm:t>
    </dgm:pt>
    <dgm:pt modelId="{A20BD18E-84E5-B146-AF73-1C5A33F54F95}" type="sibTrans" cxnId="{A5559F76-F15F-134A-BC6C-3CEED4A8B774}">
      <dgm:prSet/>
      <dgm:spPr/>
      <dgm:t>
        <a:bodyPr/>
        <a:lstStyle/>
        <a:p>
          <a:endParaRPr lang="en-US"/>
        </a:p>
      </dgm:t>
    </dgm:pt>
    <dgm:pt modelId="{15ECA95C-8BDF-0843-8CB6-938133709DB2}">
      <dgm:prSet phldrT="[Text]"/>
      <dgm:spPr/>
      <dgm:t>
        <a:bodyPr/>
        <a:lstStyle/>
        <a:p>
          <a:r>
            <a:rPr lang="en-US" dirty="0"/>
            <a:t>DIRECTORS AND OTHER OFFICERS</a:t>
          </a:r>
        </a:p>
      </dgm:t>
    </dgm:pt>
    <dgm:pt modelId="{B47036F1-6C9A-0D45-9B63-9771C9F5715C}" type="parTrans" cxnId="{B87A5399-2E8D-D844-BBD1-94CA37D4134F}">
      <dgm:prSet/>
      <dgm:spPr/>
      <dgm:t>
        <a:bodyPr/>
        <a:lstStyle/>
        <a:p>
          <a:endParaRPr lang="en-US"/>
        </a:p>
      </dgm:t>
    </dgm:pt>
    <dgm:pt modelId="{B9AEF1FE-AD20-4747-B981-6D66D2BD26DC}" type="sibTrans" cxnId="{B87A5399-2E8D-D844-BBD1-94CA37D4134F}">
      <dgm:prSet/>
      <dgm:spPr/>
      <dgm:t>
        <a:bodyPr/>
        <a:lstStyle/>
        <a:p>
          <a:endParaRPr lang="en-US"/>
        </a:p>
      </dgm:t>
    </dgm:pt>
    <dgm:pt modelId="{3B857E81-BA61-A740-8C7F-898C2165A6AF}">
      <dgm:prSet phldrT="[Text]"/>
      <dgm:spPr/>
      <dgm:t>
        <a:bodyPr/>
        <a:lstStyle/>
        <a:p>
          <a:r>
            <a:rPr lang="en-US" dirty="0"/>
            <a:t>MEMBERS</a:t>
          </a:r>
        </a:p>
      </dgm:t>
    </dgm:pt>
    <dgm:pt modelId="{C7FB88EB-98C9-5D4D-8AF6-B3CEC4AA60DD}" type="parTrans" cxnId="{53852E51-D594-C742-A371-838DCBD667C7}">
      <dgm:prSet/>
      <dgm:spPr/>
      <dgm:t>
        <a:bodyPr/>
        <a:lstStyle/>
        <a:p>
          <a:endParaRPr lang="en-US"/>
        </a:p>
      </dgm:t>
    </dgm:pt>
    <dgm:pt modelId="{18C5536E-4FD5-E749-BF57-C85D6E915031}" type="sibTrans" cxnId="{53852E51-D594-C742-A371-838DCBD667C7}">
      <dgm:prSet/>
      <dgm:spPr/>
      <dgm:t>
        <a:bodyPr/>
        <a:lstStyle/>
        <a:p>
          <a:endParaRPr lang="en-US"/>
        </a:p>
      </dgm:t>
    </dgm:pt>
    <dgm:pt modelId="{A3893F98-CA9C-1A4F-8826-53D0D43B8D04}">
      <dgm:prSet phldrT="[Text]"/>
      <dgm:spPr/>
      <dgm:t>
        <a:bodyPr/>
        <a:lstStyle/>
        <a:p>
          <a:r>
            <a:rPr lang="en-US" dirty="0"/>
            <a:t>CREDITORS</a:t>
          </a:r>
        </a:p>
      </dgm:t>
    </dgm:pt>
    <dgm:pt modelId="{62EDE00B-5F14-D74C-85DA-C6AB91C834EB}" type="parTrans" cxnId="{A459D5F2-90EC-4841-8345-2664482E1908}">
      <dgm:prSet/>
      <dgm:spPr/>
      <dgm:t>
        <a:bodyPr/>
        <a:lstStyle/>
        <a:p>
          <a:endParaRPr lang="en-US"/>
        </a:p>
      </dgm:t>
    </dgm:pt>
    <dgm:pt modelId="{2652AF42-F1C1-7A4E-B84D-1EF0B68616B0}" type="sibTrans" cxnId="{A459D5F2-90EC-4841-8345-2664482E1908}">
      <dgm:prSet/>
      <dgm:spPr/>
      <dgm:t>
        <a:bodyPr/>
        <a:lstStyle/>
        <a:p>
          <a:endParaRPr lang="en-US"/>
        </a:p>
      </dgm:t>
    </dgm:pt>
    <dgm:pt modelId="{18EED2E9-21C1-F44F-9FEA-B5AA49BA7860}">
      <dgm:prSet phldrT="[Text]"/>
      <dgm:spPr/>
      <dgm:t>
        <a:bodyPr/>
        <a:lstStyle/>
        <a:p>
          <a:r>
            <a:rPr lang="en-US" dirty="0"/>
            <a:t>EMPLOYEES</a:t>
          </a:r>
        </a:p>
      </dgm:t>
    </dgm:pt>
    <dgm:pt modelId="{1F46C0E3-DFD8-2E44-8702-40C177A34570}" type="parTrans" cxnId="{9265D401-3951-4643-8E14-87C514C41070}">
      <dgm:prSet/>
      <dgm:spPr/>
      <dgm:t>
        <a:bodyPr/>
        <a:lstStyle/>
        <a:p>
          <a:endParaRPr lang="en-US"/>
        </a:p>
      </dgm:t>
    </dgm:pt>
    <dgm:pt modelId="{C55AEB59-28D9-054A-8ED7-D1D7822B1308}" type="sibTrans" cxnId="{9265D401-3951-4643-8E14-87C514C41070}">
      <dgm:prSet/>
      <dgm:spPr/>
      <dgm:t>
        <a:bodyPr/>
        <a:lstStyle/>
        <a:p>
          <a:endParaRPr lang="en-US"/>
        </a:p>
      </dgm:t>
    </dgm:pt>
    <dgm:pt modelId="{CC50B8B1-F734-4B47-AF76-A55AD45167E8}">
      <dgm:prSet/>
      <dgm:spPr/>
      <dgm:t>
        <a:bodyPr/>
        <a:lstStyle/>
        <a:p>
          <a:r>
            <a:rPr lang="en-US" dirty="0"/>
            <a:t>CONTRACTS</a:t>
          </a:r>
        </a:p>
      </dgm:t>
    </dgm:pt>
    <dgm:pt modelId="{F19ABF11-A35D-354B-81A1-CEA7AD51CC02}" type="parTrans" cxnId="{6242B0B9-BCD0-E642-9616-BD5ED841BAC7}">
      <dgm:prSet/>
      <dgm:spPr/>
      <dgm:t>
        <a:bodyPr/>
        <a:lstStyle/>
        <a:p>
          <a:endParaRPr lang="en-US"/>
        </a:p>
      </dgm:t>
    </dgm:pt>
    <dgm:pt modelId="{D9DA2E1C-8DF3-0D4A-B87E-B0BEACC92CF8}" type="sibTrans" cxnId="{6242B0B9-BCD0-E642-9616-BD5ED841BAC7}">
      <dgm:prSet/>
      <dgm:spPr/>
      <dgm:t>
        <a:bodyPr/>
        <a:lstStyle/>
        <a:p>
          <a:endParaRPr lang="en-US"/>
        </a:p>
      </dgm:t>
    </dgm:pt>
    <dgm:pt modelId="{35A88AD7-3543-5149-A0EC-52B064811F4B}" type="pres">
      <dgm:prSet presAssocID="{01D408AE-02BD-1D4A-9327-88AE1DDC3F10}" presName="diagram" presStyleCnt="0">
        <dgm:presLayoutVars>
          <dgm:dir/>
          <dgm:resizeHandles val="exact"/>
        </dgm:presLayoutVars>
      </dgm:prSet>
      <dgm:spPr/>
    </dgm:pt>
    <dgm:pt modelId="{4E1F2328-B958-2B4B-A915-24938A6C0930}" type="pres">
      <dgm:prSet presAssocID="{6EEC3CC6-165E-D248-B898-1B0D0683AC7E}" presName="node" presStyleLbl="node1" presStyleIdx="0" presStyleCnt="6">
        <dgm:presLayoutVars>
          <dgm:bulletEnabled val="1"/>
        </dgm:presLayoutVars>
      </dgm:prSet>
      <dgm:spPr/>
    </dgm:pt>
    <dgm:pt modelId="{8F8A581F-BF83-8C4F-8F6D-245B91BD308A}" type="pres">
      <dgm:prSet presAssocID="{A20BD18E-84E5-B146-AF73-1C5A33F54F95}" presName="sibTrans" presStyleCnt="0"/>
      <dgm:spPr/>
    </dgm:pt>
    <dgm:pt modelId="{6C070395-69CB-C64B-9494-55271714BC98}" type="pres">
      <dgm:prSet presAssocID="{15ECA95C-8BDF-0843-8CB6-938133709DB2}" presName="node" presStyleLbl="node1" presStyleIdx="1" presStyleCnt="6">
        <dgm:presLayoutVars>
          <dgm:bulletEnabled val="1"/>
        </dgm:presLayoutVars>
      </dgm:prSet>
      <dgm:spPr/>
    </dgm:pt>
    <dgm:pt modelId="{7545421E-A045-C943-B247-44C567B3B5D5}" type="pres">
      <dgm:prSet presAssocID="{B9AEF1FE-AD20-4747-B981-6D66D2BD26DC}" presName="sibTrans" presStyleCnt="0"/>
      <dgm:spPr/>
    </dgm:pt>
    <dgm:pt modelId="{7BF88BBF-D856-0E4A-A40B-439D5AA4723B}" type="pres">
      <dgm:prSet presAssocID="{3B857E81-BA61-A740-8C7F-898C2165A6AF}" presName="node" presStyleLbl="node1" presStyleIdx="2" presStyleCnt="6">
        <dgm:presLayoutVars>
          <dgm:bulletEnabled val="1"/>
        </dgm:presLayoutVars>
      </dgm:prSet>
      <dgm:spPr/>
    </dgm:pt>
    <dgm:pt modelId="{F7826E46-B96C-D943-AEFC-E43EFF169944}" type="pres">
      <dgm:prSet presAssocID="{18C5536E-4FD5-E749-BF57-C85D6E915031}" presName="sibTrans" presStyleCnt="0"/>
      <dgm:spPr/>
    </dgm:pt>
    <dgm:pt modelId="{251F0DF8-A7D4-904F-B1EA-E4B967E82168}" type="pres">
      <dgm:prSet presAssocID="{A3893F98-CA9C-1A4F-8826-53D0D43B8D04}" presName="node" presStyleLbl="node1" presStyleIdx="3" presStyleCnt="6">
        <dgm:presLayoutVars>
          <dgm:bulletEnabled val="1"/>
        </dgm:presLayoutVars>
      </dgm:prSet>
      <dgm:spPr/>
    </dgm:pt>
    <dgm:pt modelId="{33C9CC3B-CDBB-954B-8E15-2CB53840C146}" type="pres">
      <dgm:prSet presAssocID="{2652AF42-F1C1-7A4E-B84D-1EF0B68616B0}" presName="sibTrans" presStyleCnt="0"/>
      <dgm:spPr/>
    </dgm:pt>
    <dgm:pt modelId="{129D563B-A086-6E48-AD1B-03EA9755BA00}" type="pres">
      <dgm:prSet presAssocID="{CC50B8B1-F734-4B47-AF76-A55AD45167E8}" presName="node" presStyleLbl="node1" presStyleIdx="4" presStyleCnt="6">
        <dgm:presLayoutVars>
          <dgm:bulletEnabled val="1"/>
        </dgm:presLayoutVars>
      </dgm:prSet>
      <dgm:spPr/>
    </dgm:pt>
    <dgm:pt modelId="{906F5D88-E53C-BE40-BD2D-97C320117FEF}" type="pres">
      <dgm:prSet presAssocID="{D9DA2E1C-8DF3-0D4A-B87E-B0BEACC92CF8}" presName="sibTrans" presStyleCnt="0"/>
      <dgm:spPr/>
    </dgm:pt>
    <dgm:pt modelId="{5E79C510-13CA-2748-A981-892DD157DDF2}" type="pres">
      <dgm:prSet presAssocID="{18EED2E9-21C1-F44F-9FEA-B5AA49BA7860}" presName="node" presStyleLbl="node1" presStyleIdx="5" presStyleCnt="6">
        <dgm:presLayoutVars>
          <dgm:bulletEnabled val="1"/>
        </dgm:presLayoutVars>
      </dgm:prSet>
      <dgm:spPr/>
    </dgm:pt>
  </dgm:ptLst>
  <dgm:cxnLst>
    <dgm:cxn modelId="{9265D401-3951-4643-8E14-87C514C41070}" srcId="{01D408AE-02BD-1D4A-9327-88AE1DDC3F10}" destId="{18EED2E9-21C1-F44F-9FEA-B5AA49BA7860}" srcOrd="5" destOrd="0" parTransId="{1F46C0E3-DFD8-2E44-8702-40C177A34570}" sibTransId="{C55AEB59-28D9-054A-8ED7-D1D7822B1308}"/>
    <dgm:cxn modelId="{96720217-6CD4-1347-9223-188374CD19E3}" type="presOf" srcId="{15ECA95C-8BDF-0843-8CB6-938133709DB2}" destId="{6C070395-69CB-C64B-9494-55271714BC98}" srcOrd="0" destOrd="0" presId="urn:microsoft.com/office/officeart/2005/8/layout/default"/>
    <dgm:cxn modelId="{FFCFD35F-9ECB-4A43-B5FA-205C14B3A3DC}" type="presOf" srcId="{6EEC3CC6-165E-D248-B898-1B0D0683AC7E}" destId="{4E1F2328-B958-2B4B-A915-24938A6C0930}" srcOrd="0" destOrd="0" presId="urn:microsoft.com/office/officeart/2005/8/layout/default"/>
    <dgm:cxn modelId="{E6D17F49-0805-E84D-810B-395B2C56FDF8}" type="presOf" srcId="{3B857E81-BA61-A740-8C7F-898C2165A6AF}" destId="{7BF88BBF-D856-0E4A-A40B-439D5AA4723B}" srcOrd="0" destOrd="0" presId="urn:microsoft.com/office/officeart/2005/8/layout/default"/>
    <dgm:cxn modelId="{07CA666A-D57F-924C-93E3-9EF8E6D7261E}" type="presOf" srcId="{01D408AE-02BD-1D4A-9327-88AE1DDC3F10}" destId="{35A88AD7-3543-5149-A0EC-52B064811F4B}" srcOrd="0" destOrd="0" presId="urn:microsoft.com/office/officeart/2005/8/layout/default"/>
    <dgm:cxn modelId="{AE46394E-76C5-A045-AC27-EC26D04B0C8E}" type="presOf" srcId="{A3893F98-CA9C-1A4F-8826-53D0D43B8D04}" destId="{251F0DF8-A7D4-904F-B1EA-E4B967E82168}" srcOrd="0" destOrd="0" presId="urn:microsoft.com/office/officeart/2005/8/layout/default"/>
    <dgm:cxn modelId="{53852E51-D594-C742-A371-838DCBD667C7}" srcId="{01D408AE-02BD-1D4A-9327-88AE1DDC3F10}" destId="{3B857E81-BA61-A740-8C7F-898C2165A6AF}" srcOrd="2" destOrd="0" parTransId="{C7FB88EB-98C9-5D4D-8AF6-B3CEC4AA60DD}" sibTransId="{18C5536E-4FD5-E749-BF57-C85D6E915031}"/>
    <dgm:cxn modelId="{A5559F76-F15F-134A-BC6C-3CEED4A8B774}" srcId="{01D408AE-02BD-1D4A-9327-88AE1DDC3F10}" destId="{6EEC3CC6-165E-D248-B898-1B0D0683AC7E}" srcOrd="0" destOrd="0" parTransId="{50972418-20B2-8E44-8B71-DD4BBDA8B770}" sibTransId="{A20BD18E-84E5-B146-AF73-1C5A33F54F95}"/>
    <dgm:cxn modelId="{5EEE3594-6E57-EE4C-9E00-D20602DB52A2}" type="presOf" srcId="{18EED2E9-21C1-F44F-9FEA-B5AA49BA7860}" destId="{5E79C510-13CA-2748-A981-892DD157DDF2}" srcOrd="0" destOrd="0" presId="urn:microsoft.com/office/officeart/2005/8/layout/default"/>
    <dgm:cxn modelId="{B87A5399-2E8D-D844-BBD1-94CA37D4134F}" srcId="{01D408AE-02BD-1D4A-9327-88AE1DDC3F10}" destId="{15ECA95C-8BDF-0843-8CB6-938133709DB2}" srcOrd="1" destOrd="0" parTransId="{B47036F1-6C9A-0D45-9B63-9771C9F5715C}" sibTransId="{B9AEF1FE-AD20-4747-B981-6D66D2BD26DC}"/>
    <dgm:cxn modelId="{6242B0B9-BCD0-E642-9616-BD5ED841BAC7}" srcId="{01D408AE-02BD-1D4A-9327-88AE1DDC3F10}" destId="{CC50B8B1-F734-4B47-AF76-A55AD45167E8}" srcOrd="4" destOrd="0" parTransId="{F19ABF11-A35D-354B-81A1-CEA7AD51CC02}" sibTransId="{D9DA2E1C-8DF3-0D4A-B87E-B0BEACC92CF8}"/>
    <dgm:cxn modelId="{7F93C2EF-1071-044B-A21D-ECE783A0B986}" type="presOf" srcId="{CC50B8B1-F734-4B47-AF76-A55AD45167E8}" destId="{129D563B-A086-6E48-AD1B-03EA9755BA00}" srcOrd="0" destOrd="0" presId="urn:microsoft.com/office/officeart/2005/8/layout/default"/>
    <dgm:cxn modelId="{A459D5F2-90EC-4841-8345-2664482E1908}" srcId="{01D408AE-02BD-1D4A-9327-88AE1DDC3F10}" destId="{A3893F98-CA9C-1A4F-8826-53D0D43B8D04}" srcOrd="3" destOrd="0" parTransId="{62EDE00B-5F14-D74C-85DA-C6AB91C834EB}" sibTransId="{2652AF42-F1C1-7A4E-B84D-1EF0B68616B0}"/>
    <dgm:cxn modelId="{5845BB29-6683-D542-B2AB-DDE54F807BF5}" type="presParOf" srcId="{35A88AD7-3543-5149-A0EC-52B064811F4B}" destId="{4E1F2328-B958-2B4B-A915-24938A6C0930}" srcOrd="0" destOrd="0" presId="urn:microsoft.com/office/officeart/2005/8/layout/default"/>
    <dgm:cxn modelId="{B8D11B97-49C0-1542-AC5A-0D05F53E90C6}" type="presParOf" srcId="{35A88AD7-3543-5149-A0EC-52B064811F4B}" destId="{8F8A581F-BF83-8C4F-8F6D-245B91BD308A}" srcOrd="1" destOrd="0" presId="urn:microsoft.com/office/officeart/2005/8/layout/default"/>
    <dgm:cxn modelId="{F3A372D5-FA93-7C4E-A672-133A7E900803}" type="presParOf" srcId="{35A88AD7-3543-5149-A0EC-52B064811F4B}" destId="{6C070395-69CB-C64B-9494-55271714BC98}" srcOrd="2" destOrd="0" presId="urn:microsoft.com/office/officeart/2005/8/layout/default"/>
    <dgm:cxn modelId="{DB8EC26B-8EF8-C849-BE39-22D51FCEF933}" type="presParOf" srcId="{35A88AD7-3543-5149-A0EC-52B064811F4B}" destId="{7545421E-A045-C943-B247-44C567B3B5D5}" srcOrd="3" destOrd="0" presId="urn:microsoft.com/office/officeart/2005/8/layout/default"/>
    <dgm:cxn modelId="{27B82828-E7DD-5346-8872-2DC7A63E10F4}" type="presParOf" srcId="{35A88AD7-3543-5149-A0EC-52B064811F4B}" destId="{7BF88BBF-D856-0E4A-A40B-439D5AA4723B}" srcOrd="4" destOrd="0" presId="urn:microsoft.com/office/officeart/2005/8/layout/default"/>
    <dgm:cxn modelId="{F8C36D10-65F9-5A4D-A14E-1326CEBE215E}" type="presParOf" srcId="{35A88AD7-3543-5149-A0EC-52B064811F4B}" destId="{F7826E46-B96C-D943-AEFC-E43EFF169944}" srcOrd="5" destOrd="0" presId="urn:microsoft.com/office/officeart/2005/8/layout/default"/>
    <dgm:cxn modelId="{F4FACE12-BAD2-7B46-BD30-DE88E6A6EE72}" type="presParOf" srcId="{35A88AD7-3543-5149-A0EC-52B064811F4B}" destId="{251F0DF8-A7D4-904F-B1EA-E4B967E82168}" srcOrd="6" destOrd="0" presId="urn:microsoft.com/office/officeart/2005/8/layout/default"/>
    <dgm:cxn modelId="{7F0D5052-BEE8-324D-9559-FEDA72195E49}" type="presParOf" srcId="{35A88AD7-3543-5149-A0EC-52B064811F4B}" destId="{33C9CC3B-CDBB-954B-8E15-2CB53840C146}" srcOrd="7" destOrd="0" presId="urn:microsoft.com/office/officeart/2005/8/layout/default"/>
    <dgm:cxn modelId="{7772873A-5CA0-1844-B036-A20D81952505}" type="presParOf" srcId="{35A88AD7-3543-5149-A0EC-52B064811F4B}" destId="{129D563B-A086-6E48-AD1B-03EA9755BA00}" srcOrd="8" destOrd="0" presId="urn:microsoft.com/office/officeart/2005/8/layout/default"/>
    <dgm:cxn modelId="{E972DCAC-87DD-FB42-AB7E-D4C2017690FC}" type="presParOf" srcId="{35A88AD7-3543-5149-A0EC-52B064811F4B}" destId="{906F5D88-E53C-BE40-BD2D-97C320117FEF}" srcOrd="9" destOrd="0" presId="urn:microsoft.com/office/officeart/2005/8/layout/default"/>
    <dgm:cxn modelId="{A810D23C-53FA-2F43-9CA5-D31065869966}" type="presParOf" srcId="{35A88AD7-3543-5149-A0EC-52B064811F4B}" destId="{5E79C510-13CA-2748-A981-892DD157DDF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6E4029-7352-4A09-B601-BFBB7D4C4C05}" type="doc">
      <dgm:prSet loTypeId="urn:microsoft.com/office/officeart/2005/8/layout/default" loCatId="list" qsTypeId="urn:microsoft.com/office/officeart/2005/8/quickstyle/simple1" qsCatId="simple" csTypeId="urn:microsoft.com/office/officeart/2005/8/colors/accent3_1" csCatId="accent3" phldr="1"/>
      <dgm:spPr/>
      <dgm:t>
        <a:bodyPr/>
        <a:lstStyle/>
        <a:p>
          <a:endParaRPr lang="en-AU"/>
        </a:p>
      </dgm:t>
    </dgm:pt>
    <dgm:pt modelId="{09F16D9B-8C6B-41C3-869B-0272E9D1E251}">
      <dgm:prSet phldrT="[Text]"/>
      <dgm:spPr/>
      <dgm:t>
        <a:bodyPr/>
        <a:lstStyle/>
        <a:p>
          <a:r>
            <a:rPr lang="en-AU" dirty="0"/>
            <a:t>Assets of the company</a:t>
          </a:r>
        </a:p>
      </dgm:t>
    </dgm:pt>
    <dgm:pt modelId="{7B30AEAC-0363-41D2-818B-BAF3F9C2EC34}" type="parTrans" cxnId="{19FA9C92-7E88-42E3-A6AC-5C39CD3D545B}">
      <dgm:prSet/>
      <dgm:spPr/>
      <dgm:t>
        <a:bodyPr/>
        <a:lstStyle/>
        <a:p>
          <a:endParaRPr lang="en-AU"/>
        </a:p>
      </dgm:t>
    </dgm:pt>
    <dgm:pt modelId="{36473EF0-7A3C-4779-8CD0-53693F518B14}" type="sibTrans" cxnId="{19FA9C92-7E88-42E3-A6AC-5C39CD3D545B}">
      <dgm:prSet/>
      <dgm:spPr/>
      <dgm:t>
        <a:bodyPr/>
        <a:lstStyle/>
        <a:p>
          <a:endParaRPr lang="en-AU"/>
        </a:p>
      </dgm:t>
    </dgm:pt>
    <dgm:pt modelId="{81935180-E17A-479A-8475-09B9C7889F2F}">
      <dgm:prSet phldrT="[Text]">
        <dgm:style>
          <a:lnRef idx="1">
            <a:schemeClr val="dk1"/>
          </a:lnRef>
          <a:fillRef idx="2">
            <a:schemeClr val="dk1"/>
          </a:fillRef>
          <a:effectRef idx="1">
            <a:schemeClr val="dk1"/>
          </a:effectRef>
          <a:fontRef idx="minor">
            <a:schemeClr val="dk1"/>
          </a:fontRef>
        </dgm:style>
      </dgm:prSet>
      <dgm:spPr/>
      <dgm:t>
        <a:bodyPr/>
        <a:lstStyle/>
        <a:p>
          <a:r>
            <a:rPr lang="en-AU" dirty="0"/>
            <a:t>Unfair preferences (S.588FA)</a:t>
          </a:r>
        </a:p>
      </dgm:t>
    </dgm:pt>
    <dgm:pt modelId="{22ED176B-B1EB-4441-A3CB-AC8E67DD4AE8}" type="parTrans" cxnId="{4042E914-71E1-4E56-BD1E-6F4BAF434260}">
      <dgm:prSet/>
      <dgm:spPr/>
      <dgm:t>
        <a:bodyPr/>
        <a:lstStyle/>
        <a:p>
          <a:endParaRPr lang="en-AU"/>
        </a:p>
      </dgm:t>
    </dgm:pt>
    <dgm:pt modelId="{B414C080-86E5-46F7-9364-106F76EF2685}" type="sibTrans" cxnId="{4042E914-71E1-4E56-BD1E-6F4BAF434260}">
      <dgm:prSet/>
      <dgm:spPr/>
      <dgm:t>
        <a:bodyPr/>
        <a:lstStyle/>
        <a:p>
          <a:endParaRPr lang="en-AU"/>
        </a:p>
      </dgm:t>
    </dgm:pt>
    <dgm:pt modelId="{FF7A2B52-BB30-4291-8939-317DA21B00F2}">
      <dgm:prSet phldrT="[Text]">
        <dgm:style>
          <a:lnRef idx="1">
            <a:schemeClr val="dk1"/>
          </a:lnRef>
          <a:fillRef idx="2">
            <a:schemeClr val="dk1"/>
          </a:fillRef>
          <a:effectRef idx="1">
            <a:schemeClr val="dk1"/>
          </a:effectRef>
          <a:fontRef idx="minor">
            <a:schemeClr val="dk1"/>
          </a:fontRef>
        </dgm:style>
      </dgm:prSet>
      <dgm:spPr/>
      <dgm:t>
        <a:bodyPr/>
        <a:lstStyle/>
        <a:p>
          <a:r>
            <a:rPr lang="en-AU" dirty="0"/>
            <a:t>Uncommercial transactions (S.588FB)</a:t>
          </a:r>
        </a:p>
      </dgm:t>
    </dgm:pt>
    <dgm:pt modelId="{0F8B6B71-62AD-4BAF-A420-7EEAC2AAD5AF}" type="parTrans" cxnId="{8B029CC4-87A6-49E8-9248-3D9457B20807}">
      <dgm:prSet/>
      <dgm:spPr/>
      <dgm:t>
        <a:bodyPr/>
        <a:lstStyle/>
        <a:p>
          <a:endParaRPr lang="en-AU"/>
        </a:p>
      </dgm:t>
    </dgm:pt>
    <dgm:pt modelId="{E97D3A91-C185-411D-AC79-BB7C318A3D47}" type="sibTrans" cxnId="{8B029CC4-87A6-49E8-9248-3D9457B20807}">
      <dgm:prSet/>
      <dgm:spPr/>
      <dgm:t>
        <a:bodyPr/>
        <a:lstStyle/>
        <a:p>
          <a:endParaRPr lang="en-AU"/>
        </a:p>
      </dgm:t>
    </dgm:pt>
    <dgm:pt modelId="{273C19ED-0EC9-45B7-93CD-84B7C0D3E8DF}">
      <dgm:prSet phldrT="[Text]">
        <dgm:style>
          <a:lnRef idx="1">
            <a:schemeClr val="dk1"/>
          </a:lnRef>
          <a:fillRef idx="2">
            <a:schemeClr val="dk1"/>
          </a:fillRef>
          <a:effectRef idx="1">
            <a:schemeClr val="dk1"/>
          </a:effectRef>
          <a:fontRef idx="minor">
            <a:schemeClr val="dk1"/>
          </a:fontRef>
        </dgm:style>
      </dgm:prSet>
      <dgm:spPr/>
      <dgm:t>
        <a:bodyPr/>
        <a:lstStyle/>
        <a:p>
          <a:r>
            <a:rPr lang="en-AU" dirty="0"/>
            <a:t>Transactions which defeat/ delay/ obstruct creditors (S.588FE(5))</a:t>
          </a:r>
        </a:p>
      </dgm:t>
    </dgm:pt>
    <dgm:pt modelId="{0691A182-A0DB-49B0-BFA3-6A61C8561453}" type="parTrans" cxnId="{B40C8B3A-ACCC-4455-8852-276571856E21}">
      <dgm:prSet/>
      <dgm:spPr/>
      <dgm:t>
        <a:bodyPr/>
        <a:lstStyle/>
        <a:p>
          <a:endParaRPr lang="en-AU"/>
        </a:p>
      </dgm:t>
    </dgm:pt>
    <dgm:pt modelId="{6BBB4429-CB9A-4205-A22A-011B6BAAA488}" type="sibTrans" cxnId="{B40C8B3A-ACCC-4455-8852-276571856E21}">
      <dgm:prSet/>
      <dgm:spPr/>
      <dgm:t>
        <a:bodyPr/>
        <a:lstStyle/>
        <a:p>
          <a:endParaRPr lang="en-AU"/>
        </a:p>
      </dgm:t>
    </dgm:pt>
    <dgm:pt modelId="{FD67A2D6-F39C-40CC-BA3C-DCA2FB8A0C64}">
      <dgm:prSet phldrT="[Text]">
        <dgm:style>
          <a:lnRef idx="1">
            <a:schemeClr val="dk1"/>
          </a:lnRef>
          <a:fillRef idx="2">
            <a:schemeClr val="dk1"/>
          </a:fillRef>
          <a:effectRef idx="1">
            <a:schemeClr val="dk1"/>
          </a:effectRef>
          <a:fontRef idx="minor">
            <a:schemeClr val="dk1"/>
          </a:fontRef>
        </dgm:style>
      </dgm:prSet>
      <dgm:spPr/>
      <dgm:t>
        <a:bodyPr/>
        <a:lstStyle/>
        <a:p>
          <a:r>
            <a:rPr lang="en-AU" dirty="0"/>
            <a:t>Unfair loans (S.588FD)</a:t>
          </a:r>
        </a:p>
      </dgm:t>
    </dgm:pt>
    <dgm:pt modelId="{410BC55B-A08B-416F-9E74-F95A5229AE07}" type="parTrans" cxnId="{655D4324-A977-4335-8996-67656AB5CDF2}">
      <dgm:prSet/>
      <dgm:spPr/>
      <dgm:t>
        <a:bodyPr/>
        <a:lstStyle/>
        <a:p>
          <a:endParaRPr lang="en-AU"/>
        </a:p>
      </dgm:t>
    </dgm:pt>
    <dgm:pt modelId="{8B567DA1-3597-47A0-8458-257839476D15}" type="sibTrans" cxnId="{655D4324-A977-4335-8996-67656AB5CDF2}">
      <dgm:prSet/>
      <dgm:spPr/>
      <dgm:t>
        <a:bodyPr/>
        <a:lstStyle/>
        <a:p>
          <a:endParaRPr lang="en-AU"/>
        </a:p>
      </dgm:t>
    </dgm:pt>
    <dgm:pt modelId="{C5F520E6-AEFE-4631-B471-B82F07F7DABB}">
      <dgm:prSet phldrT="[Text]">
        <dgm:style>
          <a:lnRef idx="1">
            <a:schemeClr val="dk1"/>
          </a:lnRef>
          <a:fillRef idx="2">
            <a:schemeClr val="dk1"/>
          </a:fillRef>
          <a:effectRef idx="1">
            <a:schemeClr val="dk1"/>
          </a:effectRef>
          <a:fontRef idx="minor">
            <a:schemeClr val="dk1"/>
          </a:fontRef>
        </dgm:style>
      </dgm:prSet>
      <dgm:spPr/>
      <dgm:t>
        <a:bodyPr/>
        <a:lstStyle/>
        <a:p>
          <a:r>
            <a:rPr lang="en-AU" dirty="0"/>
            <a:t>Unreasonable director-related transactions (S.588FDA)</a:t>
          </a:r>
        </a:p>
      </dgm:t>
    </dgm:pt>
    <dgm:pt modelId="{08E61B5A-4EF6-49FF-86C0-C14837A54652}" type="parTrans" cxnId="{21EE473E-3E5C-47CC-84F5-C77161134E2F}">
      <dgm:prSet/>
      <dgm:spPr/>
      <dgm:t>
        <a:bodyPr/>
        <a:lstStyle/>
        <a:p>
          <a:endParaRPr lang="en-AU"/>
        </a:p>
      </dgm:t>
    </dgm:pt>
    <dgm:pt modelId="{60E0243C-CA78-4A65-BCA3-769CB60EF7E7}" type="sibTrans" cxnId="{21EE473E-3E5C-47CC-84F5-C77161134E2F}">
      <dgm:prSet/>
      <dgm:spPr/>
      <dgm:t>
        <a:bodyPr/>
        <a:lstStyle/>
        <a:p>
          <a:endParaRPr lang="en-AU"/>
        </a:p>
      </dgm:t>
    </dgm:pt>
    <dgm:pt modelId="{C64C913B-E03A-4CF1-9A39-14ED577E6068}">
      <dgm:prSet phldrT="[Text]"/>
      <dgm:spPr/>
      <dgm:t>
        <a:bodyPr/>
        <a:lstStyle/>
        <a:p>
          <a:r>
            <a:rPr lang="en-AU" dirty="0"/>
            <a:t>Avoidance of circulating security interests</a:t>
          </a:r>
        </a:p>
      </dgm:t>
    </dgm:pt>
    <dgm:pt modelId="{6DA00D6D-C5EC-4E1F-8927-EC461547861B}" type="parTrans" cxnId="{2737A230-6583-4703-AEDC-169AA8F35424}">
      <dgm:prSet/>
      <dgm:spPr/>
      <dgm:t>
        <a:bodyPr/>
        <a:lstStyle/>
        <a:p>
          <a:endParaRPr lang="en-AU"/>
        </a:p>
      </dgm:t>
    </dgm:pt>
    <dgm:pt modelId="{B074B597-5666-400D-9345-90E71416921A}" type="sibTrans" cxnId="{2737A230-6583-4703-AEDC-169AA8F35424}">
      <dgm:prSet/>
      <dgm:spPr/>
      <dgm:t>
        <a:bodyPr/>
        <a:lstStyle/>
        <a:p>
          <a:endParaRPr lang="en-AU"/>
        </a:p>
      </dgm:t>
    </dgm:pt>
    <dgm:pt modelId="{9ED1DA45-8CDA-47C0-B386-BFC4617E409D}" type="pres">
      <dgm:prSet presAssocID="{A26E4029-7352-4A09-B601-BFBB7D4C4C05}" presName="diagram" presStyleCnt="0">
        <dgm:presLayoutVars>
          <dgm:dir/>
          <dgm:resizeHandles val="exact"/>
        </dgm:presLayoutVars>
      </dgm:prSet>
      <dgm:spPr/>
    </dgm:pt>
    <dgm:pt modelId="{FDC5A49A-2475-443E-B8DE-870E5A39638C}" type="pres">
      <dgm:prSet presAssocID="{09F16D9B-8C6B-41C3-869B-0272E9D1E251}" presName="node" presStyleLbl="node1" presStyleIdx="0" presStyleCnt="7">
        <dgm:presLayoutVars>
          <dgm:bulletEnabled val="1"/>
        </dgm:presLayoutVars>
      </dgm:prSet>
      <dgm:spPr/>
    </dgm:pt>
    <dgm:pt modelId="{DD220758-967A-4BE5-8831-483F64D08AD5}" type="pres">
      <dgm:prSet presAssocID="{36473EF0-7A3C-4779-8CD0-53693F518B14}" presName="sibTrans" presStyleCnt="0"/>
      <dgm:spPr/>
    </dgm:pt>
    <dgm:pt modelId="{2485E4E6-BCDE-4C0E-BC44-5DAEAE9A3387}" type="pres">
      <dgm:prSet presAssocID="{81935180-E17A-479A-8475-09B9C7889F2F}" presName="node" presStyleLbl="node1" presStyleIdx="1" presStyleCnt="7">
        <dgm:presLayoutVars>
          <dgm:bulletEnabled val="1"/>
        </dgm:presLayoutVars>
      </dgm:prSet>
      <dgm:spPr/>
    </dgm:pt>
    <dgm:pt modelId="{C0D70ED2-B846-4CCE-84E7-2A67EFD14774}" type="pres">
      <dgm:prSet presAssocID="{B414C080-86E5-46F7-9364-106F76EF2685}" presName="sibTrans" presStyleCnt="0"/>
      <dgm:spPr/>
    </dgm:pt>
    <dgm:pt modelId="{1E45CE50-4CA4-4D22-955E-135AF727DC72}" type="pres">
      <dgm:prSet presAssocID="{FF7A2B52-BB30-4291-8939-317DA21B00F2}" presName="node" presStyleLbl="node1" presStyleIdx="2" presStyleCnt="7">
        <dgm:presLayoutVars>
          <dgm:bulletEnabled val="1"/>
        </dgm:presLayoutVars>
      </dgm:prSet>
      <dgm:spPr/>
    </dgm:pt>
    <dgm:pt modelId="{82170D46-8C50-46CD-BC18-B35884A67927}" type="pres">
      <dgm:prSet presAssocID="{E97D3A91-C185-411D-AC79-BB7C318A3D47}" presName="sibTrans" presStyleCnt="0"/>
      <dgm:spPr/>
    </dgm:pt>
    <dgm:pt modelId="{7646304A-17D1-472D-A11E-23F439C97714}" type="pres">
      <dgm:prSet presAssocID="{273C19ED-0EC9-45B7-93CD-84B7C0D3E8DF}" presName="node" presStyleLbl="node1" presStyleIdx="3" presStyleCnt="7">
        <dgm:presLayoutVars>
          <dgm:bulletEnabled val="1"/>
        </dgm:presLayoutVars>
      </dgm:prSet>
      <dgm:spPr/>
    </dgm:pt>
    <dgm:pt modelId="{FF2828BF-93D6-45CA-B0DB-73C026FD2A52}" type="pres">
      <dgm:prSet presAssocID="{6BBB4429-CB9A-4205-A22A-011B6BAAA488}" presName="sibTrans" presStyleCnt="0"/>
      <dgm:spPr/>
    </dgm:pt>
    <dgm:pt modelId="{EB315F2C-112D-4425-87A3-48D37A1485DA}" type="pres">
      <dgm:prSet presAssocID="{FD67A2D6-F39C-40CC-BA3C-DCA2FB8A0C64}" presName="node" presStyleLbl="node1" presStyleIdx="4" presStyleCnt="7">
        <dgm:presLayoutVars>
          <dgm:bulletEnabled val="1"/>
        </dgm:presLayoutVars>
      </dgm:prSet>
      <dgm:spPr/>
    </dgm:pt>
    <dgm:pt modelId="{6177795C-8EA7-4EA1-BFA5-FD9231F4078D}" type="pres">
      <dgm:prSet presAssocID="{8B567DA1-3597-47A0-8458-257839476D15}" presName="sibTrans" presStyleCnt="0"/>
      <dgm:spPr/>
    </dgm:pt>
    <dgm:pt modelId="{96D598E4-9824-4273-91A3-AFA126C138F5}" type="pres">
      <dgm:prSet presAssocID="{C5F520E6-AEFE-4631-B471-B82F07F7DABB}" presName="node" presStyleLbl="node1" presStyleIdx="5" presStyleCnt="7">
        <dgm:presLayoutVars>
          <dgm:bulletEnabled val="1"/>
        </dgm:presLayoutVars>
      </dgm:prSet>
      <dgm:spPr/>
    </dgm:pt>
    <dgm:pt modelId="{7D1DB80E-9187-48C7-8CE5-22F675884A15}" type="pres">
      <dgm:prSet presAssocID="{60E0243C-CA78-4A65-BCA3-769CB60EF7E7}" presName="sibTrans" presStyleCnt="0"/>
      <dgm:spPr/>
    </dgm:pt>
    <dgm:pt modelId="{53653BFF-5F30-4A13-8D6A-2696A625AC8F}" type="pres">
      <dgm:prSet presAssocID="{C64C913B-E03A-4CF1-9A39-14ED577E6068}" presName="node" presStyleLbl="node1" presStyleIdx="6" presStyleCnt="7">
        <dgm:presLayoutVars>
          <dgm:bulletEnabled val="1"/>
        </dgm:presLayoutVars>
      </dgm:prSet>
      <dgm:spPr/>
    </dgm:pt>
  </dgm:ptLst>
  <dgm:cxnLst>
    <dgm:cxn modelId="{69AB9201-8BFC-448D-8D44-EC3421BF94C2}" type="presOf" srcId="{C64C913B-E03A-4CF1-9A39-14ED577E6068}" destId="{53653BFF-5F30-4A13-8D6A-2696A625AC8F}" srcOrd="0" destOrd="0" presId="urn:microsoft.com/office/officeart/2005/8/layout/default"/>
    <dgm:cxn modelId="{4042E914-71E1-4E56-BD1E-6F4BAF434260}" srcId="{A26E4029-7352-4A09-B601-BFBB7D4C4C05}" destId="{81935180-E17A-479A-8475-09B9C7889F2F}" srcOrd="1" destOrd="0" parTransId="{22ED176B-B1EB-4441-A3CB-AC8E67DD4AE8}" sibTransId="{B414C080-86E5-46F7-9364-106F76EF2685}"/>
    <dgm:cxn modelId="{655D4324-A977-4335-8996-67656AB5CDF2}" srcId="{A26E4029-7352-4A09-B601-BFBB7D4C4C05}" destId="{FD67A2D6-F39C-40CC-BA3C-DCA2FB8A0C64}" srcOrd="4" destOrd="0" parTransId="{410BC55B-A08B-416F-9E74-F95A5229AE07}" sibTransId="{8B567DA1-3597-47A0-8458-257839476D15}"/>
    <dgm:cxn modelId="{D762802D-7CCD-4D6D-9CF9-01826C2D1F1F}" type="presOf" srcId="{81935180-E17A-479A-8475-09B9C7889F2F}" destId="{2485E4E6-BCDE-4C0E-BC44-5DAEAE9A3387}" srcOrd="0" destOrd="0" presId="urn:microsoft.com/office/officeart/2005/8/layout/default"/>
    <dgm:cxn modelId="{2737A230-6583-4703-AEDC-169AA8F35424}" srcId="{A26E4029-7352-4A09-B601-BFBB7D4C4C05}" destId="{C64C913B-E03A-4CF1-9A39-14ED577E6068}" srcOrd="6" destOrd="0" parTransId="{6DA00D6D-C5EC-4E1F-8927-EC461547861B}" sibTransId="{B074B597-5666-400D-9345-90E71416921A}"/>
    <dgm:cxn modelId="{B40C8B3A-ACCC-4455-8852-276571856E21}" srcId="{A26E4029-7352-4A09-B601-BFBB7D4C4C05}" destId="{273C19ED-0EC9-45B7-93CD-84B7C0D3E8DF}" srcOrd="3" destOrd="0" parTransId="{0691A182-A0DB-49B0-BFA3-6A61C8561453}" sibTransId="{6BBB4429-CB9A-4205-A22A-011B6BAAA488}"/>
    <dgm:cxn modelId="{21EE473E-3E5C-47CC-84F5-C77161134E2F}" srcId="{A26E4029-7352-4A09-B601-BFBB7D4C4C05}" destId="{C5F520E6-AEFE-4631-B471-B82F07F7DABB}" srcOrd="5" destOrd="0" parTransId="{08E61B5A-4EF6-49FF-86C0-C14837A54652}" sibTransId="{60E0243C-CA78-4A65-BCA3-769CB60EF7E7}"/>
    <dgm:cxn modelId="{37A8BB47-1E34-4E7C-A5A5-5833DECDD63F}" type="presOf" srcId="{09F16D9B-8C6B-41C3-869B-0272E9D1E251}" destId="{FDC5A49A-2475-443E-B8DE-870E5A39638C}" srcOrd="0" destOrd="0" presId="urn:microsoft.com/office/officeart/2005/8/layout/default"/>
    <dgm:cxn modelId="{19FA9C92-7E88-42E3-A6AC-5C39CD3D545B}" srcId="{A26E4029-7352-4A09-B601-BFBB7D4C4C05}" destId="{09F16D9B-8C6B-41C3-869B-0272E9D1E251}" srcOrd="0" destOrd="0" parTransId="{7B30AEAC-0363-41D2-818B-BAF3F9C2EC34}" sibTransId="{36473EF0-7A3C-4779-8CD0-53693F518B14}"/>
    <dgm:cxn modelId="{5FE5E4AF-9191-4101-8CEF-85AD935A03CA}" type="presOf" srcId="{FF7A2B52-BB30-4291-8939-317DA21B00F2}" destId="{1E45CE50-4CA4-4D22-955E-135AF727DC72}" srcOrd="0" destOrd="0" presId="urn:microsoft.com/office/officeart/2005/8/layout/default"/>
    <dgm:cxn modelId="{D4481EB8-6162-4536-BD4A-54F75ED89DD6}" type="presOf" srcId="{A26E4029-7352-4A09-B601-BFBB7D4C4C05}" destId="{9ED1DA45-8CDA-47C0-B386-BFC4617E409D}" srcOrd="0" destOrd="0" presId="urn:microsoft.com/office/officeart/2005/8/layout/default"/>
    <dgm:cxn modelId="{B9CDDABD-8627-4983-BC0A-1E2EBB96C03B}" type="presOf" srcId="{273C19ED-0EC9-45B7-93CD-84B7C0D3E8DF}" destId="{7646304A-17D1-472D-A11E-23F439C97714}" srcOrd="0" destOrd="0" presId="urn:microsoft.com/office/officeart/2005/8/layout/default"/>
    <dgm:cxn modelId="{8B029CC4-87A6-49E8-9248-3D9457B20807}" srcId="{A26E4029-7352-4A09-B601-BFBB7D4C4C05}" destId="{FF7A2B52-BB30-4291-8939-317DA21B00F2}" srcOrd="2" destOrd="0" parTransId="{0F8B6B71-62AD-4BAF-A420-7EEAC2AAD5AF}" sibTransId="{E97D3A91-C185-411D-AC79-BB7C318A3D47}"/>
    <dgm:cxn modelId="{9B57C3DB-3A79-4C4E-A046-8FAC4FA587FF}" type="presOf" srcId="{C5F520E6-AEFE-4631-B471-B82F07F7DABB}" destId="{96D598E4-9824-4273-91A3-AFA126C138F5}" srcOrd="0" destOrd="0" presId="urn:microsoft.com/office/officeart/2005/8/layout/default"/>
    <dgm:cxn modelId="{D738E2FB-6A19-4377-BDB4-797EA74D1F36}" type="presOf" srcId="{FD67A2D6-F39C-40CC-BA3C-DCA2FB8A0C64}" destId="{EB315F2C-112D-4425-87A3-48D37A1485DA}" srcOrd="0" destOrd="0" presId="urn:microsoft.com/office/officeart/2005/8/layout/default"/>
    <dgm:cxn modelId="{F2CEE41B-51A1-45C2-B73E-EE24C6AEF8FB}" type="presParOf" srcId="{9ED1DA45-8CDA-47C0-B386-BFC4617E409D}" destId="{FDC5A49A-2475-443E-B8DE-870E5A39638C}" srcOrd="0" destOrd="0" presId="urn:microsoft.com/office/officeart/2005/8/layout/default"/>
    <dgm:cxn modelId="{930CAAD4-07DA-4DA6-A0B9-96D2F90EA7A7}" type="presParOf" srcId="{9ED1DA45-8CDA-47C0-B386-BFC4617E409D}" destId="{DD220758-967A-4BE5-8831-483F64D08AD5}" srcOrd="1" destOrd="0" presId="urn:microsoft.com/office/officeart/2005/8/layout/default"/>
    <dgm:cxn modelId="{5763F834-06AD-4E2F-8973-85A6CE6709B1}" type="presParOf" srcId="{9ED1DA45-8CDA-47C0-B386-BFC4617E409D}" destId="{2485E4E6-BCDE-4C0E-BC44-5DAEAE9A3387}" srcOrd="2" destOrd="0" presId="urn:microsoft.com/office/officeart/2005/8/layout/default"/>
    <dgm:cxn modelId="{4B2996B1-4FF5-4053-A25B-DD8052C8500F}" type="presParOf" srcId="{9ED1DA45-8CDA-47C0-B386-BFC4617E409D}" destId="{C0D70ED2-B846-4CCE-84E7-2A67EFD14774}" srcOrd="3" destOrd="0" presId="urn:microsoft.com/office/officeart/2005/8/layout/default"/>
    <dgm:cxn modelId="{2BD2475A-393F-4D17-A430-91509AFE138D}" type="presParOf" srcId="{9ED1DA45-8CDA-47C0-B386-BFC4617E409D}" destId="{1E45CE50-4CA4-4D22-955E-135AF727DC72}" srcOrd="4" destOrd="0" presId="urn:microsoft.com/office/officeart/2005/8/layout/default"/>
    <dgm:cxn modelId="{F53357C7-1AA7-4D5E-A5AA-EFBBEEEE806A}" type="presParOf" srcId="{9ED1DA45-8CDA-47C0-B386-BFC4617E409D}" destId="{82170D46-8C50-46CD-BC18-B35884A67927}" srcOrd="5" destOrd="0" presId="urn:microsoft.com/office/officeart/2005/8/layout/default"/>
    <dgm:cxn modelId="{A4311077-4F7C-460A-B67F-BF2D3CC3139B}" type="presParOf" srcId="{9ED1DA45-8CDA-47C0-B386-BFC4617E409D}" destId="{7646304A-17D1-472D-A11E-23F439C97714}" srcOrd="6" destOrd="0" presId="urn:microsoft.com/office/officeart/2005/8/layout/default"/>
    <dgm:cxn modelId="{23F96BDD-E306-4B5F-8C55-D989C341F926}" type="presParOf" srcId="{9ED1DA45-8CDA-47C0-B386-BFC4617E409D}" destId="{FF2828BF-93D6-45CA-B0DB-73C026FD2A52}" srcOrd="7" destOrd="0" presId="urn:microsoft.com/office/officeart/2005/8/layout/default"/>
    <dgm:cxn modelId="{AA148CC3-FD30-4AC3-BD17-4AFD6321A123}" type="presParOf" srcId="{9ED1DA45-8CDA-47C0-B386-BFC4617E409D}" destId="{EB315F2C-112D-4425-87A3-48D37A1485DA}" srcOrd="8" destOrd="0" presId="urn:microsoft.com/office/officeart/2005/8/layout/default"/>
    <dgm:cxn modelId="{34B53583-DCD1-4E8A-A6DC-786D9D1EEEF7}" type="presParOf" srcId="{9ED1DA45-8CDA-47C0-B386-BFC4617E409D}" destId="{6177795C-8EA7-4EA1-BFA5-FD9231F4078D}" srcOrd="9" destOrd="0" presId="urn:microsoft.com/office/officeart/2005/8/layout/default"/>
    <dgm:cxn modelId="{88964E59-22BF-45CE-87F5-376E429C1DB1}" type="presParOf" srcId="{9ED1DA45-8CDA-47C0-B386-BFC4617E409D}" destId="{96D598E4-9824-4273-91A3-AFA126C138F5}" srcOrd="10" destOrd="0" presId="urn:microsoft.com/office/officeart/2005/8/layout/default"/>
    <dgm:cxn modelId="{3150ED7A-D684-49C3-A31A-E62405D42427}" type="presParOf" srcId="{9ED1DA45-8CDA-47C0-B386-BFC4617E409D}" destId="{7D1DB80E-9187-48C7-8CE5-22F675884A15}" srcOrd="11" destOrd="0" presId="urn:microsoft.com/office/officeart/2005/8/layout/default"/>
    <dgm:cxn modelId="{E72EA4BD-ED1C-4E0A-A2BC-D86CC5186F51}" type="presParOf" srcId="{9ED1DA45-8CDA-47C0-B386-BFC4617E409D}" destId="{53653BFF-5F30-4A13-8D6A-2696A625AC8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56AC04-DB33-344E-9AD3-86668AEA5693}"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70A31DB5-B65D-0C4B-9B72-6F87ADB9DB3C}">
      <dgm:prSet phldrT="[Text]"/>
      <dgm:spPr/>
      <dgm:t>
        <a:bodyPr/>
        <a:lstStyle/>
        <a:p>
          <a:r>
            <a:rPr lang="en-US" dirty="0"/>
            <a:t>Also need to be insolvent transactions  (s 588FC)</a:t>
          </a:r>
        </a:p>
      </dgm:t>
    </dgm:pt>
    <dgm:pt modelId="{1B6A19A5-9246-EF4B-BDD5-AC2927DC4E23}" type="parTrans" cxnId="{208BAE2C-6B4C-4F4F-ABDD-C23EF970E44C}">
      <dgm:prSet/>
      <dgm:spPr/>
      <dgm:t>
        <a:bodyPr/>
        <a:lstStyle/>
        <a:p>
          <a:endParaRPr lang="en-US"/>
        </a:p>
      </dgm:t>
    </dgm:pt>
    <dgm:pt modelId="{6325D0C3-3F98-7F43-8925-907EF8CA782C}" type="sibTrans" cxnId="{208BAE2C-6B4C-4F4F-ABDD-C23EF970E44C}">
      <dgm:prSet/>
      <dgm:spPr/>
      <dgm:t>
        <a:bodyPr/>
        <a:lstStyle/>
        <a:p>
          <a:endParaRPr lang="en-US"/>
        </a:p>
      </dgm:t>
    </dgm:pt>
    <dgm:pt modelId="{B521C53E-FB78-F840-A678-FBB29E8C4703}">
      <dgm:prSet phldrT="[Text]"/>
      <dgm:spPr/>
      <dgm:t>
        <a:bodyPr/>
        <a:lstStyle/>
        <a:p>
          <a:r>
            <a:rPr lang="en-US" dirty="0"/>
            <a:t>Unfair preferences - s 588FA</a:t>
          </a:r>
        </a:p>
      </dgm:t>
    </dgm:pt>
    <dgm:pt modelId="{563C315B-16D5-9C47-804D-A9026C0BF4B6}" type="parTrans" cxnId="{C2E4C33E-459B-6445-AA9D-57AAEFA4AC47}">
      <dgm:prSet/>
      <dgm:spPr/>
      <dgm:t>
        <a:bodyPr/>
        <a:lstStyle/>
        <a:p>
          <a:endParaRPr lang="en-US"/>
        </a:p>
      </dgm:t>
    </dgm:pt>
    <dgm:pt modelId="{6BD0062B-D704-4F4A-BA2C-58668085F3F4}" type="sibTrans" cxnId="{C2E4C33E-459B-6445-AA9D-57AAEFA4AC47}">
      <dgm:prSet/>
      <dgm:spPr/>
      <dgm:t>
        <a:bodyPr/>
        <a:lstStyle/>
        <a:p>
          <a:endParaRPr lang="en-US"/>
        </a:p>
      </dgm:t>
    </dgm:pt>
    <dgm:pt modelId="{8F6F4B28-E1D6-7945-8054-C03FC825FBB7}">
      <dgm:prSet phldrT="[Text]"/>
      <dgm:spPr/>
      <dgm:t>
        <a:bodyPr/>
        <a:lstStyle/>
        <a:p>
          <a:r>
            <a:rPr lang="en-US" dirty="0"/>
            <a:t>Uncommercial transactions - s 588FB</a:t>
          </a:r>
        </a:p>
      </dgm:t>
    </dgm:pt>
    <dgm:pt modelId="{C3227127-A9E8-FD48-AC01-4CD00EDF9992}" type="parTrans" cxnId="{CED5C545-FCE9-A840-8F4D-D8FBA98C0C33}">
      <dgm:prSet/>
      <dgm:spPr/>
      <dgm:t>
        <a:bodyPr/>
        <a:lstStyle/>
        <a:p>
          <a:endParaRPr lang="en-US"/>
        </a:p>
      </dgm:t>
    </dgm:pt>
    <dgm:pt modelId="{3D24DA47-0191-254E-8509-407B36E4EAD7}" type="sibTrans" cxnId="{CED5C545-FCE9-A840-8F4D-D8FBA98C0C33}">
      <dgm:prSet/>
      <dgm:spPr/>
      <dgm:t>
        <a:bodyPr/>
        <a:lstStyle/>
        <a:p>
          <a:endParaRPr lang="en-US"/>
        </a:p>
      </dgm:t>
    </dgm:pt>
    <dgm:pt modelId="{E3F3506F-44E5-8543-8377-523BA25A4CAD}">
      <dgm:prSet phldrT="[Text]"/>
      <dgm:spPr/>
      <dgm:t>
        <a:bodyPr/>
        <a:lstStyle/>
        <a:p>
          <a:r>
            <a:rPr lang="en-US" dirty="0"/>
            <a:t>Unfair Loans s 588FD</a:t>
          </a:r>
        </a:p>
      </dgm:t>
    </dgm:pt>
    <dgm:pt modelId="{20736A1C-25CE-794D-A6AD-4C939E6AD91C}" type="parTrans" cxnId="{A96330CC-7C48-D448-9C52-D96FB9E0A47A}">
      <dgm:prSet/>
      <dgm:spPr/>
      <dgm:t>
        <a:bodyPr/>
        <a:lstStyle/>
        <a:p>
          <a:endParaRPr lang="en-US"/>
        </a:p>
      </dgm:t>
    </dgm:pt>
    <dgm:pt modelId="{A74DD0DE-1BD6-FF46-9797-0171BD521253}" type="sibTrans" cxnId="{A96330CC-7C48-D448-9C52-D96FB9E0A47A}">
      <dgm:prSet/>
      <dgm:spPr/>
      <dgm:t>
        <a:bodyPr/>
        <a:lstStyle/>
        <a:p>
          <a:endParaRPr lang="en-US"/>
        </a:p>
      </dgm:t>
    </dgm:pt>
    <dgm:pt modelId="{FDFEFD60-76BC-6341-B34B-E8D907060DE1}">
      <dgm:prSet phldrT="[Text]"/>
      <dgm:spPr/>
      <dgm:t>
        <a:bodyPr/>
        <a:lstStyle/>
        <a:p>
          <a:r>
            <a:rPr lang="en-US" dirty="0"/>
            <a:t>Unreasonable director related transactions - s 588FDA</a:t>
          </a:r>
        </a:p>
      </dgm:t>
    </dgm:pt>
    <dgm:pt modelId="{D251194A-93B0-DA43-BBE0-FD03AF228674}" type="parTrans" cxnId="{46822CD6-684E-0049-B5EF-003DC9220DAC}">
      <dgm:prSet/>
      <dgm:spPr/>
      <dgm:t>
        <a:bodyPr/>
        <a:lstStyle/>
        <a:p>
          <a:endParaRPr lang="en-US"/>
        </a:p>
      </dgm:t>
    </dgm:pt>
    <dgm:pt modelId="{AB3B8DC6-46A0-7F4F-8499-784F3A781C5E}" type="sibTrans" cxnId="{46822CD6-684E-0049-B5EF-003DC9220DAC}">
      <dgm:prSet/>
      <dgm:spPr/>
      <dgm:t>
        <a:bodyPr/>
        <a:lstStyle/>
        <a:p>
          <a:endParaRPr lang="en-US"/>
        </a:p>
      </dgm:t>
    </dgm:pt>
    <dgm:pt modelId="{C7DE2D9C-6406-954C-BEE5-F9F10ABAD2C4}">
      <dgm:prSet phldrT="[Text]"/>
      <dgm:spPr/>
      <dgm:t>
        <a:bodyPr/>
        <a:lstStyle/>
        <a:p>
          <a:r>
            <a:rPr lang="en-US" dirty="0"/>
            <a:t>Transactions with the purpose of obstructing creditors’ rights - s 588FE(5)</a:t>
          </a:r>
        </a:p>
      </dgm:t>
    </dgm:pt>
    <dgm:pt modelId="{C30B7FA8-F2F9-4941-8B34-4ECD215A0870}" type="parTrans" cxnId="{0AD149A7-9F36-A54D-93F4-D713C4FD8E3A}">
      <dgm:prSet/>
      <dgm:spPr/>
      <dgm:t>
        <a:bodyPr/>
        <a:lstStyle/>
        <a:p>
          <a:endParaRPr lang="en-US"/>
        </a:p>
      </dgm:t>
    </dgm:pt>
    <dgm:pt modelId="{C56B7852-94A7-B140-9157-E4F7BBA2DD8D}" type="sibTrans" cxnId="{0AD149A7-9F36-A54D-93F4-D713C4FD8E3A}">
      <dgm:prSet/>
      <dgm:spPr/>
      <dgm:t>
        <a:bodyPr/>
        <a:lstStyle/>
        <a:p>
          <a:endParaRPr lang="en-US"/>
        </a:p>
      </dgm:t>
    </dgm:pt>
    <dgm:pt modelId="{F7977241-57DB-5F46-BA10-16DA9B3AC981}">
      <dgm:prSet phldrT="[Text]" phldr="1"/>
      <dgm:spPr/>
      <dgm:t>
        <a:bodyPr/>
        <a:lstStyle/>
        <a:p>
          <a:endParaRPr lang="en-US" dirty="0"/>
        </a:p>
      </dgm:t>
    </dgm:pt>
    <dgm:pt modelId="{ECDFE7B4-6464-E940-81A0-F63CDEE0797B}" type="sibTrans" cxnId="{B0D097BB-3885-A24B-A858-AF88335FAD84}">
      <dgm:prSet/>
      <dgm:spPr/>
      <dgm:t>
        <a:bodyPr/>
        <a:lstStyle/>
        <a:p>
          <a:endParaRPr lang="en-US"/>
        </a:p>
      </dgm:t>
    </dgm:pt>
    <dgm:pt modelId="{2CB87950-2541-4B47-87DF-753D0FFBEF7C}" type="parTrans" cxnId="{B0D097BB-3885-A24B-A858-AF88335FAD84}">
      <dgm:prSet/>
      <dgm:spPr/>
      <dgm:t>
        <a:bodyPr/>
        <a:lstStyle/>
        <a:p>
          <a:endParaRPr lang="en-US"/>
        </a:p>
      </dgm:t>
    </dgm:pt>
    <dgm:pt modelId="{35573CA9-35E3-B446-8B66-B9EFDCE05CCB}" type="pres">
      <dgm:prSet presAssocID="{2B56AC04-DB33-344E-9AD3-86668AEA5693}" presName="Name0" presStyleCnt="0">
        <dgm:presLayoutVars>
          <dgm:dir/>
          <dgm:animLvl val="lvl"/>
          <dgm:resizeHandles val="exact"/>
        </dgm:presLayoutVars>
      </dgm:prSet>
      <dgm:spPr/>
    </dgm:pt>
    <dgm:pt modelId="{B114156F-1642-034C-A5CB-0F5ABA92B6E3}" type="pres">
      <dgm:prSet presAssocID="{70A31DB5-B65D-0C4B-9B72-6F87ADB9DB3C}" presName="composite" presStyleCnt="0"/>
      <dgm:spPr/>
    </dgm:pt>
    <dgm:pt modelId="{7BD2FBA7-1707-FB48-A63E-3B454983E8BA}" type="pres">
      <dgm:prSet presAssocID="{70A31DB5-B65D-0C4B-9B72-6F87ADB9DB3C}" presName="parTx" presStyleLbl="alignNode1" presStyleIdx="0" presStyleCnt="2">
        <dgm:presLayoutVars>
          <dgm:chMax val="0"/>
          <dgm:chPref val="0"/>
          <dgm:bulletEnabled val="1"/>
        </dgm:presLayoutVars>
      </dgm:prSet>
      <dgm:spPr/>
    </dgm:pt>
    <dgm:pt modelId="{C99F47F0-0192-2842-95AD-41E5B34CDBB4}" type="pres">
      <dgm:prSet presAssocID="{70A31DB5-B65D-0C4B-9B72-6F87ADB9DB3C}" presName="desTx" presStyleLbl="alignAccFollowNode1" presStyleIdx="0" presStyleCnt="2">
        <dgm:presLayoutVars>
          <dgm:bulletEnabled val="1"/>
        </dgm:presLayoutVars>
      </dgm:prSet>
      <dgm:spPr/>
    </dgm:pt>
    <dgm:pt modelId="{F8CF5853-EB05-4947-9964-8925A920C732}" type="pres">
      <dgm:prSet presAssocID="{6325D0C3-3F98-7F43-8925-907EF8CA782C}" presName="space" presStyleCnt="0"/>
      <dgm:spPr/>
    </dgm:pt>
    <dgm:pt modelId="{373B5645-1B40-9244-9DC7-B3F4DF9D3B32}" type="pres">
      <dgm:prSet presAssocID="{F7977241-57DB-5F46-BA10-16DA9B3AC981}" presName="composite" presStyleCnt="0"/>
      <dgm:spPr/>
    </dgm:pt>
    <dgm:pt modelId="{1C03206C-D207-EE4A-8C21-F16F8EA12055}" type="pres">
      <dgm:prSet presAssocID="{F7977241-57DB-5F46-BA10-16DA9B3AC981}" presName="parTx" presStyleLbl="alignNode1" presStyleIdx="1" presStyleCnt="2">
        <dgm:presLayoutVars>
          <dgm:chMax val="0"/>
          <dgm:chPref val="0"/>
          <dgm:bulletEnabled val="1"/>
        </dgm:presLayoutVars>
      </dgm:prSet>
      <dgm:spPr/>
    </dgm:pt>
    <dgm:pt modelId="{3379663B-ADFD-564F-AD81-A7645CB6D6B3}" type="pres">
      <dgm:prSet presAssocID="{F7977241-57DB-5F46-BA10-16DA9B3AC981}" presName="desTx" presStyleLbl="alignAccFollowNode1" presStyleIdx="1" presStyleCnt="2">
        <dgm:presLayoutVars>
          <dgm:bulletEnabled val="1"/>
        </dgm:presLayoutVars>
      </dgm:prSet>
      <dgm:spPr/>
    </dgm:pt>
  </dgm:ptLst>
  <dgm:cxnLst>
    <dgm:cxn modelId="{A46C5007-A9C3-F146-9C3E-4385B2954BF6}" type="presOf" srcId="{2B56AC04-DB33-344E-9AD3-86668AEA5693}" destId="{35573CA9-35E3-B446-8B66-B9EFDCE05CCB}" srcOrd="0" destOrd="0" presId="urn:microsoft.com/office/officeart/2005/8/layout/hList1"/>
    <dgm:cxn modelId="{208BAE2C-6B4C-4F4F-ABDD-C23EF970E44C}" srcId="{2B56AC04-DB33-344E-9AD3-86668AEA5693}" destId="{70A31DB5-B65D-0C4B-9B72-6F87ADB9DB3C}" srcOrd="0" destOrd="0" parTransId="{1B6A19A5-9246-EF4B-BDD5-AC2927DC4E23}" sibTransId="{6325D0C3-3F98-7F43-8925-907EF8CA782C}"/>
    <dgm:cxn modelId="{B091D333-CCFF-9B4B-8BC7-A95279D6A34A}" type="presOf" srcId="{E3F3506F-44E5-8543-8377-523BA25A4CAD}" destId="{3379663B-ADFD-564F-AD81-A7645CB6D6B3}" srcOrd="0" destOrd="0" presId="urn:microsoft.com/office/officeart/2005/8/layout/hList1"/>
    <dgm:cxn modelId="{C2E4C33E-459B-6445-AA9D-57AAEFA4AC47}" srcId="{70A31DB5-B65D-0C4B-9B72-6F87ADB9DB3C}" destId="{B521C53E-FB78-F840-A678-FBB29E8C4703}" srcOrd="0" destOrd="0" parTransId="{563C315B-16D5-9C47-804D-A9026C0BF4B6}" sibTransId="{6BD0062B-D704-4F4A-BA2C-58668085F3F4}"/>
    <dgm:cxn modelId="{CED5C545-FCE9-A840-8F4D-D8FBA98C0C33}" srcId="{70A31DB5-B65D-0C4B-9B72-6F87ADB9DB3C}" destId="{8F6F4B28-E1D6-7945-8054-C03FC825FBB7}" srcOrd="1" destOrd="0" parTransId="{C3227127-A9E8-FD48-AC01-4CD00EDF9992}" sibTransId="{3D24DA47-0191-254E-8509-407B36E4EAD7}"/>
    <dgm:cxn modelId="{FFE2FB50-DCCA-2F4A-BED7-C2B0B1C302AC}" type="presOf" srcId="{FDFEFD60-76BC-6341-B34B-E8D907060DE1}" destId="{3379663B-ADFD-564F-AD81-A7645CB6D6B3}" srcOrd="0" destOrd="1" presId="urn:microsoft.com/office/officeart/2005/8/layout/hList1"/>
    <dgm:cxn modelId="{F62D788B-0509-2B4C-B101-ED3EE09B767A}" type="presOf" srcId="{C7DE2D9C-6406-954C-BEE5-F9F10ABAD2C4}" destId="{C99F47F0-0192-2842-95AD-41E5B34CDBB4}" srcOrd="0" destOrd="2" presId="urn:microsoft.com/office/officeart/2005/8/layout/hList1"/>
    <dgm:cxn modelId="{3A9C5F9D-BC40-3643-AD39-0A8C4DF8B00D}" type="presOf" srcId="{8F6F4B28-E1D6-7945-8054-C03FC825FBB7}" destId="{C99F47F0-0192-2842-95AD-41E5B34CDBB4}" srcOrd="0" destOrd="1" presId="urn:microsoft.com/office/officeart/2005/8/layout/hList1"/>
    <dgm:cxn modelId="{0AD149A7-9F36-A54D-93F4-D713C4FD8E3A}" srcId="{70A31DB5-B65D-0C4B-9B72-6F87ADB9DB3C}" destId="{C7DE2D9C-6406-954C-BEE5-F9F10ABAD2C4}" srcOrd="2" destOrd="0" parTransId="{C30B7FA8-F2F9-4941-8B34-4ECD215A0870}" sibTransId="{C56B7852-94A7-B140-9157-E4F7BBA2DD8D}"/>
    <dgm:cxn modelId="{B0D097BB-3885-A24B-A858-AF88335FAD84}" srcId="{2B56AC04-DB33-344E-9AD3-86668AEA5693}" destId="{F7977241-57DB-5F46-BA10-16DA9B3AC981}" srcOrd="1" destOrd="0" parTransId="{2CB87950-2541-4B47-87DF-753D0FFBEF7C}" sibTransId="{ECDFE7B4-6464-E940-81A0-F63CDEE0797B}"/>
    <dgm:cxn modelId="{A96330CC-7C48-D448-9C52-D96FB9E0A47A}" srcId="{F7977241-57DB-5F46-BA10-16DA9B3AC981}" destId="{E3F3506F-44E5-8543-8377-523BA25A4CAD}" srcOrd="0" destOrd="0" parTransId="{20736A1C-25CE-794D-A6AD-4C939E6AD91C}" sibTransId="{A74DD0DE-1BD6-FF46-9797-0171BD521253}"/>
    <dgm:cxn modelId="{46822CD6-684E-0049-B5EF-003DC9220DAC}" srcId="{F7977241-57DB-5F46-BA10-16DA9B3AC981}" destId="{FDFEFD60-76BC-6341-B34B-E8D907060DE1}" srcOrd="1" destOrd="0" parTransId="{D251194A-93B0-DA43-BBE0-FD03AF228674}" sibTransId="{AB3B8DC6-46A0-7F4F-8499-784F3A781C5E}"/>
    <dgm:cxn modelId="{404E5FDC-9A6C-4E44-A30A-91D2CF0D7675}" type="presOf" srcId="{F7977241-57DB-5F46-BA10-16DA9B3AC981}" destId="{1C03206C-D207-EE4A-8C21-F16F8EA12055}" srcOrd="0" destOrd="0" presId="urn:microsoft.com/office/officeart/2005/8/layout/hList1"/>
    <dgm:cxn modelId="{B4C70FEF-54A2-BF40-B69C-AF2CFC17FD4D}" type="presOf" srcId="{B521C53E-FB78-F840-A678-FBB29E8C4703}" destId="{C99F47F0-0192-2842-95AD-41E5B34CDBB4}" srcOrd="0" destOrd="0" presId="urn:microsoft.com/office/officeart/2005/8/layout/hList1"/>
    <dgm:cxn modelId="{BA219BF7-309C-2F4C-AA36-76F061721DD2}" type="presOf" srcId="{70A31DB5-B65D-0C4B-9B72-6F87ADB9DB3C}" destId="{7BD2FBA7-1707-FB48-A63E-3B454983E8BA}" srcOrd="0" destOrd="0" presId="urn:microsoft.com/office/officeart/2005/8/layout/hList1"/>
    <dgm:cxn modelId="{D5C7797E-723B-6346-BA2B-F7C205AD4506}" type="presParOf" srcId="{35573CA9-35E3-B446-8B66-B9EFDCE05CCB}" destId="{B114156F-1642-034C-A5CB-0F5ABA92B6E3}" srcOrd="0" destOrd="0" presId="urn:microsoft.com/office/officeart/2005/8/layout/hList1"/>
    <dgm:cxn modelId="{B16F6BC0-C74E-8B45-9B6B-CE1F73B9ACB7}" type="presParOf" srcId="{B114156F-1642-034C-A5CB-0F5ABA92B6E3}" destId="{7BD2FBA7-1707-FB48-A63E-3B454983E8BA}" srcOrd="0" destOrd="0" presId="urn:microsoft.com/office/officeart/2005/8/layout/hList1"/>
    <dgm:cxn modelId="{F1C86633-9253-A94D-8DFE-EAE3314113DB}" type="presParOf" srcId="{B114156F-1642-034C-A5CB-0F5ABA92B6E3}" destId="{C99F47F0-0192-2842-95AD-41E5B34CDBB4}" srcOrd="1" destOrd="0" presId="urn:microsoft.com/office/officeart/2005/8/layout/hList1"/>
    <dgm:cxn modelId="{E5F7B14D-1987-5840-A0D5-4F8AFFF2918A}" type="presParOf" srcId="{35573CA9-35E3-B446-8B66-B9EFDCE05CCB}" destId="{F8CF5853-EB05-4947-9964-8925A920C732}" srcOrd="1" destOrd="0" presId="urn:microsoft.com/office/officeart/2005/8/layout/hList1"/>
    <dgm:cxn modelId="{3B376B3E-2C41-E347-BA77-E96CBFFDCE3E}" type="presParOf" srcId="{35573CA9-35E3-B446-8B66-B9EFDCE05CCB}" destId="{373B5645-1B40-9244-9DC7-B3F4DF9D3B32}" srcOrd="2" destOrd="0" presId="urn:microsoft.com/office/officeart/2005/8/layout/hList1"/>
    <dgm:cxn modelId="{A74F0EBE-90DC-DF41-A4AC-D259AE3C715B}" type="presParOf" srcId="{373B5645-1B40-9244-9DC7-B3F4DF9D3B32}" destId="{1C03206C-D207-EE4A-8C21-F16F8EA12055}" srcOrd="0" destOrd="0" presId="urn:microsoft.com/office/officeart/2005/8/layout/hList1"/>
    <dgm:cxn modelId="{BD68781F-3806-F540-B8EF-EE00663C13D1}" type="presParOf" srcId="{373B5645-1B40-9244-9DC7-B3F4DF9D3B32}" destId="{3379663B-ADFD-564F-AD81-A7645CB6D6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EA9DDC-F73A-4590-921F-D459893CFC6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428EB85A-8DA2-44CB-869D-61224A844765}">
      <dgm:prSet phldrT="[Text]"/>
      <dgm:spPr/>
      <dgm:t>
        <a:bodyPr/>
        <a:lstStyle/>
        <a:p>
          <a:r>
            <a:rPr lang="en-AU" dirty="0"/>
            <a:t>(1) Transaction</a:t>
          </a:r>
        </a:p>
      </dgm:t>
    </dgm:pt>
    <dgm:pt modelId="{9FB1B278-E43A-4BB9-9FEC-8A3D981912A9}" type="parTrans" cxnId="{A6A60BDC-008A-4126-B978-30B1D66DE7BF}">
      <dgm:prSet/>
      <dgm:spPr/>
      <dgm:t>
        <a:bodyPr/>
        <a:lstStyle/>
        <a:p>
          <a:endParaRPr lang="en-AU"/>
        </a:p>
      </dgm:t>
    </dgm:pt>
    <dgm:pt modelId="{5EBB444C-6715-43AC-808F-A25AEFB8DBEE}" type="sibTrans" cxnId="{A6A60BDC-008A-4126-B978-30B1D66DE7BF}">
      <dgm:prSet/>
      <dgm:spPr/>
      <dgm:t>
        <a:bodyPr/>
        <a:lstStyle/>
        <a:p>
          <a:endParaRPr lang="en-AU"/>
        </a:p>
      </dgm:t>
    </dgm:pt>
    <dgm:pt modelId="{D4CC8F71-EE8B-466E-8BE1-F8672DA4610C}">
      <dgm:prSet phldrT="[Text]"/>
      <dgm:spPr/>
      <dgm:t>
        <a:bodyPr/>
        <a:lstStyle/>
        <a:p>
          <a:r>
            <a:rPr lang="en-AU" dirty="0"/>
            <a:t>(2) Insolvent transaction</a:t>
          </a:r>
        </a:p>
      </dgm:t>
    </dgm:pt>
    <dgm:pt modelId="{48D339A4-3FC9-477F-9C79-7475672F2CAA}" type="parTrans" cxnId="{8AFD6635-AB52-46C8-BDC3-1C86D848C168}">
      <dgm:prSet/>
      <dgm:spPr/>
      <dgm:t>
        <a:bodyPr/>
        <a:lstStyle/>
        <a:p>
          <a:endParaRPr lang="en-AU"/>
        </a:p>
      </dgm:t>
    </dgm:pt>
    <dgm:pt modelId="{D399307D-0FEE-4238-AFA5-C35044F83CE2}" type="sibTrans" cxnId="{8AFD6635-AB52-46C8-BDC3-1C86D848C168}">
      <dgm:prSet/>
      <dgm:spPr/>
      <dgm:t>
        <a:bodyPr/>
        <a:lstStyle/>
        <a:p>
          <a:endParaRPr lang="en-AU"/>
        </a:p>
      </dgm:t>
    </dgm:pt>
    <dgm:pt modelId="{AC185B94-F8CA-49EE-8B77-3D5A07E94404}">
      <dgm:prSet phldrT="[Text]"/>
      <dgm:spPr/>
      <dgm:t>
        <a:bodyPr/>
        <a:lstStyle/>
        <a:p>
          <a:r>
            <a:rPr lang="en-AU" dirty="0"/>
            <a:t>(3) Within the relevant six month time period/ four year extended time period for related entities</a:t>
          </a:r>
        </a:p>
      </dgm:t>
    </dgm:pt>
    <dgm:pt modelId="{33E00610-04B9-4490-BB51-4C4BD5C67EB5}" type="parTrans" cxnId="{05C795E0-271F-476E-A9DC-77592219520A}">
      <dgm:prSet/>
      <dgm:spPr/>
      <dgm:t>
        <a:bodyPr/>
        <a:lstStyle/>
        <a:p>
          <a:endParaRPr lang="en-AU"/>
        </a:p>
      </dgm:t>
    </dgm:pt>
    <dgm:pt modelId="{44C82A16-119F-4DD6-800F-B06B58EC603E}" type="sibTrans" cxnId="{05C795E0-271F-476E-A9DC-77592219520A}">
      <dgm:prSet/>
      <dgm:spPr/>
      <dgm:t>
        <a:bodyPr/>
        <a:lstStyle/>
        <a:p>
          <a:endParaRPr lang="en-AU"/>
        </a:p>
      </dgm:t>
    </dgm:pt>
    <dgm:pt modelId="{D1F5E209-2047-4406-B276-6302DD098ED8}">
      <dgm:prSet phldrT="[Text]"/>
      <dgm:spPr/>
      <dgm:t>
        <a:bodyPr/>
        <a:lstStyle/>
        <a:p>
          <a:r>
            <a:rPr lang="en-AU" dirty="0"/>
            <a:t>(4) The creditor was preferred</a:t>
          </a:r>
        </a:p>
      </dgm:t>
    </dgm:pt>
    <dgm:pt modelId="{6339DFAD-CCA5-4059-843B-306AFEEC75FD}" type="parTrans" cxnId="{6E2346FE-0368-4ACB-9140-F3E7CCA516CC}">
      <dgm:prSet/>
      <dgm:spPr/>
      <dgm:t>
        <a:bodyPr/>
        <a:lstStyle/>
        <a:p>
          <a:endParaRPr lang="en-AU"/>
        </a:p>
      </dgm:t>
    </dgm:pt>
    <dgm:pt modelId="{F9E4E635-6D62-4017-BAE9-45DA237AAF2A}" type="sibTrans" cxnId="{6E2346FE-0368-4ACB-9140-F3E7CCA516CC}">
      <dgm:prSet/>
      <dgm:spPr/>
      <dgm:t>
        <a:bodyPr/>
        <a:lstStyle/>
        <a:p>
          <a:endParaRPr lang="en-AU"/>
        </a:p>
      </dgm:t>
    </dgm:pt>
    <dgm:pt modelId="{4DB50631-9E38-418D-B2C2-9C20E7FF1F71}" type="pres">
      <dgm:prSet presAssocID="{26EA9DDC-F73A-4590-921F-D459893CFC67}" presName="diagram" presStyleCnt="0">
        <dgm:presLayoutVars>
          <dgm:dir/>
          <dgm:resizeHandles val="exact"/>
        </dgm:presLayoutVars>
      </dgm:prSet>
      <dgm:spPr/>
    </dgm:pt>
    <dgm:pt modelId="{43A24708-A050-4D53-ACDD-CB5280B60FE2}" type="pres">
      <dgm:prSet presAssocID="{428EB85A-8DA2-44CB-869D-61224A844765}" presName="node" presStyleLbl="node1" presStyleIdx="0" presStyleCnt="4">
        <dgm:presLayoutVars>
          <dgm:bulletEnabled val="1"/>
        </dgm:presLayoutVars>
      </dgm:prSet>
      <dgm:spPr/>
    </dgm:pt>
    <dgm:pt modelId="{82401459-4C53-4559-B55D-78C86559FB51}" type="pres">
      <dgm:prSet presAssocID="{5EBB444C-6715-43AC-808F-A25AEFB8DBEE}" presName="sibTrans" presStyleCnt="0"/>
      <dgm:spPr/>
    </dgm:pt>
    <dgm:pt modelId="{4C1BE9DC-A097-4EC3-9396-7834B8186F2A}" type="pres">
      <dgm:prSet presAssocID="{D4CC8F71-EE8B-466E-8BE1-F8672DA4610C}" presName="node" presStyleLbl="node1" presStyleIdx="1" presStyleCnt="4">
        <dgm:presLayoutVars>
          <dgm:bulletEnabled val="1"/>
        </dgm:presLayoutVars>
      </dgm:prSet>
      <dgm:spPr/>
    </dgm:pt>
    <dgm:pt modelId="{8F85F26E-A16B-46E1-84CF-8D966B8C3C55}" type="pres">
      <dgm:prSet presAssocID="{D399307D-0FEE-4238-AFA5-C35044F83CE2}" presName="sibTrans" presStyleCnt="0"/>
      <dgm:spPr/>
    </dgm:pt>
    <dgm:pt modelId="{17ED2C91-50E1-4872-A824-C99443A0F37E}" type="pres">
      <dgm:prSet presAssocID="{AC185B94-F8CA-49EE-8B77-3D5A07E94404}" presName="node" presStyleLbl="node1" presStyleIdx="2" presStyleCnt="4">
        <dgm:presLayoutVars>
          <dgm:bulletEnabled val="1"/>
        </dgm:presLayoutVars>
      </dgm:prSet>
      <dgm:spPr/>
    </dgm:pt>
    <dgm:pt modelId="{8C34E14D-4E25-41F3-A349-801657B52EF9}" type="pres">
      <dgm:prSet presAssocID="{44C82A16-119F-4DD6-800F-B06B58EC603E}" presName="sibTrans" presStyleCnt="0"/>
      <dgm:spPr/>
    </dgm:pt>
    <dgm:pt modelId="{481189C2-FE2F-4D96-9CA0-38D745743F4E}" type="pres">
      <dgm:prSet presAssocID="{D1F5E209-2047-4406-B276-6302DD098ED8}" presName="node" presStyleLbl="node1" presStyleIdx="3" presStyleCnt="4">
        <dgm:presLayoutVars>
          <dgm:bulletEnabled val="1"/>
        </dgm:presLayoutVars>
      </dgm:prSet>
      <dgm:spPr/>
    </dgm:pt>
  </dgm:ptLst>
  <dgm:cxnLst>
    <dgm:cxn modelId="{EA056512-43D1-4BEF-8E16-10F64B04A918}" type="presOf" srcId="{AC185B94-F8CA-49EE-8B77-3D5A07E94404}" destId="{17ED2C91-50E1-4872-A824-C99443A0F37E}" srcOrd="0" destOrd="0" presId="urn:microsoft.com/office/officeart/2005/8/layout/default"/>
    <dgm:cxn modelId="{2E91CC13-A7B3-4FDB-BDB0-7BCB5CEE07B5}" type="presOf" srcId="{428EB85A-8DA2-44CB-869D-61224A844765}" destId="{43A24708-A050-4D53-ACDD-CB5280B60FE2}" srcOrd="0" destOrd="0" presId="urn:microsoft.com/office/officeart/2005/8/layout/default"/>
    <dgm:cxn modelId="{8AFD6635-AB52-46C8-BDC3-1C86D848C168}" srcId="{26EA9DDC-F73A-4590-921F-D459893CFC67}" destId="{D4CC8F71-EE8B-466E-8BE1-F8672DA4610C}" srcOrd="1" destOrd="0" parTransId="{48D339A4-3FC9-477F-9C79-7475672F2CAA}" sibTransId="{D399307D-0FEE-4238-AFA5-C35044F83CE2}"/>
    <dgm:cxn modelId="{06E84296-EEE2-480D-9242-77881B7E1885}" type="presOf" srcId="{D4CC8F71-EE8B-466E-8BE1-F8672DA4610C}" destId="{4C1BE9DC-A097-4EC3-9396-7834B8186F2A}" srcOrd="0" destOrd="0" presId="urn:microsoft.com/office/officeart/2005/8/layout/default"/>
    <dgm:cxn modelId="{F82818AC-9E3E-44CC-AB26-3048F4D43111}" type="presOf" srcId="{26EA9DDC-F73A-4590-921F-D459893CFC67}" destId="{4DB50631-9E38-418D-B2C2-9C20E7FF1F71}" srcOrd="0" destOrd="0" presId="urn:microsoft.com/office/officeart/2005/8/layout/default"/>
    <dgm:cxn modelId="{6DE4C5B7-32F0-4DA3-BDCB-56F24262DD7F}" type="presOf" srcId="{D1F5E209-2047-4406-B276-6302DD098ED8}" destId="{481189C2-FE2F-4D96-9CA0-38D745743F4E}" srcOrd="0" destOrd="0" presId="urn:microsoft.com/office/officeart/2005/8/layout/default"/>
    <dgm:cxn modelId="{A6A60BDC-008A-4126-B978-30B1D66DE7BF}" srcId="{26EA9DDC-F73A-4590-921F-D459893CFC67}" destId="{428EB85A-8DA2-44CB-869D-61224A844765}" srcOrd="0" destOrd="0" parTransId="{9FB1B278-E43A-4BB9-9FEC-8A3D981912A9}" sibTransId="{5EBB444C-6715-43AC-808F-A25AEFB8DBEE}"/>
    <dgm:cxn modelId="{05C795E0-271F-476E-A9DC-77592219520A}" srcId="{26EA9DDC-F73A-4590-921F-D459893CFC67}" destId="{AC185B94-F8CA-49EE-8B77-3D5A07E94404}" srcOrd="2" destOrd="0" parTransId="{33E00610-04B9-4490-BB51-4C4BD5C67EB5}" sibTransId="{44C82A16-119F-4DD6-800F-B06B58EC603E}"/>
    <dgm:cxn modelId="{6E2346FE-0368-4ACB-9140-F3E7CCA516CC}" srcId="{26EA9DDC-F73A-4590-921F-D459893CFC67}" destId="{D1F5E209-2047-4406-B276-6302DD098ED8}" srcOrd="3" destOrd="0" parTransId="{6339DFAD-CCA5-4059-843B-306AFEEC75FD}" sibTransId="{F9E4E635-6D62-4017-BAE9-45DA237AAF2A}"/>
    <dgm:cxn modelId="{3713D953-AA67-43B8-AB56-076A94654C9C}" type="presParOf" srcId="{4DB50631-9E38-418D-B2C2-9C20E7FF1F71}" destId="{43A24708-A050-4D53-ACDD-CB5280B60FE2}" srcOrd="0" destOrd="0" presId="urn:microsoft.com/office/officeart/2005/8/layout/default"/>
    <dgm:cxn modelId="{C73E2DE4-11C1-4545-A23E-B4FE82CD37C8}" type="presParOf" srcId="{4DB50631-9E38-418D-B2C2-9C20E7FF1F71}" destId="{82401459-4C53-4559-B55D-78C86559FB51}" srcOrd="1" destOrd="0" presId="urn:microsoft.com/office/officeart/2005/8/layout/default"/>
    <dgm:cxn modelId="{A6E41371-5F4D-4FFC-A636-6BAE021CBFF2}" type="presParOf" srcId="{4DB50631-9E38-418D-B2C2-9C20E7FF1F71}" destId="{4C1BE9DC-A097-4EC3-9396-7834B8186F2A}" srcOrd="2" destOrd="0" presId="urn:microsoft.com/office/officeart/2005/8/layout/default"/>
    <dgm:cxn modelId="{CBDEB0E1-F6A9-43FF-99A2-075F5B2ECBEF}" type="presParOf" srcId="{4DB50631-9E38-418D-B2C2-9C20E7FF1F71}" destId="{8F85F26E-A16B-46E1-84CF-8D966B8C3C55}" srcOrd="3" destOrd="0" presId="urn:microsoft.com/office/officeart/2005/8/layout/default"/>
    <dgm:cxn modelId="{5BFB5489-C564-4EBD-96EA-243E35497BB9}" type="presParOf" srcId="{4DB50631-9E38-418D-B2C2-9C20E7FF1F71}" destId="{17ED2C91-50E1-4872-A824-C99443A0F37E}" srcOrd="4" destOrd="0" presId="urn:microsoft.com/office/officeart/2005/8/layout/default"/>
    <dgm:cxn modelId="{57A26090-BA8E-4BF7-9855-D3AA8030B38C}" type="presParOf" srcId="{4DB50631-9E38-418D-B2C2-9C20E7FF1F71}" destId="{8C34E14D-4E25-41F3-A349-801657B52EF9}" srcOrd="5" destOrd="0" presId="urn:microsoft.com/office/officeart/2005/8/layout/default"/>
    <dgm:cxn modelId="{91FB7ACE-C016-441E-9765-C6C4F0321982}" type="presParOf" srcId="{4DB50631-9E38-418D-B2C2-9C20E7FF1F71}" destId="{481189C2-FE2F-4D96-9CA0-38D745743F4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83A41-7090-7341-AC05-ED6E5EC1D459}">
      <dsp:nvSpPr>
        <dsp:cNvPr id="0" name=""/>
        <dsp:cNvSpPr/>
      </dsp:nvSpPr>
      <dsp:spPr>
        <a:xfrm>
          <a:off x="4761030" y="1482492"/>
          <a:ext cx="2163868" cy="752447"/>
        </a:xfrm>
        <a:custGeom>
          <a:avLst/>
          <a:gdLst/>
          <a:ahLst/>
          <a:cxnLst/>
          <a:rect l="0" t="0" r="0" b="0"/>
          <a:pathLst>
            <a:path>
              <a:moveTo>
                <a:pt x="0" y="0"/>
              </a:moveTo>
              <a:lnTo>
                <a:pt x="0" y="528870"/>
              </a:lnTo>
              <a:lnTo>
                <a:pt x="2163868" y="528870"/>
              </a:lnTo>
              <a:lnTo>
                <a:pt x="2163868" y="75244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646FA3-9AC8-5343-A289-C8C51D693903}">
      <dsp:nvSpPr>
        <dsp:cNvPr id="0" name=""/>
        <dsp:cNvSpPr/>
      </dsp:nvSpPr>
      <dsp:spPr>
        <a:xfrm>
          <a:off x="2938782" y="1482492"/>
          <a:ext cx="1822248" cy="752447"/>
        </a:xfrm>
        <a:custGeom>
          <a:avLst/>
          <a:gdLst/>
          <a:ahLst/>
          <a:cxnLst/>
          <a:rect l="0" t="0" r="0" b="0"/>
          <a:pathLst>
            <a:path>
              <a:moveTo>
                <a:pt x="1822248" y="0"/>
              </a:moveTo>
              <a:lnTo>
                <a:pt x="1822248" y="528870"/>
              </a:lnTo>
              <a:lnTo>
                <a:pt x="0" y="528870"/>
              </a:lnTo>
              <a:lnTo>
                <a:pt x="0" y="752447"/>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A2E3AE8-A96B-3E4C-BCA3-BE8B27F44640}">
      <dsp:nvSpPr>
        <dsp:cNvPr id="0" name=""/>
        <dsp:cNvSpPr/>
      </dsp:nvSpPr>
      <dsp:spPr>
        <a:xfrm>
          <a:off x="1235412" y="-50033"/>
          <a:ext cx="7051236" cy="1532525"/>
        </a:xfrm>
        <a:prstGeom prst="roundRect">
          <a:avLst>
            <a:gd name="adj" fmla="val 10000"/>
          </a:avLst>
        </a:prstGeom>
        <a:no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180E3368-061E-2843-8093-2A6EA2A28D08}">
      <dsp:nvSpPr>
        <dsp:cNvPr id="0" name=""/>
        <dsp:cNvSpPr/>
      </dsp:nvSpPr>
      <dsp:spPr>
        <a:xfrm>
          <a:off x="1503571" y="204716"/>
          <a:ext cx="7051236" cy="1532525"/>
        </a:xfrm>
        <a:prstGeom prst="roundRect">
          <a:avLst>
            <a:gd name="adj" fmla="val 10000"/>
          </a:avLst>
        </a:prstGeom>
        <a:pattFill prst="pct5">
          <a:fgClr>
            <a:schemeClr val="bg2"/>
          </a:fgClr>
          <a:bgClr>
            <a:schemeClr val="bg1"/>
          </a:bgClr>
        </a:patt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Voluntary winding up</a:t>
          </a:r>
        </a:p>
      </dsp:txBody>
      <dsp:txXfrm>
        <a:off x="1548457" y="249602"/>
        <a:ext cx="6961464" cy="1442753"/>
      </dsp:txXfrm>
    </dsp:sp>
    <dsp:sp modelId="{C2D65F10-FFFD-2840-9446-86AA9FC0CF3E}">
      <dsp:nvSpPr>
        <dsp:cNvPr id="0" name=""/>
        <dsp:cNvSpPr/>
      </dsp:nvSpPr>
      <dsp:spPr>
        <a:xfrm>
          <a:off x="1177161" y="2234939"/>
          <a:ext cx="3523240" cy="153252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E808F9AC-8AD8-C347-8A37-A319147D8BF0}">
      <dsp:nvSpPr>
        <dsp:cNvPr id="0" name=""/>
        <dsp:cNvSpPr/>
      </dsp:nvSpPr>
      <dsp:spPr>
        <a:xfrm>
          <a:off x="1445320" y="2489690"/>
          <a:ext cx="3523240" cy="1532525"/>
        </a:xfrm>
        <a:prstGeom prst="roundRect">
          <a:avLst>
            <a:gd name="adj" fmla="val 10000"/>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Members</a:t>
          </a:r>
        </a:p>
        <a:p>
          <a:pPr marL="0" lvl="0" indent="0" algn="ctr" defTabSz="1555750">
            <a:lnSpc>
              <a:spcPct val="90000"/>
            </a:lnSpc>
            <a:spcBef>
              <a:spcPct val="0"/>
            </a:spcBef>
            <a:spcAft>
              <a:spcPct val="35000"/>
            </a:spcAft>
            <a:buNone/>
          </a:pPr>
          <a:r>
            <a:rPr lang="en-US" sz="3500" kern="1200" dirty="0"/>
            <a:t>(Solvent)</a:t>
          </a:r>
        </a:p>
      </dsp:txBody>
      <dsp:txXfrm>
        <a:off x="1490206" y="2534576"/>
        <a:ext cx="3433468" cy="1442753"/>
      </dsp:txXfrm>
    </dsp:sp>
    <dsp:sp modelId="{5630B864-235C-B244-95D9-8FE0F2237D79}">
      <dsp:nvSpPr>
        <dsp:cNvPr id="0" name=""/>
        <dsp:cNvSpPr/>
      </dsp:nvSpPr>
      <dsp:spPr>
        <a:xfrm>
          <a:off x="5236719" y="2234939"/>
          <a:ext cx="3376359" cy="1532525"/>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5F24ABFA-9B0C-DB4D-ABCC-C6DF994DE725}">
      <dsp:nvSpPr>
        <dsp:cNvPr id="0" name=""/>
        <dsp:cNvSpPr/>
      </dsp:nvSpPr>
      <dsp:spPr>
        <a:xfrm>
          <a:off x="5504878" y="2489690"/>
          <a:ext cx="3376359" cy="1532525"/>
        </a:xfrm>
        <a:prstGeom prst="roundRect">
          <a:avLst>
            <a:gd name="adj" fmla="val 10000"/>
          </a:avLst>
        </a:prstGeom>
        <a:pattFill prst="pct5">
          <a:fgClr>
            <a:schemeClr val="lt1">
              <a:hueOff val="0"/>
              <a:satOff val="0"/>
              <a:lumOff val="0"/>
            </a:schemeClr>
          </a:fgClr>
          <a:bgClr>
            <a:schemeClr val="bg1"/>
          </a:bgClr>
        </a:patt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Creditors</a:t>
          </a:r>
        </a:p>
        <a:p>
          <a:pPr marL="0" lvl="0" indent="0" algn="ctr" defTabSz="1555750">
            <a:lnSpc>
              <a:spcPct val="90000"/>
            </a:lnSpc>
            <a:spcBef>
              <a:spcPct val="0"/>
            </a:spcBef>
            <a:spcAft>
              <a:spcPct val="35000"/>
            </a:spcAft>
            <a:buNone/>
          </a:pPr>
          <a:r>
            <a:rPr lang="en-US" sz="3500" kern="1200" dirty="0"/>
            <a:t>(Insolvent)</a:t>
          </a:r>
        </a:p>
      </dsp:txBody>
      <dsp:txXfrm>
        <a:off x="5549764" y="2534576"/>
        <a:ext cx="3286587" cy="14427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978B3-16D7-A441-901B-BD6CBD06F58D}">
      <dsp:nvSpPr>
        <dsp:cNvPr id="0" name=""/>
        <dsp:cNvSpPr/>
      </dsp:nvSpPr>
      <dsp:spPr>
        <a:xfrm>
          <a:off x="541347" y="1076393"/>
          <a:ext cx="3739877" cy="1869938"/>
        </a:xfrm>
        <a:prstGeom prst="roundRect">
          <a:avLst>
            <a:gd name="adj" fmla="val 10000"/>
          </a:avLst>
        </a:prstGeom>
        <a:pattFill prst="pct5">
          <a:fgClr>
            <a:schemeClr val="bg2"/>
          </a:fgClr>
          <a:bgClr>
            <a:schemeClr val="bg1"/>
          </a:bgClr>
        </a:patt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tx1"/>
              </a:solidFill>
            </a:rPr>
            <a:t>Creditors’ voluntary winding up</a:t>
          </a:r>
        </a:p>
      </dsp:txBody>
      <dsp:txXfrm>
        <a:off x="596116" y="1131162"/>
        <a:ext cx="3630339" cy="1760400"/>
      </dsp:txXfrm>
    </dsp:sp>
    <dsp:sp modelId="{459467A0-4158-5D4C-BEDC-3745641211B4}">
      <dsp:nvSpPr>
        <dsp:cNvPr id="0" name=""/>
        <dsp:cNvSpPr/>
      </dsp:nvSpPr>
      <dsp:spPr>
        <a:xfrm rot="19457599">
          <a:off x="4108065" y="1431919"/>
          <a:ext cx="1842269" cy="83671"/>
        </a:xfrm>
        <a:custGeom>
          <a:avLst/>
          <a:gdLst/>
          <a:ahLst/>
          <a:cxnLst/>
          <a:rect l="0" t="0" r="0" b="0"/>
          <a:pathLst>
            <a:path>
              <a:moveTo>
                <a:pt x="0" y="41835"/>
              </a:moveTo>
              <a:lnTo>
                <a:pt x="1842269" y="4183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983143" y="1427698"/>
        <a:ext cx="92113" cy="92113"/>
      </dsp:txXfrm>
    </dsp:sp>
    <dsp:sp modelId="{65F509DB-0208-BC4B-9BFF-89DCADEDDAA5}">
      <dsp:nvSpPr>
        <dsp:cNvPr id="0" name=""/>
        <dsp:cNvSpPr/>
      </dsp:nvSpPr>
      <dsp:spPr>
        <a:xfrm>
          <a:off x="5777175" y="1178"/>
          <a:ext cx="3739877" cy="1869938"/>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Directors determine that the company is insolvent and should be wound up.</a:t>
          </a:r>
        </a:p>
      </dsp:txBody>
      <dsp:txXfrm>
        <a:off x="5831944" y="55947"/>
        <a:ext cx="3630339" cy="1760400"/>
      </dsp:txXfrm>
    </dsp:sp>
    <dsp:sp modelId="{88BA2CDF-0D74-C64E-975C-F9BE44B15507}">
      <dsp:nvSpPr>
        <dsp:cNvPr id="0" name=""/>
        <dsp:cNvSpPr/>
      </dsp:nvSpPr>
      <dsp:spPr>
        <a:xfrm rot="2142401">
          <a:off x="4108065" y="2507133"/>
          <a:ext cx="1842269" cy="83671"/>
        </a:xfrm>
        <a:custGeom>
          <a:avLst/>
          <a:gdLst/>
          <a:ahLst/>
          <a:cxnLst/>
          <a:rect l="0" t="0" r="0" b="0"/>
          <a:pathLst>
            <a:path>
              <a:moveTo>
                <a:pt x="0" y="41835"/>
              </a:moveTo>
              <a:lnTo>
                <a:pt x="1842269" y="4183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983143" y="2502913"/>
        <a:ext cx="92113" cy="92113"/>
      </dsp:txXfrm>
    </dsp:sp>
    <dsp:sp modelId="{A0F5C329-66CB-4E4D-B284-761A04423817}">
      <dsp:nvSpPr>
        <dsp:cNvPr id="0" name=""/>
        <dsp:cNvSpPr/>
      </dsp:nvSpPr>
      <dsp:spPr>
        <a:xfrm>
          <a:off x="5777175" y="2151607"/>
          <a:ext cx="3739877" cy="1869938"/>
        </a:xfrm>
        <a:prstGeom prst="roundRect">
          <a:avLst>
            <a:gd name="adj" fmla="val 10000"/>
          </a:avLst>
        </a:prstGeom>
        <a:pattFill prst="dkDnDiag">
          <a:fgClr>
            <a:schemeClr val="bg2"/>
          </a:fgClr>
          <a:bgClr>
            <a:schemeClr val="bg1"/>
          </a:bgClr>
        </a:patt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tx1"/>
              </a:solidFill>
            </a:rPr>
            <a:t>Members voluntary winding up is initiated but liquidator finds the company insolvent.</a:t>
          </a:r>
        </a:p>
      </dsp:txBody>
      <dsp:txXfrm>
        <a:off x="5831944" y="2206376"/>
        <a:ext cx="3630339" cy="1760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F2328-B958-2B4B-A915-24938A6C0930}">
      <dsp:nvSpPr>
        <dsp:cNvPr id="0" name=""/>
        <dsp:cNvSpPr/>
      </dsp:nvSpPr>
      <dsp:spPr>
        <a:xfrm>
          <a:off x="0" y="39687"/>
          <a:ext cx="3286125" cy="197167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COMPANY’S BUSINESS</a:t>
          </a:r>
        </a:p>
      </dsp:txBody>
      <dsp:txXfrm>
        <a:off x="0" y="39687"/>
        <a:ext cx="3286125" cy="1971675"/>
      </dsp:txXfrm>
    </dsp:sp>
    <dsp:sp modelId="{6C070395-69CB-C64B-9494-55271714BC98}">
      <dsp:nvSpPr>
        <dsp:cNvPr id="0" name=""/>
        <dsp:cNvSpPr/>
      </dsp:nvSpPr>
      <dsp:spPr>
        <a:xfrm>
          <a:off x="3614737" y="39687"/>
          <a:ext cx="3286125" cy="197167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DIRECTORS AND OTHER OFFICERS</a:t>
          </a:r>
        </a:p>
      </dsp:txBody>
      <dsp:txXfrm>
        <a:off x="3614737" y="39687"/>
        <a:ext cx="3286125" cy="1971675"/>
      </dsp:txXfrm>
    </dsp:sp>
    <dsp:sp modelId="{7BF88BBF-D856-0E4A-A40B-439D5AA4723B}">
      <dsp:nvSpPr>
        <dsp:cNvPr id="0" name=""/>
        <dsp:cNvSpPr/>
      </dsp:nvSpPr>
      <dsp:spPr>
        <a:xfrm>
          <a:off x="7229475" y="39687"/>
          <a:ext cx="3286125" cy="197167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MEMBERS</a:t>
          </a:r>
        </a:p>
      </dsp:txBody>
      <dsp:txXfrm>
        <a:off x="7229475" y="39687"/>
        <a:ext cx="3286125" cy="1971675"/>
      </dsp:txXfrm>
    </dsp:sp>
    <dsp:sp modelId="{251F0DF8-A7D4-904F-B1EA-E4B967E82168}">
      <dsp:nvSpPr>
        <dsp:cNvPr id="0" name=""/>
        <dsp:cNvSpPr/>
      </dsp:nvSpPr>
      <dsp:spPr>
        <a:xfrm>
          <a:off x="0" y="2339975"/>
          <a:ext cx="3286125" cy="197167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CREDITORS</a:t>
          </a:r>
        </a:p>
      </dsp:txBody>
      <dsp:txXfrm>
        <a:off x="0" y="2339975"/>
        <a:ext cx="3286125" cy="1971675"/>
      </dsp:txXfrm>
    </dsp:sp>
    <dsp:sp modelId="{129D563B-A086-6E48-AD1B-03EA9755BA00}">
      <dsp:nvSpPr>
        <dsp:cNvPr id="0" name=""/>
        <dsp:cNvSpPr/>
      </dsp:nvSpPr>
      <dsp:spPr>
        <a:xfrm>
          <a:off x="3614737" y="2339975"/>
          <a:ext cx="3286125" cy="197167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CONTRACTS</a:t>
          </a:r>
        </a:p>
      </dsp:txBody>
      <dsp:txXfrm>
        <a:off x="3614737" y="2339975"/>
        <a:ext cx="3286125" cy="1971675"/>
      </dsp:txXfrm>
    </dsp:sp>
    <dsp:sp modelId="{5E79C510-13CA-2748-A981-892DD157DDF2}">
      <dsp:nvSpPr>
        <dsp:cNvPr id="0" name=""/>
        <dsp:cNvSpPr/>
      </dsp:nvSpPr>
      <dsp:spPr>
        <a:xfrm>
          <a:off x="7229475" y="2339975"/>
          <a:ext cx="3286125" cy="197167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EMPLOYEES</a:t>
          </a:r>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5A49A-2475-443E-B8DE-870E5A39638C}">
      <dsp:nvSpPr>
        <dsp:cNvPr id="0" name=""/>
        <dsp:cNvSpPr/>
      </dsp:nvSpPr>
      <dsp:spPr>
        <a:xfrm>
          <a:off x="3080" y="587032"/>
          <a:ext cx="2444055" cy="1466433"/>
        </a:xfrm>
        <a:prstGeom prst="rect">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Assets of the company</a:t>
          </a:r>
        </a:p>
      </dsp:txBody>
      <dsp:txXfrm>
        <a:off x="3080" y="587032"/>
        <a:ext cx="2444055" cy="1466433"/>
      </dsp:txXfrm>
    </dsp:sp>
    <dsp:sp modelId="{2485E4E6-BCDE-4C0E-BC44-5DAEAE9A3387}">
      <dsp:nvSpPr>
        <dsp:cNvPr id="0" name=""/>
        <dsp:cNvSpPr/>
      </dsp:nvSpPr>
      <dsp:spPr>
        <a:xfrm>
          <a:off x="2691541" y="587032"/>
          <a:ext cx="2444055" cy="1466433"/>
        </a:xfrm>
        <a:prstGeom prst="rect">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Unfair preferences (S.588FA)</a:t>
          </a:r>
        </a:p>
      </dsp:txBody>
      <dsp:txXfrm>
        <a:off x="2691541" y="587032"/>
        <a:ext cx="2444055" cy="1466433"/>
      </dsp:txXfrm>
    </dsp:sp>
    <dsp:sp modelId="{1E45CE50-4CA4-4D22-955E-135AF727DC72}">
      <dsp:nvSpPr>
        <dsp:cNvPr id="0" name=""/>
        <dsp:cNvSpPr/>
      </dsp:nvSpPr>
      <dsp:spPr>
        <a:xfrm>
          <a:off x="5380002" y="587032"/>
          <a:ext cx="2444055" cy="1466433"/>
        </a:xfrm>
        <a:prstGeom prst="rect">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Uncommercial transactions (S.588FB)</a:t>
          </a:r>
        </a:p>
      </dsp:txBody>
      <dsp:txXfrm>
        <a:off x="5380002" y="587032"/>
        <a:ext cx="2444055" cy="1466433"/>
      </dsp:txXfrm>
    </dsp:sp>
    <dsp:sp modelId="{7646304A-17D1-472D-A11E-23F439C97714}">
      <dsp:nvSpPr>
        <dsp:cNvPr id="0" name=""/>
        <dsp:cNvSpPr/>
      </dsp:nvSpPr>
      <dsp:spPr>
        <a:xfrm>
          <a:off x="8068463" y="587032"/>
          <a:ext cx="2444055" cy="1466433"/>
        </a:xfrm>
        <a:prstGeom prst="rect">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Transactions which defeat/ delay/ obstruct creditors (S.588FE(5))</a:t>
          </a:r>
        </a:p>
      </dsp:txBody>
      <dsp:txXfrm>
        <a:off x="8068463" y="587032"/>
        <a:ext cx="2444055" cy="1466433"/>
      </dsp:txXfrm>
    </dsp:sp>
    <dsp:sp modelId="{EB315F2C-112D-4425-87A3-48D37A1485DA}">
      <dsp:nvSpPr>
        <dsp:cNvPr id="0" name=""/>
        <dsp:cNvSpPr/>
      </dsp:nvSpPr>
      <dsp:spPr>
        <a:xfrm>
          <a:off x="1347311" y="2297871"/>
          <a:ext cx="2444055" cy="1466433"/>
        </a:xfrm>
        <a:prstGeom prst="rect">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Unfair loans (S.588FD)</a:t>
          </a:r>
        </a:p>
      </dsp:txBody>
      <dsp:txXfrm>
        <a:off x="1347311" y="2297871"/>
        <a:ext cx="2444055" cy="1466433"/>
      </dsp:txXfrm>
    </dsp:sp>
    <dsp:sp modelId="{96D598E4-9824-4273-91A3-AFA126C138F5}">
      <dsp:nvSpPr>
        <dsp:cNvPr id="0" name=""/>
        <dsp:cNvSpPr/>
      </dsp:nvSpPr>
      <dsp:spPr>
        <a:xfrm>
          <a:off x="4035772" y="2297871"/>
          <a:ext cx="2444055" cy="1466433"/>
        </a:xfrm>
        <a:prstGeom prst="rect">
          <a:avLst/>
        </a:prstGeom>
        <a:gradFill rotWithShape="1">
          <a:gsLst>
            <a:gs pos="0">
              <a:schemeClr val="dk1">
                <a:tint val="65000"/>
                <a:shade val="92000"/>
                <a:satMod val="130000"/>
              </a:schemeClr>
            </a:gs>
            <a:gs pos="45000">
              <a:schemeClr val="dk1">
                <a:tint val="60000"/>
                <a:shade val="99000"/>
                <a:satMod val="120000"/>
              </a:schemeClr>
            </a:gs>
            <a:gs pos="100000">
              <a:schemeClr val="dk1">
                <a:tint val="55000"/>
                <a:satMod val="140000"/>
              </a:schemeClr>
            </a:gs>
          </a:gsLst>
          <a:path path="circle">
            <a:fillToRect l="100000" t="100000" r="100000" b="100000"/>
          </a:path>
        </a:gradFill>
        <a:ln w="12700" cap="flat" cmpd="sng" algn="ctr">
          <a:solidFill>
            <a:schemeClr val="dk1"/>
          </a:solidFill>
          <a:prstDash val="solid"/>
        </a:ln>
        <a:effectLst/>
      </dsp:spPr>
      <dsp:style>
        <a:lnRef idx="1">
          <a:schemeClr val="dk1"/>
        </a:lnRef>
        <a:fillRef idx="2">
          <a:schemeClr val="dk1"/>
        </a:fillRef>
        <a:effectRef idx="1">
          <a:schemeClr val="dk1"/>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Unreasonable director-related transactions (S.588FDA)</a:t>
          </a:r>
        </a:p>
      </dsp:txBody>
      <dsp:txXfrm>
        <a:off x="4035772" y="2297871"/>
        <a:ext cx="2444055" cy="1466433"/>
      </dsp:txXfrm>
    </dsp:sp>
    <dsp:sp modelId="{53653BFF-5F30-4A13-8D6A-2696A625AC8F}">
      <dsp:nvSpPr>
        <dsp:cNvPr id="0" name=""/>
        <dsp:cNvSpPr/>
      </dsp:nvSpPr>
      <dsp:spPr>
        <a:xfrm>
          <a:off x="6724233" y="2297871"/>
          <a:ext cx="2444055" cy="1466433"/>
        </a:xfrm>
        <a:prstGeom prst="rect">
          <a:avLst/>
        </a:prstGeom>
        <a:solidFill>
          <a:schemeClr val="lt1">
            <a:hueOff val="0"/>
            <a:satOff val="0"/>
            <a:lumOff val="0"/>
            <a:alphaOff val="0"/>
          </a:schemeClr>
        </a:solidFill>
        <a:ln w="1587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AU" sz="2300" kern="1200" dirty="0"/>
            <a:t>Avoidance of circulating security interests</a:t>
          </a:r>
        </a:p>
      </dsp:txBody>
      <dsp:txXfrm>
        <a:off x="6724233" y="2297871"/>
        <a:ext cx="2444055" cy="1466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2FBA7-1707-FB48-A63E-3B454983E8BA}">
      <dsp:nvSpPr>
        <dsp:cNvPr id="0" name=""/>
        <dsp:cNvSpPr/>
      </dsp:nvSpPr>
      <dsp:spPr>
        <a:xfrm>
          <a:off x="51" y="55135"/>
          <a:ext cx="4913783" cy="77488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Also need to be insolvent transactions  (s 588FC)</a:t>
          </a:r>
        </a:p>
      </dsp:txBody>
      <dsp:txXfrm>
        <a:off x="51" y="55135"/>
        <a:ext cx="4913783" cy="774889"/>
      </dsp:txXfrm>
    </dsp:sp>
    <dsp:sp modelId="{C99F47F0-0192-2842-95AD-41E5B34CDBB4}">
      <dsp:nvSpPr>
        <dsp:cNvPr id="0" name=""/>
        <dsp:cNvSpPr/>
      </dsp:nvSpPr>
      <dsp:spPr>
        <a:xfrm>
          <a:off x="51" y="830024"/>
          <a:ext cx="4913783" cy="15564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Unfair preferences - s 588FA</a:t>
          </a:r>
        </a:p>
        <a:p>
          <a:pPr marL="228600" lvl="1" indent="-228600" algn="l" defTabSz="933450">
            <a:lnSpc>
              <a:spcPct val="90000"/>
            </a:lnSpc>
            <a:spcBef>
              <a:spcPct val="0"/>
            </a:spcBef>
            <a:spcAft>
              <a:spcPct val="15000"/>
            </a:spcAft>
            <a:buChar char="•"/>
          </a:pPr>
          <a:r>
            <a:rPr lang="en-US" sz="2100" kern="1200" dirty="0"/>
            <a:t>Uncommercial transactions - s 588FB</a:t>
          </a:r>
        </a:p>
        <a:p>
          <a:pPr marL="228600" lvl="1" indent="-228600" algn="l" defTabSz="933450">
            <a:lnSpc>
              <a:spcPct val="90000"/>
            </a:lnSpc>
            <a:spcBef>
              <a:spcPct val="0"/>
            </a:spcBef>
            <a:spcAft>
              <a:spcPct val="15000"/>
            </a:spcAft>
            <a:buChar char="•"/>
          </a:pPr>
          <a:r>
            <a:rPr lang="en-US" sz="2100" kern="1200" dirty="0"/>
            <a:t>Transactions with the purpose of obstructing creditors’ rights - s 588FE(5)</a:t>
          </a:r>
        </a:p>
      </dsp:txBody>
      <dsp:txXfrm>
        <a:off x="51" y="830024"/>
        <a:ext cx="4913783" cy="1556415"/>
      </dsp:txXfrm>
    </dsp:sp>
    <dsp:sp modelId="{1C03206C-D207-EE4A-8C21-F16F8EA12055}">
      <dsp:nvSpPr>
        <dsp:cNvPr id="0" name=""/>
        <dsp:cNvSpPr/>
      </dsp:nvSpPr>
      <dsp:spPr>
        <a:xfrm>
          <a:off x="5601764" y="55135"/>
          <a:ext cx="4913783" cy="77488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a:off x="5601764" y="55135"/>
        <a:ext cx="4913783" cy="774889"/>
      </dsp:txXfrm>
    </dsp:sp>
    <dsp:sp modelId="{3379663B-ADFD-564F-AD81-A7645CB6D6B3}">
      <dsp:nvSpPr>
        <dsp:cNvPr id="0" name=""/>
        <dsp:cNvSpPr/>
      </dsp:nvSpPr>
      <dsp:spPr>
        <a:xfrm>
          <a:off x="5601764" y="830024"/>
          <a:ext cx="4913783" cy="155641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Unfair Loans s 588FD</a:t>
          </a:r>
        </a:p>
        <a:p>
          <a:pPr marL="228600" lvl="1" indent="-228600" algn="l" defTabSz="933450">
            <a:lnSpc>
              <a:spcPct val="90000"/>
            </a:lnSpc>
            <a:spcBef>
              <a:spcPct val="0"/>
            </a:spcBef>
            <a:spcAft>
              <a:spcPct val="15000"/>
            </a:spcAft>
            <a:buChar char="•"/>
          </a:pPr>
          <a:r>
            <a:rPr lang="en-US" sz="2100" kern="1200" dirty="0"/>
            <a:t>Unreasonable director related transactions - s 588FDA</a:t>
          </a:r>
        </a:p>
      </dsp:txBody>
      <dsp:txXfrm>
        <a:off x="5601764" y="830024"/>
        <a:ext cx="4913783" cy="15564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24708-A050-4D53-ACDD-CB5280B60FE2}">
      <dsp:nvSpPr>
        <dsp:cNvPr id="0" name=""/>
        <dsp:cNvSpPr/>
      </dsp:nvSpPr>
      <dsp:spPr>
        <a:xfrm>
          <a:off x="1124599" y="371"/>
          <a:ext cx="1854572" cy="111274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(1) Transaction</a:t>
          </a:r>
        </a:p>
      </dsp:txBody>
      <dsp:txXfrm>
        <a:off x="1124599" y="371"/>
        <a:ext cx="1854572" cy="1112743"/>
      </dsp:txXfrm>
    </dsp:sp>
    <dsp:sp modelId="{4C1BE9DC-A097-4EC3-9396-7834B8186F2A}">
      <dsp:nvSpPr>
        <dsp:cNvPr id="0" name=""/>
        <dsp:cNvSpPr/>
      </dsp:nvSpPr>
      <dsp:spPr>
        <a:xfrm>
          <a:off x="3164630" y="371"/>
          <a:ext cx="1854572" cy="111274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(2) Insolvent transaction</a:t>
          </a:r>
        </a:p>
      </dsp:txBody>
      <dsp:txXfrm>
        <a:off x="3164630" y="371"/>
        <a:ext cx="1854572" cy="1112743"/>
      </dsp:txXfrm>
    </dsp:sp>
    <dsp:sp modelId="{17ED2C91-50E1-4872-A824-C99443A0F37E}">
      <dsp:nvSpPr>
        <dsp:cNvPr id="0" name=""/>
        <dsp:cNvSpPr/>
      </dsp:nvSpPr>
      <dsp:spPr>
        <a:xfrm>
          <a:off x="5204660" y="371"/>
          <a:ext cx="1854572" cy="111274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(3) Within the relevant six month time period/ four year extended time period for related entities</a:t>
          </a:r>
        </a:p>
      </dsp:txBody>
      <dsp:txXfrm>
        <a:off x="5204660" y="371"/>
        <a:ext cx="1854572" cy="1112743"/>
      </dsp:txXfrm>
    </dsp:sp>
    <dsp:sp modelId="{481189C2-FE2F-4D96-9CA0-38D745743F4E}">
      <dsp:nvSpPr>
        <dsp:cNvPr id="0" name=""/>
        <dsp:cNvSpPr/>
      </dsp:nvSpPr>
      <dsp:spPr>
        <a:xfrm>
          <a:off x="7244690" y="371"/>
          <a:ext cx="1854572" cy="111274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(4) The creditor was preferred</a:t>
          </a:r>
        </a:p>
      </dsp:txBody>
      <dsp:txXfrm>
        <a:off x="7244690" y="371"/>
        <a:ext cx="1854572" cy="11127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850C8-9029-41B4-891A-5E96AEFF907D}" type="datetimeFigureOut">
              <a:rPr lang="en-IN" smtClean="0"/>
              <a:t>18-03-2022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6C2AD-71A3-4B9B-879C-65D377922A08}" type="slidenum">
              <a:rPr lang="en-IN" smtClean="0"/>
              <a:t>‹#›</a:t>
            </a:fld>
            <a:endParaRPr lang="en-IN"/>
          </a:p>
        </p:txBody>
      </p:sp>
    </p:spTree>
    <p:extLst>
      <p:ext uri="{BB962C8B-B14F-4D97-AF65-F5344CB8AC3E}">
        <p14:creationId xmlns:p14="http://schemas.microsoft.com/office/powerpoint/2010/main" val="206530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BCC6D9-FD46-49A3-A7DB-31B0EEE82288}" type="datetime1">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53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B21DB-C57D-4DCA-B418-B701457F4621}" type="datetime1">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8805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CE4D8-6940-4A0F-8972-A7B1D6B9BF09}" type="datetime1">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2076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AB615B-15AE-4193-BEF4-CB4231280C0B}" type="datetime1">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79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CCAA5-F339-491B-B2C3-E15E521F842A}" type="datetime1">
              <a:rPr lang="en-US" smtClean="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117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B709F4-7587-4C24-B04C-F8D533DC79B7}" type="datetime1">
              <a:rPr lang="en-US" smtClean="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710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C9DE87-BFC2-4C06-95AE-1746365F93FC}" type="datetime1">
              <a:rPr lang="en-US" smtClean="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5631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AA58E1-23C5-4BE5-AF22-F4E547D722A4}" type="datetime1">
              <a:rPr lang="en-US" smtClean="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5829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C97088-D62F-47DB-B71B-1A76206F53AC}" type="datetime1">
              <a:rPr lang="en-US" smtClean="0"/>
              <a:t>3/18/2022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691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DDF062C-F847-46F2-B710-C44E16589821}" type="datetime1">
              <a:rPr lang="en-US" smtClean="0"/>
              <a:t>3/18/2022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7061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86130E-C8BE-48D8-95E7-C398B2EB8615}" type="datetime1">
              <a:rPr lang="en-US" smtClean="0"/>
              <a:t>3/18/2022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6040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5F594E-365E-442C-B90C-089CFC193B79}" type="datetime1">
              <a:rPr lang="en-US" smtClean="0"/>
              <a:t>3/18/2022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4B7E4EF-A1BD-40F4-AB7B-04F084DD991D}"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0890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claytonutz.com/knowledge/2012/march/firesales-in-voluntary-administration" TargetMode="External"/><Relationship Id="rId2" Type="http://schemas.openxmlformats.org/officeDocument/2006/relationships/hyperlink" Target="https://open.spotify.com/episode/6GjwRnKdFTnttJ5bDfuwZE?si=767862659541497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1429306"/>
            <a:ext cx="4775075" cy="2557060"/>
          </a:xfrm>
          <a:solidFill>
            <a:srgbClr val="C00000"/>
          </a:solidFill>
        </p:spPr>
        <p:txBody>
          <a:bodyPr>
            <a:normAutofit fontScale="90000"/>
          </a:bodyPr>
          <a:lstStyle/>
          <a:p>
            <a:r>
              <a:rPr lang="en-US" sz="4400" dirty="0"/>
              <a:t>Week 5 -Voluntary and compulsory winding up; Assets available to the liquidator</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a:solidFill>
            <a:schemeClr val="accent2">
              <a:lumMod val="75000"/>
            </a:schemeClr>
          </a:solidFill>
        </p:spPr>
        <p:txBody>
          <a:bodyPr>
            <a:normAutofit/>
          </a:bodyPr>
          <a:lstStyle/>
          <a:p>
            <a:pPr>
              <a:spcAft>
                <a:spcPts val="600"/>
              </a:spcAft>
            </a:pPr>
            <a:r>
              <a:rPr lang="en-US" dirty="0">
                <a:solidFill>
                  <a:schemeClr val="tx1"/>
                </a:solidFill>
              </a:rPr>
              <a:t>Akshaya Kamalnath</a:t>
            </a:r>
          </a:p>
        </p:txBody>
      </p:sp>
      <p:sp>
        <p:nvSpPr>
          <p:cNvPr id="4" name="Slide Number Placeholder 3">
            <a:extLst>
              <a:ext uri="{FF2B5EF4-FFF2-40B4-BE49-F238E27FC236}">
                <a16:creationId xmlns:a16="http://schemas.microsoft.com/office/drawing/2014/main" id="{1725E917-0D97-400B-84EB-8CC11C581779}"/>
              </a:ext>
            </a:extLst>
          </p:cNvPr>
          <p:cNvSpPr>
            <a:spLocks noGrp="1"/>
          </p:cNvSpPr>
          <p:nvPr>
            <p:ph type="sldNum" sz="quarter" idx="12"/>
          </p:nvPr>
        </p:nvSpPr>
        <p:spPr/>
        <p:txBody>
          <a:bodyPr/>
          <a:lstStyle/>
          <a:p>
            <a:fld id="{34B7E4EF-A1BD-40F4-AB7B-04F084DD991D}" type="slidenum">
              <a:rPr lang="en-US" smtClean="0"/>
              <a:t>1</a:t>
            </a:fld>
            <a:endParaRPr lang="en-US" dirty="0"/>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Creditor application for winding-up</a:t>
            </a:r>
          </a:p>
        </p:txBody>
      </p:sp>
      <p:sp>
        <p:nvSpPr>
          <p:cNvPr id="3" name="Content Placeholder 2"/>
          <p:cNvSpPr>
            <a:spLocks noGrp="1"/>
          </p:cNvSpPr>
          <p:nvPr>
            <p:ph idx="1"/>
          </p:nvPr>
        </p:nvSpPr>
        <p:spPr/>
        <p:txBody>
          <a:bodyPr>
            <a:normAutofit/>
          </a:bodyPr>
          <a:lstStyle/>
          <a:p>
            <a:r>
              <a:rPr lang="en-US" dirty="0"/>
              <a:t>S. 459P</a:t>
            </a:r>
          </a:p>
          <a:p>
            <a:r>
              <a:rPr lang="en-US" dirty="0"/>
              <a:t>The creditor must be owed a valid debt that is capable of legal enforcement. The debt must be unpaid at the time of the application.</a:t>
            </a:r>
          </a:p>
          <a:p>
            <a:r>
              <a:rPr lang="en-US" dirty="0"/>
              <a:t>S. 459C provides for the ‘presumption of insolvency’ which creditors can rely upon. This is much easier than having to prove insolvency. </a:t>
            </a:r>
          </a:p>
          <a:p>
            <a:r>
              <a:rPr lang="en-US" dirty="0"/>
              <a:t>‘Presumption of insolvency’ if one of six specified situations can be shown.</a:t>
            </a:r>
          </a:p>
          <a:p>
            <a:r>
              <a:rPr lang="en-US" dirty="0"/>
              <a:t>(</a:t>
            </a:r>
            <a:r>
              <a:rPr lang="en-US" dirty="0" err="1"/>
              <a:t>i</a:t>
            </a:r>
            <a:r>
              <a:rPr lang="en-US" dirty="0"/>
              <a:t>) The company failed to comply with a S. 459E statutory demand. (</a:t>
            </a:r>
            <a:r>
              <a:rPr lang="en-US" dirty="0">
                <a:solidFill>
                  <a:srgbClr val="C00000"/>
                </a:solidFill>
              </a:rPr>
              <a:t>Most commonly used</a:t>
            </a:r>
            <a:r>
              <a:rPr lang="en-US" dirty="0"/>
              <a:t>)</a:t>
            </a:r>
          </a:p>
          <a:p>
            <a:endParaRPr lang="en-US" dirty="0"/>
          </a:p>
          <a:p>
            <a:endParaRPr lang="en-US" dirty="0"/>
          </a:p>
          <a:p>
            <a:endParaRPr lang="en-US" dirty="0"/>
          </a:p>
        </p:txBody>
      </p:sp>
      <p:pic>
        <p:nvPicPr>
          <p:cNvPr id="3074" name="Picture 2" descr="MSI Australia and New Zealand - What a statutory demand means for your  company - MSI Global Alliance">
            <a:extLst>
              <a:ext uri="{FF2B5EF4-FFF2-40B4-BE49-F238E27FC236}">
                <a16:creationId xmlns:a16="http://schemas.microsoft.com/office/drawing/2014/main" id="{D66E3992-45F1-4015-8C27-43B377704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0624" y="459461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C997CF2-21AC-4085-8868-54633C66A03B}"/>
              </a:ext>
            </a:extLst>
          </p:cNvPr>
          <p:cNvSpPr>
            <a:spLocks noGrp="1"/>
          </p:cNvSpPr>
          <p:nvPr>
            <p:ph type="sldNum" sz="quarter" idx="12"/>
          </p:nvPr>
        </p:nvSpPr>
        <p:spPr/>
        <p:txBody>
          <a:bodyPr/>
          <a:lstStyle/>
          <a:p>
            <a:fld id="{34B7E4EF-A1BD-40F4-AB7B-04F084DD991D}" type="slidenum">
              <a:rPr lang="en-US" smtClean="0"/>
              <a:t>10</a:t>
            </a:fld>
            <a:endParaRPr lang="en-US" dirty="0"/>
          </a:p>
        </p:txBody>
      </p:sp>
    </p:spTree>
    <p:extLst>
      <p:ext uri="{BB962C8B-B14F-4D97-AF65-F5344CB8AC3E}">
        <p14:creationId xmlns:p14="http://schemas.microsoft.com/office/powerpoint/2010/main" val="34686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459E statutory demand</a:t>
            </a:r>
          </a:p>
        </p:txBody>
      </p:sp>
      <p:sp>
        <p:nvSpPr>
          <p:cNvPr id="3" name="Content Placeholder 2"/>
          <p:cNvSpPr>
            <a:spLocks noGrp="1"/>
          </p:cNvSpPr>
          <p:nvPr>
            <p:ph idx="1"/>
          </p:nvPr>
        </p:nvSpPr>
        <p:spPr/>
        <p:txBody>
          <a:bodyPr>
            <a:normAutofit/>
          </a:bodyPr>
          <a:lstStyle/>
          <a:p>
            <a:r>
              <a:rPr lang="en-US" dirty="0"/>
              <a:t>The creditor should make the application for winding up within three months of the last date for compliance with the demand. S.459C(2).</a:t>
            </a:r>
          </a:p>
          <a:p>
            <a:r>
              <a:rPr lang="en-US" dirty="0"/>
              <a:t>A valid demand under this sub-section can only be made by creditors who have a debt ‘</a:t>
            </a:r>
            <a:r>
              <a:rPr lang="en-US" dirty="0">
                <a:solidFill>
                  <a:srgbClr val="C00000"/>
                </a:solidFill>
              </a:rPr>
              <a:t>due and payable</a:t>
            </a:r>
            <a:r>
              <a:rPr lang="en-US" dirty="0"/>
              <a:t>’ and which is immediately recoverable by enforcement action.</a:t>
            </a:r>
          </a:p>
          <a:p>
            <a:r>
              <a:rPr lang="en-US" dirty="0"/>
              <a:t>The statutory minimum amount of such a debt is $2000 for the creditor to be able to rely upon it while making an application for winding-up.</a:t>
            </a:r>
          </a:p>
          <a:p>
            <a:r>
              <a:rPr lang="en-US" dirty="0"/>
              <a:t>A creditor’s demand can be set aside if the creditor is taking proceedings against the debtor company’s directors in relation to the same debt. This would be an abuse of process.</a:t>
            </a:r>
          </a:p>
          <a:p>
            <a:r>
              <a:rPr lang="en-US" dirty="0"/>
              <a:t>The demand must be accompanied by an affidavit where the creditor states that it believes that there is no genuine dispute about the existence of the amount of the debt. (Not required where there is a judgement stating the exact amount demanded.)</a:t>
            </a:r>
          </a:p>
          <a:p>
            <a:endParaRPr lang="en-US" dirty="0"/>
          </a:p>
        </p:txBody>
      </p:sp>
      <p:sp>
        <p:nvSpPr>
          <p:cNvPr id="4" name="Slide Number Placeholder 3">
            <a:extLst>
              <a:ext uri="{FF2B5EF4-FFF2-40B4-BE49-F238E27FC236}">
                <a16:creationId xmlns:a16="http://schemas.microsoft.com/office/drawing/2014/main" id="{59EC0522-FCCA-4E22-8076-839EFC7AAC28}"/>
              </a:ext>
            </a:extLst>
          </p:cNvPr>
          <p:cNvSpPr>
            <a:spLocks noGrp="1"/>
          </p:cNvSpPr>
          <p:nvPr>
            <p:ph type="sldNum" sz="quarter" idx="12"/>
          </p:nvPr>
        </p:nvSpPr>
        <p:spPr/>
        <p:txBody>
          <a:bodyPr/>
          <a:lstStyle/>
          <a:p>
            <a:fld id="{34B7E4EF-A1BD-40F4-AB7B-04F084DD991D}" type="slidenum">
              <a:rPr lang="en-US" smtClean="0"/>
              <a:t>11</a:t>
            </a:fld>
            <a:endParaRPr lang="en-US" dirty="0"/>
          </a:p>
        </p:txBody>
      </p:sp>
    </p:spTree>
    <p:extLst>
      <p:ext uri="{BB962C8B-B14F-4D97-AF65-F5344CB8AC3E}">
        <p14:creationId xmlns:p14="http://schemas.microsoft.com/office/powerpoint/2010/main" val="184870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Compliance with the demand</a:t>
            </a:r>
          </a:p>
        </p:txBody>
      </p:sp>
      <p:sp>
        <p:nvSpPr>
          <p:cNvPr id="3" name="Content Placeholder 2"/>
          <p:cNvSpPr>
            <a:spLocks noGrp="1"/>
          </p:cNvSpPr>
          <p:nvPr>
            <p:ph idx="1"/>
          </p:nvPr>
        </p:nvSpPr>
        <p:spPr/>
        <p:txBody>
          <a:bodyPr/>
          <a:lstStyle/>
          <a:p>
            <a:r>
              <a:rPr lang="en-US" dirty="0"/>
              <a:t>On being served with the demand, the company may either comply with the demand or challenge it.</a:t>
            </a:r>
          </a:p>
          <a:p>
            <a:r>
              <a:rPr lang="en-US" dirty="0"/>
              <a:t>To comply, the debtor may comply with the demand or may extend compliance with the agreement of the creditors.</a:t>
            </a:r>
          </a:p>
          <a:p>
            <a:r>
              <a:rPr lang="en-US" dirty="0"/>
              <a:t>If it fails to do so within 21 days of service, its insolvency is presumed under S. 459C.</a:t>
            </a:r>
          </a:p>
          <a:p>
            <a:r>
              <a:rPr lang="en-US" dirty="0"/>
              <a:t>Challenges of demand have been based on some defect in the demand or process of issue.</a:t>
            </a:r>
          </a:p>
          <a:p>
            <a:endParaRPr lang="en-US" dirty="0"/>
          </a:p>
          <a:p>
            <a:endParaRPr lang="en-US" dirty="0"/>
          </a:p>
        </p:txBody>
      </p:sp>
      <p:sp>
        <p:nvSpPr>
          <p:cNvPr id="4" name="Slide Number Placeholder 3">
            <a:extLst>
              <a:ext uri="{FF2B5EF4-FFF2-40B4-BE49-F238E27FC236}">
                <a16:creationId xmlns:a16="http://schemas.microsoft.com/office/drawing/2014/main" id="{18615BFF-1B79-4EA4-AF0D-1193C5A2C8AB}"/>
              </a:ext>
            </a:extLst>
          </p:cNvPr>
          <p:cNvSpPr>
            <a:spLocks noGrp="1"/>
          </p:cNvSpPr>
          <p:nvPr>
            <p:ph type="sldNum" sz="quarter" idx="12"/>
          </p:nvPr>
        </p:nvSpPr>
        <p:spPr/>
        <p:txBody>
          <a:bodyPr/>
          <a:lstStyle/>
          <a:p>
            <a:fld id="{34B7E4EF-A1BD-40F4-AB7B-04F084DD991D}" type="slidenum">
              <a:rPr lang="en-US" smtClean="0"/>
              <a:t>12</a:t>
            </a:fld>
            <a:endParaRPr lang="en-US" dirty="0"/>
          </a:p>
        </p:txBody>
      </p:sp>
    </p:spTree>
    <p:extLst>
      <p:ext uri="{BB962C8B-B14F-4D97-AF65-F5344CB8AC3E}">
        <p14:creationId xmlns:p14="http://schemas.microsoft.com/office/powerpoint/2010/main" val="1679076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to set aside a demand:</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dirty="0"/>
              <a:t>Grounds include genuine dispute about the debt, offsetting debt, demand is defective and substantial injustice will be caused if it is not set aside. (459H, 459J)</a:t>
            </a:r>
          </a:p>
          <a:p>
            <a:r>
              <a:rPr lang="en-US" dirty="0"/>
              <a:t>A demand cannot be challenged after 21 days unless an extension is granted.</a:t>
            </a:r>
          </a:p>
          <a:p>
            <a:r>
              <a:rPr lang="en-US" b="1" dirty="0"/>
              <a:t>Genuine dispute</a:t>
            </a:r>
            <a:r>
              <a:rPr lang="en-US" dirty="0"/>
              <a:t>:</a:t>
            </a:r>
          </a:p>
          <a:p>
            <a:r>
              <a:rPr lang="en-US" b="1" i="1" dirty="0" err="1"/>
              <a:t>Graywinter</a:t>
            </a:r>
            <a:r>
              <a:rPr lang="en-US" b="1" i="1" dirty="0"/>
              <a:t> </a:t>
            </a:r>
            <a:r>
              <a:rPr lang="en-US" b="1" i="1" dirty="0" err="1"/>
              <a:t>propertis</a:t>
            </a:r>
            <a:r>
              <a:rPr lang="en-US" b="1" i="1" dirty="0"/>
              <a:t> Pty Ltd v Gas and Fuel Corporation Superannuation Fund</a:t>
            </a:r>
            <a:r>
              <a:rPr lang="en-US" dirty="0"/>
              <a:t> (1996) 70 FCR 452: </a:t>
            </a:r>
          </a:p>
          <a:p>
            <a:r>
              <a:rPr lang="en-US" dirty="0"/>
              <a:t>“In a 459H(1)(a) case, the affidavit must…disclose facts showing there is a genuine dispute between the parties. A mere assertion that there is a genuine dispute is not enough…The affidavit must, as a minimum contain a statement of the material facts on which the applicant needs to rely to show a genuine dispute – it might read more like a pleading than a story.”</a:t>
            </a:r>
          </a:p>
        </p:txBody>
      </p:sp>
      <p:sp>
        <p:nvSpPr>
          <p:cNvPr id="4" name="Slide Number Placeholder 3">
            <a:extLst>
              <a:ext uri="{FF2B5EF4-FFF2-40B4-BE49-F238E27FC236}">
                <a16:creationId xmlns:a16="http://schemas.microsoft.com/office/drawing/2014/main" id="{04876937-D63C-41DD-9194-D16988402D69}"/>
              </a:ext>
            </a:extLst>
          </p:cNvPr>
          <p:cNvSpPr>
            <a:spLocks noGrp="1"/>
          </p:cNvSpPr>
          <p:nvPr>
            <p:ph type="sldNum" sz="quarter" idx="12"/>
          </p:nvPr>
        </p:nvSpPr>
        <p:spPr/>
        <p:txBody>
          <a:bodyPr/>
          <a:lstStyle/>
          <a:p>
            <a:fld id="{34B7E4EF-A1BD-40F4-AB7B-04F084DD991D}" type="slidenum">
              <a:rPr lang="en-US" smtClean="0"/>
              <a:t>13</a:t>
            </a:fld>
            <a:endParaRPr lang="en-US" dirty="0"/>
          </a:p>
        </p:txBody>
      </p:sp>
    </p:spTree>
    <p:extLst>
      <p:ext uri="{BB962C8B-B14F-4D97-AF65-F5344CB8AC3E}">
        <p14:creationId xmlns:p14="http://schemas.microsoft.com/office/powerpoint/2010/main" val="378425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Determination of whether there is a genuine dispute is a question of fact.</a:t>
            </a:r>
          </a:p>
          <a:p>
            <a:r>
              <a:rPr lang="en-US" dirty="0"/>
              <a:t>Court will not examine the merits or settle the dispute. It will just determine the ‘genuineness’ of the claim or dispute as against spurious claims.</a:t>
            </a:r>
          </a:p>
          <a:p>
            <a:r>
              <a:rPr lang="en-US" b="1" dirty="0"/>
              <a:t>Offsetting claims</a:t>
            </a:r>
            <a:r>
              <a:rPr lang="en-US" dirty="0"/>
              <a:t>: S. 459H(5). Question is whether there is a genuine counter claim/ set off. </a:t>
            </a:r>
          </a:p>
          <a:p>
            <a:r>
              <a:rPr lang="en-US" b="1" dirty="0"/>
              <a:t>Defect in demand leading to substantial injustice</a:t>
            </a:r>
            <a:r>
              <a:rPr lang="en-US" dirty="0"/>
              <a:t>: S. 459J(1)(a). Where the defect makes it difficult for the debtor to comply with the demand. Ex. Failure to specify the amount to interest.</a:t>
            </a:r>
          </a:p>
          <a:p>
            <a:r>
              <a:rPr lang="en-US" dirty="0"/>
              <a:t>Some other reason: S. 459J(1)(b). Example: Where creditor unreasonably refuses the company’s offer to meet the debt.</a:t>
            </a:r>
          </a:p>
          <a:p>
            <a:endParaRPr lang="en-US" dirty="0"/>
          </a:p>
          <a:p>
            <a:endParaRPr lang="en-US" dirty="0"/>
          </a:p>
        </p:txBody>
      </p:sp>
      <p:sp>
        <p:nvSpPr>
          <p:cNvPr id="4" name="Slide Number Placeholder 3">
            <a:extLst>
              <a:ext uri="{FF2B5EF4-FFF2-40B4-BE49-F238E27FC236}">
                <a16:creationId xmlns:a16="http://schemas.microsoft.com/office/drawing/2014/main" id="{D561D271-83BA-4FE1-B8FF-94BE5BE9909E}"/>
              </a:ext>
            </a:extLst>
          </p:cNvPr>
          <p:cNvSpPr>
            <a:spLocks noGrp="1"/>
          </p:cNvSpPr>
          <p:nvPr>
            <p:ph type="sldNum" sz="quarter" idx="12"/>
          </p:nvPr>
        </p:nvSpPr>
        <p:spPr/>
        <p:txBody>
          <a:bodyPr/>
          <a:lstStyle/>
          <a:p>
            <a:fld id="{34B7E4EF-A1BD-40F4-AB7B-04F084DD991D}" type="slidenum">
              <a:rPr lang="en-US" smtClean="0"/>
              <a:t>14</a:t>
            </a:fld>
            <a:endParaRPr lang="en-US" dirty="0"/>
          </a:p>
        </p:txBody>
      </p:sp>
    </p:spTree>
    <p:extLst>
      <p:ext uri="{BB962C8B-B14F-4D97-AF65-F5344CB8AC3E}">
        <p14:creationId xmlns:p14="http://schemas.microsoft.com/office/powerpoint/2010/main" val="97957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If an order is made where the demand is set aside, then the demand has no effect when the order is in force.</a:t>
            </a:r>
          </a:p>
          <a:p>
            <a:r>
              <a:rPr lang="en-US" dirty="0"/>
              <a:t>Creditor may appeal an order setting aside demand but some courts may require leave to appeal.</a:t>
            </a:r>
          </a:p>
          <a:p>
            <a:endParaRPr lang="en-US" dirty="0"/>
          </a:p>
          <a:p>
            <a:endParaRPr lang="en-US" dirty="0"/>
          </a:p>
        </p:txBody>
      </p:sp>
      <p:sp>
        <p:nvSpPr>
          <p:cNvPr id="4" name="Slide Number Placeholder 3">
            <a:extLst>
              <a:ext uri="{FF2B5EF4-FFF2-40B4-BE49-F238E27FC236}">
                <a16:creationId xmlns:a16="http://schemas.microsoft.com/office/drawing/2014/main" id="{BF6D5E41-F1BA-4FD6-9683-BD692042E11D}"/>
              </a:ext>
            </a:extLst>
          </p:cNvPr>
          <p:cNvSpPr>
            <a:spLocks noGrp="1"/>
          </p:cNvSpPr>
          <p:nvPr>
            <p:ph type="sldNum" sz="quarter" idx="12"/>
          </p:nvPr>
        </p:nvSpPr>
        <p:spPr/>
        <p:txBody>
          <a:bodyPr/>
          <a:lstStyle/>
          <a:p>
            <a:fld id="{34B7E4EF-A1BD-40F4-AB7B-04F084DD991D}" type="slidenum">
              <a:rPr lang="en-US" smtClean="0"/>
              <a:t>15</a:t>
            </a:fld>
            <a:endParaRPr lang="en-US" dirty="0"/>
          </a:p>
        </p:txBody>
      </p:sp>
    </p:spTree>
    <p:extLst>
      <p:ext uri="{BB962C8B-B14F-4D97-AF65-F5344CB8AC3E}">
        <p14:creationId xmlns:p14="http://schemas.microsoft.com/office/powerpoint/2010/main" val="92026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Winding up on grounds of insolvency</a:t>
            </a:r>
          </a:p>
        </p:txBody>
      </p:sp>
      <p:sp>
        <p:nvSpPr>
          <p:cNvPr id="3" name="Content Placeholder 2"/>
          <p:cNvSpPr>
            <a:spLocks noGrp="1"/>
          </p:cNvSpPr>
          <p:nvPr>
            <p:ph idx="1"/>
          </p:nvPr>
        </p:nvSpPr>
        <p:spPr/>
        <p:txBody>
          <a:bodyPr>
            <a:normAutofit/>
          </a:bodyPr>
          <a:lstStyle/>
          <a:p>
            <a:r>
              <a:rPr lang="en-US" dirty="0"/>
              <a:t>An application for winding up must be determined by the court within 6 months (which can be extended if special circumstances justify it). S.459R(1)</a:t>
            </a:r>
          </a:p>
          <a:p>
            <a:r>
              <a:rPr lang="en-US" dirty="0"/>
              <a:t>Liquidator’s consent to act to be included in the application. This requires the liquidator to state that they are not aware of any conflict of interest or duty that would make it improper for them to act as liquidator of that company. S. 532(9)</a:t>
            </a:r>
          </a:p>
          <a:p>
            <a:r>
              <a:rPr lang="en-US" dirty="0"/>
              <a:t>Notice of application must be published on the ASIC website.</a:t>
            </a:r>
          </a:p>
          <a:p>
            <a:r>
              <a:rPr lang="en-US" dirty="0"/>
              <a:t>The company will be the one defending the winding up application.</a:t>
            </a:r>
          </a:p>
          <a:p>
            <a:r>
              <a:rPr lang="en-US" dirty="0"/>
              <a:t>Injunction may be sought to prevent winding up.</a:t>
            </a:r>
          </a:p>
          <a:p>
            <a:r>
              <a:rPr lang="en-US" dirty="0"/>
              <a:t>A registrar (with delegated authority of the court) conducts the hearing for winding up.</a:t>
            </a:r>
          </a:p>
          <a:p>
            <a:endParaRPr lang="en-US" dirty="0"/>
          </a:p>
        </p:txBody>
      </p:sp>
      <p:sp>
        <p:nvSpPr>
          <p:cNvPr id="4" name="Slide Number Placeholder 3">
            <a:extLst>
              <a:ext uri="{FF2B5EF4-FFF2-40B4-BE49-F238E27FC236}">
                <a16:creationId xmlns:a16="http://schemas.microsoft.com/office/drawing/2014/main" id="{5F8458EF-5A3F-4AF0-A26E-E2261060A8B1}"/>
              </a:ext>
            </a:extLst>
          </p:cNvPr>
          <p:cNvSpPr>
            <a:spLocks noGrp="1"/>
          </p:cNvSpPr>
          <p:nvPr>
            <p:ph type="sldNum" sz="quarter" idx="12"/>
          </p:nvPr>
        </p:nvSpPr>
        <p:spPr/>
        <p:txBody>
          <a:bodyPr/>
          <a:lstStyle/>
          <a:p>
            <a:fld id="{34B7E4EF-A1BD-40F4-AB7B-04F084DD991D}" type="slidenum">
              <a:rPr lang="en-US" smtClean="0"/>
              <a:t>16</a:t>
            </a:fld>
            <a:endParaRPr lang="en-US" dirty="0"/>
          </a:p>
        </p:txBody>
      </p:sp>
    </p:spTree>
    <p:extLst>
      <p:ext uri="{BB962C8B-B14F-4D97-AF65-F5344CB8AC3E}">
        <p14:creationId xmlns:p14="http://schemas.microsoft.com/office/powerpoint/2010/main" val="573749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Outcome</a:t>
            </a:r>
          </a:p>
        </p:txBody>
      </p:sp>
      <p:sp>
        <p:nvSpPr>
          <p:cNvPr id="3" name="Content Placeholder 2"/>
          <p:cNvSpPr>
            <a:spLocks noGrp="1"/>
          </p:cNvSpPr>
          <p:nvPr>
            <p:ph idx="1"/>
          </p:nvPr>
        </p:nvSpPr>
        <p:spPr/>
        <p:txBody>
          <a:bodyPr>
            <a:normAutofit/>
          </a:bodyPr>
          <a:lstStyle/>
          <a:p>
            <a:r>
              <a:rPr lang="en-US" dirty="0"/>
              <a:t>Winding up order </a:t>
            </a:r>
          </a:p>
          <a:p>
            <a:r>
              <a:rPr lang="en-US" dirty="0"/>
              <a:t>Dismissal of the application</a:t>
            </a:r>
          </a:p>
          <a:p>
            <a:r>
              <a:rPr lang="en-US" dirty="0"/>
              <a:t>Hearing adjourned (When a company goes into Pt. 5.3A administration and the interests of parties may be better served through that process)</a:t>
            </a:r>
          </a:p>
          <a:p>
            <a:r>
              <a:rPr lang="en-US" dirty="0"/>
              <a:t>Conditional orders</a:t>
            </a:r>
          </a:p>
          <a:p>
            <a:endParaRPr lang="en-US" dirty="0"/>
          </a:p>
          <a:p>
            <a:r>
              <a:rPr lang="en-US" dirty="0"/>
              <a:t>Court has discretion to not make a winding up order despite the presumption of insolvency being established. One reason for this could be that the debt is disputed. Another could be that payment has been tendered after the demand, but the creditor has refused to accept it.</a:t>
            </a:r>
          </a:p>
        </p:txBody>
      </p:sp>
      <p:sp>
        <p:nvSpPr>
          <p:cNvPr id="4" name="Slide Number Placeholder 3">
            <a:extLst>
              <a:ext uri="{FF2B5EF4-FFF2-40B4-BE49-F238E27FC236}">
                <a16:creationId xmlns:a16="http://schemas.microsoft.com/office/drawing/2014/main" id="{976DBCFB-CDB0-490A-9444-1400174ECC88}"/>
              </a:ext>
            </a:extLst>
          </p:cNvPr>
          <p:cNvSpPr>
            <a:spLocks noGrp="1"/>
          </p:cNvSpPr>
          <p:nvPr>
            <p:ph type="sldNum" sz="quarter" idx="12"/>
          </p:nvPr>
        </p:nvSpPr>
        <p:spPr/>
        <p:txBody>
          <a:bodyPr/>
          <a:lstStyle/>
          <a:p>
            <a:fld id="{34B7E4EF-A1BD-40F4-AB7B-04F084DD991D}" type="slidenum">
              <a:rPr lang="en-US" smtClean="0"/>
              <a:t>17</a:t>
            </a:fld>
            <a:endParaRPr lang="en-US" dirty="0"/>
          </a:p>
        </p:txBody>
      </p:sp>
    </p:spTree>
    <p:extLst>
      <p:ext uri="{BB962C8B-B14F-4D97-AF65-F5344CB8AC3E}">
        <p14:creationId xmlns:p14="http://schemas.microsoft.com/office/powerpoint/2010/main" val="298648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Winding up order</a:t>
            </a:r>
          </a:p>
        </p:txBody>
      </p:sp>
      <p:sp>
        <p:nvSpPr>
          <p:cNvPr id="3" name="Content Placeholder 2"/>
          <p:cNvSpPr>
            <a:spLocks noGrp="1"/>
          </p:cNvSpPr>
          <p:nvPr>
            <p:ph idx="1"/>
          </p:nvPr>
        </p:nvSpPr>
        <p:spPr/>
        <p:txBody>
          <a:bodyPr/>
          <a:lstStyle/>
          <a:p>
            <a:r>
              <a:rPr lang="en-US" dirty="0"/>
              <a:t>Once a winding up order has been made, court appoints a liquidator (nominated by the creditor).</a:t>
            </a:r>
          </a:p>
          <a:p>
            <a:r>
              <a:rPr lang="en-US" dirty="0"/>
              <a:t>The Liquidator gains control of the company’s property (S.474) and acts as the agent of the company.</a:t>
            </a:r>
          </a:p>
          <a:p>
            <a:r>
              <a:rPr lang="en-US" dirty="0"/>
              <a:t>The liquidator then administers the property and affairs of the company for the benefit of the creditors.</a:t>
            </a:r>
          </a:p>
        </p:txBody>
      </p:sp>
      <p:sp>
        <p:nvSpPr>
          <p:cNvPr id="4" name="Slide Number Placeholder 3">
            <a:extLst>
              <a:ext uri="{FF2B5EF4-FFF2-40B4-BE49-F238E27FC236}">
                <a16:creationId xmlns:a16="http://schemas.microsoft.com/office/drawing/2014/main" id="{E1B87F73-C6F7-4065-8CF5-64DC72C50500}"/>
              </a:ext>
            </a:extLst>
          </p:cNvPr>
          <p:cNvSpPr>
            <a:spLocks noGrp="1"/>
          </p:cNvSpPr>
          <p:nvPr>
            <p:ph type="sldNum" sz="quarter" idx="12"/>
          </p:nvPr>
        </p:nvSpPr>
        <p:spPr/>
        <p:txBody>
          <a:bodyPr/>
          <a:lstStyle/>
          <a:p>
            <a:fld id="{34B7E4EF-A1BD-40F4-AB7B-04F084DD991D}" type="slidenum">
              <a:rPr lang="en-US" smtClean="0"/>
              <a:t>18</a:t>
            </a:fld>
            <a:endParaRPr lang="en-US" dirty="0"/>
          </a:p>
        </p:txBody>
      </p:sp>
    </p:spTree>
    <p:extLst>
      <p:ext uri="{BB962C8B-B14F-4D97-AF65-F5344CB8AC3E}">
        <p14:creationId xmlns:p14="http://schemas.microsoft.com/office/powerpoint/2010/main" val="129122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140" y="758952"/>
            <a:ext cx="9859540" cy="1522609"/>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4400" dirty="0"/>
              <a:t>TOPIC: THE EFFECTS OF WINDING UP </a:t>
            </a:r>
          </a:p>
        </p:txBody>
      </p:sp>
      <p:sp>
        <p:nvSpPr>
          <p:cNvPr id="3" name="Subtitle 2"/>
          <p:cNvSpPr>
            <a:spLocks noGrp="1"/>
          </p:cNvSpPr>
          <p:nvPr>
            <p:ph type="subTitle" idx="1"/>
          </p:nvPr>
        </p:nvSpPr>
        <p:spPr/>
        <p:txBody>
          <a:bodyPr>
            <a:normAutofit fontScale="85000" lnSpcReduction="20000"/>
          </a:bodyPr>
          <a:lstStyle/>
          <a:p>
            <a:r>
              <a:rPr lang="en-US" dirty="0"/>
              <a:t>                                                                          </a:t>
            </a:r>
          </a:p>
          <a:p>
            <a:endParaRPr lang="en-US" dirty="0"/>
          </a:p>
          <a:p>
            <a:r>
              <a:rPr lang="en-US" dirty="0"/>
              <a:t>AKSHAYA KAMALNATH</a:t>
            </a:r>
          </a:p>
        </p:txBody>
      </p:sp>
      <p:sp>
        <p:nvSpPr>
          <p:cNvPr id="4" name="Slide Number Placeholder 3">
            <a:extLst>
              <a:ext uri="{FF2B5EF4-FFF2-40B4-BE49-F238E27FC236}">
                <a16:creationId xmlns:a16="http://schemas.microsoft.com/office/drawing/2014/main" id="{D04AB635-CF14-4F7C-AC86-330C499D6A2B}"/>
              </a:ext>
            </a:extLst>
          </p:cNvPr>
          <p:cNvSpPr>
            <a:spLocks noGrp="1"/>
          </p:cNvSpPr>
          <p:nvPr>
            <p:ph type="sldNum" sz="quarter" idx="12"/>
          </p:nvPr>
        </p:nvSpPr>
        <p:spPr/>
        <p:txBody>
          <a:bodyPr/>
          <a:lstStyle/>
          <a:p>
            <a:fld id="{34B7E4EF-A1BD-40F4-AB7B-04F084DD991D}" type="slidenum">
              <a:rPr lang="en-US" smtClean="0"/>
              <a:t>19</a:t>
            </a:fld>
            <a:endParaRPr lang="en-US" dirty="0"/>
          </a:p>
        </p:txBody>
      </p:sp>
    </p:spTree>
    <p:extLst>
      <p:ext uri="{BB962C8B-B14F-4D97-AF65-F5344CB8AC3E}">
        <p14:creationId xmlns:p14="http://schemas.microsoft.com/office/powerpoint/2010/main" val="1433235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3"/>
            <a:ext cx="8361229" cy="2167825"/>
          </a:xfrm>
        </p:spPr>
        <p:txBody>
          <a:bodyPr>
            <a:normAutofit/>
          </a:bodyPr>
          <a:lstStyle/>
          <a:p>
            <a:r>
              <a:rPr lang="en-US" sz="4000" dirty="0"/>
              <a:t>Voluntary and compulsory winding up</a:t>
            </a:r>
            <a:br>
              <a:rPr lang="en-US" dirty="0"/>
            </a:br>
            <a:endParaRPr lang="en-US" dirty="0"/>
          </a:p>
        </p:txBody>
      </p:sp>
      <p:sp>
        <p:nvSpPr>
          <p:cNvPr id="3" name="Subtitle 2"/>
          <p:cNvSpPr>
            <a:spLocks noGrp="1"/>
          </p:cNvSpPr>
          <p:nvPr>
            <p:ph type="subTitle" idx="1"/>
          </p:nvPr>
        </p:nvSpPr>
        <p:spPr>
          <a:xfrm>
            <a:off x="789332" y="4982898"/>
            <a:ext cx="10058400" cy="1143000"/>
          </a:xfrm>
        </p:spPr>
        <p:txBody>
          <a:bodyPr/>
          <a:lstStyle/>
          <a:p>
            <a:endParaRPr lang="en-US" dirty="0"/>
          </a:p>
        </p:txBody>
      </p:sp>
      <p:pic>
        <p:nvPicPr>
          <p:cNvPr id="1026" name="Picture 2" descr="Voluntary Winding Up By The Creditors – Explain – Legal 60">
            <a:extLst>
              <a:ext uri="{FF2B5EF4-FFF2-40B4-BE49-F238E27FC236}">
                <a16:creationId xmlns:a16="http://schemas.microsoft.com/office/drawing/2014/main" id="{D5305967-D1A0-4E2D-9A49-8F22D497D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631" y="3132365"/>
            <a:ext cx="2781300" cy="16478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6D478AD-7B0E-4EF1-A789-FF0B8E0D0C06}"/>
              </a:ext>
            </a:extLst>
          </p:cNvPr>
          <p:cNvSpPr>
            <a:spLocks noGrp="1"/>
          </p:cNvSpPr>
          <p:nvPr>
            <p:ph type="sldNum" sz="quarter" idx="12"/>
          </p:nvPr>
        </p:nvSpPr>
        <p:spPr/>
        <p:txBody>
          <a:bodyPr/>
          <a:lstStyle/>
          <a:p>
            <a:fld id="{34B7E4EF-A1BD-40F4-AB7B-04F084DD991D}" type="slidenum">
              <a:rPr lang="en-US" smtClean="0"/>
              <a:t>2</a:t>
            </a:fld>
            <a:endParaRPr lang="en-US" dirty="0"/>
          </a:p>
        </p:txBody>
      </p:sp>
    </p:spTree>
    <p:extLst>
      <p:ext uri="{BB962C8B-B14F-4D97-AF65-F5344CB8AC3E}">
        <p14:creationId xmlns:p14="http://schemas.microsoft.com/office/powerpoint/2010/main" val="1681253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ON:</a:t>
            </a:r>
          </a:p>
        </p:txBody>
      </p:sp>
      <p:graphicFrame>
        <p:nvGraphicFramePr>
          <p:cNvPr id="4" name="Content Placeholder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F253C6E-46CE-499F-A297-D467E05A193D}"/>
              </a:ext>
            </a:extLst>
          </p:cNvPr>
          <p:cNvSpPr>
            <a:spLocks noGrp="1"/>
          </p:cNvSpPr>
          <p:nvPr>
            <p:ph type="sldNum" sz="quarter" idx="12"/>
          </p:nvPr>
        </p:nvSpPr>
        <p:spPr/>
        <p:txBody>
          <a:bodyPr/>
          <a:lstStyle/>
          <a:p>
            <a:fld id="{34B7E4EF-A1BD-40F4-AB7B-04F084DD991D}" type="slidenum">
              <a:rPr lang="en-US" smtClean="0"/>
              <a:t>20</a:t>
            </a:fld>
            <a:endParaRPr lang="en-US" dirty="0"/>
          </a:p>
        </p:txBody>
      </p:sp>
    </p:spTree>
    <p:extLst>
      <p:ext uri="{BB962C8B-B14F-4D97-AF65-F5344CB8AC3E}">
        <p14:creationId xmlns:p14="http://schemas.microsoft.com/office/powerpoint/2010/main" val="93137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style>
          <a:lnRef idx="2">
            <a:schemeClr val="accent1"/>
          </a:lnRef>
          <a:fillRef idx="1">
            <a:schemeClr val="lt1"/>
          </a:fillRef>
          <a:effectRef idx="0">
            <a:schemeClr val="accent1"/>
          </a:effectRef>
          <a:fontRef idx="minor">
            <a:schemeClr val="dk1"/>
          </a:fontRef>
        </p:style>
        <p:txBody>
          <a:bodyPr/>
          <a:lstStyle/>
          <a:p>
            <a:r>
              <a:rPr lang="en-US" dirty="0">
                <a:solidFill>
                  <a:schemeClr val="bg1"/>
                </a:solidFill>
              </a:rPr>
              <a:t>Effect on company’s Business</a:t>
            </a:r>
          </a:p>
        </p:txBody>
      </p:sp>
      <p:sp>
        <p:nvSpPr>
          <p:cNvPr id="3" name="Content Placeholder 2"/>
          <p:cNvSpPr>
            <a:spLocks noGrp="1"/>
          </p:cNvSpPr>
          <p:nvPr>
            <p:ph idx="1"/>
          </p:nvPr>
        </p:nvSpPr>
        <p:spPr/>
        <p:txBody>
          <a:bodyPr>
            <a:normAutofit fontScale="92500" lnSpcReduction="10000"/>
          </a:bodyPr>
          <a:lstStyle/>
          <a:p>
            <a:pPr lvl="0"/>
            <a:r>
              <a:rPr lang="en-US" dirty="0"/>
              <a:t>Company still exists as a legal entity and retains ownership of its property. </a:t>
            </a:r>
          </a:p>
          <a:p>
            <a:pPr lvl="0"/>
            <a:r>
              <a:rPr lang="en-US" dirty="0"/>
              <a:t>However it can no longer deal with that property. (S. 468(1)).</a:t>
            </a:r>
          </a:p>
          <a:p>
            <a:pPr lvl="0"/>
            <a:r>
              <a:rPr lang="en-US" dirty="0"/>
              <a:t>Liquidator becomes an agent of the property. </a:t>
            </a:r>
          </a:p>
          <a:p>
            <a:r>
              <a:rPr lang="en-US" dirty="0"/>
              <a:t>S.477(1)(a): The company must cease to carry on business except when the liquidator believes it is necessary for the beneficial disposal of the business.</a:t>
            </a:r>
          </a:p>
          <a:p>
            <a:r>
              <a:rPr lang="en-US" dirty="0"/>
              <a:t>S. 471B: Company is protected from creditors’ claims which are automatically stayed.</a:t>
            </a:r>
          </a:p>
          <a:p>
            <a:r>
              <a:rPr lang="en-US" dirty="0"/>
              <a:t>Existing legal proceedings brought by the company are not stayed and the liquidator will have to decide which proceedings are to be pursued.</a:t>
            </a:r>
          </a:p>
          <a:p>
            <a:r>
              <a:rPr lang="en-US" dirty="0"/>
              <a:t>Change of name: XYZ Ltd becomes XYZ Ltd (In liq.) (S. 541).</a:t>
            </a:r>
          </a:p>
          <a:p>
            <a:r>
              <a:rPr lang="en-US" dirty="0"/>
              <a:t>A company that has changed its name during or six months prior to liquidation must disclose its former name. (S. 161A).</a:t>
            </a:r>
          </a:p>
          <a:p>
            <a:endParaRPr lang="en-US" dirty="0"/>
          </a:p>
          <a:p>
            <a:endParaRPr lang="en-US" dirty="0"/>
          </a:p>
          <a:p>
            <a:pPr lvl="0"/>
            <a:endParaRPr lang="en-US" dirty="0"/>
          </a:p>
          <a:p>
            <a:pPr lvl="0"/>
            <a:endParaRPr lang="en-US" dirty="0"/>
          </a:p>
          <a:p>
            <a:endParaRPr lang="en-US" dirty="0"/>
          </a:p>
        </p:txBody>
      </p:sp>
      <p:sp>
        <p:nvSpPr>
          <p:cNvPr id="4" name="Slide Number Placeholder 3">
            <a:extLst>
              <a:ext uri="{FF2B5EF4-FFF2-40B4-BE49-F238E27FC236}">
                <a16:creationId xmlns:a16="http://schemas.microsoft.com/office/drawing/2014/main" id="{442951DD-B80B-42D9-8F2F-33CE624702DB}"/>
              </a:ext>
            </a:extLst>
          </p:cNvPr>
          <p:cNvSpPr>
            <a:spLocks noGrp="1"/>
          </p:cNvSpPr>
          <p:nvPr>
            <p:ph type="sldNum" sz="quarter" idx="12"/>
          </p:nvPr>
        </p:nvSpPr>
        <p:spPr/>
        <p:txBody>
          <a:bodyPr/>
          <a:lstStyle/>
          <a:p>
            <a:fld id="{34B7E4EF-A1BD-40F4-AB7B-04F084DD991D}" type="slidenum">
              <a:rPr lang="en-US" smtClean="0"/>
              <a:t>21</a:t>
            </a:fld>
            <a:endParaRPr lang="en-US" dirty="0"/>
          </a:p>
        </p:txBody>
      </p:sp>
    </p:spTree>
    <p:extLst>
      <p:ext uri="{BB962C8B-B14F-4D97-AF65-F5344CB8AC3E}">
        <p14:creationId xmlns:p14="http://schemas.microsoft.com/office/powerpoint/2010/main" val="1299244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i="1" u="sng" dirty="0"/>
              <a:t>Stay of proceedings and suspension of enforcement process  </a:t>
            </a:r>
            <a:r>
              <a:rPr lang="en-US" i="1" dirty="0"/>
              <a:t>                 </a:t>
            </a:r>
          </a:p>
          <a:p>
            <a:r>
              <a:rPr lang="en-US" i="1" dirty="0"/>
              <a:t>While a company is being wound up in insolvency or by the Court, or a provisional liquidator of a company is acting, a person cannot begin or proceed with:</a:t>
            </a:r>
          </a:p>
          <a:p>
            <a:r>
              <a:rPr lang="en-US" i="1" dirty="0"/>
              <a:t>(a)  a proceeding in a court against the company or in relation to property of the company; or</a:t>
            </a:r>
          </a:p>
          <a:p>
            <a:r>
              <a:rPr lang="en-US" i="1" dirty="0"/>
              <a:t>(b)  enforcement process in relation to such property;</a:t>
            </a:r>
          </a:p>
          <a:p>
            <a:r>
              <a:rPr lang="en-US" i="1" dirty="0"/>
              <a:t>except with the leave of the Court and in accordance with such terms (if any) as the Court imposes.</a:t>
            </a:r>
          </a:p>
          <a:p>
            <a:endParaRPr lang="en-US" dirty="0"/>
          </a:p>
        </p:txBody>
      </p:sp>
      <p:sp>
        <p:nvSpPr>
          <p:cNvPr id="5" name="Rectangle 4"/>
          <p:cNvSpPr/>
          <p:nvPr/>
        </p:nvSpPr>
        <p:spPr>
          <a:xfrm>
            <a:off x="838200" y="570706"/>
            <a:ext cx="10515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 471B (S.500(2) for voluntary liquidation)</a:t>
            </a:r>
          </a:p>
        </p:txBody>
      </p:sp>
      <p:sp>
        <p:nvSpPr>
          <p:cNvPr id="4" name="Slide Number Placeholder 3">
            <a:extLst>
              <a:ext uri="{FF2B5EF4-FFF2-40B4-BE49-F238E27FC236}">
                <a16:creationId xmlns:a16="http://schemas.microsoft.com/office/drawing/2014/main" id="{5A2E56AB-6BD9-47FD-98C0-5A708E20D484}"/>
              </a:ext>
            </a:extLst>
          </p:cNvPr>
          <p:cNvSpPr>
            <a:spLocks noGrp="1"/>
          </p:cNvSpPr>
          <p:nvPr>
            <p:ph type="sldNum" sz="quarter" idx="12"/>
          </p:nvPr>
        </p:nvSpPr>
        <p:spPr/>
        <p:txBody>
          <a:bodyPr/>
          <a:lstStyle/>
          <a:p>
            <a:fld id="{34B7E4EF-A1BD-40F4-AB7B-04F084DD991D}" type="slidenum">
              <a:rPr lang="en-US" smtClean="0"/>
              <a:t>22</a:t>
            </a:fld>
            <a:endParaRPr lang="en-US" dirty="0"/>
          </a:p>
        </p:txBody>
      </p:sp>
    </p:spTree>
    <p:extLst>
      <p:ext uri="{BB962C8B-B14F-4D97-AF65-F5344CB8AC3E}">
        <p14:creationId xmlns:p14="http://schemas.microsoft.com/office/powerpoint/2010/main" val="919089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Effect on directors and other officers</a:t>
            </a:r>
          </a:p>
        </p:txBody>
      </p:sp>
      <p:sp>
        <p:nvSpPr>
          <p:cNvPr id="3" name="Content Placeholder 2"/>
          <p:cNvSpPr>
            <a:spLocks noGrp="1"/>
          </p:cNvSpPr>
          <p:nvPr>
            <p:ph idx="1"/>
          </p:nvPr>
        </p:nvSpPr>
        <p:spPr/>
        <p:txBody>
          <a:bodyPr/>
          <a:lstStyle/>
          <a:p>
            <a:r>
              <a:rPr lang="en-US" dirty="0"/>
              <a:t>Directors lose their power to manage the company. (liquidation S.471A and voluntary winding up S. 499(4))</a:t>
            </a:r>
          </a:p>
          <a:p>
            <a:r>
              <a:rPr lang="en-US" dirty="0"/>
              <a:t>As a result directors do not have the power to appeal against a winding-up order.</a:t>
            </a:r>
          </a:p>
          <a:p>
            <a:r>
              <a:rPr lang="en-US" dirty="0"/>
              <a:t>Report as to affairs of the company (RATA) needs to be prepared and submitted to the liquidator within 14 days of being asked (475(1),(2))</a:t>
            </a:r>
          </a:p>
          <a:p>
            <a:r>
              <a:rPr lang="en-US" dirty="0"/>
              <a:t>Liquidator can, by application to the court, require the delivery of company’s property, books and records. (S.483(1))</a:t>
            </a:r>
          </a:p>
          <a:p>
            <a:r>
              <a:rPr lang="en-US" dirty="0"/>
              <a:t>However such an application cannot be made for contested property.           </a:t>
            </a:r>
          </a:p>
        </p:txBody>
      </p:sp>
      <p:sp>
        <p:nvSpPr>
          <p:cNvPr id="4" name="Slide Number Placeholder 3">
            <a:extLst>
              <a:ext uri="{FF2B5EF4-FFF2-40B4-BE49-F238E27FC236}">
                <a16:creationId xmlns:a16="http://schemas.microsoft.com/office/drawing/2014/main" id="{2FAF8853-0A15-4C70-AC8D-999FD0D6DF54}"/>
              </a:ext>
            </a:extLst>
          </p:cNvPr>
          <p:cNvSpPr>
            <a:spLocks noGrp="1"/>
          </p:cNvSpPr>
          <p:nvPr>
            <p:ph type="sldNum" sz="quarter" idx="12"/>
          </p:nvPr>
        </p:nvSpPr>
        <p:spPr/>
        <p:txBody>
          <a:bodyPr/>
          <a:lstStyle/>
          <a:p>
            <a:fld id="{34B7E4EF-A1BD-40F4-AB7B-04F084DD991D}" type="slidenum">
              <a:rPr lang="en-US" smtClean="0"/>
              <a:t>23</a:t>
            </a:fld>
            <a:endParaRPr lang="en-US" dirty="0"/>
          </a:p>
        </p:txBody>
      </p:sp>
    </p:spTree>
    <p:extLst>
      <p:ext uri="{BB962C8B-B14F-4D97-AF65-F5344CB8AC3E}">
        <p14:creationId xmlns:p14="http://schemas.microsoft.com/office/powerpoint/2010/main" val="190472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Effect on directors and other officers</a:t>
            </a:r>
          </a:p>
        </p:txBody>
      </p:sp>
      <p:sp>
        <p:nvSpPr>
          <p:cNvPr id="3" name="Content Placeholder 2"/>
          <p:cNvSpPr>
            <a:spLocks noGrp="1"/>
          </p:cNvSpPr>
          <p:nvPr>
            <p:ph idx="1"/>
          </p:nvPr>
        </p:nvSpPr>
        <p:spPr/>
        <p:txBody>
          <a:bodyPr/>
          <a:lstStyle/>
          <a:p>
            <a:r>
              <a:rPr lang="en-US" dirty="0"/>
              <a:t>S. 530A requires an officer (including former officers) of a company to cooperate with the liquidator.</a:t>
            </a:r>
          </a:p>
          <a:p>
            <a:r>
              <a:rPr lang="en-US" dirty="0"/>
              <a:t>(S.9: Officer = director, company secretary, executives).</a:t>
            </a:r>
          </a:p>
          <a:p>
            <a:r>
              <a:rPr lang="en-US" dirty="0"/>
              <a:t>The winding up may also lead to actions against directors; and/ or public examinations of nominated persons concerning the affairs of the company.</a:t>
            </a:r>
          </a:p>
          <a:p>
            <a:pPr marL="0" indent="0">
              <a:buNone/>
            </a:pPr>
            <a:endParaRPr lang="en-US" dirty="0"/>
          </a:p>
        </p:txBody>
      </p:sp>
      <p:sp>
        <p:nvSpPr>
          <p:cNvPr id="4" name="Slide Number Placeholder 3">
            <a:extLst>
              <a:ext uri="{FF2B5EF4-FFF2-40B4-BE49-F238E27FC236}">
                <a16:creationId xmlns:a16="http://schemas.microsoft.com/office/drawing/2014/main" id="{537382C1-15BB-4E47-AB57-760DA5784934}"/>
              </a:ext>
            </a:extLst>
          </p:cNvPr>
          <p:cNvSpPr>
            <a:spLocks noGrp="1"/>
          </p:cNvSpPr>
          <p:nvPr>
            <p:ph type="sldNum" sz="quarter" idx="12"/>
          </p:nvPr>
        </p:nvSpPr>
        <p:spPr/>
        <p:txBody>
          <a:bodyPr/>
          <a:lstStyle/>
          <a:p>
            <a:fld id="{34B7E4EF-A1BD-40F4-AB7B-04F084DD991D}" type="slidenum">
              <a:rPr lang="en-US" smtClean="0"/>
              <a:t>24</a:t>
            </a:fld>
            <a:endParaRPr lang="en-US" dirty="0"/>
          </a:p>
        </p:txBody>
      </p:sp>
    </p:spTree>
    <p:extLst>
      <p:ext uri="{BB962C8B-B14F-4D97-AF65-F5344CB8AC3E}">
        <p14:creationId xmlns:p14="http://schemas.microsoft.com/office/powerpoint/2010/main" val="1727227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Effect on members</a:t>
            </a:r>
          </a:p>
        </p:txBody>
      </p:sp>
      <p:sp>
        <p:nvSpPr>
          <p:cNvPr id="3" name="Content Placeholder 2"/>
          <p:cNvSpPr>
            <a:spLocks noGrp="1"/>
          </p:cNvSpPr>
          <p:nvPr>
            <p:ph idx="1"/>
          </p:nvPr>
        </p:nvSpPr>
        <p:spPr/>
        <p:txBody>
          <a:bodyPr>
            <a:normAutofit/>
          </a:bodyPr>
          <a:lstStyle/>
          <a:p>
            <a:r>
              <a:rPr lang="en-US" dirty="0"/>
              <a:t>Members lose any right to control the management of the company.</a:t>
            </a:r>
          </a:p>
          <a:p>
            <a:r>
              <a:rPr lang="en-US" dirty="0"/>
              <a:t>S. 515: Members might be asked to pay any uncalled amount on their shares. (This is why members are referred to as ‘contributories’).</a:t>
            </a:r>
          </a:p>
          <a:p>
            <a:r>
              <a:rPr lang="en-US" dirty="0"/>
              <a:t>Any debts owed to members in their capacity as members will be subordinated in liquidation until creditors have been paid in full. S. 563A.</a:t>
            </a:r>
          </a:p>
          <a:p>
            <a:r>
              <a:rPr lang="en-US" dirty="0"/>
              <a:t>Share transfer: General prohibition on transfer of shares. However, liquidator can consent to a share transfer if that is in the best interests of the creditors as a whole (S.468A).</a:t>
            </a:r>
          </a:p>
          <a:p>
            <a:r>
              <a:rPr lang="en-US" dirty="0"/>
              <a:t>In some cases, liquidator can consent to an alteration of the status of the company’s members in compliance with the Corporations Act.</a:t>
            </a:r>
          </a:p>
        </p:txBody>
      </p:sp>
      <p:sp>
        <p:nvSpPr>
          <p:cNvPr id="4" name="Slide Number Placeholder 3">
            <a:extLst>
              <a:ext uri="{FF2B5EF4-FFF2-40B4-BE49-F238E27FC236}">
                <a16:creationId xmlns:a16="http://schemas.microsoft.com/office/drawing/2014/main" id="{23352565-F598-406D-A77E-BCB021051942}"/>
              </a:ext>
            </a:extLst>
          </p:cNvPr>
          <p:cNvSpPr>
            <a:spLocks noGrp="1"/>
          </p:cNvSpPr>
          <p:nvPr>
            <p:ph type="sldNum" sz="quarter" idx="12"/>
          </p:nvPr>
        </p:nvSpPr>
        <p:spPr/>
        <p:txBody>
          <a:bodyPr/>
          <a:lstStyle/>
          <a:p>
            <a:fld id="{34B7E4EF-A1BD-40F4-AB7B-04F084DD991D}" type="slidenum">
              <a:rPr lang="en-US" smtClean="0"/>
              <a:t>25</a:t>
            </a:fld>
            <a:endParaRPr lang="en-US" dirty="0"/>
          </a:p>
        </p:txBody>
      </p:sp>
    </p:spTree>
    <p:extLst>
      <p:ext uri="{BB962C8B-B14F-4D97-AF65-F5344CB8AC3E}">
        <p14:creationId xmlns:p14="http://schemas.microsoft.com/office/powerpoint/2010/main" val="113640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Effect on creditors</a:t>
            </a:r>
          </a:p>
        </p:txBody>
      </p:sp>
      <p:sp>
        <p:nvSpPr>
          <p:cNvPr id="3" name="Content Placeholder 2"/>
          <p:cNvSpPr>
            <a:spLocks noGrp="1"/>
          </p:cNvSpPr>
          <p:nvPr>
            <p:ph idx="1"/>
          </p:nvPr>
        </p:nvSpPr>
        <p:spPr/>
        <p:txBody>
          <a:bodyPr>
            <a:normAutofit/>
          </a:bodyPr>
          <a:lstStyle/>
          <a:p>
            <a:r>
              <a:rPr lang="en-US" dirty="0"/>
              <a:t>S.468(4): Creditors prohibited from enforcing their claims through execution proceedings against the company.</a:t>
            </a:r>
          </a:p>
          <a:p>
            <a:r>
              <a:rPr lang="en-US" i="1" dirty="0"/>
              <a:t>Any attachment, sequestration, distress or execution put in force against the property of the company after the commencement of the winding up by the Court is void.</a:t>
            </a:r>
          </a:p>
          <a:p>
            <a:r>
              <a:rPr lang="en-US" dirty="0"/>
              <a:t>Instead, the creditor is required to lodge its claim with the liquidator as proof of debt.</a:t>
            </a:r>
          </a:p>
          <a:p>
            <a:r>
              <a:rPr lang="en-US" dirty="0"/>
              <a:t>In certain cases, creditor can seek leave of the court to commence or continue its liquidation claim. Court will grant leave based on consideration of factors like amount and seriousness of the claim, degree of complexity of the legal and factual issues involved and the stage to which the proceedings have reached.</a:t>
            </a:r>
          </a:p>
          <a:p>
            <a:endParaRPr lang="en-US" i="1" dirty="0"/>
          </a:p>
          <a:p>
            <a:endParaRPr lang="en-US" i="1" dirty="0"/>
          </a:p>
        </p:txBody>
      </p:sp>
      <p:pic>
        <p:nvPicPr>
          <p:cNvPr id="4098" name="Picture 2" descr="Creditors and Debtors: Everything that Businesses Need to Know">
            <a:extLst>
              <a:ext uri="{FF2B5EF4-FFF2-40B4-BE49-F238E27FC236}">
                <a16:creationId xmlns:a16="http://schemas.microsoft.com/office/drawing/2014/main" id="{697B919E-E1FE-44E5-B171-E514C2EF7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2486" y="4659944"/>
            <a:ext cx="2762250" cy="16573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83BFFE31-A308-40A3-AD6B-63F1321A15AE}"/>
              </a:ext>
            </a:extLst>
          </p:cNvPr>
          <p:cNvCxnSpPr>
            <a:cxnSpLocks/>
          </p:cNvCxnSpPr>
          <p:nvPr/>
        </p:nvCxnSpPr>
        <p:spPr>
          <a:xfrm>
            <a:off x="9126245" y="4659944"/>
            <a:ext cx="2947386" cy="1589936"/>
          </a:xfrm>
          <a:prstGeom prst="line">
            <a:avLst/>
          </a:prstGeom>
          <a:ln/>
        </p:spPr>
        <p:style>
          <a:lnRef idx="3">
            <a:schemeClr val="accent2"/>
          </a:lnRef>
          <a:fillRef idx="0">
            <a:schemeClr val="accent2"/>
          </a:fillRef>
          <a:effectRef idx="2">
            <a:schemeClr val="accent2"/>
          </a:effectRef>
          <a:fontRef idx="minor">
            <a:schemeClr val="tx1"/>
          </a:fontRef>
        </p:style>
      </p:cxnSp>
      <p:sp>
        <p:nvSpPr>
          <p:cNvPr id="7" name="Slide Number Placeholder 6">
            <a:extLst>
              <a:ext uri="{FF2B5EF4-FFF2-40B4-BE49-F238E27FC236}">
                <a16:creationId xmlns:a16="http://schemas.microsoft.com/office/drawing/2014/main" id="{6CFF2BE3-1B95-4FFA-93F0-BBC121CB79D9}"/>
              </a:ext>
            </a:extLst>
          </p:cNvPr>
          <p:cNvSpPr>
            <a:spLocks noGrp="1"/>
          </p:cNvSpPr>
          <p:nvPr>
            <p:ph type="sldNum" sz="quarter" idx="12"/>
          </p:nvPr>
        </p:nvSpPr>
        <p:spPr/>
        <p:txBody>
          <a:bodyPr/>
          <a:lstStyle/>
          <a:p>
            <a:fld id="{34B7E4EF-A1BD-40F4-AB7B-04F084DD991D}" type="slidenum">
              <a:rPr lang="en-US" smtClean="0"/>
              <a:t>26</a:t>
            </a:fld>
            <a:endParaRPr lang="en-US" dirty="0"/>
          </a:p>
        </p:txBody>
      </p:sp>
    </p:spTree>
    <p:extLst>
      <p:ext uri="{BB962C8B-B14F-4D97-AF65-F5344CB8AC3E}">
        <p14:creationId xmlns:p14="http://schemas.microsoft.com/office/powerpoint/2010/main" val="151884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Effect on creditors (foreign insolvency proceedings)</a:t>
            </a:r>
          </a:p>
        </p:txBody>
      </p:sp>
      <p:sp>
        <p:nvSpPr>
          <p:cNvPr id="3" name="Content Placeholder 2"/>
          <p:cNvSpPr>
            <a:spLocks noGrp="1"/>
          </p:cNvSpPr>
          <p:nvPr>
            <p:ph idx="1"/>
          </p:nvPr>
        </p:nvSpPr>
        <p:spPr/>
        <p:txBody>
          <a:bodyPr/>
          <a:lstStyle/>
          <a:p>
            <a:r>
              <a:rPr lang="en-US" dirty="0"/>
              <a:t>Even if a foreign insolvency proceeding is </a:t>
            </a:r>
            <a:r>
              <a:rPr lang="en-US" dirty="0" err="1"/>
              <a:t>recognised</a:t>
            </a:r>
            <a:r>
              <a:rPr lang="en-US" dirty="0"/>
              <a:t>, the rules about stay of enforcement rights of creditors are the same. (S. 16 of the Cross-border Insolvency Act).</a:t>
            </a:r>
          </a:p>
          <a:p>
            <a:r>
              <a:rPr lang="en-US" dirty="0"/>
              <a:t>However, the court may vary the order for recognition to allow local creditors in some instances, to take action against local assets.</a:t>
            </a:r>
          </a:p>
          <a:p>
            <a:endParaRPr lang="en-US" dirty="0"/>
          </a:p>
        </p:txBody>
      </p:sp>
      <p:sp>
        <p:nvSpPr>
          <p:cNvPr id="4" name="Slide Number Placeholder 3">
            <a:extLst>
              <a:ext uri="{FF2B5EF4-FFF2-40B4-BE49-F238E27FC236}">
                <a16:creationId xmlns:a16="http://schemas.microsoft.com/office/drawing/2014/main" id="{BB43AB85-986D-48B2-8FB6-ED03E05FDAAC}"/>
              </a:ext>
            </a:extLst>
          </p:cNvPr>
          <p:cNvSpPr>
            <a:spLocks noGrp="1"/>
          </p:cNvSpPr>
          <p:nvPr>
            <p:ph type="sldNum" sz="quarter" idx="12"/>
          </p:nvPr>
        </p:nvSpPr>
        <p:spPr/>
        <p:txBody>
          <a:bodyPr/>
          <a:lstStyle/>
          <a:p>
            <a:fld id="{34B7E4EF-A1BD-40F4-AB7B-04F084DD991D}" type="slidenum">
              <a:rPr lang="en-US" smtClean="0"/>
              <a:t>27</a:t>
            </a:fld>
            <a:endParaRPr lang="en-US" dirty="0"/>
          </a:p>
        </p:txBody>
      </p:sp>
    </p:spTree>
    <p:extLst>
      <p:ext uri="{BB962C8B-B14F-4D97-AF65-F5344CB8AC3E}">
        <p14:creationId xmlns:p14="http://schemas.microsoft.com/office/powerpoint/2010/main" val="216034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Effect on creditors (Secured and other creditors)</a:t>
            </a:r>
          </a:p>
        </p:txBody>
      </p:sp>
      <p:sp>
        <p:nvSpPr>
          <p:cNvPr id="3" name="Content Placeholder 2"/>
          <p:cNvSpPr>
            <a:spLocks noGrp="1"/>
          </p:cNvSpPr>
          <p:nvPr>
            <p:ph idx="1"/>
          </p:nvPr>
        </p:nvSpPr>
        <p:spPr/>
        <p:txBody>
          <a:bodyPr>
            <a:normAutofit/>
          </a:bodyPr>
          <a:lstStyle/>
          <a:p>
            <a:r>
              <a:rPr lang="en-US" dirty="0"/>
              <a:t>S.471C:  </a:t>
            </a:r>
            <a:r>
              <a:rPr lang="en-US" i="1" dirty="0"/>
              <a:t>Nothing in section 471B affects a secured creditor's right to </a:t>
            </a:r>
            <a:r>
              <a:rPr lang="en-US" i="1" dirty="0" err="1"/>
              <a:t>realise</a:t>
            </a:r>
            <a:r>
              <a:rPr lang="en-US" i="1" dirty="0"/>
              <a:t> or otherwise deal with the security interest.</a:t>
            </a:r>
          </a:p>
          <a:p>
            <a:r>
              <a:rPr lang="en-US" dirty="0"/>
              <a:t>This includes the right to appoint a receiver (person who takes possession of and controls the asset).</a:t>
            </a:r>
          </a:p>
          <a:p>
            <a:r>
              <a:rPr lang="en-US" dirty="0"/>
              <a:t>Who is a secured creditor? Creditor who has a debt secured by a security interest. (S.51E). </a:t>
            </a:r>
          </a:p>
          <a:p>
            <a:r>
              <a:rPr lang="en-US" dirty="0"/>
              <a:t>Security interest is defined in S. 51A as: (a)  a PPSA security interest; or (b)  a charge, lien or pledge.</a:t>
            </a:r>
          </a:p>
          <a:p>
            <a:endParaRPr lang="en-US" dirty="0"/>
          </a:p>
          <a:p>
            <a:endParaRPr lang="en-US" dirty="0"/>
          </a:p>
        </p:txBody>
      </p:sp>
      <p:pic>
        <p:nvPicPr>
          <p:cNvPr id="5122" name="Picture 2" descr="Searching | Personal Property Securities Register">
            <a:extLst>
              <a:ext uri="{FF2B5EF4-FFF2-40B4-BE49-F238E27FC236}">
                <a16:creationId xmlns:a16="http://schemas.microsoft.com/office/drawing/2014/main" id="{0F538B90-C98C-4236-88FE-F0098FD4B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070" y="4916594"/>
            <a:ext cx="4819650" cy="952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AA72519-C763-4983-A388-D7481AC23787}"/>
              </a:ext>
            </a:extLst>
          </p:cNvPr>
          <p:cNvSpPr>
            <a:spLocks noGrp="1"/>
          </p:cNvSpPr>
          <p:nvPr>
            <p:ph type="sldNum" sz="quarter" idx="12"/>
          </p:nvPr>
        </p:nvSpPr>
        <p:spPr/>
        <p:txBody>
          <a:bodyPr/>
          <a:lstStyle/>
          <a:p>
            <a:fld id="{34B7E4EF-A1BD-40F4-AB7B-04F084DD991D}" type="slidenum">
              <a:rPr lang="en-US" smtClean="0"/>
              <a:t>28</a:t>
            </a:fld>
            <a:endParaRPr lang="en-US" dirty="0"/>
          </a:p>
        </p:txBody>
      </p:sp>
    </p:spTree>
    <p:extLst>
      <p:ext uri="{BB962C8B-B14F-4D97-AF65-F5344CB8AC3E}">
        <p14:creationId xmlns:p14="http://schemas.microsoft.com/office/powerpoint/2010/main" val="376176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Effect on creditors</a:t>
            </a:r>
          </a:p>
        </p:txBody>
      </p:sp>
      <p:sp>
        <p:nvSpPr>
          <p:cNvPr id="3" name="Content Placeholder 2"/>
          <p:cNvSpPr>
            <a:spLocks noGrp="1"/>
          </p:cNvSpPr>
          <p:nvPr>
            <p:ph idx="1"/>
          </p:nvPr>
        </p:nvSpPr>
        <p:spPr/>
        <p:txBody>
          <a:bodyPr>
            <a:normAutofit/>
          </a:bodyPr>
          <a:lstStyle/>
          <a:p>
            <a:r>
              <a:rPr lang="en-US" dirty="0"/>
              <a:t>Personal Property Securities Act, 2009 came into effect in 2012.</a:t>
            </a:r>
          </a:p>
          <a:p>
            <a:r>
              <a:rPr lang="en-US" dirty="0"/>
              <a:t>PPSA security interest: Such a security interest is owned by certain lessors and retention of title (ROT) suppliers.</a:t>
            </a:r>
          </a:p>
          <a:p>
            <a:r>
              <a:rPr lang="en-US" dirty="0"/>
              <a:t>ROT: property is in possession of the lessee but title is owned by the secured party.</a:t>
            </a:r>
          </a:p>
          <a:p>
            <a:r>
              <a:rPr lang="en-US" dirty="0"/>
              <a:t>PPSA requires the secured party to perfect its security interest.</a:t>
            </a:r>
          </a:p>
          <a:p>
            <a:r>
              <a:rPr lang="en-US" dirty="0"/>
              <a:t>The most common step is to notify it on the PPS register.</a:t>
            </a:r>
          </a:p>
          <a:p>
            <a:r>
              <a:rPr lang="en-US" dirty="0"/>
              <a:t>Creditors who fail to perfect their security interest prior to liquidation might be unable to enforce the security interest. (S. 267 of the PPSA).</a:t>
            </a:r>
          </a:p>
          <a:p>
            <a:r>
              <a:rPr lang="en-US" dirty="0"/>
              <a:t>Liquidator may bring claims against certain creditors to challenge any preference payments.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B72B711-BBA3-47D8-BB1A-80D9B26A3DAC}"/>
              </a:ext>
            </a:extLst>
          </p:cNvPr>
          <p:cNvSpPr>
            <a:spLocks noGrp="1"/>
          </p:cNvSpPr>
          <p:nvPr>
            <p:ph type="sldNum" sz="quarter" idx="12"/>
          </p:nvPr>
        </p:nvSpPr>
        <p:spPr/>
        <p:txBody>
          <a:bodyPr/>
          <a:lstStyle/>
          <a:p>
            <a:fld id="{34B7E4EF-A1BD-40F4-AB7B-04F084DD991D}" type="slidenum">
              <a:rPr lang="en-US" smtClean="0"/>
              <a:t>29</a:t>
            </a:fld>
            <a:endParaRPr lang="en-US" dirty="0"/>
          </a:p>
        </p:txBody>
      </p:sp>
    </p:spTree>
    <p:extLst>
      <p:ext uri="{BB962C8B-B14F-4D97-AF65-F5344CB8AC3E}">
        <p14:creationId xmlns:p14="http://schemas.microsoft.com/office/powerpoint/2010/main" val="197399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VOLUNTARY WINDING UP</a:t>
            </a:r>
          </a:p>
        </p:txBody>
      </p:sp>
      <p:graphicFrame>
        <p:nvGraphicFramePr>
          <p:cNvPr id="4" name="Content Placeholder 3"/>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83B87E9-0B48-4320-A5C9-D70F13791E52}"/>
              </a:ext>
            </a:extLst>
          </p:cNvPr>
          <p:cNvSpPr>
            <a:spLocks noGrp="1"/>
          </p:cNvSpPr>
          <p:nvPr>
            <p:ph type="sldNum" sz="quarter" idx="12"/>
          </p:nvPr>
        </p:nvSpPr>
        <p:spPr/>
        <p:txBody>
          <a:bodyPr/>
          <a:lstStyle/>
          <a:p>
            <a:fld id="{34B7E4EF-A1BD-40F4-AB7B-04F084DD991D}" type="slidenum">
              <a:rPr lang="en-US" smtClean="0"/>
              <a:t>3</a:t>
            </a:fld>
            <a:endParaRPr lang="en-US" dirty="0"/>
          </a:p>
        </p:txBody>
      </p:sp>
    </p:spTree>
    <p:extLst>
      <p:ext uri="{BB962C8B-B14F-4D97-AF65-F5344CB8AC3E}">
        <p14:creationId xmlns:p14="http://schemas.microsoft.com/office/powerpoint/2010/main" val="986873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Effect on employees</a:t>
            </a:r>
          </a:p>
        </p:txBody>
      </p:sp>
      <p:sp>
        <p:nvSpPr>
          <p:cNvPr id="3" name="Content Placeholder 2"/>
          <p:cNvSpPr>
            <a:spLocks noGrp="1"/>
          </p:cNvSpPr>
          <p:nvPr>
            <p:ph idx="1"/>
          </p:nvPr>
        </p:nvSpPr>
        <p:spPr/>
        <p:txBody>
          <a:bodyPr/>
          <a:lstStyle/>
          <a:p>
            <a:r>
              <a:rPr lang="en-US" dirty="0"/>
              <a:t>The publication of a winding up order operates as a notice of dismissal to all the employees of the company.</a:t>
            </a:r>
          </a:p>
          <a:p>
            <a:r>
              <a:rPr lang="en-US" dirty="0"/>
              <a:t>However liquidator may waive this notice of dismissal if the company’s business is to be run for a short time after the order.</a:t>
            </a:r>
          </a:p>
          <a:p>
            <a:r>
              <a:rPr lang="en-US" dirty="0"/>
              <a:t>S.530A requirements to assist the liquidator apply to some employees.</a:t>
            </a:r>
          </a:p>
        </p:txBody>
      </p:sp>
      <p:sp>
        <p:nvSpPr>
          <p:cNvPr id="4" name="Slide Number Placeholder 3">
            <a:extLst>
              <a:ext uri="{FF2B5EF4-FFF2-40B4-BE49-F238E27FC236}">
                <a16:creationId xmlns:a16="http://schemas.microsoft.com/office/drawing/2014/main" id="{0FAEB34B-F539-41D6-8953-C7C6D6F89A0E}"/>
              </a:ext>
            </a:extLst>
          </p:cNvPr>
          <p:cNvSpPr>
            <a:spLocks noGrp="1"/>
          </p:cNvSpPr>
          <p:nvPr>
            <p:ph type="sldNum" sz="quarter" idx="12"/>
          </p:nvPr>
        </p:nvSpPr>
        <p:spPr/>
        <p:txBody>
          <a:bodyPr/>
          <a:lstStyle/>
          <a:p>
            <a:fld id="{34B7E4EF-A1BD-40F4-AB7B-04F084DD991D}" type="slidenum">
              <a:rPr lang="en-US" smtClean="0"/>
              <a:t>30</a:t>
            </a:fld>
            <a:endParaRPr lang="en-US" dirty="0"/>
          </a:p>
        </p:txBody>
      </p:sp>
    </p:spTree>
    <p:extLst>
      <p:ext uri="{BB962C8B-B14F-4D97-AF65-F5344CB8AC3E}">
        <p14:creationId xmlns:p14="http://schemas.microsoft.com/office/powerpoint/2010/main" val="1257015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fontScale="85000" lnSpcReduction="20000"/>
          </a:bodyPr>
          <a:lstStyle/>
          <a:p>
            <a:r>
              <a:rPr lang="en-US" dirty="0"/>
              <a:t>						</a:t>
            </a:r>
          </a:p>
          <a:p>
            <a:endParaRPr lang="en-US" dirty="0"/>
          </a:p>
          <a:p>
            <a:r>
              <a:rPr lang="en-US" dirty="0"/>
              <a:t>						</a:t>
            </a:r>
            <a:r>
              <a:rPr lang="en-US" dirty="0" err="1"/>
              <a:t>Akshaya</a:t>
            </a:r>
            <a:r>
              <a:rPr lang="en-US" dirty="0"/>
              <a:t> </a:t>
            </a:r>
            <a:r>
              <a:rPr lang="en-US" dirty="0" err="1"/>
              <a:t>Kamalnath</a:t>
            </a:r>
            <a:endParaRPr lang="en-US" dirty="0"/>
          </a:p>
        </p:txBody>
      </p:sp>
      <p:sp>
        <p:nvSpPr>
          <p:cNvPr id="4" name="Rectangle 3"/>
          <p:cNvSpPr/>
          <p:nvPr/>
        </p:nvSpPr>
        <p:spPr>
          <a:xfrm>
            <a:off x="1524000" y="1122363"/>
            <a:ext cx="9144000" cy="2335317"/>
          </a:xfrm>
          <a:prstGeom prst="rect">
            <a:avLst/>
          </a:prstGeom>
          <a:solidFill>
            <a:schemeClr val="accent2"/>
          </a:solid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t>Topic: Assets Available to the Liquidator</a:t>
            </a:r>
          </a:p>
        </p:txBody>
      </p:sp>
      <p:sp>
        <p:nvSpPr>
          <p:cNvPr id="5" name="Slide Number Placeholder 4">
            <a:extLst>
              <a:ext uri="{FF2B5EF4-FFF2-40B4-BE49-F238E27FC236}">
                <a16:creationId xmlns:a16="http://schemas.microsoft.com/office/drawing/2014/main" id="{9B886AAA-75B6-41FB-B4A4-5DD661DFE3D4}"/>
              </a:ext>
            </a:extLst>
          </p:cNvPr>
          <p:cNvSpPr>
            <a:spLocks noGrp="1"/>
          </p:cNvSpPr>
          <p:nvPr>
            <p:ph type="sldNum" sz="quarter" idx="12"/>
          </p:nvPr>
        </p:nvSpPr>
        <p:spPr/>
        <p:txBody>
          <a:bodyPr/>
          <a:lstStyle/>
          <a:p>
            <a:fld id="{34B7E4EF-A1BD-40F4-AB7B-04F084DD991D}" type="slidenum">
              <a:rPr lang="en-US" smtClean="0"/>
              <a:t>31</a:t>
            </a:fld>
            <a:endParaRPr lang="en-US" dirty="0"/>
          </a:p>
        </p:txBody>
      </p:sp>
    </p:spTree>
    <p:extLst>
      <p:ext uri="{BB962C8B-B14F-4D97-AF65-F5344CB8AC3E}">
        <p14:creationId xmlns:p14="http://schemas.microsoft.com/office/powerpoint/2010/main" val="1647267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graphicFrame>
        <p:nvGraphicFramePr>
          <p:cNvPr id="5" name="Content Placeholder 4"/>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838201" y="365125"/>
            <a:ext cx="10515600" cy="123725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AU" sz="4000" dirty="0">
                <a:solidFill>
                  <a:schemeClr val="bg1"/>
                </a:solidFill>
              </a:rPr>
              <a:t>Assets available to the liquidator</a:t>
            </a:r>
          </a:p>
        </p:txBody>
      </p:sp>
      <p:sp>
        <p:nvSpPr>
          <p:cNvPr id="3" name="Slide Number Placeholder 2">
            <a:extLst>
              <a:ext uri="{FF2B5EF4-FFF2-40B4-BE49-F238E27FC236}">
                <a16:creationId xmlns:a16="http://schemas.microsoft.com/office/drawing/2014/main" id="{D1B66E63-B81E-45B1-8437-D0A0AD7FE98B}"/>
              </a:ext>
            </a:extLst>
          </p:cNvPr>
          <p:cNvSpPr>
            <a:spLocks noGrp="1"/>
          </p:cNvSpPr>
          <p:nvPr>
            <p:ph type="sldNum" sz="quarter" idx="12"/>
          </p:nvPr>
        </p:nvSpPr>
        <p:spPr/>
        <p:txBody>
          <a:bodyPr/>
          <a:lstStyle/>
          <a:p>
            <a:fld id="{34B7E4EF-A1BD-40F4-AB7B-04F084DD991D}" type="slidenum">
              <a:rPr lang="en-US" smtClean="0"/>
              <a:t>32</a:t>
            </a:fld>
            <a:endParaRPr lang="en-US" dirty="0"/>
          </a:p>
        </p:txBody>
      </p:sp>
    </p:spTree>
    <p:extLst>
      <p:ext uri="{BB962C8B-B14F-4D97-AF65-F5344CB8AC3E}">
        <p14:creationId xmlns:p14="http://schemas.microsoft.com/office/powerpoint/2010/main" val="1170787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r>
              <a:rPr lang="en-AU" dirty="0"/>
              <a:t>The liquidator is entitled to all assets that belonged to the company at the time of winding up.</a:t>
            </a:r>
          </a:p>
          <a:p>
            <a:r>
              <a:rPr lang="en-AU" dirty="0"/>
              <a:t>Commencement: Voluntary winding up – On the date on which the special resolution for winding-up was passed (S. 513B(e)); Compulsory winding up – On the date of the winding up order (S.513A(e)).</a:t>
            </a:r>
          </a:p>
          <a:p>
            <a:r>
              <a:rPr lang="en-AU" dirty="0"/>
              <a:t>Retention of title: Assets (and proceeds of such assets if the PPSA registration covers it) to which the company does not have title are not available to the liquidator if PPSA requirements are complied with. Otherwise, the liquidator may claim the goods.</a:t>
            </a:r>
          </a:p>
        </p:txBody>
      </p:sp>
      <p:sp>
        <p:nvSpPr>
          <p:cNvPr id="4" name="Rectangle 3"/>
          <p:cNvSpPr/>
          <p:nvPr/>
        </p:nvSpPr>
        <p:spPr>
          <a:xfrm>
            <a:off x="838200" y="432593"/>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4000" dirty="0"/>
              <a:t>Assets of the company</a:t>
            </a:r>
          </a:p>
        </p:txBody>
      </p:sp>
      <p:sp>
        <p:nvSpPr>
          <p:cNvPr id="5" name="Slide Number Placeholder 4">
            <a:extLst>
              <a:ext uri="{FF2B5EF4-FFF2-40B4-BE49-F238E27FC236}">
                <a16:creationId xmlns:a16="http://schemas.microsoft.com/office/drawing/2014/main" id="{F9AE4233-0557-4464-8DF1-DDFC83C4E781}"/>
              </a:ext>
            </a:extLst>
          </p:cNvPr>
          <p:cNvSpPr>
            <a:spLocks noGrp="1"/>
          </p:cNvSpPr>
          <p:nvPr>
            <p:ph type="sldNum" sz="quarter" idx="12"/>
          </p:nvPr>
        </p:nvSpPr>
        <p:spPr/>
        <p:txBody>
          <a:bodyPr/>
          <a:lstStyle/>
          <a:p>
            <a:fld id="{34B7E4EF-A1BD-40F4-AB7B-04F084DD991D}" type="slidenum">
              <a:rPr lang="en-US" smtClean="0"/>
              <a:t>33</a:t>
            </a:fld>
            <a:endParaRPr lang="en-US" dirty="0"/>
          </a:p>
        </p:txBody>
      </p:sp>
    </p:spTree>
    <p:extLst>
      <p:ext uri="{BB962C8B-B14F-4D97-AF65-F5344CB8AC3E}">
        <p14:creationId xmlns:p14="http://schemas.microsoft.com/office/powerpoint/2010/main" val="27011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a:bodyPr>
          <a:lstStyle/>
          <a:p>
            <a:r>
              <a:rPr lang="en-AU" dirty="0"/>
              <a:t>Rationale for such rights of recovery: The giving of benefits by a company before liquidation is likely to affect the fair distribution principle.</a:t>
            </a:r>
          </a:p>
          <a:p>
            <a:r>
              <a:rPr lang="en-AU" dirty="0"/>
              <a:t>Part 5.7B </a:t>
            </a:r>
            <a:r>
              <a:rPr lang="en-AU" dirty="0" err="1"/>
              <a:t>Div</a:t>
            </a:r>
            <a:r>
              <a:rPr lang="en-AU" dirty="0"/>
              <a:t> 2 of the Act.</a:t>
            </a:r>
          </a:p>
          <a:p>
            <a:r>
              <a:rPr lang="en-AU" dirty="0" err="1"/>
              <a:t>Div</a:t>
            </a:r>
            <a:r>
              <a:rPr lang="en-AU" dirty="0"/>
              <a:t> 2 sets out transactions which are voidable (claw-back provisions), in what circumstances, and fixes the time zones within which the transactions must have occurred if they are to be set aside. </a:t>
            </a:r>
          </a:p>
          <a:p>
            <a:r>
              <a:rPr lang="en-AU" dirty="0"/>
              <a:t>Related Entity: Includes a promoter, a director or a relative of a director, a director of a related corporation, a related corporation and a beneficiary of a trust where the company is the trustee. (s 9)</a:t>
            </a:r>
          </a:p>
          <a:p>
            <a:r>
              <a:rPr lang="en-AU" dirty="0"/>
              <a:t>Transaction: Includes conveyances, transfers, charges, payments and loans. (s 9).</a:t>
            </a:r>
          </a:p>
          <a:p>
            <a:endParaRPr lang="en-AU" dirty="0"/>
          </a:p>
          <a:p>
            <a:endParaRPr lang="en-AU" dirty="0"/>
          </a:p>
          <a:p>
            <a:endParaRPr lang="en-AU" dirty="0"/>
          </a:p>
        </p:txBody>
      </p:sp>
      <p:sp>
        <p:nvSpPr>
          <p:cNvPr id="4" name="Rectangle 3"/>
          <p:cNvSpPr/>
          <p:nvPr/>
        </p:nvSpPr>
        <p:spPr>
          <a:xfrm>
            <a:off x="838200" y="365125"/>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4000" dirty="0">
                <a:solidFill>
                  <a:prstClr val="white"/>
                </a:solidFill>
              </a:rPr>
              <a:t>Recovery by avoiding pre-liquidation transactions</a:t>
            </a:r>
          </a:p>
        </p:txBody>
      </p:sp>
      <p:pic>
        <p:nvPicPr>
          <p:cNvPr id="6146" name="Picture 2" descr="Why Clawback Provisions Are a Must: Present and Future Risks in Financial  Services | Corporate Compliance Insights">
            <a:extLst>
              <a:ext uri="{FF2B5EF4-FFF2-40B4-BE49-F238E27FC236}">
                <a16:creationId xmlns:a16="http://schemas.microsoft.com/office/drawing/2014/main" id="{80217C31-6C33-4F77-A603-0A6AB0DCB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900" y="4716678"/>
            <a:ext cx="2705100" cy="16859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9100BD9-16F7-4469-B70A-228F62FA96C9}"/>
              </a:ext>
            </a:extLst>
          </p:cNvPr>
          <p:cNvSpPr>
            <a:spLocks noGrp="1"/>
          </p:cNvSpPr>
          <p:nvPr>
            <p:ph type="sldNum" sz="quarter" idx="12"/>
          </p:nvPr>
        </p:nvSpPr>
        <p:spPr/>
        <p:txBody>
          <a:bodyPr/>
          <a:lstStyle/>
          <a:p>
            <a:fld id="{34B7E4EF-A1BD-40F4-AB7B-04F084DD991D}" type="slidenum">
              <a:rPr lang="en-US" smtClean="0"/>
              <a:t>34</a:t>
            </a:fld>
            <a:endParaRPr lang="en-US" dirty="0"/>
          </a:p>
        </p:txBody>
      </p:sp>
    </p:spTree>
    <p:extLst>
      <p:ext uri="{BB962C8B-B14F-4D97-AF65-F5344CB8AC3E}">
        <p14:creationId xmlns:p14="http://schemas.microsoft.com/office/powerpoint/2010/main" val="6091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0365-3B01-3846-AA01-6361AA49CB04}"/>
              </a:ext>
            </a:extLst>
          </p:cNvPr>
          <p:cNvSpPr>
            <a:spLocks noGrp="1"/>
          </p:cNvSpPr>
          <p:nvPr>
            <p:ph type="title"/>
          </p:nvPr>
        </p:nvSpPr>
        <p:spPr>
          <a:solidFill>
            <a:schemeClr val="accent2"/>
          </a:solidFill>
        </p:spPr>
        <p:txBody>
          <a:bodyPr/>
          <a:lstStyle/>
          <a:p>
            <a:r>
              <a:rPr lang="en-US" dirty="0">
                <a:solidFill>
                  <a:schemeClr val="bg1"/>
                </a:solidFill>
              </a:rPr>
              <a:t>Voidable transactions</a:t>
            </a:r>
          </a:p>
        </p:txBody>
      </p:sp>
      <p:graphicFrame>
        <p:nvGraphicFramePr>
          <p:cNvPr id="4" name="Content Placeholder 3">
            <a:extLst>
              <a:ext uri="{FF2B5EF4-FFF2-40B4-BE49-F238E27FC236}">
                <a16:creationId xmlns:a16="http://schemas.microsoft.com/office/drawing/2014/main" id="{20EC75A4-157E-0F48-A00F-5A5725C21648}"/>
              </a:ext>
            </a:extLst>
          </p:cNvPr>
          <p:cNvGraphicFramePr>
            <a:graphicFrameLocks noGrp="1"/>
          </p:cNvGraphicFramePr>
          <p:nvPr>
            <p:ph idx="1"/>
          </p:nvPr>
        </p:nvGraphicFramePr>
        <p:xfrm>
          <a:off x="838200" y="1825625"/>
          <a:ext cx="10515600" cy="244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A4ADC27-E0E0-8A4C-9CD8-39EF16AD957C}"/>
              </a:ext>
            </a:extLst>
          </p:cNvPr>
          <p:cNvSpPr txBox="1"/>
          <p:nvPr/>
        </p:nvSpPr>
        <p:spPr>
          <a:xfrm>
            <a:off x="838200" y="4635062"/>
            <a:ext cx="10302766" cy="646331"/>
          </a:xfrm>
          <a:prstGeom prst="rect">
            <a:avLst/>
          </a:prstGeom>
          <a:noFill/>
        </p:spPr>
        <p:txBody>
          <a:bodyPr wrap="square" rtlCol="0">
            <a:spAutoFit/>
          </a:bodyPr>
          <a:lstStyle/>
          <a:p>
            <a:pPr lvl="0"/>
            <a:r>
              <a:rPr lang="en-AU" dirty="0"/>
              <a:t>For a transaction to be deemed to be an insolvent transaction, it has to be entered into at a time when the company was insolvent or became insolvent as a consequence of entering into the transaction. (S.588FC).</a:t>
            </a:r>
            <a:endParaRPr lang="en-US" dirty="0"/>
          </a:p>
        </p:txBody>
      </p:sp>
      <p:sp>
        <p:nvSpPr>
          <p:cNvPr id="3" name="Slide Number Placeholder 2">
            <a:extLst>
              <a:ext uri="{FF2B5EF4-FFF2-40B4-BE49-F238E27FC236}">
                <a16:creationId xmlns:a16="http://schemas.microsoft.com/office/drawing/2014/main" id="{9C3B2204-BB7D-447E-B977-A18FAE2F37FC}"/>
              </a:ext>
            </a:extLst>
          </p:cNvPr>
          <p:cNvSpPr>
            <a:spLocks noGrp="1"/>
          </p:cNvSpPr>
          <p:nvPr>
            <p:ph type="sldNum" sz="quarter" idx="12"/>
          </p:nvPr>
        </p:nvSpPr>
        <p:spPr/>
        <p:txBody>
          <a:bodyPr/>
          <a:lstStyle/>
          <a:p>
            <a:fld id="{34B7E4EF-A1BD-40F4-AB7B-04F084DD991D}" type="slidenum">
              <a:rPr lang="en-US" smtClean="0"/>
              <a:t>35</a:t>
            </a:fld>
            <a:endParaRPr lang="en-US" dirty="0"/>
          </a:p>
        </p:txBody>
      </p:sp>
    </p:spTree>
    <p:extLst>
      <p:ext uri="{BB962C8B-B14F-4D97-AF65-F5344CB8AC3E}">
        <p14:creationId xmlns:p14="http://schemas.microsoft.com/office/powerpoint/2010/main" val="1729535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2C57-0723-E64E-B9EF-3AC7B36BA0A9}"/>
              </a:ext>
            </a:extLst>
          </p:cNvPr>
          <p:cNvSpPr>
            <a:spLocks noGrp="1"/>
          </p:cNvSpPr>
          <p:nvPr>
            <p:ph type="title"/>
          </p:nvPr>
        </p:nvSpPr>
        <p:spPr>
          <a:solidFill>
            <a:schemeClr val="accent2"/>
          </a:solidFill>
        </p:spPr>
        <p:txBody>
          <a:bodyPr/>
          <a:lstStyle/>
          <a:p>
            <a:r>
              <a:rPr lang="en-US" dirty="0">
                <a:solidFill>
                  <a:schemeClr val="bg1"/>
                </a:solidFill>
              </a:rPr>
              <a:t>Relation back day</a:t>
            </a:r>
          </a:p>
        </p:txBody>
      </p:sp>
      <p:sp>
        <p:nvSpPr>
          <p:cNvPr id="3" name="Content Placeholder 2">
            <a:extLst>
              <a:ext uri="{FF2B5EF4-FFF2-40B4-BE49-F238E27FC236}">
                <a16:creationId xmlns:a16="http://schemas.microsoft.com/office/drawing/2014/main" id="{8CE17AB2-768A-274F-BA4A-F3579A746F00}"/>
              </a:ext>
            </a:extLst>
          </p:cNvPr>
          <p:cNvSpPr>
            <a:spLocks noGrp="1"/>
          </p:cNvSpPr>
          <p:nvPr>
            <p:ph idx="1"/>
          </p:nvPr>
        </p:nvSpPr>
        <p:spPr/>
        <p:txBody>
          <a:bodyPr/>
          <a:lstStyle/>
          <a:p>
            <a:r>
              <a:rPr lang="en-US" dirty="0"/>
              <a:t>Important to determine time periods for voidable transactions.</a:t>
            </a:r>
          </a:p>
          <a:p>
            <a:endParaRPr lang="en-US" dirty="0"/>
          </a:p>
        </p:txBody>
      </p:sp>
      <p:graphicFrame>
        <p:nvGraphicFramePr>
          <p:cNvPr id="4" name="Table 3">
            <a:extLst>
              <a:ext uri="{FF2B5EF4-FFF2-40B4-BE49-F238E27FC236}">
                <a16:creationId xmlns:a16="http://schemas.microsoft.com/office/drawing/2014/main" id="{B2C309B4-11C2-0043-B78F-C9A5C1DDA27A}"/>
              </a:ext>
            </a:extLst>
          </p:cNvPr>
          <p:cNvGraphicFramePr>
            <a:graphicFrameLocks noGrp="1"/>
          </p:cNvGraphicFramePr>
          <p:nvPr/>
        </p:nvGraphicFramePr>
        <p:xfrm>
          <a:off x="945931" y="2606565"/>
          <a:ext cx="9214070" cy="3499944"/>
        </p:xfrm>
        <a:graphic>
          <a:graphicData uri="http://schemas.openxmlformats.org/drawingml/2006/table">
            <a:tbl>
              <a:tblPr firstRow="1" bandRow="1">
                <a:tableStyleId>{5C22544A-7EE6-4342-B048-85BDC9FD1C3A}</a:tableStyleId>
              </a:tblPr>
              <a:tblGrid>
                <a:gridCol w="4607035">
                  <a:extLst>
                    <a:ext uri="{9D8B030D-6E8A-4147-A177-3AD203B41FA5}">
                      <a16:colId xmlns:a16="http://schemas.microsoft.com/office/drawing/2014/main" val="100116108"/>
                    </a:ext>
                  </a:extLst>
                </a:gridCol>
                <a:gridCol w="4607035">
                  <a:extLst>
                    <a:ext uri="{9D8B030D-6E8A-4147-A177-3AD203B41FA5}">
                      <a16:colId xmlns:a16="http://schemas.microsoft.com/office/drawing/2014/main" val="3411017674"/>
                    </a:ext>
                  </a:extLst>
                </a:gridCol>
              </a:tblGrid>
              <a:tr h="861848">
                <a:tc>
                  <a:txBody>
                    <a:bodyPr/>
                    <a:lstStyle/>
                    <a:p>
                      <a:endParaRPr lang="en-US" dirty="0"/>
                    </a:p>
                  </a:txBody>
                  <a:tcPr/>
                </a:tc>
                <a:tc>
                  <a:txBody>
                    <a:bodyPr/>
                    <a:lstStyle/>
                    <a:p>
                      <a:r>
                        <a:rPr lang="en-US" dirty="0"/>
                        <a:t>Relation-back day</a:t>
                      </a:r>
                    </a:p>
                  </a:txBody>
                  <a:tcPr/>
                </a:tc>
                <a:extLst>
                  <a:ext uri="{0D108BD9-81ED-4DB2-BD59-A6C34878D82A}">
                    <a16:rowId xmlns:a16="http://schemas.microsoft.com/office/drawing/2014/main" val="4008092953"/>
                  </a:ext>
                </a:extLst>
              </a:tr>
              <a:tr h="861848">
                <a:tc>
                  <a:txBody>
                    <a:bodyPr/>
                    <a:lstStyle/>
                    <a:p>
                      <a:r>
                        <a:rPr lang="en-US" dirty="0"/>
                        <a:t>Court ordered winding up where there is no prior administration or liquidation.</a:t>
                      </a:r>
                    </a:p>
                  </a:txBody>
                  <a:tcPr/>
                </a:tc>
                <a:tc>
                  <a:txBody>
                    <a:bodyPr/>
                    <a:lstStyle/>
                    <a:p>
                      <a:r>
                        <a:rPr lang="en-US" dirty="0"/>
                        <a:t>Day that that court application was filed (s 91 item 14)</a:t>
                      </a:r>
                    </a:p>
                  </a:txBody>
                  <a:tcPr/>
                </a:tc>
                <a:extLst>
                  <a:ext uri="{0D108BD9-81ED-4DB2-BD59-A6C34878D82A}">
                    <a16:rowId xmlns:a16="http://schemas.microsoft.com/office/drawing/2014/main" val="3988489909"/>
                  </a:ext>
                </a:extLst>
              </a:tr>
              <a:tr h="861848">
                <a:tc>
                  <a:txBody>
                    <a:bodyPr/>
                    <a:lstStyle/>
                    <a:p>
                      <a:r>
                        <a:rPr lang="en-US" dirty="0"/>
                        <a:t>Court ordered winding up where the company entered administration after the application for winding up was filed. </a:t>
                      </a:r>
                    </a:p>
                  </a:txBody>
                  <a:tcPr/>
                </a:tc>
                <a:tc>
                  <a:txBody>
                    <a:bodyPr/>
                    <a:lstStyle/>
                    <a:p>
                      <a:r>
                        <a:rPr lang="en-US" dirty="0"/>
                        <a:t>Day that the application for winding up was filed (s 91 item 2)</a:t>
                      </a:r>
                    </a:p>
                  </a:txBody>
                  <a:tcPr/>
                </a:tc>
                <a:extLst>
                  <a:ext uri="{0D108BD9-81ED-4DB2-BD59-A6C34878D82A}">
                    <a16:rowId xmlns:a16="http://schemas.microsoft.com/office/drawing/2014/main" val="467279030"/>
                  </a:ext>
                </a:extLst>
              </a:tr>
              <a:tr h="861848">
                <a:tc>
                  <a:txBody>
                    <a:bodyPr/>
                    <a:lstStyle/>
                    <a:p>
                      <a:r>
                        <a:rPr lang="en-US" dirty="0"/>
                        <a:t>Voluntary liquidation with no prior liquidation or administration.</a:t>
                      </a:r>
                    </a:p>
                  </a:txBody>
                  <a:tcPr/>
                </a:tc>
                <a:tc>
                  <a:txBody>
                    <a:bodyPr/>
                    <a:lstStyle/>
                    <a:p>
                      <a:r>
                        <a:rPr lang="en-US" dirty="0"/>
                        <a:t>Day that the special resolution was passed. (s 91, item 15; s 513B).</a:t>
                      </a:r>
                    </a:p>
                  </a:txBody>
                  <a:tcPr/>
                </a:tc>
                <a:extLst>
                  <a:ext uri="{0D108BD9-81ED-4DB2-BD59-A6C34878D82A}">
                    <a16:rowId xmlns:a16="http://schemas.microsoft.com/office/drawing/2014/main" val="1793238078"/>
                  </a:ext>
                </a:extLst>
              </a:tr>
            </a:tbl>
          </a:graphicData>
        </a:graphic>
      </p:graphicFrame>
      <p:sp>
        <p:nvSpPr>
          <p:cNvPr id="5" name="Slide Number Placeholder 4">
            <a:extLst>
              <a:ext uri="{FF2B5EF4-FFF2-40B4-BE49-F238E27FC236}">
                <a16:creationId xmlns:a16="http://schemas.microsoft.com/office/drawing/2014/main" id="{28E127AE-8FEE-4CC6-9428-4F7AADF2CD67}"/>
              </a:ext>
            </a:extLst>
          </p:cNvPr>
          <p:cNvSpPr>
            <a:spLocks noGrp="1"/>
          </p:cNvSpPr>
          <p:nvPr>
            <p:ph type="sldNum" sz="quarter" idx="12"/>
          </p:nvPr>
        </p:nvSpPr>
        <p:spPr/>
        <p:txBody>
          <a:bodyPr/>
          <a:lstStyle/>
          <a:p>
            <a:fld id="{34B7E4EF-A1BD-40F4-AB7B-04F084DD991D}" type="slidenum">
              <a:rPr lang="en-US" smtClean="0"/>
              <a:t>36</a:t>
            </a:fld>
            <a:endParaRPr lang="en-US" dirty="0"/>
          </a:p>
        </p:txBody>
      </p:sp>
    </p:spTree>
    <p:extLst>
      <p:ext uri="{BB962C8B-B14F-4D97-AF65-F5344CB8AC3E}">
        <p14:creationId xmlns:p14="http://schemas.microsoft.com/office/powerpoint/2010/main" val="509130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0" y="751344"/>
            <a:ext cx="6096000" cy="5355312"/>
          </a:xfrm>
          <a:prstGeom prst="rect">
            <a:avLst/>
          </a:prstGeom>
        </p:spPr>
        <p:txBody>
          <a:bodyPr>
            <a:spAutoFit/>
          </a:bodyPr>
          <a:lstStyle/>
          <a:p>
            <a:r>
              <a:rPr lang="en-AU" dirty="0"/>
              <a:t> Division 2--Voidable transactions</a:t>
            </a:r>
          </a:p>
          <a:p>
            <a:endParaRPr lang="en-AU" dirty="0"/>
          </a:p>
          <a:p>
            <a:r>
              <a:rPr lang="en-AU" dirty="0"/>
              <a:t>   588FA.  Unfair preferences  </a:t>
            </a:r>
          </a:p>
          <a:p>
            <a:r>
              <a:rPr lang="en-AU" dirty="0"/>
              <a:t>   588FB.  Uncommercial transactions  </a:t>
            </a:r>
          </a:p>
          <a:p>
            <a:r>
              <a:rPr lang="en-AU" dirty="0"/>
              <a:t>   588FC.  Insolvent transactions  </a:t>
            </a:r>
          </a:p>
          <a:p>
            <a:r>
              <a:rPr lang="en-AU" dirty="0"/>
              <a:t>   588FD.  Unfair loans to a company  </a:t>
            </a:r>
          </a:p>
          <a:p>
            <a:r>
              <a:rPr lang="en-AU" dirty="0"/>
              <a:t>   588FDA. Unreasonable director-related transactions  </a:t>
            </a:r>
          </a:p>
          <a:p>
            <a:r>
              <a:rPr lang="en-AU" dirty="0"/>
              <a:t>   588FE.  Voidable transactions  </a:t>
            </a:r>
          </a:p>
          <a:p>
            <a:r>
              <a:rPr lang="en-AU" dirty="0"/>
              <a:t>   588FF.  Courts may make orders about voidable transactions  </a:t>
            </a:r>
          </a:p>
          <a:p>
            <a:r>
              <a:rPr lang="en-AU" dirty="0"/>
              <a:t>   588FG.  Transaction not voidable as against certain persons  </a:t>
            </a:r>
          </a:p>
          <a:p>
            <a:r>
              <a:rPr lang="en-AU" dirty="0"/>
              <a:t>   588FGA. Directors to indemnify Commissioner of Taxation if certain payments set aside  </a:t>
            </a:r>
          </a:p>
          <a:p>
            <a:r>
              <a:rPr lang="en-AU" dirty="0"/>
              <a:t>   588FGB. Defences in proceedings under section 588FGA  </a:t>
            </a:r>
          </a:p>
          <a:p>
            <a:r>
              <a:rPr lang="en-AU" dirty="0"/>
              <a:t>   588FH.  Liquidator may recover from related entity benefit resulting from insolvent transaction  </a:t>
            </a:r>
          </a:p>
          <a:p>
            <a:r>
              <a:rPr lang="en-AU" dirty="0"/>
              <a:t>   588FI.  Creditor who gives up benefit of unfair preference may prove for preferred debt  </a:t>
            </a:r>
          </a:p>
          <a:p>
            <a:r>
              <a:rPr lang="en-AU" dirty="0"/>
              <a:t>   588FJ.  Circulating security interest created within 6 months before relation-back day </a:t>
            </a:r>
          </a:p>
        </p:txBody>
      </p:sp>
      <p:sp>
        <p:nvSpPr>
          <p:cNvPr id="2" name="Slide Number Placeholder 1">
            <a:extLst>
              <a:ext uri="{FF2B5EF4-FFF2-40B4-BE49-F238E27FC236}">
                <a16:creationId xmlns:a16="http://schemas.microsoft.com/office/drawing/2014/main" id="{9113A5C2-DC93-40D2-B207-65B097095F5B}"/>
              </a:ext>
            </a:extLst>
          </p:cNvPr>
          <p:cNvSpPr>
            <a:spLocks noGrp="1"/>
          </p:cNvSpPr>
          <p:nvPr>
            <p:ph type="sldNum" sz="quarter" idx="12"/>
          </p:nvPr>
        </p:nvSpPr>
        <p:spPr/>
        <p:txBody>
          <a:bodyPr/>
          <a:lstStyle/>
          <a:p>
            <a:fld id="{34B7E4EF-A1BD-40F4-AB7B-04F084DD991D}" type="slidenum">
              <a:rPr lang="en-US" smtClean="0"/>
              <a:t>37</a:t>
            </a:fld>
            <a:endParaRPr lang="en-US" dirty="0"/>
          </a:p>
        </p:txBody>
      </p:sp>
    </p:spTree>
    <p:extLst>
      <p:ext uri="{BB962C8B-B14F-4D97-AF65-F5344CB8AC3E}">
        <p14:creationId xmlns:p14="http://schemas.microsoft.com/office/powerpoint/2010/main" val="3995619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a:bodyPr>
          <a:lstStyle/>
          <a:p>
            <a:r>
              <a:rPr lang="en-AU" dirty="0"/>
              <a:t>Reasons for giving preferences – self interest, pressure from creditors</a:t>
            </a:r>
          </a:p>
          <a:p>
            <a:r>
              <a:rPr lang="en-AU" dirty="0"/>
              <a:t>S. 588FA: A transaction is an unfair preference if the company and creditors are parties to the transaction and the transaction results in the creditor receiving from the company, in relation to an unsecured debt owed to a creditor, a greater amount than it would have received in relation to the debt in a winding up of the company.</a:t>
            </a:r>
          </a:p>
          <a:p>
            <a:r>
              <a:rPr lang="en-AU" dirty="0"/>
              <a:t>Liquidator has to prove the following:</a:t>
            </a:r>
          </a:p>
          <a:p>
            <a:endParaRPr lang="en-AU" dirty="0"/>
          </a:p>
        </p:txBody>
      </p:sp>
      <p:sp>
        <p:nvSpPr>
          <p:cNvPr id="4" name="Rectangle 3"/>
          <p:cNvSpPr/>
          <p:nvPr/>
        </p:nvSpPr>
        <p:spPr>
          <a:xfrm>
            <a:off x="838200" y="365125"/>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4000" dirty="0">
                <a:solidFill>
                  <a:prstClr val="white"/>
                </a:solidFill>
              </a:rPr>
              <a:t>Unfair preferences</a:t>
            </a:r>
          </a:p>
        </p:txBody>
      </p:sp>
      <p:graphicFrame>
        <p:nvGraphicFramePr>
          <p:cNvPr id="7" name="Diagram 6"/>
          <p:cNvGraphicFramePr/>
          <p:nvPr/>
        </p:nvGraphicFramePr>
        <p:xfrm>
          <a:off x="1027611" y="5024846"/>
          <a:ext cx="10223863" cy="1113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B50AF772-C338-47F0-8859-B20A2E740BC1}"/>
              </a:ext>
            </a:extLst>
          </p:cNvPr>
          <p:cNvSpPr>
            <a:spLocks noGrp="1"/>
          </p:cNvSpPr>
          <p:nvPr>
            <p:ph type="sldNum" sz="quarter" idx="12"/>
          </p:nvPr>
        </p:nvSpPr>
        <p:spPr/>
        <p:txBody>
          <a:bodyPr/>
          <a:lstStyle/>
          <a:p>
            <a:fld id="{34B7E4EF-A1BD-40F4-AB7B-04F084DD991D}" type="slidenum">
              <a:rPr lang="en-US" smtClean="0"/>
              <a:t>38</a:t>
            </a:fld>
            <a:endParaRPr lang="en-US" dirty="0"/>
          </a:p>
        </p:txBody>
      </p:sp>
    </p:spTree>
    <p:extLst>
      <p:ext uri="{BB962C8B-B14F-4D97-AF65-F5344CB8AC3E}">
        <p14:creationId xmlns:p14="http://schemas.microsoft.com/office/powerpoint/2010/main" val="3863924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a:bodyPr>
          <a:lstStyle/>
          <a:p>
            <a:r>
              <a:rPr lang="en-AU" dirty="0"/>
              <a:t>(1) Transaction: S. 9 defines it broadly.</a:t>
            </a:r>
          </a:p>
          <a:p>
            <a:r>
              <a:rPr lang="en-AU" dirty="0"/>
              <a:t>The whole course of the dealing, initiated by the debtor and involving the third party, is intended to and does extinguish a debt owed to a creditor, then the overall transaction can be seen as an unfair preference.</a:t>
            </a:r>
          </a:p>
          <a:p>
            <a:r>
              <a:rPr lang="en-AU" dirty="0"/>
              <a:t>(2) Insolvent transaction: S.588FE</a:t>
            </a:r>
          </a:p>
          <a:p>
            <a:r>
              <a:rPr lang="en-AU" dirty="0"/>
              <a:t>(3) Time period: 6 months (S.588FE(2))/ 4 years for related entities (S.588FE(4)), from the relation back day.</a:t>
            </a:r>
          </a:p>
          <a:p>
            <a:r>
              <a:rPr lang="en-AU" dirty="0"/>
              <a:t>(4) The creditor was preferred: Must be proved that the creditor received more through the payment of the money than it would have received in a winding up. (S.588FA(1)(b)).</a:t>
            </a:r>
          </a:p>
          <a:p>
            <a:endParaRPr lang="en-AU" dirty="0"/>
          </a:p>
          <a:p>
            <a:endParaRPr lang="en-AU" dirty="0"/>
          </a:p>
        </p:txBody>
      </p:sp>
      <p:sp>
        <p:nvSpPr>
          <p:cNvPr id="4" name="Rectangle 3"/>
          <p:cNvSpPr/>
          <p:nvPr/>
        </p:nvSpPr>
        <p:spPr>
          <a:xfrm>
            <a:off x="838200" y="365125"/>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solidFill>
                <a:prstClr val="white"/>
              </a:solidFill>
            </a:endParaRPr>
          </a:p>
        </p:txBody>
      </p:sp>
      <p:sp>
        <p:nvSpPr>
          <p:cNvPr id="5" name="Slide Number Placeholder 4">
            <a:extLst>
              <a:ext uri="{FF2B5EF4-FFF2-40B4-BE49-F238E27FC236}">
                <a16:creationId xmlns:a16="http://schemas.microsoft.com/office/drawing/2014/main" id="{F8D78D0A-19C2-496D-B8EE-89EEF959DEE7}"/>
              </a:ext>
            </a:extLst>
          </p:cNvPr>
          <p:cNvSpPr>
            <a:spLocks noGrp="1"/>
          </p:cNvSpPr>
          <p:nvPr>
            <p:ph type="sldNum" sz="quarter" idx="12"/>
          </p:nvPr>
        </p:nvSpPr>
        <p:spPr/>
        <p:txBody>
          <a:bodyPr/>
          <a:lstStyle/>
          <a:p>
            <a:fld id="{34B7E4EF-A1BD-40F4-AB7B-04F084DD991D}" type="slidenum">
              <a:rPr lang="en-US" smtClean="0"/>
              <a:t>39</a:t>
            </a:fld>
            <a:endParaRPr lang="en-US" dirty="0"/>
          </a:p>
        </p:txBody>
      </p:sp>
    </p:spTree>
    <p:extLst>
      <p:ext uri="{BB962C8B-B14F-4D97-AF65-F5344CB8AC3E}">
        <p14:creationId xmlns:p14="http://schemas.microsoft.com/office/powerpoint/2010/main" val="411355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Creditors’ voluntary winding up (Part 5.5 Div. 3)</a:t>
            </a:r>
          </a:p>
        </p:txBody>
      </p:sp>
      <p:sp>
        <p:nvSpPr>
          <p:cNvPr id="3" name="Content Placeholder 2"/>
          <p:cNvSpPr>
            <a:spLocks noGrp="1"/>
          </p:cNvSpPr>
          <p:nvPr>
            <p:ph idx="1"/>
          </p:nvPr>
        </p:nvSpPr>
        <p:spPr/>
        <p:txBody>
          <a:bodyPr/>
          <a:lstStyle/>
          <a:p>
            <a:r>
              <a:rPr lang="en-US" dirty="0"/>
              <a:t>Company is insolvent</a:t>
            </a:r>
          </a:p>
          <a:p>
            <a:r>
              <a:rPr lang="en-US" dirty="0"/>
              <a:t>Initiated by members and not creditors</a:t>
            </a:r>
          </a:p>
          <a:p>
            <a:r>
              <a:rPr lang="en-US" dirty="0"/>
              <a:t>It is called ’Creditors’ voluntary winding up’ only because of the involvement of creditors in the process. </a:t>
            </a:r>
          </a:p>
          <a:p>
            <a:endParaRPr lang="en-US" dirty="0"/>
          </a:p>
        </p:txBody>
      </p:sp>
      <p:sp>
        <p:nvSpPr>
          <p:cNvPr id="4" name="Slide Number Placeholder 3">
            <a:extLst>
              <a:ext uri="{FF2B5EF4-FFF2-40B4-BE49-F238E27FC236}">
                <a16:creationId xmlns:a16="http://schemas.microsoft.com/office/drawing/2014/main" id="{D19A6A6A-16FE-4653-BD6D-18BBC6FAB678}"/>
              </a:ext>
            </a:extLst>
          </p:cNvPr>
          <p:cNvSpPr>
            <a:spLocks noGrp="1"/>
          </p:cNvSpPr>
          <p:nvPr>
            <p:ph type="sldNum" sz="quarter" idx="12"/>
          </p:nvPr>
        </p:nvSpPr>
        <p:spPr/>
        <p:txBody>
          <a:bodyPr/>
          <a:lstStyle/>
          <a:p>
            <a:fld id="{34B7E4EF-A1BD-40F4-AB7B-04F084DD991D}" type="slidenum">
              <a:rPr lang="en-US" smtClean="0"/>
              <a:t>4</a:t>
            </a:fld>
            <a:endParaRPr lang="en-US" dirty="0"/>
          </a:p>
        </p:txBody>
      </p:sp>
    </p:spTree>
    <p:extLst>
      <p:ext uri="{BB962C8B-B14F-4D97-AF65-F5344CB8AC3E}">
        <p14:creationId xmlns:p14="http://schemas.microsoft.com/office/powerpoint/2010/main" val="19311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a:bodyPr>
          <a:lstStyle/>
          <a:p>
            <a:r>
              <a:rPr lang="en-AU" dirty="0"/>
              <a:t>A transaction of the company that a reasonable person in the place of the company would not have entered into, taking into account the benefits and detriments to the company, the respective benefits to the other parties involved and any other relevant matter.</a:t>
            </a:r>
          </a:p>
          <a:p>
            <a:r>
              <a:rPr lang="en-AU" dirty="0"/>
              <a:t>S. 588FB targets the following types of transactions: company gives a gift of its property, undertakes a burden for no consideration, sells property at an amount below market value, agrees to pay for property/ services that is significantly above market value.</a:t>
            </a:r>
          </a:p>
          <a:p>
            <a:r>
              <a:rPr lang="en-AU" dirty="0"/>
              <a:t>Time zone: 2 years/ 4 years if a related entity is a party to it.</a:t>
            </a:r>
          </a:p>
          <a:p>
            <a:r>
              <a:rPr lang="en-AU" dirty="0"/>
              <a:t>Capital Finance Australia Ltd v </a:t>
            </a:r>
            <a:r>
              <a:rPr lang="en-AU" dirty="0" err="1"/>
              <a:t>Tolcher</a:t>
            </a:r>
            <a:r>
              <a:rPr lang="en-AU" dirty="0"/>
              <a:t> (2007): For the transaction to be ‘uncommercial’, it must result in ‘the recipient receiving a gift or obtaining a bargain of some magnitude that it [cannot] be explained by normal commercial practice’ or where the consideration …lacks a ‘commercial quality’.</a:t>
            </a:r>
          </a:p>
        </p:txBody>
      </p:sp>
      <p:sp>
        <p:nvSpPr>
          <p:cNvPr id="4" name="Rectangle 3"/>
          <p:cNvSpPr/>
          <p:nvPr/>
        </p:nvSpPr>
        <p:spPr>
          <a:xfrm>
            <a:off x="838200" y="432593"/>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4400" dirty="0">
                <a:solidFill>
                  <a:prstClr val="white"/>
                </a:solidFill>
              </a:rPr>
              <a:t>Uncommercial transactions</a:t>
            </a:r>
          </a:p>
        </p:txBody>
      </p:sp>
      <p:sp>
        <p:nvSpPr>
          <p:cNvPr id="5" name="Slide Number Placeholder 4">
            <a:extLst>
              <a:ext uri="{FF2B5EF4-FFF2-40B4-BE49-F238E27FC236}">
                <a16:creationId xmlns:a16="http://schemas.microsoft.com/office/drawing/2014/main" id="{779BA48E-B8E4-41C4-BEBF-FB534E4D8082}"/>
              </a:ext>
            </a:extLst>
          </p:cNvPr>
          <p:cNvSpPr>
            <a:spLocks noGrp="1"/>
          </p:cNvSpPr>
          <p:nvPr>
            <p:ph type="sldNum" sz="quarter" idx="12"/>
          </p:nvPr>
        </p:nvSpPr>
        <p:spPr/>
        <p:txBody>
          <a:bodyPr/>
          <a:lstStyle/>
          <a:p>
            <a:fld id="{34B7E4EF-A1BD-40F4-AB7B-04F084DD991D}" type="slidenum">
              <a:rPr lang="en-US" smtClean="0"/>
              <a:t>40</a:t>
            </a:fld>
            <a:endParaRPr lang="en-US" dirty="0"/>
          </a:p>
        </p:txBody>
      </p:sp>
    </p:spTree>
    <p:extLst>
      <p:ext uri="{BB962C8B-B14F-4D97-AF65-F5344CB8AC3E}">
        <p14:creationId xmlns:p14="http://schemas.microsoft.com/office/powerpoint/2010/main" val="4168699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a:bodyPr>
          <a:lstStyle/>
          <a:p>
            <a:r>
              <a:rPr lang="en-AU" dirty="0"/>
              <a:t>Transactions that are unfair preferences or uncommercial transactions might be voidable even if entered into outside the applicable time zones if they were entered into by the company </a:t>
            </a:r>
            <a:r>
              <a:rPr lang="en-AU" b="1" dirty="0"/>
              <a:t>for the purpose of defeating, delaying or interfering with the rights of creditor/s</a:t>
            </a:r>
            <a:r>
              <a:rPr lang="en-AU" dirty="0"/>
              <a:t>. (s 588FE(5))</a:t>
            </a:r>
          </a:p>
          <a:p>
            <a:r>
              <a:rPr lang="en-AU" dirty="0"/>
              <a:t>Applicable time zone here is 10 years prior to the relation-back day. </a:t>
            </a:r>
          </a:p>
          <a:p>
            <a:r>
              <a:rPr lang="en-AU" dirty="0"/>
              <a:t>Not commonly used by liquidators.</a:t>
            </a:r>
          </a:p>
          <a:p>
            <a:pPr algn="just"/>
            <a:r>
              <a:rPr lang="en-AU" dirty="0"/>
              <a:t>S 588FH: For any insolvent transaction that is voidable under s 588FE (deals with voidable transactions generally) which has the effect of discharging a liability of a related entity of the company, the liquidator can recover the sum paid to discharge the liability of the related entity. (</a:t>
            </a:r>
            <a:r>
              <a:rPr lang="en-AU" dirty="0" err="1"/>
              <a:t>Eg.</a:t>
            </a:r>
            <a:r>
              <a:rPr lang="en-AU" dirty="0"/>
              <a:t> Director liability under guarantees). Protective provisions of s 588FG not available.</a:t>
            </a:r>
          </a:p>
          <a:p>
            <a:pPr algn="just"/>
            <a:r>
              <a:rPr lang="en-AU" dirty="0"/>
              <a:t>Time zone – up to 10 years from the relation-back day.</a:t>
            </a:r>
          </a:p>
        </p:txBody>
      </p:sp>
      <p:sp>
        <p:nvSpPr>
          <p:cNvPr id="4" name="Rectangle 3"/>
          <p:cNvSpPr/>
          <p:nvPr/>
        </p:nvSpPr>
        <p:spPr>
          <a:xfrm>
            <a:off x="838200" y="365125"/>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4000" dirty="0">
                <a:solidFill>
                  <a:prstClr val="white"/>
                </a:solidFill>
              </a:rPr>
              <a:t>Defeating or delaying or obstructing creditors</a:t>
            </a:r>
          </a:p>
        </p:txBody>
      </p:sp>
      <p:sp>
        <p:nvSpPr>
          <p:cNvPr id="5" name="Slide Number Placeholder 4">
            <a:extLst>
              <a:ext uri="{FF2B5EF4-FFF2-40B4-BE49-F238E27FC236}">
                <a16:creationId xmlns:a16="http://schemas.microsoft.com/office/drawing/2014/main" id="{2E3B1D5C-DC70-4682-B149-E9061D2B361C}"/>
              </a:ext>
            </a:extLst>
          </p:cNvPr>
          <p:cNvSpPr>
            <a:spLocks noGrp="1"/>
          </p:cNvSpPr>
          <p:nvPr>
            <p:ph type="sldNum" sz="quarter" idx="12"/>
          </p:nvPr>
        </p:nvSpPr>
        <p:spPr/>
        <p:txBody>
          <a:bodyPr/>
          <a:lstStyle/>
          <a:p>
            <a:fld id="{34B7E4EF-A1BD-40F4-AB7B-04F084DD991D}" type="slidenum">
              <a:rPr lang="en-US" smtClean="0"/>
              <a:t>41</a:t>
            </a:fld>
            <a:endParaRPr lang="en-US" dirty="0"/>
          </a:p>
        </p:txBody>
      </p:sp>
    </p:spTree>
    <p:extLst>
      <p:ext uri="{BB962C8B-B14F-4D97-AF65-F5344CB8AC3E}">
        <p14:creationId xmlns:p14="http://schemas.microsoft.com/office/powerpoint/2010/main" val="3934537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r>
              <a:rPr lang="en-AU" dirty="0"/>
              <a:t>S.588FD: A loan that provides for interest that is extortionate or the charges relating to the loan are extortionate.</a:t>
            </a:r>
          </a:p>
          <a:p>
            <a:r>
              <a:rPr lang="en-AU" dirty="0"/>
              <a:t>This is aimed at loans that are grossly unfair.</a:t>
            </a:r>
          </a:p>
          <a:p>
            <a:r>
              <a:rPr lang="en-AU" dirty="0"/>
              <a:t>No time zone applies.</a:t>
            </a:r>
          </a:p>
          <a:p>
            <a:r>
              <a:rPr lang="en-AU" dirty="0"/>
              <a:t>The transaction need not be an insolvent transaction.</a:t>
            </a:r>
          </a:p>
          <a:p>
            <a:endParaRPr lang="en-AU" dirty="0"/>
          </a:p>
        </p:txBody>
      </p:sp>
      <p:sp>
        <p:nvSpPr>
          <p:cNvPr id="4" name="Rectangle 3"/>
          <p:cNvSpPr/>
          <p:nvPr/>
        </p:nvSpPr>
        <p:spPr>
          <a:xfrm>
            <a:off x="838200" y="365125"/>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4400" dirty="0">
                <a:solidFill>
                  <a:prstClr val="white"/>
                </a:solidFill>
              </a:rPr>
              <a:t>Unfair loans</a:t>
            </a:r>
          </a:p>
        </p:txBody>
      </p:sp>
      <p:sp>
        <p:nvSpPr>
          <p:cNvPr id="5" name="Slide Number Placeholder 4">
            <a:extLst>
              <a:ext uri="{FF2B5EF4-FFF2-40B4-BE49-F238E27FC236}">
                <a16:creationId xmlns:a16="http://schemas.microsoft.com/office/drawing/2014/main" id="{5E4DE012-714D-4D12-8B6F-3FF9EA46BF55}"/>
              </a:ext>
            </a:extLst>
          </p:cNvPr>
          <p:cNvSpPr>
            <a:spLocks noGrp="1"/>
          </p:cNvSpPr>
          <p:nvPr>
            <p:ph type="sldNum" sz="quarter" idx="12"/>
          </p:nvPr>
        </p:nvSpPr>
        <p:spPr/>
        <p:txBody>
          <a:bodyPr/>
          <a:lstStyle/>
          <a:p>
            <a:fld id="{34B7E4EF-A1BD-40F4-AB7B-04F084DD991D}" type="slidenum">
              <a:rPr lang="en-US" smtClean="0"/>
              <a:t>42</a:t>
            </a:fld>
            <a:endParaRPr lang="en-US" dirty="0"/>
          </a:p>
        </p:txBody>
      </p:sp>
    </p:spTree>
    <p:extLst>
      <p:ext uri="{BB962C8B-B14F-4D97-AF65-F5344CB8AC3E}">
        <p14:creationId xmlns:p14="http://schemas.microsoft.com/office/powerpoint/2010/main" val="1665487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r>
              <a:rPr lang="en-AU" dirty="0"/>
              <a:t>S.588FDA: A transaction is </a:t>
            </a:r>
            <a:r>
              <a:rPr lang="en-AU"/>
              <a:t>an unreasonable </a:t>
            </a:r>
            <a:r>
              <a:rPr lang="en-AU" dirty="0"/>
              <a:t>director-related transaction if it is made to a recipient in circumstances where a reasonable person in the company’s circumstances would not have entered into the transaction.</a:t>
            </a:r>
          </a:p>
          <a:p>
            <a:r>
              <a:rPr lang="en-AU" dirty="0"/>
              <a:t>Rationale is to permit liquidators to reclaim unreasonable payments made to directors, in particular by way of a bonus, by companies prior to a liquidation.</a:t>
            </a:r>
          </a:p>
        </p:txBody>
      </p:sp>
      <p:sp>
        <p:nvSpPr>
          <p:cNvPr id="4" name="Rectangle 3"/>
          <p:cNvSpPr/>
          <p:nvPr/>
        </p:nvSpPr>
        <p:spPr>
          <a:xfrm>
            <a:off x="838200" y="365125"/>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4400" dirty="0">
                <a:solidFill>
                  <a:prstClr val="white"/>
                </a:solidFill>
              </a:rPr>
              <a:t>Unreasonable director-related transactions</a:t>
            </a:r>
          </a:p>
        </p:txBody>
      </p:sp>
      <p:sp>
        <p:nvSpPr>
          <p:cNvPr id="5" name="Slide Number Placeholder 4">
            <a:extLst>
              <a:ext uri="{FF2B5EF4-FFF2-40B4-BE49-F238E27FC236}">
                <a16:creationId xmlns:a16="http://schemas.microsoft.com/office/drawing/2014/main" id="{15C04887-05DF-4757-B236-66BA20E076E4}"/>
              </a:ext>
            </a:extLst>
          </p:cNvPr>
          <p:cNvSpPr>
            <a:spLocks noGrp="1"/>
          </p:cNvSpPr>
          <p:nvPr>
            <p:ph type="sldNum" sz="quarter" idx="12"/>
          </p:nvPr>
        </p:nvSpPr>
        <p:spPr/>
        <p:txBody>
          <a:bodyPr/>
          <a:lstStyle/>
          <a:p>
            <a:fld id="{34B7E4EF-A1BD-40F4-AB7B-04F084DD991D}" type="slidenum">
              <a:rPr lang="en-US" smtClean="0"/>
              <a:t>43</a:t>
            </a:fld>
            <a:endParaRPr lang="en-US" dirty="0"/>
          </a:p>
        </p:txBody>
      </p:sp>
    </p:spTree>
    <p:extLst>
      <p:ext uri="{BB962C8B-B14F-4D97-AF65-F5344CB8AC3E}">
        <p14:creationId xmlns:p14="http://schemas.microsoft.com/office/powerpoint/2010/main" val="1611735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fontScale="92500" lnSpcReduction="20000"/>
          </a:bodyPr>
          <a:lstStyle/>
          <a:p>
            <a:r>
              <a:rPr lang="en-AU" dirty="0"/>
              <a:t>S 588FJ: Purpose is to prevent failing companies from creating circulating security interests to secure past debts.</a:t>
            </a:r>
          </a:p>
          <a:p>
            <a:r>
              <a:rPr lang="en-AU" dirty="0"/>
              <a:t>S 588FJ(1), (2): A circulating security interest created in the 6 months prior to the relation back day (or after relation-back day and prior to commencement of winding up) is void except if it secures: </a:t>
            </a:r>
          </a:p>
          <a:p>
            <a:pPr marL="0" indent="0">
              <a:buNone/>
            </a:pPr>
            <a:r>
              <a:rPr lang="en-AU" dirty="0"/>
              <a:t>(a)  an advance paid to the company, or at its direction, at or after that time and as consideration for the circulating security interest; or </a:t>
            </a:r>
            <a:r>
              <a:rPr lang="en-AU" dirty="0">
                <a:solidFill>
                  <a:srgbClr val="7030A0"/>
                </a:solidFill>
              </a:rPr>
              <a:t>[Court will look at whether the company was benefitted.]</a:t>
            </a:r>
          </a:p>
          <a:p>
            <a:pPr marL="0" indent="0">
              <a:buNone/>
            </a:pPr>
            <a:r>
              <a:rPr lang="en-AU" dirty="0"/>
              <a:t>(b)  interest on such an advance; or </a:t>
            </a:r>
          </a:p>
          <a:p>
            <a:pPr marL="0" indent="0">
              <a:buNone/>
            </a:pPr>
            <a:r>
              <a:rPr lang="en-AU" dirty="0"/>
              <a:t>(c)  the amount of a liability under a guarantee or other obligation undertaken at or after that time on behalf of, or for the benefit of, the company; or </a:t>
            </a:r>
          </a:p>
          <a:p>
            <a:pPr marL="0" indent="0">
              <a:buNone/>
            </a:pPr>
            <a:r>
              <a:rPr lang="en-AU" dirty="0"/>
              <a:t>(d)  an amount payable for property or services supplied to the company at or after that time; or </a:t>
            </a:r>
          </a:p>
          <a:p>
            <a:pPr marL="0" indent="0">
              <a:buNone/>
            </a:pPr>
            <a:r>
              <a:rPr lang="en-AU" dirty="0"/>
              <a:t>(e)  interest on an amount so payable. </a:t>
            </a:r>
          </a:p>
          <a:p>
            <a:pPr marL="0" indent="0">
              <a:buNone/>
            </a:pPr>
            <a:r>
              <a:rPr lang="en-AU" dirty="0"/>
              <a:t>Any circulating security interest is not void if the company was solvent after the creation of the security interest. (s 488FJ(3)).</a:t>
            </a:r>
          </a:p>
          <a:p>
            <a:pPr marL="0" indent="0">
              <a:buNone/>
            </a:pPr>
            <a:endParaRPr lang="en-AU" dirty="0"/>
          </a:p>
          <a:p>
            <a:endParaRPr lang="en-AU" dirty="0"/>
          </a:p>
        </p:txBody>
      </p:sp>
      <p:sp>
        <p:nvSpPr>
          <p:cNvPr id="4" name="Rectangle 3"/>
          <p:cNvSpPr/>
          <p:nvPr/>
        </p:nvSpPr>
        <p:spPr>
          <a:xfrm>
            <a:off x="838200" y="365125"/>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4400" dirty="0">
                <a:solidFill>
                  <a:prstClr val="white"/>
                </a:solidFill>
              </a:rPr>
              <a:t>Void transactions: Avoidance of circulating security interests</a:t>
            </a:r>
          </a:p>
        </p:txBody>
      </p:sp>
      <p:sp>
        <p:nvSpPr>
          <p:cNvPr id="5" name="Slide Number Placeholder 4">
            <a:extLst>
              <a:ext uri="{FF2B5EF4-FFF2-40B4-BE49-F238E27FC236}">
                <a16:creationId xmlns:a16="http://schemas.microsoft.com/office/drawing/2014/main" id="{E80CF750-FFA2-4B87-AF97-D93BC2808058}"/>
              </a:ext>
            </a:extLst>
          </p:cNvPr>
          <p:cNvSpPr>
            <a:spLocks noGrp="1"/>
          </p:cNvSpPr>
          <p:nvPr>
            <p:ph type="sldNum" sz="quarter" idx="12"/>
          </p:nvPr>
        </p:nvSpPr>
        <p:spPr/>
        <p:txBody>
          <a:bodyPr/>
          <a:lstStyle/>
          <a:p>
            <a:fld id="{34B7E4EF-A1BD-40F4-AB7B-04F084DD991D}" type="slidenum">
              <a:rPr lang="en-US" smtClean="0"/>
              <a:t>44</a:t>
            </a:fld>
            <a:endParaRPr lang="en-US" dirty="0"/>
          </a:p>
        </p:txBody>
      </p:sp>
    </p:spTree>
    <p:extLst>
      <p:ext uri="{BB962C8B-B14F-4D97-AF65-F5344CB8AC3E}">
        <p14:creationId xmlns:p14="http://schemas.microsoft.com/office/powerpoint/2010/main" val="2170079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r>
              <a:rPr lang="en-AU" dirty="0"/>
              <a:t>S. 588FG: What must be proved by the defendant if the claim of the liquidator is to be resisted. </a:t>
            </a:r>
          </a:p>
          <a:p>
            <a:endParaRPr lang="en-AU" dirty="0"/>
          </a:p>
        </p:txBody>
      </p:sp>
      <p:sp>
        <p:nvSpPr>
          <p:cNvPr id="4" name="Rectangle 3"/>
          <p:cNvSpPr/>
          <p:nvPr/>
        </p:nvSpPr>
        <p:spPr>
          <a:xfrm>
            <a:off x="838200" y="365125"/>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4400" dirty="0">
                <a:solidFill>
                  <a:prstClr val="white"/>
                </a:solidFill>
              </a:rPr>
              <a:t>Protective provisions</a:t>
            </a:r>
          </a:p>
        </p:txBody>
      </p:sp>
      <p:graphicFrame>
        <p:nvGraphicFramePr>
          <p:cNvPr id="5" name="Table 4"/>
          <p:cNvGraphicFramePr>
            <a:graphicFrameLocks noGrp="1"/>
          </p:cNvGraphicFramePr>
          <p:nvPr/>
        </p:nvGraphicFramePr>
        <p:xfrm>
          <a:off x="838200" y="2819398"/>
          <a:ext cx="10515600" cy="402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189807">
                <a:tc>
                  <a:txBody>
                    <a:bodyPr/>
                    <a:lstStyle/>
                    <a:p>
                      <a:r>
                        <a:rPr lang="en-AU" dirty="0"/>
                        <a:t>Non-party (S.588FG(1))</a:t>
                      </a:r>
                    </a:p>
                  </a:txBody>
                  <a:tcPr/>
                </a:tc>
                <a:tc>
                  <a:txBody>
                    <a:bodyPr/>
                    <a:lstStyle/>
                    <a:p>
                      <a:r>
                        <a:rPr lang="en-AU" dirty="0"/>
                        <a:t>Party (S.588FG(2))</a:t>
                      </a:r>
                    </a:p>
                  </a:txBody>
                  <a:tcPr/>
                </a:tc>
                <a:extLst>
                  <a:ext uri="{0D108BD9-81ED-4DB2-BD59-A6C34878D82A}">
                    <a16:rowId xmlns:a16="http://schemas.microsoft.com/office/drawing/2014/main" val="10000"/>
                  </a:ext>
                </a:extLst>
              </a:tr>
              <a:tr h="1898071">
                <a:tc>
                  <a:txBody>
                    <a:bodyPr/>
                    <a:lstStyle/>
                    <a:p>
                      <a:r>
                        <a:rPr lang="en-AU" dirty="0"/>
                        <a:t>Must prove that he or she did</a:t>
                      </a:r>
                      <a:r>
                        <a:rPr lang="en-AU" baseline="0" dirty="0"/>
                        <a:t> not receive a benefit as a result of the transaction; or </a:t>
                      </a:r>
                    </a:p>
                    <a:p>
                      <a:r>
                        <a:rPr lang="en-AU" baseline="0" dirty="0"/>
                        <a:t>if a benefit was received, that it was received </a:t>
                      </a:r>
                      <a:r>
                        <a:rPr lang="en-AU" u="sng" baseline="0" dirty="0"/>
                        <a:t>in good faith </a:t>
                      </a:r>
                      <a:r>
                        <a:rPr lang="en-AU" baseline="0" dirty="0"/>
                        <a:t>and at the time of receipt, the person had no reasonable grounds for suspecting that the company was insolvent and a reasonable person would have no such grounds for so suspecting.</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Must prove that he or she became a party to the transaction </a:t>
                      </a:r>
                      <a:r>
                        <a:rPr lang="en-AU" u="sng" dirty="0"/>
                        <a:t>in good faith</a:t>
                      </a:r>
                      <a:r>
                        <a:rPr lang="en-AU" dirty="0"/>
                        <a:t>; </a:t>
                      </a:r>
                      <a:r>
                        <a:rPr lang="en-AU" baseline="0" dirty="0"/>
                        <a:t>at the time of entering into the transaction, the person had no reasonable grounds for suspecting that the company was insolvent and a reasonable person would have no such grounds for so suspecting.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baseline="0" dirty="0"/>
                        <a:t>The recipient must also show that he/she had provided valuable consideration under the transaction or that they had changed their position in relation to the transaction.</a:t>
                      </a:r>
                      <a:endParaRPr lang="en-AU" dirty="0"/>
                    </a:p>
                    <a:p>
                      <a:endParaRPr lang="en-AU" dirty="0"/>
                    </a:p>
                    <a:p>
                      <a:endParaRPr lang="en-AU" dirty="0"/>
                    </a:p>
                  </a:txBody>
                  <a:tcPr/>
                </a:tc>
                <a:extLst>
                  <a:ext uri="{0D108BD9-81ED-4DB2-BD59-A6C34878D82A}">
                    <a16:rowId xmlns:a16="http://schemas.microsoft.com/office/drawing/2014/main" val="10001"/>
                  </a:ext>
                </a:extLst>
              </a:tr>
            </a:tbl>
          </a:graphicData>
        </a:graphic>
      </p:graphicFrame>
      <p:sp>
        <p:nvSpPr>
          <p:cNvPr id="6" name="Slide Number Placeholder 5">
            <a:extLst>
              <a:ext uri="{FF2B5EF4-FFF2-40B4-BE49-F238E27FC236}">
                <a16:creationId xmlns:a16="http://schemas.microsoft.com/office/drawing/2014/main" id="{EB691110-4C07-4E38-98C4-825B161420F2}"/>
              </a:ext>
            </a:extLst>
          </p:cNvPr>
          <p:cNvSpPr>
            <a:spLocks noGrp="1"/>
          </p:cNvSpPr>
          <p:nvPr>
            <p:ph type="sldNum" sz="quarter" idx="12"/>
          </p:nvPr>
        </p:nvSpPr>
        <p:spPr/>
        <p:txBody>
          <a:bodyPr/>
          <a:lstStyle/>
          <a:p>
            <a:fld id="{34B7E4EF-A1BD-40F4-AB7B-04F084DD991D}" type="slidenum">
              <a:rPr lang="en-US" smtClean="0"/>
              <a:t>45</a:t>
            </a:fld>
            <a:endParaRPr lang="en-US" dirty="0"/>
          </a:p>
        </p:txBody>
      </p:sp>
    </p:spTree>
    <p:extLst>
      <p:ext uri="{BB962C8B-B14F-4D97-AF65-F5344CB8AC3E}">
        <p14:creationId xmlns:p14="http://schemas.microsoft.com/office/powerpoint/2010/main" val="4248816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r>
              <a:rPr lang="en-AU" dirty="0"/>
              <a:t>S 569: If any creditor has issued execution against the company’s property, instituted proceedings to attach a debt due to the company, or instituted proceedings to enforce a charge against property of the company within this period, the liquidator can require the creditor to return any amount received as a result of such proceedings.</a:t>
            </a:r>
          </a:p>
          <a:p>
            <a:r>
              <a:rPr lang="en-AU" dirty="0"/>
              <a:t>However, an innocent third party is protected and acquires good title against the liquidator. (s 569(6)).</a:t>
            </a:r>
          </a:p>
        </p:txBody>
      </p:sp>
      <p:sp>
        <p:nvSpPr>
          <p:cNvPr id="4" name="Rectangle 3"/>
          <p:cNvSpPr/>
          <p:nvPr/>
        </p:nvSpPr>
        <p:spPr>
          <a:xfrm>
            <a:off x="838200" y="365125"/>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AU" sz="4400" dirty="0">
                <a:solidFill>
                  <a:prstClr val="white"/>
                </a:solidFill>
              </a:rPr>
              <a:t>Proceeds of execution and attachments</a:t>
            </a:r>
          </a:p>
        </p:txBody>
      </p:sp>
      <p:sp>
        <p:nvSpPr>
          <p:cNvPr id="5" name="Slide Number Placeholder 4">
            <a:extLst>
              <a:ext uri="{FF2B5EF4-FFF2-40B4-BE49-F238E27FC236}">
                <a16:creationId xmlns:a16="http://schemas.microsoft.com/office/drawing/2014/main" id="{0CA12F84-D0CD-4E46-BA19-7E8B2ED9BDBC}"/>
              </a:ext>
            </a:extLst>
          </p:cNvPr>
          <p:cNvSpPr>
            <a:spLocks noGrp="1"/>
          </p:cNvSpPr>
          <p:nvPr>
            <p:ph type="sldNum" sz="quarter" idx="12"/>
          </p:nvPr>
        </p:nvSpPr>
        <p:spPr/>
        <p:txBody>
          <a:bodyPr/>
          <a:lstStyle/>
          <a:p>
            <a:fld id="{34B7E4EF-A1BD-40F4-AB7B-04F084DD991D}" type="slidenum">
              <a:rPr lang="en-US" smtClean="0"/>
              <a:t>46</a:t>
            </a:fld>
            <a:endParaRPr lang="en-US" dirty="0"/>
          </a:p>
        </p:txBody>
      </p:sp>
    </p:spTree>
    <p:extLst>
      <p:ext uri="{BB962C8B-B14F-4D97-AF65-F5344CB8AC3E}">
        <p14:creationId xmlns:p14="http://schemas.microsoft.com/office/powerpoint/2010/main" val="2285677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r>
              <a:rPr lang="en-AU" dirty="0"/>
              <a:t>S.468(1): Dispositions (or transfers) of company property made after the commencement of winding up are void. </a:t>
            </a:r>
          </a:p>
          <a:p>
            <a:r>
              <a:rPr lang="en-AU" dirty="0"/>
              <a:t>This is applicable only for court ordered liquidations.</a:t>
            </a:r>
          </a:p>
        </p:txBody>
      </p:sp>
      <p:sp>
        <p:nvSpPr>
          <p:cNvPr id="4" name="Rectangle 3"/>
          <p:cNvSpPr/>
          <p:nvPr/>
        </p:nvSpPr>
        <p:spPr>
          <a:xfrm>
            <a:off x="838200" y="365125"/>
            <a:ext cx="10515600" cy="1325563"/>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0" algn="ctr"/>
            <a:r>
              <a:rPr lang="en-AU" sz="4400">
                <a:solidFill>
                  <a:prstClr val="white"/>
                </a:solidFill>
              </a:rPr>
              <a:t>Void dispositions</a:t>
            </a:r>
            <a:endParaRPr lang="en-AU" sz="4400" dirty="0">
              <a:solidFill>
                <a:prstClr val="white"/>
              </a:solidFill>
            </a:endParaRPr>
          </a:p>
        </p:txBody>
      </p:sp>
      <p:sp>
        <p:nvSpPr>
          <p:cNvPr id="5" name="Slide Number Placeholder 4">
            <a:extLst>
              <a:ext uri="{FF2B5EF4-FFF2-40B4-BE49-F238E27FC236}">
                <a16:creationId xmlns:a16="http://schemas.microsoft.com/office/drawing/2014/main" id="{6AB71074-1CEB-4044-82E4-6B37FC630D53}"/>
              </a:ext>
            </a:extLst>
          </p:cNvPr>
          <p:cNvSpPr>
            <a:spLocks noGrp="1"/>
          </p:cNvSpPr>
          <p:nvPr>
            <p:ph type="sldNum" sz="quarter" idx="12"/>
          </p:nvPr>
        </p:nvSpPr>
        <p:spPr/>
        <p:txBody>
          <a:bodyPr/>
          <a:lstStyle/>
          <a:p>
            <a:fld id="{34B7E4EF-A1BD-40F4-AB7B-04F084DD991D}" type="slidenum">
              <a:rPr lang="en-US" smtClean="0"/>
              <a:t>47</a:t>
            </a:fld>
            <a:endParaRPr lang="en-US" dirty="0"/>
          </a:p>
        </p:txBody>
      </p:sp>
    </p:spTree>
    <p:extLst>
      <p:ext uri="{BB962C8B-B14F-4D97-AF65-F5344CB8AC3E}">
        <p14:creationId xmlns:p14="http://schemas.microsoft.com/office/powerpoint/2010/main" val="3335706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Effect on contracts</a:t>
            </a:r>
          </a:p>
        </p:txBody>
      </p:sp>
      <p:sp>
        <p:nvSpPr>
          <p:cNvPr id="3" name="Content Placeholder 2"/>
          <p:cNvSpPr>
            <a:spLocks noGrp="1"/>
          </p:cNvSpPr>
          <p:nvPr>
            <p:ph idx="1"/>
          </p:nvPr>
        </p:nvSpPr>
        <p:spPr/>
        <p:txBody>
          <a:bodyPr/>
          <a:lstStyle/>
          <a:p>
            <a:r>
              <a:rPr lang="en-US" dirty="0"/>
              <a:t>Contracts may continue. Depends on the terms.</a:t>
            </a:r>
          </a:p>
          <a:p>
            <a:r>
              <a:rPr lang="en-US" dirty="0"/>
              <a:t>Ipso facto clause: Allows the other party to terminate the contract when the company goes into </a:t>
            </a:r>
            <a:r>
              <a:rPr lang="en-US"/>
              <a:t>insolvency.</a:t>
            </a:r>
            <a:endParaRPr lang="en-US" dirty="0"/>
          </a:p>
        </p:txBody>
      </p:sp>
      <p:sp>
        <p:nvSpPr>
          <p:cNvPr id="4" name="Slide Number Placeholder 3">
            <a:extLst>
              <a:ext uri="{FF2B5EF4-FFF2-40B4-BE49-F238E27FC236}">
                <a16:creationId xmlns:a16="http://schemas.microsoft.com/office/drawing/2014/main" id="{6DA3333E-E934-4705-9C66-6127C180D2A7}"/>
              </a:ext>
            </a:extLst>
          </p:cNvPr>
          <p:cNvSpPr>
            <a:spLocks noGrp="1"/>
          </p:cNvSpPr>
          <p:nvPr>
            <p:ph type="sldNum" sz="quarter" idx="12"/>
          </p:nvPr>
        </p:nvSpPr>
        <p:spPr/>
        <p:txBody>
          <a:bodyPr/>
          <a:lstStyle/>
          <a:p>
            <a:fld id="{34B7E4EF-A1BD-40F4-AB7B-04F084DD991D}" type="slidenum">
              <a:rPr lang="en-US" smtClean="0"/>
              <a:t>48</a:t>
            </a:fld>
            <a:endParaRPr lang="en-US" dirty="0"/>
          </a:p>
        </p:txBody>
      </p:sp>
    </p:spTree>
    <p:extLst>
      <p:ext uri="{BB962C8B-B14F-4D97-AF65-F5344CB8AC3E}">
        <p14:creationId xmlns:p14="http://schemas.microsoft.com/office/powerpoint/2010/main" val="1312332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57EF-4927-4BD0-B48D-0E2268FC8175}"/>
              </a:ext>
            </a:extLst>
          </p:cNvPr>
          <p:cNvSpPr>
            <a:spLocks noGrp="1"/>
          </p:cNvSpPr>
          <p:nvPr>
            <p:ph type="ctrTitle"/>
          </p:nvPr>
        </p:nvSpPr>
        <p:spPr/>
        <p:txBody>
          <a:bodyPr/>
          <a:lstStyle/>
          <a:p>
            <a:r>
              <a:rPr lang="en-GB" dirty="0"/>
              <a:t>TOPIC: The administration of winding up</a:t>
            </a:r>
            <a:endParaRPr lang="en-IN" dirty="0"/>
          </a:p>
        </p:txBody>
      </p:sp>
      <p:sp>
        <p:nvSpPr>
          <p:cNvPr id="3" name="Subtitle 2">
            <a:extLst>
              <a:ext uri="{FF2B5EF4-FFF2-40B4-BE49-F238E27FC236}">
                <a16:creationId xmlns:a16="http://schemas.microsoft.com/office/drawing/2014/main" id="{25306726-09AE-4E70-8974-18DD6495EE85}"/>
              </a:ext>
            </a:extLst>
          </p:cNvPr>
          <p:cNvSpPr>
            <a:spLocks noGrp="1"/>
          </p:cNvSpPr>
          <p:nvPr>
            <p:ph type="subTitle" idx="1"/>
          </p:nvPr>
        </p:nvSpPr>
        <p:spPr/>
        <p:txBody>
          <a:bodyPr/>
          <a:lstStyle/>
          <a:p>
            <a:endParaRPr lang="en-IN"/>
          </a:p>
        </p:txBody>
      </p:sp>
      <p:sp>
        <p:nvSpPr>
          <p:cNvPr id="4" name="Slide Number Placeholder 3">
            <a:extLst>
              <a:ext uri="{FF2B5EF4-FFF2-40B4-BE49-F238E27FC236}">
                <a16:creationId xmlns:a16="http://schemas.microsoft.com/office/drawing/2014/main" id="{985307DB-407A-4394-8DE1-A044FAEDCD4F}"/>
              </a:ext>
            </a:extLst>
          </p:cNvPr>
          <p:cNvSpPr>
            <a:spLocks noGrp="1"/>
          </p:cNvSpPr>
          <p:nvPr>
            <p:ph type="sldNum" sz="quarter" idx="12"/>
          </p:nvPr>
        </p:nvSpPr>
        <p:spPr/>
        <p:txBody>
          <a:bodyPr/>
          <a:lstStyle/>
          <a:p>
            <a:fld id="{34B7E4EF-A1BD-40F4-AB7B-04F084DD991D}" type="slidenum">
              <a:rPr lang="en-US" smtClean="0"/>
              <a:t>49</a:t>
            </a:fld>
            <a:endParaRPr lang="en-US" dirty="0"/>
          </a:p>
        </p:txBody>
      </p:sp>
    </p:spTree>
    <p:extLst>
      <p:ext uri="{BB962C8B-B14F-4D97-AF65-F5344CB8AC3E}">
        <p14:creationId xmlns:p14="http://schemas.microsoft.com/office/powerpoint/2010/main" val="188353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F49D8F7-DFCF-4AD6-A4EE-7B39EC235EB5}"/>
              </a:ext>
            </a:extLst>
          </p:cNvPr>
          <p:cNvSpPr>
            <a:spLocks noGrp="1"/>
          </p:cNvSpPr>
          <p:nvPr>
            <p:ph type="sldNum" sz="quarter" idx="12"/>
          </p:nvPr>
        </p:nvSpPr>
        <p:spPr/>
        <p:txBody>
          <a:bodyPr/>
          <a:lstStyle/>
          <a:p>
            <a:fld id="{34B7E4EF-A1BD-40F4-AB7B-04F084DD991D}" type="slidenum">
              <a:rPr lang="en-US" smtClean="0"/>
              <a:t>5</a:t>
            </a:fld>
            <a:endParaRPr lang="en-US" dirty="0"/>
          </a:p>
        </p:txBody>
      </p:sp>
    </p:spTree>
    <p:extLst>
      <p:ext uri="{BB962C8B-B14F-4D97-AF65-F5344CB8AC3E}">
        <p14:creationId xmlns:p14="http://schemas.microsoft.com/office/powerpoint/2010/main" val="961905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F1EB-240C-48D0-8E66-CD78BDD1DDF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A8A1A90-8834-4B91-B889-876F069DB351}"/>
              </a:ext>
            </a:extLst>
          </p:cNvPr>
          <p:cNvPicPr>
            <a:picLocks noGrp="1" noChangeAspect="1"/>
          </p:cNvPicPr>
          <p:nvPr>
            <p:ph idx="1"/>
          </p:nvPr>
        </p:nvPicPr>
        <p:blipFill>
          <a:blip r:embed="rId2"/>
          <a:stretch>
            <a:fillRect/>
          </a:stretch>
        </p:blipFill>
        <p:spPr>
          <a:xfrm>
            <a:off x="2845468" y="2196321"/>
            <a:ext cx="6561389" cy="3322608"/>
          </a:xfrm>
        </p:spPr>
      </p:pic>
      <p:sp>
        <p:nvSpPr>
          <p:cNvPr id="6" name="Slide Number Placeholder 5">
            <a:extLst>
              <a:ext uri="{FF2B5EF4-FFF2-40B4-BE49-F238E27FC236}">
                <a16:creationId xmlns:a16="http://schemas.microsoft.com/office/drawing/2014/main" id="{C108B6AD-0B2B-4C4E-9173-6C6BB3A6A06D}"/>
              </a:ext>
            </a:extLst>
          </p:cNvPr>
          <p:cNvSpPr>
            <a:spLocks noGrp="1"/>
          </p:cNvSpPr>
          <p:nvPr>
            <p:ph type="sldNum" sz="quarter" idx="12"/>
          </p:nvPr>
        </p:nvSpPr>
        <p:spPr/>
        <p:txBody>
          <a:bodyPr/>
          <a:lstStyle/>
          <a:p>
            <a:fld id="{34B7E4EF-A1BD-40F4-AB7B-04F084DD991D}" type="slidenum">
              <a:rPr lang="en-US" smtClean="0"/>
              <a:t>50</a:t>
            </a:fld>
            <a:endParaRPr lang="en-US" dirty="0"/>
          </a:p>
        </p:txBody>
      </p:sp>
    </p:spTree>
    <p:extLst>
      <p:ext uri="{BB962C8B-B14F-4D97-AF65-F5344CB8AC3E}">
        <p14:creationId xmlns:p14="http://schemas.microsoft.com/office/powerpoint/2010/main" val="3720423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r>
              <a:rPr lang="en-US" dirty="0">
                <a:solidFill>
                  <a:schemeClr val="bg1"/>
                </a:solidFill>
              </a:rPr>
              <a:t>Initial tasks of the liquidator</a:t>
            </a:r>
          </a:p>
        </p:txBody>
      </p:sp>
      <p:sp>
        <p:nvSpPr>
          <p:cNvPr id="3" name="Content Placeholder 2"/>
          <p:cNvSpPr>
            <a:spLocks noGrp="1"/>
          </p:cNvSpPr>
          <p:nvPr>
            <p:ph idx="1"/>
          </p:nvPr>
        </p:nvSpPr>
        <p:spPr/>
        <p:txBody>
          <a:bodyPr/>
          <a:lstStyle/>
          <a:p>
            <a:r>
              <a:rPr lang="en-US" dirty="0"/>
              <a:t>Examining the books and records of the company (S. 530B)</a:t>
            </a:r>
          </a:p>
          <a:p>
            <a:r>
              <a:rPr lang="en-US" dirty="0"/>
              <a:t>Assistance of officers and employees (S. 530A)</a:t>
            </a:r>
          </a:p>
          <a:p>
            <a:r>
              <a:rPr lang="en-US" dirty="0"/>
              <a:t>Taking possession of property and applying it to discharge the company’s debts (S. 478)</a:t>
            </a:r>
          </a:p>
          <a:p>
            <a:r>
              <a:rPr lang="en-US" dirty="0"/>
              <a:t>Giving notice of appointment to ASIC (S.537) and other concerned parties (debtors and creditors of the company).</a:t>
            </a:r>
          </a:p>
          <a:p>
            <a:endParaRPr lang="en-US" dirty="0"/>
          </a:p>
          <a:p>
            <a:endParaRPr lang="en-US" dirty="0"/>
          </a:p>
        </p:txBody>
      </p:sp>
      <p:sp>
        <p:nvSpPr>
          <p:cNvPr id="4" name="Slide Number Placeholder 3">
            <a:extLst>
              <a:ext uri="{FF2B5EF4-FFF2-40B4-BE49-F238E27FC236}">
                <a16:creationId xmlns:a16="http://schemas.microsoft.com/office/drawing/2014/main" id="{ADF69630-8952-45C9-B6F0-7108BC199AAC}"/>
              </a:ext>
            </a:extLst>
          </p:cNvPr>
          <p:cNvSpPr>
            <a:spLocks noGrp="1"/>
          </p:cNvSpPr>
          <p:nvPr>
            <p:ph type="sldNum" sz="quarter" idx="12"/>
          </p:nvPr>
        </p:nvSpPr>
        <p:spPr/>
        <p:txBody>
          <a:bodyPr/>
          <a:lstStyle/>
          <a:p>
            <a:fld id="{34B7E4EF-A1BD-40F4-AB7B-04F084DD991D}" type="slidenum">
              <a:rPr lang="en-US" smtClean="0"/>
              <a:t>51</a:t>
            </a:fld>
            <a:endParaRPr lang="en-US" dirty="0"/>
          </a:p>
        </p:txBody>
      </p:sp>
    </p:spTree>
    <p:extLst>
      <p:ext uri="{BB962C8B-B14F-4D97-AF65-F5344CB8AC3E}">
        <p14:creationId xmlns:p14="http://schemas.microsoft.com/office/powerpoint/2010/main" val="238506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r>
              <a:rPr lang="en-US" dirty="0">
                <a:solidFill>
                  <a:schemeClr val="bg1"/>
                </a:solidFill>
              </a:rPr>
              <a:t>Rights of creditors</a:t>
            </a:r>
          </a:p>
        </p:txBody>
      </p:sp>
      <p:sp>
        <p:nvSpPr>
          <p:cNvPr id="3" name="Content Placeholder 2"/>
          <p:cNvSpPr>
            <a:spLocks noGrp="1"/>
          </p:cNvSpPr>
          <p:nvPr>
            <p:ph idx="1"/>
          </p:nvPr>
        </p:nvSpPr>
        <p:spPr/>
        <p:txBody>
          <a:bodyPr/>
          <a:lstStyle/>
          <a:p>
            <a:r>
              <a:rPr lang="en-US" dirty="0"/>
              <a:t>Meetings of creditors </a:t>
            </a:r>
          </a:p>
          <a:p>
            <a:r>
              <a:rPr lang="en-US" dirty="0"/>
              <a:t>The creditors or those representing 25% in value of the creditors can direct the liquidator to convene a creditors’ meeting.</a:t>
            </a:r>
          </a:p>
          <a:p>
            <a:r>
              <a:rPr lang="en-US" dirty="0"/>
              <a:t>Proposals can also be sent to creditors without meetings, inviting the creditors to vote Yes/ No or to object to the proposal. </a:t>
            </a:r>
          </a:p>
          <a:p>
            <a:endParaRPr lang="en-US" dirty="0"/>
          </a:p>
        </p:txBody>
      </p:sp>
      <p:sp>
        <p:nvSpPr>
          <p:cNvPr id="4" name="Slide Number Placeholder 3">
            <a:extLst>
              <a:ext uri="{FF2B5EF4-FFF2-40B4-BE49-F238E27FC236}">
                <a16:creationId xmlns:a16="http://schemas.microsoft.com/office/drawing/2014/main" id="{C3E3DC19-5E13-42EC-8697-D4DBFE1C34F0}"/>
              </a:ext>
            </a:extLst>
          </p:cNvPr>
          <p:cNvSpPr>
            <a:spLocks noGrp="1"/>
          </p:cNvSpPr>
          <p:nvPr>
            <p:ph type="sldNum" sz="quarter" idx="12"/>
          </p:nvPr>
        </p:nvSpPr>
        <p:spPr/>
        <p:txBody>
          <a:bodyPr/>
          <a:lstStyle/>
          <a:p>
            <a:fld id="{34B7E4EF-A1BD-40F4-AB7B-04F084DD991D}" type="slidenum">
              <a:rPr lang="en-US" smtClean="0"/>
              <a:t>52</a:t>
            </a:fld>
            <a:endParaRPr lang="en-US" dirty="0"/>
          </a:p>
        </p:txBody>
      </p:sp>
    </p:spTree>
    <p:extLst>
      <p:ext uri="{BB962C8B-B14F-4D97-AF65-F5344CB8AC3E}">
        <p14:creationId xmlns:p14="http://schemas.microsoft.com/office/powerpoint/2010/main" val="613010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r>
              <a:rPr lang="en-US" dirty="0">
                <a:solidFill>
                  <a:schemeClr val="bg1"/>
                </a:solidFill>
              </a:rPr>
              <a:t>Directions of creditors</a:t>
            </a:r>
          </a:p>
        </p:txBody>
      </p:sp>
      <p:sp>
        <p:nvSpPr>
          <p:cNvPr id="3" name="Content Placeholder 2"/>
          <p:cNvSpPr>
            <a:spLocks noGrp="1"/>
          </p:cNvSpPr>
          <p:nvPr>
            <p:ph idx="1"/>
          </p:nvPr>
        </p:nvSpPr>
        <p:spPr/>
        <p:txBody>
          <a:bodyPr/>
          <a:lstStyle/>
          <a:p>
            <a:r>
              <a:rPr lang="en-US" dirty="0"/>
              <a:t>Liquidator must have regard to directions given by creditors, but is not obliged to comply.</a:t>
            </a:r>
          </a:p>
        </p:txBody>
      </p:sp>
      <p:sp>
        <p:nvSpPr>
          <p:cNvPr id="4" name="Slide Number Placeholder 3">
            <a:extLst>
              <a:ext uri="{FF2B5EF4-FFF2-40B4-BE49-F238E27FC236}">
                <a16:creationId xmlns:a16="http://schemas.microsoft.com/office/drawing/2014/main" id="{B906B2E9-2FC3-4E20-B10C-4DCF01D5A38F}"/>
              </a:ext>
            </a:extLst>
          </p:cNvPr>
          <p:cNvSpPr>
            <a:spLocks noGrp="1"/>
          </p:cNvSpPr>
          <p:nvPr>
            <p:ph type="sldNum" sz="quarter" idx="12"/>
          </p:nvPr>
        </p:nvSpPr>
        <p:spPr/>
        <p:txBody>
          <a:bodyPr/>
          <a:lstStyle/>
          <a:p>
            <a:fld id="{34B7E4EF-A1BD-40F4-AB7B-04F084DD991D}" type="slidenum">
              <a:rPr lang="en-US" smtClean="0"/>
              <a:t>53</a:t>
            </a:fld>
            <a:endParaRPr lang="en-US" dirty="0"/>
          </a:p>
        </p:txBody>
      </p:sp>
    </p:spTree>
    <p:extLst>
      <p:ext uri="{BB962C8B-B14F-4D97-AF65-F5344CB8AC3E}">
        <p14:creationId xmlns:p14="http://schemas.microsoft.com/office/powerpoint/2010/main" val="1415746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r>
              <a:rPr lang="en-US" dirty="0">
                <a:solidFill>
                  <a:schemeClr val="bg1"/>
                </a:solidFill>
              </a:rPr>
              <a:t>Investigations</a:t>
            </a:r>
          </a:p>
        </p:txBody>
      </p:sp>
      <p:sp>
        <p:nvSpPr>
          <p:cNvPr id="3" name="Content Placeholder 2"/>
          <p:cNvSpPr>
            <a:spLocks noGrp="1"/>
          </p:cNvSpPr>
          <p:nvPr>
            <p:ph idx="1"/>
          </p:nvPr>
        </p:nvSpPr>
        <p:spPr/>
        <p:txBody>
          <a:bodyPr>
            <a:normAutofit/>
          </a:bodyPr>
          <a:lstStyle/>
          <a:p>
            <a:r>
              <a:rPr lang="en-US" dirty="0"/>
              <a:t>Examining books, records and legal documents of the company.</a:t>
            </a:r>
          </a:p>
          <a:p>
            <a:r>
              <a:rPr lang="en-US" dirty="0"/>
              <a:t>Report to ASIC if further investigation is required. (S. 533)</a:t>
            </a:r>
          </a:p>
          <a:p>
            <a:r>
              <a:rPr lang="en-US" dirty="0"/>
              <a:t>Examinations (S. 596A and S. 596B)</a:t>
            </a:r>
          </a:p>
          <a:p>
            <a:r>
              <a:rPr lang="en-US" dirty="0"/>
              <a:t>Liquidator (or ASIC or the voluntary administrator) may apply to the court to summon an officer or provisional liquidator for examination. </a:t>
            </a:r>
          </a:p>
          <a:p>
            <a:r>
              <a:rPr lang="en-US" dirty="0"/>
              <a:t>Other persons who have been involved in the affairs of the company may also be summoned if the court decides accordingly.</a:t>
            </a:r>
          </a:p>
          <a:p>
            <a:r>
              <a:rPr lang="en-US" dirty="0"/>
              <a:t>The rationale for examinations is to extract information required, if it was not forthcoming. This information is used to identify and recover assets.</a:t>
            </a:r>
          </a:p>
          <a:p>
            <a:r>
              <a:rPr lang="en-US" dirty="0"/>
              <a:t>Information may also be required by affidavit (S.597A))</a:t>
            </a:r>
          </a:p>
        </p:txBody>
      </p:sp>
      <p:sp>
        <p:nvSpPr>
          <p:cNvPr id="4" name="Slide Number Placeholder 3">
            <a:extLst>
              <a:ext uri="{FF2B5EF4-FFF2-40B4-BE49-F238E27FC236}">
                <a16:creationId xmlns:a16="http://schemas.microsoft.com/office/drawing/2014/main" id="{06BFD747-EB5C-4FA3-ADBB-E984CD714747}"/>
              </a:ext>
            </a:extLst>
          </p:cNvPr>
          <p:cNvSpPr>
            <a:spLocks noGrp="1"/>
          </p:cNvSpPr>
          <p:nvPr>
            <p:ph type="sldNum" sz="quarter" idx="12"/>
          </p:nvPr>
        </p:nvSpPr>
        <p:spPr/>
        <p:txBody>
          <a:bodyPr/>
          <a:lstStyle/>
          <a:p>
            <a:fld id="{34B7E4EF-A1BD-40F4-AB7B-04F084DD991D}" type="slidenum">
              <a:rPr lang="en-US" smtClean="0"/>
              <a:t>54</a:t>
            </a:fld>
            <a:endParaRPr lang="en-US" dirty="0"/>
          </a:p>
        </p:txBody>
      </p:sp>
    </p:spTree>
    <p:extLst>
      <p:ext uri="{BB962C8B-B14F-4D97-AF65-F5344CB8AC3E}">
        <p14:creationId xmlns:p14="http://schemas.microsoft.com/office/powerpoint/2010/main" val="311624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r>
              <a:rPr lang="en-US" dirty="0">
                <a:solidFill>
                  <a:schemeClr val="bg1"/>
                </a:solidFill>
              </a:rPr>
              <a:t>Assets of the company</a:t>
            </a:r>
          </a:p>
        </p:txBody>
      </p:sp>
      <p:sp>
        <p:nvSpPr>
          <p:cNvPr id="3" name="Content Placeholder 2"/>
          <p:cNvSpPr>
            <a:spLocks noGrp="1"/>
          </p:cNvSpPr>
          <p:nvPr>
            <p:ph idx="1"/>
          </p:nvPr>
        </p:nvSpPr>
        <p:spPr/>
        <p:txBody>
          <a:bodyPr/>
          <a:lstStyle/>
          <a:p>
            <a:r>
              <a:rPr lang="en-US" dirty="0"/>
              <a:t>Disclaimer of assets: Liquidator can disclaim onerous property. A written notice of the disclaimer must be lodged with ASIC. (S. 568A)</a:t>
            </a:r>
          </a:p>
          <a:p>
            <a:r>
              <a:rPr lang="en-US" dirty="0"/>
              <a:t>Carrying on business: liquidator can carry on the business if it is necessary for the winding up. (S. 477(1)(a))</a:t>
            </a:r>
          </a:p>
          <a:p>
            <a:r>
              <a:rPr lang="en-US" dirty="0" err="1"/>
              <a:t>Realising</a:t>
            </a:r>
            <a:r>
              <a:rPr lang="en-US" dirty="0"/>
              <a:t> the assets: Liquidator disposes of the assets at his/her own discretion. However, since liquidators are officers under S.9, they are bound by S.180. So a liquidator must act reasonably while choosing the method and price of sale.</a:t>
            </a:r>
          </a:p>
          <a:p>
            <a:endParaRPr lang="en-US" dirty="0"/>
          </a:p>
          <a:p>
            <a:endParaRPr lang="en-US" dirty="0"/>
          </a:p>
        </p:txBody>
      </p:sp>
      <p:sp>
        <p:nvSpPr>
          <p:cNvPr id="4" name="Slide Number Placeholder 3">
            <a:extLst>
              <a:ext uri="{FF2B5EF4-FFF2-40B4-BE49-F238E27FC236}">
                <a16:creationId xmlns:a16="http://schemas.microsoft.com/office/drawing/2014/main" id="{F8CED3C6-FA53-401C-9714-855E0BE1DD5A}"/>
              </a:ext>
            </a:extLst>
          </p:cNvPr>
          <p:cNvSpPr>
            <a:spLocks noGrp="1"/>
          </p:cNvSpPr>
          <p:nvPr>
            <p:ph type="sldNum" sz="quarter" idx="12"/>
          </p:nvPr>
        </p:nvSpPr>
        <p:spPr/>
        <p:txBody>
          <a:bodyPr/>
          <a:lstStyle/>
          <a:p>
            <a:fld id="{34B7E4EF-A1BD-40F4-AB7B-04F084DD991D}" type="slidenum">
              <a:rPr lang="en-US" smtClean="0"/>
              <a:t>55</a:t>
            </a:fld>
            <a:endParaRPr lang="en-US" dirty="0"/>
          </a:p>
        </p:txBody>
      </p:sp>
    </p:spTree>
    <p:extLst>
      <p:ext uri="{BB962C8B-B14F-4D97-AF65-F5344CB8AC3E}">
        <p14:creationId xmlns:p14="http://schemas.microsoft.com/office/powerpoint/2010/main" val="347482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r>
              <a:rPr lang="en-US" dirty="0">
                <a:solidFill>
                  <a:schemeClr val="bg1"/>
                </a:solidFill>
              </a:rPr>
              <a:t>Payment of dividends</a:t>
            </a:r>
          </a:p>
        </p:txBody>
      </p:sp>
      <p:sp>
        <p:nvSpPr>
          <p:cNvPr id="3" name="Content Placeholder 2"/>
          <p:cNvSpPr>
            <a:spLocks noGrp="1"/>
          </p:cNvSpPr>
          <p:nvPr>
            <p:ph idx="1"/>
          </p:nvPr>
        </p:nvSpPr>
        <p:spPr/>
        <p:txBody>
          <a:bodyPr>
            <a:normAutofit/>
          </a:bodyPr>
          <a:lstStyle/>
          <a:p>
            <a:r>
              <a:rPr lang="en-US" dirty="0" err="1"/>
              <a:t>Pari</a:t>
            </a:r>
            <a:r>
              <a:rPr lang="en-US" dirty="0"/>
              <a:t> </a:t>
            </a:r>
            <a:r>
              <a:rPr lang="en-US" dirty="0" err="1"/>
              <a:t>passu</a:t>
            </a:r>
            <a:r>
              <a:rPr lang="en-US" dirty="0"/>
              <a:t> rule: Debts and claims proved are to rank equally except otherwise proved. (S. 555)</a:t>
            </a:r>
          </a:p>
          <a:p>
            <a:r>
              <a:rPr lang="en-US" dirty="0"/>
              <a:t>(1) Secured creditors</a:t>
            </a:r>
          </a:p>
          <a:p>
            <a:r>
              <a:rPr lang="en-US" dirty="0"/>
              <a:t>(2) Priority creditors</a:t>
            </a:r>
          </a:p>
          <a:p>
            <a:r>
              <a:rPr lang="en-US" dirty="0"/>
              <a:t>(3) All other creditors</a:t>
            </a:r>
          </a:p>
          <a:p>
            <a:endParaRPr lang="en-US" dirty="0"/>
          </a:p>
        </p:txBody>
      </p:sp>
      <p:sp>
        <p:nvSpPr>
          <p:cNvPr id="4" name="Slide Number Placeholder 3">
            <a:extLst>
              <a:ext uri="{FF2B5EF4-FFF2-40B4-BE49-F238E27FC236}">
                <a16:creationId xmlns:a16="http://schemas.microsoft.com/office/drawing/2014/main" id="{DC9347DC-1AC9-4E7C-9D83-70BCEB7F0D4A}"/>
              </a:ext>
            </a:extLst>
          </p:cNvPr>
          <p:cNvSpPr>
            <a:spLocks noGrp="1"/>
          </p:cNvSpPr>
          <p:nvPr>
            <p:ph type="sldNum" sz="quarter" idx="12"/>
          </p:nvPr>
        </p:nvSpPr>
        <p:spPr/>
        <p:txBody>
          <a:bodyPr/>
          <a:lstStyle/>
          <a:p>
            <a:fld id="{34B7E4EF-A1BD-40F4-AB7B-04F084DD991D}" type="slidenum">
              <a:rPr lang="en-US" smtClean="0"/>
              <a:t>56</a:t>
            </a:fld>
            <a:endParaRPr lang="en-US" dirty="0"/>
          </a:p>
        </p:txBody>
      </p:sp>
    </p:spTree>
    <p:extLst>
      <p:ext uri="{BB962C8B-B14F-4D97-AF65-F5344CB8AC3E}">
        <p14:creationId xmlns:p14="http://schemas.microsoft.com/office/powerpoint/2010/main" val="1880301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endParaRPr lang="en-US"/>
          </a:p>
        </p:txBody>
      </p:sp>
      <p:sp>
        <p:nvSpPr>
          <p:cNvPr id="3" name="Content Placeholder 2"/>
          <p:cNvSpPr>
            <a:spLocks noGrp="1"/>
          </p:cNvSpPr>
          <p:nvPr>
            <p:ph idx="1"/>
          </p:nvPr>
        </p:nvSpPr>
        <p:spPr/>
        <p:txBody>
          <a:bodyPr>
            <a:normAutofit/>
          </a:bodyPr>
          <a:lstStyle/>
          <a:p>
            <a:r>
              <a:rPr lang="en-US" dirty="0"/>
              <a:t>Priority creditors (S. 556): </a:t>
            </a:r>
          </a:p>
          <a:p>
            <a:r>
              <a:rPr lang="en-US" dirty="0"/>
              <a:t>Expenses incurred properly by liquidator;</a:t>
            </a:r>
          </a:p>
          <a:p>
            <a:r>
              <a:rPr lang="en-US" dirty="0"/>
              <a:t>Legal costs of the application for winding up;</a:t>
            </a:r>
          </a:p>
          <a:p>
            <a:r>
              <a:rPr lang="en-US" dirty="0"/>
              <a:t>Certain debts of an administrator (where appointed prior to liquidation)</a:t>
            </a:r>
          </a:p>
          <a:p>
            <a:r>
              <a:rPr lang="en-US" dirty="0"/>
              <a:t>Costs of preparing the report as to company’s affairs (RATA)</a:t>
            </a:r>
          </a:p>
          <a:p>
            <a:r>
              <a:rPr lang="en-US" dirty="0"/>
              <a:t>Remuneration of the liquidator</a:t>
            </a:r>
          </a:p>
          <a:p>
            <a:r>
              <a:rPr lang="en-US" dirty="0"/>
              <a:t>Employee wages and superannuation contributions; and other payments to employees</a:t>
            </a:r>
          </a:p>
          <a:p>
            <a:r>
              <a:rPr lang="en-US" dirty="0"/>
              <a:t>Tax obligations</a:t>
            </a:r>
          </a:p>
          <a:p>
            <a:endParaRPr lang="en-US" dirty="0"/>
          </a:p>
        </p:txBody>
      </p:sp>
      <p:sp>
        <p:nvSpPr>
          <p:cNvPr id="4" name="Slide Number Placeholder 3">
            <a:extLst>
              <a:ext uri="{FF2B5EF4-FFF2-40B4-BE49-F238E27FC236}">
                <a16:creationId xmlns:a16="http://schemas.microsoft.com/office/drawing/2014/main" id="{BADD2FF7-6199-4FBE-BB66-A34E2A597974}"/>
              </a:ext>
            </a:extLst>
          </p:cNvPr>
          <p:cNvSpPr>
            <a:spLocks noGrp="1"/>
          </p:cNvSpPr>
          <p:nvPr>
            <p:ph type="sldNum" sz="quarter" idx="12"/>
          </p:nvPr>
        </p:nvSpPr>
        <p:spPr/>
        <p:txBody>
          <a:bodyPr/>
          <a:lstStyle/>
          <a:p>
            <a:fld id="{34B7E4EF-A1BD-40F4-AB7B-04F084DD991D}" type="slidenum">
              <a:rPr lang="en-US" smtClean="0"/>
              <a:t>57</a:t>
            </a:fld>
            <a:endParaRPr lang="en-US" dirty="0"/>
          </a:p>
        </p:txBody>
      </p:sp>
    </p:spTree>
    <p:extLst>
      <p:ext uri="{BB962C8B-B14F-4D97-AF65-F5344CB8AC3E}">
        <p14:creationId xmlns:p14="http://schemas.microsoft.com/office/powerpoint/2010/main" val="20023860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endParaRPr lang="en-US" dirty="0">
              <a:solidFill>
                <a:schemeClr val="bg1"/>
              </a:solidFill>
            </a:endParaRPr>
          </a:p>
        </p:txBody>
      </p:sp>
      <p:sp>
        <p:nvSpPr>
          <p:cNvPr id="3" name="Content Placeholder 2"/>
          <p:cNvSpPr>
            <a:spLocks noGrp="1"/>
          </p:cNvSpPr>
          <p:nvPr>
            <p:ph idx="1"/>
          </p:nvPr>
        </p:nvSpPr>
        <p:spPr/>
        <p:txBody>
          <a:bodyPr/>
          <a:lstStyle/>
          <a:p>
            <a:r>
              <a:rPr lang="en-US" dirty="0"/>
              <a:t>Indemnifying creditors</a:t>
            </a:r>
          </a:p>
          <a:p>
            <a:r>
              <a:rPr lang="en-US" dirty="0"/>
              <a:t>The court can displace priorities, and </a:t>
            </a:r>
            <a:r>
              <a:rPr lang="en-US" dirty="0" err="1"/>
              <a:t>prioritise</a:t>
            </a:r>
            <a:r>
              <a:rPr lang="en-US" dirty="0"/>
              <a:t> a creditor’s debt when such creditor indemnifies the liquidator’s litigation costs. (S. 564)</a:t>
            </a:r>
          </a:p>
          <a:p>
            <a:r>
              <a:rPr lang="en-US" dirty="0"/>
              <a:t>This is to assist the liquidator in pursuing valid and proper claims.</a:t>
            </a:r>
          </a:p>
          <a:p>
            <a:endParaRPr lang="en-US" dirty="0"/>
          </a:p>
          <a:p>
            <a:r>
              <a:rPr lang="en-US" dirty="0"/>
              <a:t>Surplus Assets: In the unlikely scenario that there are surplus assets, the liquidator pays out such funds proportionally. (S. 488(2))</a:t>
            </a:r>
          </a:p>
          <a:p>
            <a:endParaRPr lang="en-US" dirty="0"/>
          </a:p>
        </p:txBody>
      </p:sp>
      <p:sp>
        <p:nvSpPr>
          <p:cNvPr id="4" name="Slide Number Placeholder 3">
            <a:extLst>
              <a:ext uri="{FF2B5EF4-FFF2-40B4-BE49-F238E27FC236}">
                <a16:creationId xmlns:a16="http://schemas.microsoft.com/office/drawing/2014/main" id="{78EEC605-C7A9-4194-89CF-8D961396897F}"/>
              </a:ext>
            </a:extLst>
          </p:cNvPr>
          <p:cNvSpPr>
            <a:spLocks noGrp="1"/>
          </p:cNvSpPr>
          <p:nvPr>
            <p:ph type="sldNum" sz="quarter" idx="12"/>
          </p:nvPr>
        </p:nvSpPr>
        <p:spPr/>
        <p:txBody>
          <a:bodyPr/>
          <a:lstStyle/>
          <a:p>
            <a:fld id="{34B7E4EF-A1BD-40F4-AB7B-04F084DD991D}" type="slidenum">
              <a:rPr lang="en-US" smtClean="0"/>
              <a:t>58</a:t>
            </a:fld>
            <a:endParaRPr lang="en-US" dirty="0"/>
          </a:p>
        </p:txBody>
      </p:sp>
    </p:spTree>
    <p:extLst>
      <p:ext uri="{BB962C8B-B14F-4D97-AF65-F5344CB8AC3E}">
        <p14:creationId xmlns:p14="http://schemas.microsoft.com/office/powerpoint/2010/main" val="384929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70B3-3FB8-420E-9280-14B56030C04C}"/>
              </a:ext>
            </a:extLst>
          </p:cNvPr>
          <p:cNvSpPr>
            <a:spLocks noGrp="1"/>
          </p:cNvSpPr>
          <p:nvPr>
            <p:ph type="title"/>
          </p:nvPr>
        </p:nvSpPr>
        <p:spPr/>
        <p:txBody>
          <a:bodyPr/>
          <a:lstStyle/>
          <a:p>
            <a:r>
              <a:rPr lang="en-IN" dirty="0"/>
              <a:t>Is an asset sale through liquidation better than a formal rescue process?</a:t>
            </a:r>
          </a:p>
        </p:txBody>
      </p:sp>
      <p:sp>
        <p:nvSpPr>
          <p:cNvPr id="3" name="Content Placeholder 2">
            <a:extLst>
              <a:ext uri="{FF2B5EF4-FFF2-40B4-BE49-F238E27FC236}">
                <a16:creationId xmlns:a16="http://schemas.microsoft.com/office/drawing/2014/main" id="{FDE1795B-054A-45FA-9171-862B055BCCEB}"/>
              </a:ext>
            </a:extLst>
          </p:cNvPr>
          <p:cNvSpPr>
            <a:spLocks noGrp="1"/>
          </p:cNvSpPr>
          <p:nvPr>
            <p:ph idx="1"/>
          </p:nvPr>
        </p:nvSpPr>
        <p:spPr/>
        <p:txBody>
          <a:bodyPr/>
          <a:lstStyle/>
          <a:p>
            <a:r>
              <a:rPr lang="en-US" b="0" i="0" dirty="0">
                <a:solidFill>
                  <a:srgbClr val="0F1419"/>
                </a:solidFill>
                <a:effectLst/>
                <a:latin typeface="TwitterChirp"/>
              </a:rPr>
              <a:t>The Evolution of Corporate Rescue in Canada and the United States: </a:t>
            </a:r>
            <a:r>
              <a:rPr lang="en-IN" dirty="0">
                <a:hlinkClick r:id="rId2"/>
              </a:rPr>
              <a:t>https://open.spotify.com/episode/6GjwRnKdFTnttJ5bDfuwZE?si=7678626595414971</a:t>
            </a:r>
            <a:r>
              <a:rPr lang="en-IN" dirty="0"/>
              <a:t> [</a:t>
            </a:r>
            <a:r>
              <a:rPr lang="en-IN" i="1" dirty="0"/>
              <a:t>Please note that we will listen to this podcast in Week 7</a:t>
            </a:r>
            <a:r>
              <a:rPr lang="en-IN" dirty="0"/>
              <a:t>]</a:t>
            </a:r>
          </a:p>
          <a:p>
            <a:endParaRPr lang="en-IN" dirty="0"/>
          </a:p>
          <a:p>
            <a:r>
              <a:rPr lang="en-IN" b="0" i="0" dirty="0" err="1">
                <a:solidFill>
                  <a:srgbClr val="000000"/>
                </a:solidFill>
                <a:effectLst/>
                <a:latin typeface="Hoefler Text A"/>
              </a:rPr>
              <a:t>Firesales</a:t>
            </a:r>
            <a:r>
              <a:rPr lang="en-IN" b="0" i="0" dirty="0">
                <a:solidFill>
                  <a:srgbClr val="000000"/>
                </a:solidFill>
                <a:effectLst/>
                <a:latin typeface="Hoefler Text A"/>
              </a:rPr>
              <a:t> in voluntary administration</a:t>
            </a:r>
          </a:p>
          <a:p>
            <a:r>
              <a:rPr lang="en-IN" dirty="0">
                <a:hlinkClick r:id="rId3"/>
              </a:rPr>
              <a:t>https://www.claytonutz.com/knowledge/2012/march/firesales-in-voluntary-administration</a:t>
            </a:r>
            <a:endParaRPr lang="en-IN" dirty="0"/>
          </a:p>
          <a:p>
            <a:endParaRPr lang="en-IN" dirty="0"/>
          </a:p>
        </p:txBody>
      </p:sp>
      <p:sp>
        <p:nvSpPr>
          <p:cNvPr id="4" name="Slide Number Placeholder 3">
            <a:extLst>
              <a:ext uri="{FF2B5EF4-FFF2-40B4-BE49-F238E27FC236}">
                <a16:creationId xmlns:a16="http://schemas.microsoft.com/office/drawing/2014/main" id="{41880054-0030-4604-8461-E86CE7695FB5}"/>
              </a:ext>
            </a:extLst>
          </p:cNvPr>
          <p:cNvSpPr>
            <a:spLocks noGrp="1"/>
          </p:cNvSpPr>
          <p:nvPr>
            <p:ph type="sldNum" sz="quarter" idx="12"/>
          </p:nvPr>
        </p:nvSpPr>
        <p:spPr/>
        <p:txBody>
          <a:bodyPr/>
          <a:lstStyle/>
          <a:p>
            <a:fld id="{34B7E4EF-A1BD-40F4-AB7B-04F084DD991D}" type="slidenum">
              <a:rPr lang="en-US" smtClean="0"/>
              <a:t>59</a:t>
            </a:fld>
            <a:endParaRPr lang="en-US" dirty="0"/>
          </a:p>
        </p:txBody>
      </p:sp>
    </p:spTree>
    <p:extLst>
      <p:ext uri="{BB962C8B-B14F-4D97-AF65-F5344CB8AC3E}">
        <p14:creationId xmlns:p14="http://schemas.microsoft.com/office/powerpoint/2010/main" val="212302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Content Placeholder 2"/>
          <p:cNvSpPr>
            <a:spLocks noGrp="1"/>
          </p:cNvSpPr>
          <p:nvPr>
            <p:ph idx="1"/>
          </p:nvPr>
        </p:nvSpPr>
        <p:spPr/>
        <p:txBody>
          <a:bodyPr>
            <a:normAutofit/>
          </a:bodyPr>
          <a:lstStyle/>
          <a:p>
            <a:r>
              <a:rPr lang="en-US" dirty="0"/>
              <a:t>Resolution for voluntary winding-up (</a:t>
            </a:r>
            <a:r>
              <a:rPr lang="en-US" dirty="0">
                <a:solidFill>
                  <a:srgbClr val="C00000"/>
                </a:solidFill>
              </a:rPr>
              <a:t>known as the day of winding up</a:t>
            </a:r>
            <a:r>
              <a:rPr lang="en-US" dirty="0"/>
              <a:t>) in general meeting. </a:t>
            </a:r>
          </a:p>
          <a:p>
            <a:r>
              <a:rPr lang="en-US" dirty="0"/>
              <a:t>Stay/ Moratorium on proceedings: S. 500 </a:t>
            </a:r>
          </a:p>
          <a:p>
            <a:r>
              <a:rPr lang="en-US" dirty="0"/>
              <a:t>Resolution for appointment of registered liquidator in general meeting (Powers of the directors cease at this point 499(4)).</a:t>
            </a:r>
          </a:p>
          <a:p>
            <a:r>
              <a:rPr lang="en-US" dirty="0"/>
              <a:t>Within 7 days, directors must give the liquidator a summary statement about a company’s business, property, affairs and financial circumstances.</a:t>
            </a:r>
          </a:p>
          <a:p>
            <a:r>
              <a:rPr lang="en-US" dirty="0"/>
              <a:t>Within 11 days of winding up, liquidator must convene a </a:t>
            </a:r>
            <a:r>
              <a:rPr lang="en-US" dirty="0">
                <a:solidFill>
                  <a:srgbClr val="C00000"/>
                </a:solidFill>
              </a:rPr>
              <a:t>meeting of creditors</a:t>
            </a:r>
            <a:r>
              <a:rPr lang="en-US" dirty="0"/>
              <a:t>. Notice of 7 days must be given to creditors. So in effect, meeting of creditors is held within 18 days of winding up.</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2FAA665-1E68-478D-BD2C-5A490E8422A2}"/>
              </a:ext>
            </a:extLst>
          </p:cNvPr>
          <p:cNvSpPr>
            <a:spLocks noGrp="1"/>
          </p:cNvSpPr>
          <p:nvPr>
            <p:ph type="sldNum" sz="quarter" idx="12"/>
          </p:nvPr>
        </p:nvSpPr>
        <p:spPr/>
        <p:txBody>
          <a:bodyPr/>
          <a:lstStyle/>
          <a:p>
            <a:fld id="{34B7E4EF-A1BD-40F4-AB7B-04F084DD991D}" type="slidenum">
              <a:rPr lang="en-US" smtClean="0"/>
              <a:t>6</a:t>
            </a:fld>
            <a:endParaRPr lang="en-US" dirty="0"/>
          </a:p>
        </p:txBody>
      </p:sp>
    </p:spTree>
    <p:extLst>
      <p:ext uri="{BB962C8B-B14F-4D97-AF65-F5344CB8AC3E}">
        <p14:creationId xmlns:p14="http://schemas.microsoft.com/office/powerpoint/2010/main" val="2559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8855" y="-2153491"/>
            <a:ext cx="10058400" cy="1450757"/>
          </a:xfrm>
        </p:spPr>
        <p:txBody>
          <a:bodyPr/>
          <a:lstStyle/>
          <a:p>
            <a:endParaRPr lang="en-US" dirty="0"/>
          </a:p>
        </p:txBody>
      </p:sp>
      <p:sp>
        <p:nvSpPr>
          <p:cNvPr id="3" name="Content Placeholder 2"/>
          <p:cNvSpPr>
            <a:spLocks noGrp="1"/>
          </p:cNvSpPr>
          <p:nvPr>
            <p:ph idx="1"/>
          </p:nvPr>
        </p:nvSpPr>
        <p:spPr>
          <a:xfrm>
            <a:off x="1097280" y="1845734"/>
            <a:ext cx="8268662" cy="4023360"/>
          </a:xfrm>
        </p:spPr>
        <p:txBody>
          <a:bodyPr/>
          <a:lstStyle/>
          <a:p>
            <a:r>
              <a:rPr lang="en-US" dirty="0"/>
              <a:t>At the creditors’ meeting, creditors might remove the liquidator chosen by the directors and appoint another person as liquidator instead. (S.497(11)).</a:t>
            </a:r>
          </a:p>
          <a:p>
            <a:r>
              <a:rPr lang="en-US" dirty="0"/>
              <a:t>Liquidator then begins the task of administering the company.</a:t>
            </a:r>
          </a:p>
          <a:p>
            <a:r>
              <a:rPr lang="en-US" dirty="0"/>
              <a:t>A creditors’ voluntary winding up terminates normally with the </a:t>
            </a:r>
            <a:r>
              <a:rPr lang="en-US" dirty="0" err="1"/>
              <a:t>realisation</a:t>
            </a:r>
            <a:r>
              <a:rPr lang="en-US" dirty="0"/>
              <a:t> of all available assets and their distribution to claimants in order of priority.</a:t>
            </a:r>
          </a:p>
          <a:p>
            <a:endParaRPr lang="en-US" dirty="0"/>
          </a:p>
        </p:txBody>
      </p:sp>
      <p:pic>
        <p:nvPicPr>
          <p:cNvPr id="2050" name="Picture 2" descr="There Is No Pot Of Gold | Tough Things First">
            <a:extLst>
              <a:ext uri="{FF2B5EF4-FFF2-40B4-BE49-F238E27FC236}">
                <a16:creationId xmlns:a16="http://schemas.microsoft.com/office/drawing/2014/main" id="{F946B67A-701B-46D3-A902-68500CF6F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3150" y="-39794"/>
            <a:ext cx="222885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yPal Payment Request Usage Guide - Visualmodo Blog">
            <a:extLst>
              <a:ext uri="{FF2B5EF4-FFF2-40B4-BE49-F238E27FC236}">
                <a16:creationId xmlns:a16="http://schemas.microsoft.com/office/drawing/2014/main" id="{4E2CED74-3571-4768-A015-49A14EF38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250" y="4667944"/>
            <a:ext cx="2952750" cy="15525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F649EFD-7CCC-4E6A-9ACB-CA9636BF5599}"/>
              </a:ext>
            </a:extLst>
          </p:cNvPr>
          <p:cNvSpPr>
            <a:spLocks noGrp="1"/>
          </p:cNvSpPr>
          <p:nvPr>
            <p:ph type="sldNum" sz="quarter" idx="12"/>
          </p:nvPr>
        </p:nvSpPr>
        <p:spPr/>
        <p:txBody>
          <a:bodyPr/>
          <a:lstStyle/>
          <a:p>
            <a:fld id="{34B7E4EF-A1BD-40F4-AB7B-04F084DD991D}" type="slidenum">
              <a:rPr lang="en-US" smtClean="0"/>
              <a:t>7</a:t>
            </a:fld>
            <a:endParaRPr lang="en-US" dirty="0"/>
          </a:p>
        </p:txBody>
      </p:sp>
    </p:spTree>
    <p:extLst>
      <p:ext uri="{BB962C8B-B14F-4D97-AF65-F5344CB8AC3E}">
        <p14:creationId xmlns:p14="http://schemas.microsoft.com/office/powerpoint/2010/main" val="12989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Compulsory winding-up</a:t>
            </a:r>
            <a:br>
              <a:rPr lang="en-US" dirty="0"/>
            </a:br>
            <a:endParaRPr lang="en-US" dirty="0"/>
          </a:p>
        </p:txBody>
      </p:sp>
      <p:sp>
        <p:nvSpPr>
          <p:cNvPr id="3" name="Content Placeholder 2"/>
          <p:cNvSpPr>
            <a:spLocks noGrp="1"/>
          </p:cNvSpPr>
          <p:nvPr>
            <p:ph idx="1"/>
          </p:nvPr>
        </p:nvSpPr>
        <p:spPr>
          <a:xfrm>
            <a:off x="1097280" y="1845734"/>
            <a:ext cx="10058400" cy="2353404"/>
          </a:xfrm>
        </p:spPr>
        <p:txBody>
          <a:bodyPr>
            <a:normAutofit lnSpcReduction="10000"/>
          </a:bodyPr>
          <a:lstStyle/>
          <a:p>
            <a:r>
              <a:rPr lang="en-US" dirty="0"/>
              <a:t>Here, winding up begins with a court order. (S. 459A)</a:t>
            </a:r>
          </a:p>
          <a:p>
            <a:r>
              <a:rPr lang="en-US" dirty="0"/>
              <a:t>It is usually initiated by a creditor.</a:t>
            </a:r>
          </a:p>
          <a:p>
            <a:r>
              <a:rPr lang="en-US" dirty="0"/>
              <a:t>(Who can apply to the court? (s 459P))</a:t>
            </a:r>
          </a:p>
          <a:p>
            <a:r>
              <a:rPr lang="en-US" dirty="0"/>
              <a:t>Processes here are more formal than in a voluntary winding up.</a:t>
            </a:r>
          </a:p>
          <a:p>
            <a:r>
              <a:rPr lang="en-US" dirty="0"/>
              <a:t>Grounds on which an application to the court can be made: Insolvency (S. 459A and grounds provided in S. 461)</a:t>
            </a:r>
          </a:p>
          <a:p>
            <a:endParaRPr lang="en-US" dirty="0"/>
          </a:p>
        </p:txBody>
      </p:sp>
      <p:pic>
        <p:nvPicPr>
          <p:cNvPr id="7" name="Picture 6">
            <a:extLst>
              <a:ext uri="{FF2B5EF4-FFF2-40B4-BE49-F238E27FC236}">
                <a16:creationId xmlns:a16="http://schemas.microsoft.com/office/drawing/2014/main" id="{1B915EFC-428E-498B-86CF-BE712D1811E1}"/>
              </a:ext>
            </a:extLst>
          </p:cNvPr>
          <p:cNvPicPr>
            <a:picLocks noChangeAspect="1"/>
          </p:cNvPicPr>
          <p:nvPr/>
        </p:nvPicPr>
        <p:blipFill>
          <a:blip r:embed="rId2"/>
          <a:stretch>
            <a:fillRect/>
          </a:stretch>
        </p:blipFill>
        <p:spPr>
          <a:xfrm>
            <a:off x="3489419" y="3817456"/>
            <a:ext cx="7361558" cy="2933954"/>
          </a:xfrm>
          <a:prstGeom prst="rect">
            <a:avLst/>
          </a:prstGeom>
        </p:spPr>
      </p:pic>
      <p:sp>
        <p:nvSpPr>
          <p:cNvPr id="8" name="Slide Number Placeholder 7">
            <a:extLst>
              <a:ext uri="{FF2B5EF4-FFF2-40B4-BE49-F238E27FC236}">
                <a16:creationId xmlns:a16="http://schemas.microsoft.com/office/drawing/2014/main" id="{E352AC58-1E09-4CCD-A665-765534B64C4F}"/>
              </a:ext>
            </a:extLst>
          </p:cNvPr>
          <p:cNvSpPr>
            <a:spLocks noGrp="1"/>
          </p:cNvSpPr>
          <p:nvPr>
            <p:ph type="sldNum" sz="quarter" idx="12"/>
          </p:nvPr>
        </p:nvSpPr>
        <p:spPr/>
        <p:txBody>
          <a:bodyPr/>
          <a:lstStyle/>
          <a:p>
            <a:fld id="{34B7E4EF-A1BD-40F4-AB7B-04F084DD991D}" type="slidenum">
              <a:rPr lang="en-US" smtClean="0"/>
              <a:t>8</a:t>
            </a:fld>
            <a:endParaRPr lang="en-US" dirty="0"/>
          </a:p>
        </p:txBody>
      </p:sp>
    </p:spTree>
    <p:extLst>
      <p:ext uri="{BB962C8B-B14F-4D97-AF65-F5344CB8AC3E}">
        <p14:creationId xmlns:p14="http://schemas.microsoft.com/office/powerpoint/2010/main" val="187824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Grounds upon which a court may order a winding up:</a:t>
            </a:r>
          </a:p>
        </p:txBody>
      </p:sp>
      <p:sp>
        <p:nvSpPr>
          <p:cNvPr id="3" name="Content Placeholder 2"/>
          <p:cNvSpPr>
            <a:spLocks noGrp="1"/>
          </p:cNvSpPr>
          <p:nvPr>
            <p:ph idx="1"/>
          </p:nvPr>
        </p:nvSpPr>
        <p:spPr/>
        <p:txBody>
          <a:bodyPr>
            <a:normAutofit/>
          </a:bodyPr>
          <a:lstStyle/>
          <a:p>
            <a:r>
              <a:rPr lang="en-US" dirty="0"/>
              <a:t>Insolvency (S. 459A)</a:t>
            </a:r>
          </a:p>
          <a:p>
            <a:r>
              <a:rPr lang="en-US" dirty="0"/>
              <a:t>‘just and equitable’ ground ( S. 461(1)(k))</a:t>
            </a:r>
          </a:p>
          <a:p>
            <a:r>
              <a:rPr lang="en-US" dirty="0"/>
              <a:t>Used where there is lack of confidence in the conduct of the company. Typically, this can be established where directors have caused the company to enter into highly irregular and potentially dishonest transactions; or where there is history of a failure to comply with legal obligations and commercial morality in the conduct of its business.</a:t>
            </a:r>
          </a:p>
          <a:p>
            <a:r>
              <a:rPr lang="en-US" b="1" i="1" dirty="0"/>
              <a:t>DCT v </a:t>
            </a:r>
            <a:r>
              <a:rPr lang="en-US" b="1" i="1" dirty="0" err="1"/>
              <a:t>Casualife</a:t>
            </a:r>
            <a:r>
              <a:rPr lang="en-US" b="1" i="1" dirty="0"/>
              <a:t> Furniture International Pty Ltd </a:t>
            </a:r>
            <a:r>
              <a:rPr lang="en-US" dirty="0"/>
              <a:t>[2004] VSC 157 : Here, the court found that application could be made on the ‘just and equitable’ ground to wind up the company based on concerns about the company’s poor tax history and the company’s disdain for the obligation of tax.</a:t>
            </a:r>
          </a:p>
          <a:p>
            <a:endParaRPr lang="en-US" dirty="0"/>
          </a:p>
          <a:p>
            <a:endParaRPr lang="en-US" dirty="0"/>
          </a:p>
        </p:txBody>
      </p:sp>
      <p:sp>
        <p:nvSpPr>
          <p:cNvPr id="4" name="Slide Number Placeholder 3">
            <a:extLst>
              <a:ext uri="{FF2B5EF4-FFF2-40B4-BE49-F238E27FC236}">
                <a16:creationId xmlns:a16="http://schemas.microsoft.com/office/drawing/2014/main" id="{C4079CCE-12A1-4C0C-879A-9CA40C7B837A}"/>
              </a:ext>
            </a:extLst>
          </p:cNvPr>
          <p:cNvSpPr>
            <a:spLocks noGrp="1"/>
          </p:cNvSpPr>
          <p:nvPr>
            <p:ph type="sldNum" sz="quarter" idx="12"/>
          </p:nvPr>
        </p:nvSpPr>
        <p:spPr/>
        <p:txBody>
          <a:bodyPr/>
          <a:lstStyle/>
          <a:p>
            <a:fld id="{34B7E4EF-A1BD-40F4-AB7B-04F084DD991D}" type="slidenum">
              <a:rPr lang="en-US" smtClean="0"/>
              <a:t>9</a:t>
            </a:fld>
            <a:endParaRPr lang="en-US" dirty="0"/>
          </a:p>
        </p:txBody>
      </p:sp>
    </p:spTree>
    <p:extLst>
      <p:ext uri="{BB962C8B-B14F-4D97-AF65-F5344CB8AC3E}">
        <p14:creationId xmlns:p14="http://schemas.microsoft.com/office/powerpoint/2010/main" val="8972192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6277</TotalTime>
  <Words>5087</Words>
  <Application>Microsoft Office PowerPoint</Application>
  <PresentationFormat>Widescreen</PresentationFormat>
  <Paragraphs>377</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Calibri</vt:lpstr>
      <vt:lpstr>Calibri Light</vt:lpstr>
      <vt:lpstr>Hoefler Text A</vt:lpstr>
      <vt:lpstr>TwitterChirp</vt:lpstr>
      <vt:lpstr>Retrospect</vt:lpstr>
      <vt:lpstr>Week 5 -Voluntary and compulsory winding up; Assets available to the liquidator</vt:lpstr>
      <vt:lpstr>Voluntary and compulsory winding up </vt:lpstr>
      <vt:lpstr>VOLUNTARY WINDING UP</vt:lpstr>
      <vt:lpstr>Creditors’ voluntary winding up (Part 5.5 Div. 3)</vt:lpstr>
      <vt:lpstr>PowerPoint Presentation</vt:lpstr>
      <vt:lpstr>Process</vt:lpstr>
      <vt:lpstr>PowerPoint Presentation</vt:lpstr>
      <vt:lpstr>Compulsory winding-up </vt:lpstr>
      <vt:lpstr>Grounds upon which a court may order a winding up:</vt:lpstr>
      <vt:lpstr>Creditor application for winding-up</vt:lpstr>
      <vt:lpstr>S. 459E statutory demand</vt:lpstr>
      <vt:lpstr>Compliance with the demand</vt:lpstr>
      <vt:lpstr>Application to set aside a demand:</vt:lpstr>
      <vt:lpstr>PowerPoint Presentation</vt:lpstr>
      <vt:lpstr>PowerPoint Presentation</vt:lpstr>
      <vt:lpstr>Winding up on grounds of insolvency</vt:lpstr>
      <vt:lpstr>Outcome</vt:lpstr>
      <vt:lpstr>Winding up order</vt:lpstr>
      <vt:lpstr>TOPIC: THE EFFECTS OF WINDING UP </vt:lpstr>
      <vt:lpstr>EFFECT ON:</vt:lpstr>
      <vt:lpstr>Effect on company’s Business</vt:lpstr>
      <vt:lpstr>PowerPoint Presentation</vt:lpstr>
      <vt:lpstr>Effect on directors and other officers</vt:lpstr>
      <vt:lpstr>Effect on directors and other officers</vt:lpstr>
      <vt:lpstr>Effect on members</vt:lpstr>
      <vt:lpstr>Effect on creditors</vt:lpstr>
      <vt:lpstr>Effect on creditors (foreign insolvency proceedings)</vt:lpstr>
      <vt:lpstr>Effect on creditors (Secured and other creditors)</vt:lpstr>
      <vt:lpstr>Effect on creditors</vt:lpstr>
      <vt:lpstr>Effect on employees</vt:lpstr>
      <vt:lpstr>PowerPoint Presentation</vt:lpstr>
      <vt:lpstr>PowerPoint Presentation</vt:lpstr>
      <vt:lpstr>PowerPoint Presentation</vt:lpstr>
      <vt:lpstr>PowerPoint Presentation</vt:lpstr>
      <vt:lpstr>Voidable transactions</vt:lpstr>
      <vt:lpstr>Relation back 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 on contracts</vt:lpstr>
      <vt:lpstr>TOPIC: The administration of winding up</vt:lpstr>
      <vt:lpstr>PowerPoint Presentation</vt:lpstr>
      <vt:lpstr>Initial tasks of the liquidator</vt:lpstr>
      <vt:lpstr>Rights of creditors</vt:lpstr>
      <vt:lpstr>Directions of creditors</vt:lpstr>
      <vt:lpstr>Investigations</vt:lpstr>
      <vt:lpstr>Assets of the company</vt:lpstr>
      <vt:lpstr>Payment of dividends</vt:lpstr>
      <vt:lpstr>PowerPoint Presentation</vt:lpstr>
      <vt:lpstr>PowerPoint Presentation</vt:lpstr>
      <vt:lpstr>Is an asset sale through liquidation better than a formal rescue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3 -Voluntary and compulsory winding up</dc:title>
  <dc:creator>Akshaya Kamalnath</dc:creator>
  <cp:lastModifiedBy>Akshaya Kamalnath</cp:lastModifiedBy>
  <cp:revision>8</cp:revision>
  <dcterms:created xsi:type="dcterms:W3CDTF">2021-10-13T04:38:26Z</dcterms:created>
  <dcterms:modified xsi:type="dcterms:W3CDTF">2022-03-21T17:54:01Z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