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257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72" r:id="rId13"/>
    <p:sldId id="265" r:id="rId14"/>
    <p:sldId id="266" r:id="rId15"/>
    <p:sldId id="271" r:id="rId16"/>
    <p:sldId id="267" r:id="rId17"/>
    <p:sldId id="268" r:id="rId18"/>
    <p:sldId id="273" r:id="rId19"/>
  </p:sldIdLst>
  <p:sldSz cx="9144000" cy="6858000" type="screen4x3"/>
  <p:notesSz cx="6724650" cy="97742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389-36F8-4077-8FCB-1EC60BE0A714}" type="datetimeFigureOut">
              <a:rPr lang="en-SG" smtClean="0"/>
              <a:t>4/6/2013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9EA0-C609-4D9A-858E-6C2AF749318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628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389-36F8-4077-8FCB-1EC60BE0A714}" type="datetimeFigureOut">
              <a:rPr lang="en-SG" smtClean="0"/>
              <a:t>4/6/2013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9EA0-C609-4D9A-858E-6C2AF749318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015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389-36F8-4077-8FCB-1EC60BE0A714}" type="datetimeFigureOut">
              <a:rPr lang="en-SG" smtClean="0"/>
              <a:t>4/6/2013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9EA0-C609-4D9A-858E-6C2AF749318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822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389-36F8-4077-8FCB-1EC60BE0A714}" type="datetimeFigureOut">
              <a:rPr lang="en-SG" smtClean="0"/>
              <a:t>4/6/2013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9EA0-C609-4D9A-858E-6C2AF749318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16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389-36F8-4077-8FCB-1EC60BE0A714}" type="datetimeFigureOut">
              <a:rPr lang="en-SG" smtClean="0"/>
              <a:t>4/6/2013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9EA0-C609-4D9A-858E-6C2AF749318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42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389-36F8-4077-8FCB-1EC60BE0A714}" type="datetimeFigureOut">
              <a:rPr lang="en-SG" smtClean="0"/>
              <a:t>4/6/2013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9EA0-C609-4D9A-858E-6C2AF749318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80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389-36F8-4077-8FCB-1EC60BE0A714}" type="datetimeFigureOut">
              <a:rPr lang="en-SG" smtClean="0"/>
              <a:t>4/6/2013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9EA0-C609-4D9A-858E-6C2AF749318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079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389-36F8-4077-8FCB-1EC60BE0A714}" type="datetimeFigureOut">
              <a:rPr lang="en-SG" smtClean="0"/>
              <a:t>4/6/2013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9EA0-C609-4D9A-858E-6C2AF749318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135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389-36F8-4077-8FCB-1EC60BE0A714}" type="datetimeFigureOut">
              <a:rPr lang="en-SG" smtClean="0"/>
              <a:t>4/6/2013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9EA0-C609-4D9A-858E-6C2AF749318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080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389-36F8-4077-8FCB-1EC60BE0A714}" type="datetimeFigureOut">
              <a:rPr lang="en-SG" smtClean="0"/>
              <a:t>4/6/2013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9EA0-C609-4D9A-858E-6C2AF749318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709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389-36F8-4077-8FCB-1EC60BE0A714}" type="datetimeFigureOut">
              <a:rPr lang="en-SG" smtClean="0"/>
              <a:t>4/6/2013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9EA0-C609-4D9A-858E-6C2AF749318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439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2389-36F8-4077-8FCB-1EC60BE0A714}" type="datetimeFigureOut">
              <a:rPr lang="en-SG" smtClean="0"/>
              <a:t>4/6/2013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9EA0-C609-4D9A-858E-6C2AF749318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975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1.staticflickr.com/139/327122302_bbc4a3935b_b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The Art of Powerful Questions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4419600" y="65532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SG" sz="900" dirty="0"/>
              <a:t>http://www.flickr.com/photos/drachmann/327122302/sizes/l/</a:t>
            </a:r>
          </a:p>
        </p:txBody>
      </p:sp>
    </p:spTree>
    <p:extLst>
      <p:ext uri="{BB962C8B-B14F-4D97-AF65-F5344CB8AC3E}">
        <p14:creationId xmlns:p14="http://schemas.microsoft.com/office/powerpoint/2010/main" val="18396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Scope of Powerful Q’s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Different </a:t>
            </a:r>
            <a:r>
              <a:rPr lang="en-US" sz="2800" i="1" dirty="0" smtClean="0"/>
              <a:t>levels </a:t>
            </a:r>
            <a:r>
              <a:rPr lang="en-US" sz="2800" dirty="0" smtClean="0"/>
              <a:t>of asking the same question:</a:t>
            </a:r>
          </a:p>
          <a:p>
            <a:pPr marL="0" indent="0" algn="ctr">
              <a:buNone/>
            </a:pPr>
            <a:endParaRPr lang="en-US" sz="2800" dirty="0" smtClean="0"/>
          </a:p>
          <a:p>
            <a:r>
              <a:rPr lang="en-US" sz="2800" i="1" dirty="0" smtClean="0"/>
              <a:t>How</a:t>
            </a:r>
            <a:r>
              <a:rPr lang="en-US" sz="2800" dirty="0" smtClean="0"/>
              <a:t> satisfied are you with your job?</a:t>
            </a:r>
          </a:p>
          <a:p>
            <a:r>
              <a:rPr lang="en-US" sz="2800" i="1" dirty="0" smtClean="0"/>
              <a:t>How</a:t>
            </a:r>
            <a:r>
              <a:rPr lang="en-US" sz="2800" dirty="0" smtClean="0"/>
              <a:t> would you personally define a satisfying job?</a:t>
            </a:r>
            <a:endParaRPr lang="en-US" sz="2800" i="1" dirty="0" smtClean="0"/>
          </a:p>
          <a:p>
            <a:r>
              <a:rPr lang="en-US" sz="2800" i="1" dirty="0" smtClean="0"/>
              <a:t>How</a:t>
            </a:r>
            <a:r>
              <a:rPr lang="en-US" sz="2800" dirty="0" smtClean="0"/>
              <a:t> may one define job satisfaction?</a:t>
            </a:r>
            <a:endParaRPr lang="en-US" sz="2800" i="1" dirty="0"/>
          </a:p>
          <a:p>
            <a:r>
              <a:rPr lang="en-US" sz="2800" i="1" dirty="0" smtClean="0"/>
              <a:t>How</a:t>
            </a:r>
            <a:r>
              <a:rPr lang="en-US" sz="2800" dirty="0" smtClean="0"/>
              <a:t> may one possibly define happiness?</a:t>
            </a:r>
          </a:p>
          <a:p>
            <a:endParaRPr lang="en-US" sz="2800" i="1" dirty="0"/>
          </a:p>
          <a:p>
            <a:pPr marL="0" indent="0" algn="ctr">
              <a:buNone/>
            </a:pPr>
            <a:r>
              <a:rPr lang="en-US" sz="2800" dirty="0" smtClean="0"/>
              <a:t>(balance insight, scope and relevance)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01752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Assumptions of Powerful Q’s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/>
              <a:t>Different </a:t>
            </a:r>
            <a:r>
              <a:rPr lang="en-US" sz="2800" i="1" dirty="0" smtClean="0"/>
              <a:t>assumptions </a:t>
            </a:r>
            <a:r>
              <a:rPr lang="en-US" sz="2800" dirty="0" smtClean="0"/>
              <a:t>behind the same question:</a:t>
            </a:r>
          </a:p>
          <a:p>
            <a:pPr marL="0" indent="0" algn="ctr">
              <a:buNone/>
            </a:pPr>
            <a:endParaRPr lang="en-US" sz="2800" dirty="0" smtClean="0"/>
          </a:p>
          <a:p>
            <a:r>
              <a:rPr lang="en-US" sz="2800" i="1" dirty="0" smtClean="0"/>
              <a:t>What</a:t>
            </a:r>
            <a:r>
              <a:rPr lang="en-US" sz="2800" dirty="0" smtClean="0"/>
              <a:t> can you do to improve your job satisfaction?</a:t>
            </a:r>
          </a:p>
          <a:p>
            <a:r>
              <a:rPr lang="en-US" sz="2800" i="1" dirty="0" smtClean="0"/>
              <a:t>What</a:t>
            </a:r>
            <a:r>
              <a:rPr lang="en-US" sz="2800" dirty="0" smtClean="0"/>
              <a:t> can the company do to improve the job satisfaction of its employees?</a:t>
            </a:r>
          </a:p>
          <a:p>
            <a:r>
              <a:rPr lang="en-US" sz="2800" i="1" dirty="0" smtClean="0"/>
              <a:t>How</a:t>
            </a:r>
            <a:r>
              <a:rPr lang="en-US" sz="2800" dirty="0" smtClean="0"/>
              <a:t> would new KPIs affect your job satisfaction?</a:t>
            </a:r>
            <a:endParaRPr lang="en-US" sz="2800" i="1" dirty="0" smtClean="0"/>
          </a:p>
          <a:p>
            <a:r>
              <a:rPr lang="en-US" sz="2800" i="1" dirty="0" smtClean="0"/>
              <a:t>How</a:t>
            </a:r>
            <a:r>
              <a:rPr lang="en-US" sz="2800" dirty="0" smtClean="0"/>
              <a:t> may job satisfaction impact life quality?</a:t>
            </a:r>
            <a:endParaRPr lang="en-US" sz="2800" i="1" dirty="0" smtClean="0"/>
          </a:p>
          <a:p>
            <a:endParaRPr lang="en-US" sz="2800" i="1" dirty="0"/>
          </a:p>
          <a:p>
            <a:pPr marL="0" indent="0" algn="ctr">
              <a:buNone/>
            </a:pPr>
            <a:r>
              <a:rPr lang="en-US" sz="2800" dirty="0" smtClean="0"/>
              <a:t>(implicit / explicit)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9073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farm1.staticflickr.com/85/266913194_690815b7fa_b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09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95800" y="63246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SG" sz="900" dirty="0">
                <a:solidFill>
                  <a:schemeClr val="bg1"/>
                </a:solidFill>
              </a:rPr>
              <a:t>http://www.flickr.com/photos/mworrell/266913194/sizes/l/</a:t>
            </a:r>
          </a:p>
        </p:txBody>
      </p:sp>
    </p:spTree>
    <p:extLst>
      <p:ext uri="{BB962C8B-B14F-4D97-AF65-F5344CB8AC3E}">
        <p14:creationId xmlns:p14="http://schemas.microsoft.com/office/powerpoint/2010/main" val="286862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Prepare background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Plan goals, available time,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Formulate questions</a:t>
            </a:r>
          </a:p>
          <a:p>
            <a:pPr marL="914400" lvl="1" indent="-514350"/>
            <a:r>
              <a:rPr lang="en-SG" dirty="0" smtClean="0"/>
              <a:t>Write down different versions (construction, scope and assumptions)</a:t>
            </a:r>
          </a:p>
          <a:p>
            <a:pPr marL="914400" lvl="1" indent="-514350"/>
            <a:r>
              <a:rPr lang="en-SG" dirty="0" smtClean="0"/>
              <a:t>Rate them in terms of power</a:t>
            </a:r>
          </a:p>
          <a:p>
            <a:pPr marL="914400" lvl="1" indent="-514350"/>
            <a:r>
              <a:rPr lang="en-SG" dirty="0" smtClean="0"/>
              <a:t>Anticipate alternate interpretations (test)</a:t>
            </a:r>
          </a:p>
          <a:p>
            <a:pPr marL="914400" lvl="1" indent="-514350"/>
            <a:r>
              <a:rPr lang="en-SG" dirty="0" smtClean="0"/>
              <a:t>Envision possible/potential responses (test more)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Develop and refine your own (your group) strategies, techniques and tips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42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16" y="2"/>
            <a:ext cx="5098168" cy="685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99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arm4.staticflickr.com/3195/3294014627_d34779dc88_b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86" y="-500419"/>
            <a:ext cx="5633114" cy="751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65532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SG" sz="900" dirty="0">
                <a:solidFill>
                  <a:schemeClr val="bg1"/>
                </a:solidFill>
              </a:rPr>
              <a:t>http://www.flickr.com/photos/a_ninjamonkey/3294014627/sizes/l/</a:t>
            </a:r>
          </a:p>
        </p:txBody>
      </p:sp>
    </p:spTree>
    <p:extLst>
      <p:ext uri="{BB962C8B-B14F-4D97-AF65-F5344CB8AC3E}">
        <p14:creationId xmlns:p14="http://schemas.microsoft.com/office/powerpoint/2010/main" val="236195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SG" dirty="0" smtClean="0"/>
              <a:t>Learn to listen</a:t>
            </a:r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dirty="0" smtClean="0"/>
              <a:t>Practice, practice, practice</a:t>
            </a:r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dirty="0" smtClean="0"/>
              <a:t>Take notes (figuratively or literally)</a:t>
            </a:r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dirty="0" smtClean="0"/>
              <a:t>The best questions are not </a:t>
            </a:r>
            <a:r>
              <a:rPr lang="en-SG" i="1" dirty="0" smtClean="0"/>
              <a:t>questions (interrogations)</a:t>
            </a:r>
          </a:p>
          <a:p>
            <a:pPr marL="0" indent="0" algn="ctr">
              <a:buNone/>
            </a:pPr>
            <a:endParaRPr lang="en-SG" i="1" dirty="0"/>
          </a:p>
          <a:p>
            <a:pPr marL="0" indent="0" algn="ctr">
              <a:buNone/>
            </a:pPr>
            <a:r>
              <a:rPr lang="en-SG" dirty="0" smtClean="0"/>
              <a:t>Interviews are </a:t>
            </a:r>
            <a:r>
              <a:rPr lang="en-SG" i="1" dirty="0" smtClean="0"/>
              <a:t>learning conversations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466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65980"/>
            <a:ext cx="6858002" cy="512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11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farm8.staticflickr.com/7133/7623744452_7222654f38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5800" y="65532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SG" sz="900" dirty="0">
                <a:solidFill>
                  <a:schemeClr val="bg1"/>
                </a:solidFill>
              </a:rPr>
              <a:t>http://www.flickr.com/photos/86979666@N00/7623744452/sizes/l/</a:t>
            </a:r>
          </a:p>
        </p:txBody>
      </p:sp>
    </p:spTree>
    <p:extLst>
      <p:ext uri="{BB962C8B-B14F-4D97-AF65-F5344CB8AC3E}">
        <p14:creationId xmlns:p14="http://schemas.microsoft.com/office/powerpoint/2010/main" val="359145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Art of Powerful Questions</a:t>
            </a:r>
            <a:endParaRPr lang="en-S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 smtClean="0"/>
              <a:t>Whole Systems Associates www.theworldcafe.com</a:t>
            </a:r>
            <a:endParaRPr lang="en-SG" dirty="0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r="3628"/>
          <a:stretch/>
        </p:blipFill>
        <p:spPr bwMode="auto">
          <a:xfrm>
            <a:off x="1803539" y="1143000"/>
            <a:ext cx="5463898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3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arm1.staticflickr.com/134/318947873_12028f1b66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" y="-217263"/>
            <a:ext cx="9113293" cy="70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4352925"/>
            <a:ext cx="7772400" cy="1362075"/>
          </a:xfrm>
          <a:solidFill>
            <a:srgbClr val="FFFFFF">
              <a:alpha val="50196"/>
            </a:srgbClr>
          </a:solidFill>
        </p:spPr>
        <p:txBody>
          <a:bodyPr>
            <a:noAutofit/>
          </a:bodyPr>
          <a:lstStyle/>
          <a:p>
            <a:r>
              <a:rPr lang="en-US" sz="2800" dirty="0" smtClean="0"/>
              <a:t>“A paradigm shift occurs when a question is asked inside the Current paradigm that can only be answered from outside it”</a:t>
            </a:r>
            <a:endParaRPr lang="en-SG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852738"/>
            <a:ext cx="7772400" cy="1500187"/>
          </a:xfrm>
        </p:spPr>
        <p:txBody>
          <a:bodyPr/>
          <a:lstStyle/>
          <a:p>
            <a:r>
              <a:rPr lang="en-US" i="1" dirty="0" smtClean="0"/>
              <a:t>The Art of the Question</a:t>
            </a:r>
            <a:r>
              <a:rPr lang="en-US" dirty="0" smtClean="0"/>
              <a:t>, Marilee Goldberg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19600" y="65532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SG" sz="900" dirty="0"/>
              <a:t>http://www.flickr.com/photos/oberazzi/318947873/sizes/l/</a:t>
            </a:r>
          </a:p>
        </p:txBody>
      </p:sp>
    </p:spTree>
    <p:extLst>
      <p:ext uri="{BB962C8B-B14F-4D97-AF65-F5344CB8AC3E}">
        <p14:creationId xmlns:p14="http://schemas.microsoft.com/office/powerpoint/2010/main" val="21716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dirty="0" smtClean="0"/>
              <a:t>From the </a:t>
            </a:r>
            <a:r>
              <a:rPr lang="en-SG" i="1" dirty="0" smtClean="0"/>
              <a:t>right answers </a:t>
            </a:r>
            <a:r>
              <a:rPr lang="en-SG" dirty="0" smtClean="0"/>
              <a:t>to the </a:t>
            </a:r>
            <a:r>
              <a:rPr lang="en-SG" i="1" dirty="0" smtClean="0"/>
              <a:t>right questions</a:t>
            </a:r>
            <a:endParaRPr lang="en-SG" dirty="0" smtClean="0"/>
          </a:p>
          <a:p>
            <a:pPr marL="0" indent="0" algn="ctr">
              <a:buNone/>
            </a:pPr>
            <a:endParaRPr lang="en-SG" dirty="0" smtClean="0"/>
          </a:p>
          <a:p>
            <a:pPr marL="0" indent="0" algn="ctr">
              <a:buNone/>
            </a:pPr>
            <a:r>
              <a:rPr lang="en-SG" dirty="0" smtClean="0"/>
              <a:t>Good questions lead to insights</a:t>
            </a:r>
          </a:p>
          <a:p>
            <a:pPr marL="0" indent="0" algn="ctr">
              <a:buNone/>
            </a:pPr>
            <a:endParaRPr lang="en-SG" dirty="0" smtClean="0"/>
          </a:p>
          <a:p>
            <a:pPr marL="0" indent="0" algn="ctr">
              <a:buNone/>
            </a:pPr>
            <a:r>
              <a:rPr lang="en-SG" dirty="0" smtClean="0"/>
              <a:t>Time for reflection</a:t>
            </a:r>
          </a:p>
          <a:p>
            <a:pPr marL="0" indent="0" algn="ctr">
              <a:buNone/>
            </a:pPr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3739765"/>
            <a:ext cx="9144000" cy="3042035"/>
            <a:chOff x="0" y="3739765"/>
            <a:chExt cx="9144000" cy="304203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39765"/>
              <a:ext cx="9144000" cy="3042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0" y="6477000"/>
              <a:ext cx="304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4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 </a:t>
            </a:r>
            <a:r>
              <a:rPr lang="en-SG" i="1" dirty="0" smtClean="0"/>
              <a:t>Powerful</a:t>
            </a:r>
            <a:r>
              <a:rPr lang="en-SG" dirty="0" smtClean="0"/>
              <a:t> Question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generates </a:t>
            </a:r>
            <a:r>
              <a:rPr lang="en-US" i="1" dirty="0" smtClean="0"/>
              <a:t>curiosity</a:t>
            </a:r>
            <a:r>
              <a:rPr lang="en-US" dirty="0" smtClean="0"/>
              <a:t> in the listener</a:t>
            </a:r>
          </a:p>
          <a:p>
            <a:r>
              <a:rPr lang="en-US" dirty="0" smtClean="0"/>
              <a:t>stimulates </a:t>
            </a:r>
            <a:r>
              <a:rPr lang="en-US" i="1" dirty="0" smtClean="0"/>
              <a:t>reflective conversation</a:t>
            </a:r>
          </a:p>
          <a:p>
            <a:r>
              <a:rPr lang="en-US" dirty="0" smtClean="0"/>
              <a:t>is </a:t>
            </a:r>
            <a:r>
              <a:rPr lang="en-US" i="1" dirty="0" smtClean="0"/>
              <a:t>thought-provoking</a:t>
            </a:r>
          </a:p>
          <a:p>
            <a:r>
              <a:rPr lang="en-US" dirty="0" smtClean="0"/>
              <a:t>surfaces </a:t>
            </a:r>
            <a:r>
              <a:rPr lang="en-US" i="1" dirty="0" smtClean="0"/>
              <a:t>underlying assumptions</a:t>
            </a:r>
          </a:p>
          <a:p>
            <a:r>
              <a:rPr lang="en-US" dirty="0" smtClean="0"/>
              <a:t>invites </a:t>
            </a:r>
            <a:r>
              <a:rPr lang="en-US" i="1" dirty="0" smtClean="0"/>
              <a:t>creativity </a:t>
            </a:r>
            <a:r>
              <a:rPr lang="en-US" dirty="0" smtClean="0"/>
              <a:t>and new possibilities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generates </a:t>
            </a:r>
            <a:r>
              <a:rPr lang="en-US" i="1" dirty="0" smtClean="0"/>
              <a:t>energy </a:t>
            </a:r>
            <a:r>
              <a:rPr lang="en-US" dirty="0" smtClean="0"/>
              <a:t>and </a:t>
            </a:r>
            <a:r>
              <a:rPr lang="en-US" i="1" dirty="0" smtClean="0"/>
              <a:t>forward movement</a:t>
            </a:r>
          </a:p>
          <a:p>
            <a:r>
              <a:rPr lang="en-US" dirty="0" smtClean="0"/>
              <a:t>channels </a:t>
            </a:r>
            <a:r>
              <a:rPr lang="en-US" i="1" dirty="0" smtClean="0"/>
              <a:t>attention and focuses</a:t>
            </a:r>
            <a:r>
              <a:rPr lang="en-US" dirty="0" smtClean="0"/>
              <a:t> inquiry</a:t>
            </a:r>
          </a:p>
          <a:p>
            <a:r>
              <a:rPr lang="en-US" i="1" dirty="0" smtClean="0"/>
              <a:t>stays</a:t>
            </a:r>
            <a:r>
              <a:rPr lang="en-US" dirty="0" smtClean="0"/>
              <a:t> with participants</a:t>
            </a:r>
          </a:p>
          <a:p>
            <a:r>
              <a:rPr lang="en-US" dirty="0" smtClean="0"/>
              <a:t>touches a deep </a:t>
            </a:r>
            <a:r>
              <a:rPr lang="en-US" i="1" dirty="0" smtClean="0"/>
              <a:t>meaning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evokes </a:t>
            </a:r>
            <a:r>
              <a:rPr lang="en-US" i="1" dirty="0" smtClean="0"/>
              <a:t>more questions</a:t>
            </a:r>
            <a:endParaRPr lang="en-SG" i="1" dirty="0" smtClean="0"/>
          </a:p>
        </p:txBody>
      </p:sp>
    </p:spTree>
    <p:extLst>
      <p:ext uri="{BB962C8B-B14F-4D97-AF65-F5344CB8AC3E}">
        <p14:creationId xmlns:p14="http://schemas.microsoft.com/office/powerpoint/2010/main" val="96294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SG" dirty="0" smtClean="0"/>
              <a:t>DO’s</a:t>
            </a:r>
          </a:p>
          <a:p>
            <a:pPr marL="0" indent="0" algn="r">
              <a:buNone/>
            </a:pPr>
            <a:endParaRPr lang="en-SG" dirty="0" smtClean="0"/>
          </a:p>
          <a:p>
            <a:pPr marL="0" indent="0" algn="r">
              <a:buNone/>
            </a:pPr>
            <a:r>
              <a:rPr lang="en-SG" dirty="0" smtClean="0"/>
              <a:t>curiosity</a:t>
            </a:r>
          </a:p>
          <a:p>
            <a:pPr marL="0" indent="0" algn="r">
              <a:buNone/>
            </a:pPr>
            <a:r>
              <a:rPr lang="en-SG" dirty="0" smtClean="0"/>
              <a:t>reflection</a:t>
            </a:r>
          </a:p>
          <a:p>
            <a:pPr marL="0" indent="0" algn="r">
              <a:buNone/>
            </a:pPr>
            <a:r>
              <a:rPr lang="en-SG" dirty="0" smtClean="0"/>
              <a:t>reveal assumptions</a:t>
            </a:r>
          </a:p>
          <a:p>
            <a:pPr marL="0" indent="0" algn="r">
              <a:buNone/>
            </a:pPr>
            <a:r>
              <a:rPr lang="en-SG" dirty="0" smtClean="0"/>
              <a:t>creativity</a:t>
            </a:r>
          </a:p>
          <a:p>
            <a:pPr marL="0" indent="0" algn="r">
              <a:buNone/>
            </a:pPr>
            <a:r>
              <a:rPr lang="en-SG" dirty="0" smtClean="0"/>
              <a:t>energy</a:t>
            </a:r>
          </a:p>
          <a:p>
            <a:pPr marL="0" indent="0" algn="r">
              <a:buNone/>
            </a:pPr>
            <a:r>
              <a:rPr lang="en-SG" dirty="0" smtClean="0"/>
              <a:t>engagement</a:t>
            </a:r>
          </a:p>
          <a:p>
            <a:pPr marL="0" indent="0" algn="r">
              <a:buNone/>
            </a:pPr>
            <a:r>
              <a:rPr lang="en-SG" dirty="0" smtClean="0"/>
              <a:t>trust</a:t>
            </a:r>
          </a:p>
          <a:p>
            <a:pPr marL="0" indent="0" algn="r">
              <a:buNone/>
            </a:pPr>
            <a:r>
              <a:rPr lang="en-SG" dirty="0" smtClean="0"/>
              <a:t>meaningful</a:t>
            </a:r>
          </a:p>
          <a:p>
            <a:pPr marL="0" indent="0" algn="r">
              <a:buNone/>
            </a:pPr>
            <a:r>
              <a:rPr lang="en-SG" dirty="0" smtClean="0"/>
              <a:t>trigger more questions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 smtClean="0"/>
              <a:t>DON’Ts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smtClean="0"/>
              <a:t>boredom</a:t>
            </a:r>
          </a:p>
          <a:p>
            <a:pPr marL="0" indent="0">
              <a:buNone/>
            </a:pPr>
            <a:r>
              <a:rPr lang="en-SG" dirty="0" smtClean="0"/>
              <a:t>reaction</a:t>
            </a:r>
          </a:p>
          <a:p>
            <a:pPr marL="0" indent="0">
              <a:buNone/>
            </a:pPr>
            <a:r>
              <a:rPr lang="en-SG" dirty="0" smtClean="0"/>
              <a:t>extend biases</a:t>
            </a:r>
          </a:p>
          <a:p>
            <a:pPr marL="0" indent="0">
              <a:buNone/>
            </a:pPr>
            <a:r>
              <a:rPr lang="en-SG" dirty="0" smtClean="0"/>
              <a:t>agreement</a:t>
            </a:r>
          </a:p>
          <a:p>
            <a:pPr marL="0" indent="0">
              <a:buNone/>
            </a:pPr>
            <a:r>
              <a:rPr lang="en-SG" dirty="0" smtClean="0"/>
              <a:t>stall</a:t>
            </a:r>
          </a:p>
          <a:p>
            <a:pPr marL="0" indent="0">
              <a:buNone/>
            </a:pPr>
            <a:r>
              <a:rPr lang="en-SG" dirty="0" smtClean="0"/>
              <a:t>distraction</a:t>
            </a:r>
          </a:p>
          <a:p>
            <a:pPr marL="0" indent="0">
              <a:buNone/>
            </a:pPr>
            <a:r>
              <a:rPr lang="en-SG" dirty="0" smtClean="0"/>
              <a:t>suspicion</a:t>
            </a:r>
            <a:endParaRPr lang="en-SG" dirty="0"/>
          </a:p>
          <a:p>
            <a:pPr marL="0" indent="0">
              <a:buNone/>
            </a:pPr>
            <a:r>
              <a:rPr lang="en-SG" dirty="0" smtClean="0"/>
              <a:t>trivial</a:t>
            </a:r>
          </a:p>
          <a:p>
            <a:pPr marL="0" indent="0">
              <a:buNone/>
            </a:pPr>
            <a:r>
              <a:rPr lang="en-SG" dirty="0" smtClean="0"/>
              <a:t>dead-ends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437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00" y="1371600"/>
            <a:ext cx="686260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71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rm1.staticflickr.com/62/202872717_a8a4799419_b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bg1"/>
                </a:solidFill>
              </a:rPr>
              <a:t>Construction, Scope and Assumptions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4419600" y="65509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SG" sz="900" dirty="0">
                <a:solidFill>
                  <a:schemeClr val="bg1"/>
                </a:solidFill>
              </a:rPr>
              <a:t>http://www.flickr.com/photos/dullhunk/202872717/sizes/l/</a:t>
            </a:r>
          </a:p>
        </p:txBody>
      </p:sp>
    </p:spTree>
    <p:extLst>
      <p:ext uri="{BB962C8B-B14F-4D97-AF65-F5344CB8AC3E}">
        <p14:creationId xmlns:p14="http://schemas.microsoft.com/office/powerpoint/2010/main" val="416917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Construct Powerful Q’s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/>
              <a:t>Different </a:t>
            </a:r>
            <a:r>
              <a:rPr lang="en-US" sz="2800" i="1" dirty="0" smtClean="0"/>
              <a:t>ways </a:t>
            </a:r>
            <a:r>
              <a:rPr lang="en-US" sz="2800" dirty="0" smtClean="0"/>
              <a:t>of asking the same question:</a:t>
            </a:r>
          </a:p>
          <a:p>
            <a:pPr marL="0" indent="0" algn="ctr">
              <a:buNone/>
            </a:pPr>
            <a:endParaRPr lang="en-US" sz="2800" dirty="0" smtClean="0"/>
          </a:p>
          <a:p>
            <a:r>
              <a:rPr lang="en-US" sz="2800" dirty="0" smtClean="0"/>
              <a:t>Are you satisfied with your job?</a:t>
            </a:r>
          </a:p>
          <a:p>
            <a:r>
              <a:rPr lang="en-US" sz="2800" i="1" dirty="0" smtClean="0"/>
              <a:t>When </a:t>
            </a:r>
            <a:r>
              <a:rPr lang="en-US" sz="2800" dirty="0" smtClean="0"/>
              <a:t>have you been most satisfied with your job?</a:t>
            </a:r>
          </a:p>
          <a:p>
            <a:r>
              <a:rPr lang="en-US" sz="2800" i="1" dirty="0" smtClean="0"/>
              <a:t>What</a:t>
            </a:r>
            <a:r>
              <a:rPr lang="en-US" sz="2800" dirty="0" smtClean="0"/>
              <a:t> do you find most satisfying about your job?</a:t>
            </a:r>
          </a:p>
          <a:p>
            <a:r>
              <a:rPr lang="en-US" sz="2800" i="1" dirty="0" smtClean="0"/>
              <a:t>How</a:t>
            </a:r>
            <a:r>
              <a:rPr lang="en-US" sz="2800" dirty="0" smtClean="0"/>
              <a:t> may one define job satisfaction?</a:t>
            </a:r>
            <a:endParaRPr lang="en-US" sz="2800" i="1" dirty="0" smtClean="0"/>
          </a:p>
          <a:p>
            <a:r>
              <a:rPr lang="en-US" sz="2800" i="1" dirty="0" smtClean="0"/>
              <a:t>Why</a:t>
            </a:r>
            <a:r>
              <a:rPr lang="en-US" sz="2800" dirty="0" smtClean="0"/>
              <a:t> might it be that your job has its ups and downs?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(more reflective, engaging and deeper conversations)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68798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414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The Art of Powerful Questions</vt:lpstr>
      <vt:lpstr>The Art of Powerful Questions</vt:lpstr>
      <vt:lpstr>“A paradigm shift occurs when a question is asked inside the Current paradigm that can only be answered from outside it”</vt:lpstr>
      <vt:lpstr>PowerPoint Presentation</vt:lpstr>
      <vt:lpstr>A Powerful Question</vt:lpstr>
      <vt:lpstr>PowerPoint Presentation</vt:lpstr>
      <vt:lpstr>PowerPoint Presentation</vt:lpstr>
      <vt:lpstr>Construction, Scope and Assumptions</vt:lpstr>
      <vt:lpstr>Construct Powerful Q’s</vt:lpstr>
      <vt:lpstr>Scope of Powerful Q’s</vt:lpstr>
      <vt:lpstr>Assumptions of Powerful Q’s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Powerful Questions</dc:title>
  <dc:creator>Ricardo Sosa</dc:creator>
  <cp:lastModifiedBy>McNaughtonA</cp:lastModifiedBy>
  <cp:revision>20</cp:revision>
  <cp:lastPrinted>2013-06-04T04:23:22Z</cp:lastPrinted>
  <dcterms:created xsi:type="dcterms:W3CDTF">2013-02-02T21:41:57Z</dcterms:created>
  <dcterms:modified xsi:type="dcterms:W3CDTF">2013-06-04T04:23:46Z</dcterms:modified>
</cp:coreProperties>
</file>