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302" r:id="rId3"/>
    <p:sldId id="301" r:id="rId4"/>
    <p:sldId id="266" r:id="rId5"/>
    <p:sldId id="267" r:id="rId6"/>
    <p:sldId id="270" r:id="rId7"/>
    <p:sldId id="300" r:id="rId8"/>
    <p:sldId id="268" r:id="rId9"/>
    <p:sldId id="269" r:id="rId10"/>
    <p:sldId id="292" r:id="rId11"/>
    <p:sldId id="280" r:id="rId12"/>
    <p:sldId id="281" r:id="rId13"/>
    <p:sldId id="275" r:id="rId14"/>
    <p:sldId id="274" r:id="rId15"/>
    <p:sldId id="296" r:id="rId16"/>
    <p:sldId id="276" r:id="rId17"/>
    <p:sldId id="277" r:id="rId18"/>
    <p:sldId id="298" r:id="rId19"/>
    <p:sldId id="297" r:id="rId20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006699"/>
    <a:srgbClr val="996699"/>
    <a:srgbClr val="FF0000"/>
    <a:srgbClr val="00FF00"/>
    <a:srgbClr val="0000FF"/>
    <a:srgbClr val="000000"/>
    <a:srgbClr val="FF7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61" autoAdjust="0"/>
  </p:normalViewPr>
  <p:slideViewPr>
    <p:cSldViewPr>
      <p:cViewPr>
        <p:scale>
          <a:sx n="65" d="100"/>
          <a:sy n="65" d="100"/>
        </p:scale>
        <p:origin x="3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29D96F5-5C7E-45B6-9E74-0A5D07691AB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MS PGothic" panose="020B0600070205080204" pitchFamily="34" charset="-128"/>
        <a:cs typeface="Arial" pitchFamily="-1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Arial" pitchFamily="-1" charset="0"/>
        <a:cs typeface="Arial" pitchFamily="-1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Arial" pitchFamily="-1" charset="0"/>
        <a:cs typeface="Arial" pitchFamily="-1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Arial" pitchFamily="-1" charset="0"/>
        <a:cs typeface="Arial" pitchFamily="-1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" charset="0"/>
        <a:ea typeface="Arial" pitchFamily="-1" charset="0"/>
        <a:cs typeface="Arial" pitchFamily="-1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17DCE9-0756-43F5-B322-F590EA0A0FD4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5C71FA-A70B-475A-BBA8-76C28BCFD91B}" type="slidenum">
              <a:rPr lang="en-AU" altLang="en-US" smtClean="0"/>
              <a:pPr>
                <a:spcBef>
                  <a:spcPct val="0"/>
                </a:spcBef>
              </a:pPr>
              <a:t>13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E18470-7E36-44F7-9A49-7A164D81768E}" type="slidenum">
              <a:rPr lang="en-AU" altLang="en-US" smtClean="0"/>
              <a:pPr>
                <a:spcBef>
                  <a:spcPct val="0"/>
                </a:spcBef>
              </a:pPr>
              <a:t>14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46BA14-F9F1-4A9F-AB9B-54A1585CDE67}" type="slidenum">
              <a:rPr lang="en-AU" altLang="en-US" smtClean="0"/>
              <a:pPr>
                <a:spcBef>
                  <a:spcPct val="0"/>
                </a:spcBef>
              </a:pPr>
              <a:t>16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234E9E-DD3C-47BC-9601-AA75C3C2D6B3}" type="slidenum">
              <a:rPr lang="en-AU" altLang="en-US" smtClean="0"/>
              <a:pPr>
                <a:spcBef>
                  <a:spcPct val="0"/>
                </a:spcBef>
              </a:pPr>
              <a:t>17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59FC27-717A-4BE0-845E-8E01549A1B3D}" type="slidenum">
              <a:rPr lang="en-AU" altLang="en-US" smtClean="0"/>
              <a:pPr>
                <a:spcBef>
                  <a:spcPct val="0"/>
                </a:spcBef>
              </a:pPr>
              <a:t>4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038AB0-1D8B-484E-B0AE-F73A9B42107A}" type="slidenum">
              <a:rPr lang="en-AU" altLang="en-US" smtClean="0"/>
              <a:pPr>
                <a:spcBef>
                  <a:spcPct val="0"/>
                </a:spcBef>
              </a:pPr>
              <a:t>5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24B0F5-01CD-4701-9FFD-E749A46E5BB1}" type="slidenum">
              <a:rPr lang="en-AU" altLang="en-US" smtClean="0"/>
              <a:pPr>
                <a:spcBef>
                  <a:spcPct val="0"/>
                </a:spcBef>
              </a:pPr>
              <a:t>6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24B0F5-01CD-4701-9FFD-E749A46E5BB1}" type="slidenum">
              <a:rPr lang="en-AU" altLang="en-US" smtClean="0"/>
              <a:pPr>
                <a:spcBef>
                  <a:spcPct val="0"/>
                </a:spcBef>
              </a:pPr>
              <a:t>7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6655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9C4C1D-0F3A-4042-AB6E-CF5B78D7FE85}" type="slidenum">
              <a:rPr lang="en-AU" altLang="en-US" smtClean="0"/>
              <a:pPr>
                <a:spcBef>
                  <a:spcPct val="0"/>
                </a:spcBef>
              </a:pPr>
              <a:t>8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99A0EC-7100-4A87-B949-324472276851}" type="slidenum">
              <a:rPr lang="en-AU" altLang="en-US" smtClean="0"/>
              <a:pPr>
                <a:spcBef>
                  <a:spcPct val="0"/>
                </a:spcBef>
              </a:pPr>
              <a:t>9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74E3E9-5D39-4B51-8775-CD2B1CA8B236}" type="slidenum">
              <a:rPr lang="en-AU" altLang="en-US" smtClean="0"/>
              <a:pPr>
                <a:spcBef>
                  <a:spcPct val="0"/>
                </a:spcBef>
              </a:pPr>
              <a:t>11</a:t>
            </a:fld>
            <a:endParaRPr lang="en-AU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1D64B8-00E6-4F72-8742-256C975B82C4}" type="slidenum">
              <a:rPr lang="en-AU" altLang="en-US" smtClean="0"/>
              <a:pPr>
                <a:spcBef>
                  <a:spcPct val="0"/>
                </a:spcBef>
              </a:pPr>
              <a:t>12</a:t>
            </a:fld>
            <a:endParaRPr lang="en-AU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6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C0F80-9D9E-411B-B753-A594984066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4082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A2EBC-BC7D-435B-B47D-9D8348FE548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5085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4BECF-1C33-40C2-B882-D6A857EA611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552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1EAFC-6C24-4BD8-AFD6-6D90F42B8AC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23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46C7B-1ED6-4717-A32A-86BD96EDA6A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3513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A5D65-4A69-4C7F-A505-90A9EDFACDA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8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33046-F5D9-4FC6-8BC7-97DC92ACE11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3469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88BC0-CDD0-4488-A61E-E2CF399F508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0749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BED99-4D89-453C-854B-EF56931F1D0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550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A76B-6745-4916-B001-EF0D5CF2F46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110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B8D23-2B7F-4523-8D34-710F2D732AB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25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" charset="0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r>
              <a:rPr lang="en-AU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DB53D15-2347-49DB-B1DF-EC04E40ACA6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MS PGothic" panose="020B0600070205080204" pitchFamily="34" charset="-128"/>
          <a:cs typeface="Arial" pitchFamily="-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MS PGothic" panose="020B0600070205080204" pitchFamily="34" charset="-128"/>
          <a:cs typeface="Arial" pitchFamily="-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MS PGothic" panose="020B0600070205080204" pitchFamily="34" charset="-128"/>
          <a:cs typeface="Arial" pitchFamily="-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MS PGothic" panose="020B0600070205080204" pitchFamily="34" charset="-128"/>
          <a:cs typeface="Arial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Arial" pitchFamily="-1" charset="0"/>
          <a:cs typeface="Arial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Arial" pitchFamily="-1" charset="0"/>
          <a:cs typeface="Arial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Arial" pitchFamily="-1" charset="0"/>
          <a:cs typeface="Arial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itchFamily="-1" charset="0"/>
          <a:ea typeface="Arial" pitchFamily="-1" charset="0"/>
          <a:cs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strec.com/ideas-for-healthy-and-tasty-breakfasts/healthy-sandwich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://sega-addicts.murnaumusic.com/?attachment_id=1062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1039812"/>
          </a:xfrm>
        </p:spPr>
        <p:txBody>
          <a:bodyPr/>
          <a:lstStyle/>
          <a:p>
            <a:pPr eaLnBrk="1" hangingPunct="1"/>
            <a:r>
              <a:rPr lang="en-US" altLang="en-US" smtClean="0"/>
              <a:t>ANU College of Law</a:t>
            </a:r>
          </a:p>
          <a:p>
            <a:pPr eaLnBrk="1" hangingPunct="1"/>
            <a:r>
              <a:rPr lang="en-US" altLang="en-US" smtClean="0"/>
              <a:t>Dr Anne Macduff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409700" y="3284984"/>
            <a:ext cx="632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Introduction</a:t>
            </a:r>
          </a:p>
        </p:txBody>
      </p:sp>
      <p:sp>
        <p:nvSpPr>
          <p:cNvPr id="4100" name="Title 4"/>
          <p:cNvSpPr>
            <a:spLocks noGrp="1"/>
          </p:cNvSpPr>
          <p:nvPr>
            <p:ph type="ctrTitle"/>
          </p:nvPr>
        </p:nvSpPr>
        <p:spPr>
          <a:xfrm>
            <a:off x="468313" y="1639798"/>
            <a:ext cx="8207375" cy="1200329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FAMILY LAW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2072D-B5DD-4EBF-9D6B-70884E6051B3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AU" altLang="en-US" sz="1400" smtClean="0"/>
          </a:p>
        </p:txBody>
      </p:sp>
      <p:pic>
        <p:nvPicPr>
          <p:cNvPr id="19460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7200" y="981075"/>
            <a:ext cx="5689600" cy="51450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The learning sandwich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5569C-3160-44EC-A451-359F8C0856A1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AU" altLang="en-US" sz="1400" smtClean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3494087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1"/>
          <p:cNvSpPr>
            <a:spLocks noChangeArrowheads="1"/>
          </p:cNvSpPr>
          <p:nvPr/>
        </p:nvSpPr>
        <p:spPr bwMode="auto">
          <a:xfrm>
            <a:off x="468313" y="5876925"/>
            <a:ext cx="84248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100"/>
              <a:t>Picture sourced at: </a:t>
            </a:r>
            <a:r>
              <a:rPr lang="en-AU" altLang="en-US" sz="1100" u="sng">
                <a:hlinkClick r:id="rId4"/>
              </a:rPr>
              <a:t>http://www.justrec.com/ideas-for-healthy-and-tasty-breakfasts/healthy-sandwich/</a:t>
            </a:r>
            <a:endParaRPr lang="en-AU" altLang="en-US" sz="1100"/>
          </a:p>
        </p:txBody>
      </p:sp>
      <p:sp>
        <p:nvSpPr>
          <p:cNvPr id="20486" name="Content Placeholder 3"/>
          <p:cNvSpPr>
            <a:spLocks noGrp="1"/>
          </p:cNvSpPr>
          <p:nvPr>
            <p:ph idx="1"/>
          </p:nvPr>
        </p:nvSpPr>
        <p:spPr>
          <a:xfrm>
            <a:off x="468313" y="2479675"/>
            <a:ext cx="3827463" cy="282575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80744" y="2780928"/>
            <a:ext cx="360045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AU" dirty="0">
              <a:latin typeface="Arial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AU" dirty="0">
                <a:latin typeface="Arial" charset="0"/>
              </a:rPr>
              <a:t>Reading (see reading guides)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AU" dirty="0" smtClean="0">
                <a:latin typeface="Arial" charset="0"/>
              </a:rPr>
              <a:t>Lectures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AU" dirty="0" smtClean="0">
                <a:latin typeface="Arial" charset="0"/>
              </a:rPr>
              <a:t>Workshops </a:t>
            </a:r>
            <a:endParaRPr lang="en-AU" dirty="0">
              <a:latin typeface="Arial" charset="0"/>
            </a:endParaRPr>
          </a:p>
          <a:p>
            <a:pPr>
              <a:defRPr/>
            </a:pPr>
            <a:r>
              <a:rPr lang="en-AU" dirty="0" smtClean="0">
                <a:latin typeface="Arial" charset="0"/>
              </a:rPr>
              <a:t>4</a:t>
            </a:r>
            <a:r>
              <a:rPr lang="en-AU" dirty="0">
                <a:latin typeface="Arial" charset="0"/>
              </a:rPr>
              <a:t>. </a:t>
            </a:r>
            <a:r>
              <a:rPr lang="en-AU" dirty="0">
                <a:latin typeface="Arial" charset="0"/>
              </a:rPr>
              <a:t>Self testing (review) quizzes</a:t>
            </a:r>
          </a:p>
          <a:p>
            <a:pPr>
              <a:defRPr/>
            </a:pPr>
            <a:endParaRPr lang="en-AU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will your learning sandwich be?</a:t>
            </a:r>
            <a:endParaRPr lang="en-US" alt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002809-88AE-4D12-9D59-C7127663AA4D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AU" altLang="en-US" sz="1400" smtClean="0"/>
          </a:p>
        </p:txBody>
      </p:sp>
      <p:pic>
        <p:nvPicPr>
          <p:cNvPr id="22532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133600"/>
            <a:ext cx="2736850" cy="2159000"/>
          </a:xfrm>
        </p:spPr>
      </p:pic>
      <p:sp>
        <p:nvSpPr>
          <p:cNvPr id="22533" name="Rectangle 1"/>
          <p:cNvSpPr>
            <a:spLocks noChangeArrowheads="1"/>
          </p:cNvSpPr>
          <p:nvPr/>
        </p:nvSpPr>
        <p:spPr bwMode="auto">
          <a:xfrm>
            <a:off x="496888" y="5876925"/>
            <a:ext cx="7921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200"/>
              <a:t>Picture sourced at: </a:t>
            </a:r>
            <a:r>
              <a:rPr lang="en-AU" altLang="en-US" sz="1200" u="sng">
                <a:hlinkClick r:id="rId4"/>
              </a:rPr>
              <a:t>http://sega-addicts.murnaumusic.com/?attachment_id=10624</a:t>
            </a:r>
            <a:endParaRPr lang="en-AU" altLang="en-US" sz="1200"/>
          </a:p>
        </p:txBody>
      </p:sp>
      <p:pic>
        <p:nvPicPr>
          <p:cNvPr id="22534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2492375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1"/>
          <p:cNvSpPr txBox="1">
            <a:spLocks noChangeArrowheads="1"/>
          </p:cNvSpPr>
          <p:nvPr/>
        </p:nvSpPr>
        <p:spPr bwMode="auto">
          <a:xfrm>
            <a:off x="4356100" y="3284538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/>
              <a:t>OR</a:t>
            </a:r>
          </a:p>
        </p:txBody>
      </p:sp>
      <p:sp>
        <p:nvSpPr>
          <p:cNvPr id="22536" name="TextBox 2"/>
          <p:cNvSpPr txBox="1">
            <a:spLocks noChangeArrowheads="1"/>
          </p:cNvSpPr>
          <p:nvPr/>
        </p:nvSpPr>
        <p:spPr bwMode="auto">
          <a:xfrm>
            <a:off x="468313" y="4972734"/>
            <a:ext cx="8475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 dirty="0"/>
              <a:t>Use your </a:t>
            </a:r>
            <a:r>
              <a:rPr lang="en-AU" altLang="en-US" sz="1800" dirty="0" smtClean="0"/>
              <a:t>Mondays, Fridays and </a:t>
            </a:r>
            <a:r>
              <a:rPr lang="en-AU" altLang="en-US" sz="1800" dirty="0"/>
              <a:t>weekends wisely to review, catch-up and/ or get ahead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68313" y="1143061"/>
            <a:ext cx="8229600" cy="765114"/>
          </a:xfrm>
        </p:spPr>
        <p:txBody>
          <a:bodyPr/>
          <a:lstStyle/>
          <a:p>
            <a:pPr algn="ctr"/>
            <a:r>
              <a:rPr lang="en-US" altLang="en-US" b="1" dirty="0"/>
              <a:t>1</a:t>
            </a:r>
            <a:r>
              <a:rPr lang="en-US" altLang="en-US" b="1" dirty="0" smtClean="0"/>
              <a:t>. Online Quiz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endParaRPr lang="en-US" altLang="en-US" b="1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BC3E9-AF35-4B5F-926B-682940F2F76D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AU" altLang="en-US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5148064" y="2566927"/>
            <a:ext cx="1667444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0%</a:t>
            </a:r>
          </a:p>
        </p:txBody>
      </p:sp>
      <p:sp>
        <p:nvSpPr>
          <p:cNvPr id="30726" name="TextBox 4"/>
          <p:cNvSpPr txBox="1">
            <a:spLocks noChangeArrowheads="1"/>
          </p:cNvSpPr>
          <p:nvPr/>
        </p:nvSpPr>
        <p:spPr bwMode="auto">
          <a:xfrm>
            <a:off x="683568" y="4869160"/>
            <a:ext cx="75088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AU" altLang="en-US" sz="1800" dirty="0"/>
              <a:t>This </a:t>
            </a:r>
            <a:r>
              <a:rPr lang="en-AU" altLang="en-US" sz="1800" dirty="0" smtClean="0"/>
              <a:t>online quiz is a multiple choice quiz designed </a:t>
            </a:r>
            <a:r>
              <a:rPr lang="en-AU" altLang="en-US" sz="1800" dirty="0"/>
              <a:t>to provide you with formative feedback on your understanding of key content covered in </a:t>
            </a:r>
            <a:r>
              <a:rPr lang="en-AU" altLang="en-US" sz="1800" dirty="0" smtClean="0"/>
              <a:t>week 1. </a:t>
            </a:r>
            <a:endParaRPr lang="en-AU" altLang="en-US" sz="1800" dirty="0"/>
          </a:p>
        </p:txBody>
      </p:sp>
      <p:pic>
        <p:nvPicPr>
          <p:cNvPr id="3072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48221"/>
            <a:ext cx="2376488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359569"/>
          </a:xfrm>
        </p:spPr>
        <p:txBody>
          <a:bodyPr/>
          <a:lstStyle/>
          <a:p>
            <a:pPr algn="ctr"/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2. </a:t>
            </a:r>
            <a:r>
              <a:rPr lang="en-US" altLang="en-US" b="1" dirty="0" smtClean="0"/>
              <a:t>Workshop participation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B8E798-DB50-4F02-BD73-61F756DD4BE2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AU" altLang="en-US" sz="1400" smtClean="0"/>
          </a:p>
        </p:txBody>
      </p:sp>
      <p:pic>
        <p:nvPicPr>
          <p:cNvPr id="28676" name="Content Placeholder 8" descr="MP90043952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2" b="24422"/>
          <a:stretch>
            <a:fillRect/>
          </a:stretch>
        </p:blipFill>
        <p:spPr>
          <a:xfrm>
            <a:off x="755650" y="2780928"/>
            <a:ext cx="3527425" cy="1804988"/>
          </a:xfrm>
        </p:spPr>
      </p:pic>
      <p:sp>
        <p:nvSpPr>
          <p:cNvPr id="28677" name="TextBox 11"/>
          <p:cNvSpPr txBox="1">
            <a:spLocks noChangeArrowheads="1"/>
          </p:cNvSpPr>
          <p:nvPr/>
        </p:nvSpPr>
        <p:spPr bwMode="auto">
          <a:xfrm>
            <a:off x="5219700" y="2997200"/>
            <a:ext cx="24733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≥5 </a:t>
            </a:r>
            <a:r>
              <a:rPr lang="en-US" altLang="en-US" dirty="0"/>
              <a:t>out of </a:t>
            </a:r>
            <a:r>
              <a:rPr lang="en-US" altLang="en-US" dirty="0" smtClean="0"/>
              <a:t>11 workshops</a:t>
            </a:r>
            <a:endParaRPr lang="en-US" altLang="en-US" dirty="0"/>
          </a:p>
        </p:txBody>
      </p:sp>
      <p:sp>
        <p:nvSpPr>
          <p:cNvPr id="28678" name="TextBox 1"/>
          <p:cNvSpPr txBox="1">
            <a:spLocks noChangeArrowheads="1"/>
          </p:cNvSpPr>
          <p:nvPr/>
        </p:nvSpPr>
        <p:spPr bwMode="auto">
          <a:xfrm>
            <a:off x="755650" y="4868863"/>
            <a:ext cx="74882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 dirty="0"/>
              <a:t>It is VERY important that you scan the Q Code at the start of each workshop to record your attendance at a workshop. This will be the ONLY evidence of attendance accepted as attendance.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 dirty="0" smtClean="0"/>
              <a:t>3. </a:t>
            </a:r>
            <a:r>
              <a:rPr lang="en-AU" altLang="en-US" b="1" dirty="0" smtClean="0"/>
              <a:t>Online Test</a:t>
            </a:r>
          </a:p>
        </p:txBody>
      </p:sp>
      <p:pic>
        <p:nvPicPr>
          <p:cNvPr id="32772" name="Content Placeholder 4" descr="MB90015093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8" y="1908175"/>
            <a:ext cx="1727200" cy="1727200"/>
          </a:xfrm>
          <a:noFill/>
        </p:spPr>
      </p:pic>
      <p:sp>
        <p:nvSpPr>
          <p:cNvPr id="7" name="Rectangle 6"/>
          <p:cNvSpPr/>
          <p:nvPr/>
        </p:nvSpPr>
        <p:spPr>
          <a:xfrm>
            <a:off x="4599635" y="1928524"/>
            <a:ext cx="2448272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50%</a:t>
            </a:r>
          </a:p>
        </p:txBody>
      </p:sp>
      <p:sp>
        <p:nvSpPr>
          <p:cNvPr id="32775" name="TextBox 8"/>
          <p:cNvSpPr txBox="1">
            <a:spLocks noChangeArrowheads="1"/>
          </p:cNvSpPr>
          <p:nvPr/>
        </p:nvSpPr>
        <p:spPr bwMode="auto">
          <a:xfrm>
            <a:off x="395288" y="3933825"/>
            <a:ext cx="813752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AU" altLang="en-US" sz="1400" dirty="0" smtClean="0"/>
              <a:t>Students undertake the online test under ‘examination conditions’. </a:t>
            </a:r>
            <a:r>
              <a:rPr lang="en-AU" altLang="en-US" sz="1400" dirty="0" smtClean="0"/>
              <a:t>It will cover</a:t>
            </a:r>
            <a:r>
              <a:rPr lang="en-AU" sz="1400" dirty="0" smtClean="0"/>
              <a:t> </a:t>
            </a:r>
            <a:r>
              <a:rPr lang="en-AU" sz="1400" dirty="0"/>
              <a:t>the </a:t>
            </a:r>
            <a:r>
              <a:rPr lang="en-AU" sz="1400" dirty="0" smtClean="0"/>
              <a:t>material covered </a:t>
            </a:r>
            <a:r>
              <a:rPr lang="en-AU" sz="1400" dirty="0"/>
              <a:t>in the entire course, including guest lectures. There will be two parts. </a:t>
            </a:r>
            <a:endParaRPr lang="en-AU" sz="1400" dirty="0" smtClean="0"/>
          </a:p>
          <a:p>
            <a:pPr>
              <a:spcBef>
                <a:spcPct val="0"/>
              </a:spcBef>
              <a:buFontTx/>
              <a:buNone/>
              <a:defRPr/>
            </a:pPr>
            <a:endParaRPr lang="en-AU" sz="1400" dirty="0" smtClean="0"/>
          </a:p>
          <a:p>
            <a:pPr marL="285750" indent="-285750">
              <a:spcBef>
                <a:spcPct val="0"/>
              </a:spcBef>
              <a:defRPr/>
            </a:pPr>
            <a:r>
              <a:rPr lang="en-AU" sz="1400" dirty="0" smtClean="0"/>
              <a:t>Part </a:t>
            </a:r>
            <a:r>
              <a:rPr lang="en-AU" sz="1400" dirty="0"/>
              <a:t>A will be a multiple choice quiz (worth 20%). </a:t>
            </a:r>
            <a:r>
              <a:rPr lang="en-AU" sz="1400" dirty="0" smtClean="0"/>
              <a:t>You will not be able to go backwards and forwards through the questions. 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en-AU" sz="1400" dirty="0" smtClean="0"/>
              <a:t>Part </a:t>
            </a:r>
            <a:r>
              <a:rPr lang="en-AU" sz="1400" dirty="0"/>
              <a:t>B will involve longer written answers (30</a:t>
            </a:r>
            <a:r>
              <a:rPr lang="en-AU" sz="1400" dirty="0" smtClean="0"/>
              <a:t>%). It will be a hypothetical problem scenario. There is no word limit. </a:t>
            </a:r>
            <a:endParaRPr lang="en-AU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21870" y="873879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 smtClean="0"/>
              <a:t>4. Research </a:t>
            </a:r>
            <a:r>
              <a:rPr lang="en-US" altLang="en-US" b="1" dirty="0" smtClean="0"/>
              <a:t>Task: Law </a:t>
            </a:r>
            <a:r>
              <a:rPr lang="en-US" altLang="en-US" b="1" dirty="0" smtClean="0"/>
              <a:t>Reform Inquiry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129B6-39F0-43EF-8C7E-5B26B4A90DED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AU" altLang="en-US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5364088" y="2708920"/>
            <a:ext cx="2232694" cy="132343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50%</a:t>
            </a:r>
          </a:p>
        </p:txBody>
      </p:sp>
      <p:pic>
        <p:nvPicPr>
          <p:cNvPr id="33797" name="Picture 7" descr="House_of_Representatives,_Parliament_House,_Canber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46350"/>
            <a:ext cx="316547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"/>
          <p:cNvSpPr txBox="1">
            <a:spLocks noChangeArrowheads="1"/>
          </p:cNvSpPr>
          <p:nvPr/>
        </p:nvSpPr>
        <p:spPr bwMode="auto">
          <a:xfrm>
            <a:off x="482600" y="4724400"/>
            <a:ext cx="78343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AU" altLang="en-US" sz="1800" dirty="0"/>
              <a:t>This is a ‘research task’. Use the reading guides </a:t>
            </a:r>
            <a:r>
              <a:rPr lang="en-AU" altLang="en-US" sz="1800" dirty="0" smtClean="0"/>
              <a:t>provided to </a:t>
            </a:r>
            <a:r>
              <a:rPr lang="en-AU" altLang="en-US" sz="1800" dirty="0"/>
              <a:t>you </a:t>
            </a:r>
            <a:r>
              <a:rPr lang="en-AU" altLang="en-US" sz="1800" dirty="0" smtClean="0"/>
              <a:t>as </a:t>
            </a:r>
            <a:r>
              <a:rPr lang="en-AU" altLang="en-US" sz="1800" dirty="0"/>
              <a:t>a starting point, but it is expected that you will go BEYOND the provided reading to complete the task. You MUST locate and draw on multiple sources of </a:t>
            </a:r>
            <a:r>
              <a:rPr lang="en-AU" altLang="en-US" sz="1800" b="1" dirty="0"/>
              <a:t>reliable</a:t>
            </a:r>
            <a:r>
              <a:rPr lang="en-AU" altLang="en-US" sz="1800" dirty="0"/>
              <a:t> material, and analyse the material to support an argument for a law reform recommendation.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5. </a:t>
            </a:r>
            <a:r>
              <a:rPr lang="en-US" altLang="en-US" b="1" dirty="0" smtClean="0"/>
              <a:t>Optional Reflection</a:t>
            </a:r>
            <a:endParaRPr lang="en-US" altLang="en-US" b="1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5D600-7216-4E9E-92A0-202BD8EB9C35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AU" altLang="en-US" sz="1400" smtClean="0"/>
          </a:p>
        </p:txBody>
      </p:sp>
      <p:pic>
        <p:nvPicPr>
          <p:cNvPr id="35844" name="Picture 4" descr="MB90043946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2881313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60032" y="2132856"/>
            <a:ext cx="2448272" cy="132343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10%</a:t>
            </a:r>
          </a:p>
        </p:txBody>
      </p:sp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693738" y="4129088"/>
            <a:ext cx="7340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800" dirty="0"/>
              <a:t>This task is NOT a course evaluation, nor a description of your cognitive learning in this course (i.e. what you have come to understand better as a result of finishing the course). I strongly encourage you to use the template provided in the workshop, and in the ‘reflection resources’ in the Assessment section of the course wattle site.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37651"/>
            <a:ext cx="8229600" cy="1143000"/>
          </a:xfrm>
        </p:spPr>
        <p:txBody>
          <a:bodyPr/>
          <a:lstStyle/>
          <a:p>
            <a:pPr algn="ctr"/>
            <a:r>
              <a:rPr lang="en-AU" b="1" dirty="0" smtClean="0"/>
              <a:t>6. Optional Moot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1EAFC-6C24-4BD8-AFD6-6D90F42B8AC9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724128" y="2204864"/>
            <a:ext cx="2602632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 eaLnBrk="1" hangingPunct="1">
              <a:buNone/>
              <a:defRPr/>
            </a:pPr>
            <a:r>
              <a:rPr 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10%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4542" y="4293096"/>
            <a:ext cx="6917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 smtClean="0"/>
              <a:t>Supported</a:t>
            </a:r>
            <a:r>
              <a:rPr lang="en-AU" altLang="en-US" sz="1800" dirty="0" smtClean="0"/>
              <a:t> by local Family Law specialist firm Farrer Gesini &amp; Dunn, an optional family law moot will be conducted. </a:t>
            </a:r>
          </a:p>
          <a:p>
            <a:endParaRPr lang="en-AU" altLang="en-US" dirty="0"/>
          </a:p>
          <a:p>
            <a:r>
              <a:rPr lang="en-AU" altLang="en-US" sz="1800" dirty="0" smtClean="0"/>
              <a:t>Also end of course celebratory event! Friday 1 July @6pm</a:t>
            </a:r>
            <a:endParaRPr lang="en-AU" alt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04" y="1916113"/>
            <a:ext cx="3940968" cy="19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Bits and pieces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altLang="en-US" dirty="0" smtClean="0"/>
              <a:t>Questions</a:t>
            </a:r>
            <a:r>
              <a:rPr lang="en-AU" altLang="en-US" dirty="0" smtClean="0"/>
              <a:t>? </a:t>
            </a:r>
          </a:p>
          <a:p>
            <a:pPr>
              <a:defRPr/>
            </a:pPr>
            <a:r>
              <a:rPr lang="en-AU" altLang="en-US" dirty="0" smtClean="0"/>
              <a:t>EAP (extra time for online test)</a:t>
            </a:r>
          </a:p>
          <a:p>
            <a:pPr>
              <a:defRPr/>
            </a:pPr>
            <a:r>
              <a:rPr lang="en-AU" altLang="en-US" dirty="0" smtClean="0"/>
              <a:t>End of course event (FGD hosting)</a:t>
            </a:r>
            <a:endParaRPr lang="en-AU" altLang="en-US" dirty="0" smtClean="0"/>
          </a:p>
          <a:p>
            <a:pPr marL="0" indent="0">
              <a:buFontTx/>
              <a:buNone/>
              <a:defRPr/>
            </a:pPr>
            <a:endParaRPr lang="en-AU" alt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0B67B-C7E8-4BF9-A079-41758314E3B3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AU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Family Law in the news ….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7128792" cy="28862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1EAFC-6C24-4BD8-AFD6-6D90F42B8AC9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236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Family Law in the media … 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2654271" cy="35381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1EAFC-6C24-4BD8-AFD6-6D90F42B8AC9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92896"/>
            <a:ext cx="4550803" cy="25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427538" y="981075"/>
            <a:ext cx="4198937" cy="2952750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F94D4-24F0-4965-979B-6CD1C36711ED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AU" altLang="en-US" sz="1400" smtClean="0"/>
          </a:p>
        </p:txBody>
      </p:sp>
      <p:pic>
        <p:nvPicPr>
          <p:cNvPr id="6148" name="Picture 1" descr="Bloom's revised taxonomy diagra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573463"/>
            <a:ext cx="39116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MC91022102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2411413" cy="28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8" descr="MP90043316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341438"/>
            <a:ext cx="307816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228184" y="4531431"/>
            <a:ext cx="25923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Course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Design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427538" y="981075"/>
            <a:ext cx="4198937" cy="2952750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A520AA-BB7C-4310-9214-76F0C03CA8FC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AU" altLang="en-US" sz="1400" smtClean="0"/>
          </a:p>
        </p:txBody>
      </p:sp>
      <p:pic>
        <p:nvPicPr>
          <p:cNvPr id="8196" name="Picture 1" descr="Bloom's revised taxonomy diagra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571817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56176" y="2276872"/>
            <a:ext cx="2592388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structure of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2AFEF2-4C15-4864-A8C8-85D735221985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AU" altLang="en-US" sz="1400" smtClean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67544" y="4077072"/>
            <a:ext cx="5401344" cy="2159000"/>
          </a:xfrm>
          <a:prstGeom prst="roundRect">
            <a:avLst>
              <a:gd name="adj" fmla="val 16667"/>
            </a:avLst>
          </a:prstGeom>
          <a:solidFill>
            <a:srgbClr val="9966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latin typeface="+mn-lt"/>
                <a:ea typeface="+mn-ea"/>
              </a:rPr>
              <a:t>Week 1, 2:</a:t>
            </a:r>
          </a:p>
          <a:p>
            <a:pPr algn="ctr" eaLnBrk="1" hangingPunct="1">
              <a:defRPr/>
            </a:pPr>
            <a:r>
              <a:rPr lang="en-US" sz="3600" dirty="0">
                <a:latin typeface="+mn-lt"/>
                <a:ea typeface="+mn-ea"/>
              </a:rPr>
              <a:t>Broad </a:t>
            </a:r>
            <a:r>
              <a:rPr lang="en-US" sz="3600" dirty="0" smtClean="0">
                <a:latin typeface="+mn-lt"/>
                <a:ea typeface="+mn-ea"/>
              </a:rPr>
              <a:t>Knowledge, Application, and Skills</a:t>
            </a:r>
          </a:p>
          <a:p>
            <a:pPr algn="ctr" eaLnBrk="1" hangingPunct="1">
              <a:defRPr/>
            </a:pPr>
            <a:endParaRPr lang="en-US" sz="3600" dirty="0">
              <a:latin typeface="+mn-lt"/>
              <a:ea typeface="+mn-ea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40569" y="836712"/>
            <a:ext cx="5328319" cy="273685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latin typeface="+mn-lt"/>
                <a:ea typeface="+mn-ea"/>
              </a:rPr>
              <a:t>Week </a:t>
            </a:r>
            <a:r>
              <a:rPr lang="en-US" sz="3600" dirty="0" smtClean="0">
                <a:latin typeface="+mn-lt"/>
                <a:ea typeface="+mn-ea"/>
              </a:rPr>
              <a:t>3:</a:t>
            </a:r>
            <a:endParaRPr lang="en-US" sz="3600" dirty="0">
              <a:latin typeface="+mn-lt"/>
              <a:ea typeface="+mn-ea"/>
            </a:endParaRPr>
          </a:p>
          <a:p>
            <a:pPr algn="ctr" eaLnBrk="1" hangingPunct="1">
              <a:defRPr/>
            </a:pPr>
            <a:r>
              <a:rPr lang="en-US" sz="3600" dirty="0">
                <a:latin typeface="+mn-lt"/>
                <a:ea typeface="+mn-ea"/>
              </a:rPr>
              <a:t>Going Deeper: Evaluation and Critique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585746" y="3969209"/>
            <a:ext cx="2232248" cy="2016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ln w="0"/>
                <a:solidFill>
                  <a:schemeClr val="tx1"/>
                </a:solidFill>
              </a:rPr>
              <a:t>Analysing</a:t>
            </a:r>
          </a:p>
          <a:p>
            <a:pPr algn="ctr"/>
            <a:r>
              <a:rPr lang="en-AU" b="1" dirty="0" smtClean="0">
                <a:ln w="0"/>
                <a:solidFill>
                  <a:schemeClr val="tx1"/>
                </a:solidFill>
              </a:rPr>
              <a:t>Applying</a:t>
            </a:r>
          </a:p>
          <a:p>
            <a:pPr algn="ctr"/>
            <a:r>
              <a:rPr lang="en-AU" b="1" dirty="0" smtClean="0">
                <a:ln w="0"/>
                <a:solidFill>
                  <a:schemeClr val="tx1"/>
                </a:solidFill>
              </a:rPr>
              <a:t>Understanding</a:t>
            </a:r>
          </a:p>
          <a:p>
            <a:pPr algn="ctr"/>
            <a:r>
              <a:rPr lang="en-AU" b="1" dirty="0" smtClean="0">
                <a:ln w="0"/>
                <a:solidFill>
                  <a:schemeClr val="tx1"/>
                </a:solidFill>
              </a:rPr>
              <a:t>Remembering</a:t>
            </a:r>
          </a:p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76256" y="1052736"/>
            <a:ext cx="1651228" cy="23042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Creating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</a:rPr>
              <a:t>Evaluating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</a:rPr>
              <a:t>Analysing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2AFEF2-4C15-4864-A8C8-85D735221985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AU" altLang="en-US" sz="1400" smtClean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95612" y="4149080"/>
            <a:ext cx="5401344" cy="2159000"/>
          </a:xfrm>
          <a:prstGeom prst="roundRect">
            <a:avLst>
              <a:gd name="adj" fmla="val 16667"/>
            </a:avLst>
          </a:prstGeom>
          <a:solidFill>
            <a:srgbClr val="9966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0000"/>
                </a:solidFill>
                <a:latin typeface="+mn-lt"/>
                <a:ea typeface="+mn-ea"/>
              </a:rPr>
              <a:t>Week 1, 2:</a:t>
            </a:r>
          </a:p>
          <a:p>
            <a:pPr algn="ctr" eaLnBrk="1" hangingPunct="1">
              <a:defRPr/>
            </a:pPr>
            <a:r>
              <a:rPr lang="en-US" sz="3600" dirty="0">
                <a:solidFill>
                  <a:srgbClr val="000000"/>
                </a:solidFill>
                <a:latin typeface="+mn-lt"/>
                <a:ea typeface="+mn-ea"/>
              </a:rPr>
              <a:t>Broad </a:t>
            </a:r>
            <a:r>
              <a:rPr lang="en-US" sz="3600" dirty="0" smtClean="0">
                <a:solidFill>
                  <a:srgbClr val="000000"/>
                </a:solidFill>
                <a:latin typeface="+mn-lt"/>
                <a:ea typeface="+mn-ea"/>
              </a:rPr>
              <a:t>Knowledge, Application, and Skills</a:t>
            </a:r>
          </a:p>
          <a:p>
            <a:pPr algn="ctr" eaLnBrk="1" hangingPunct="1">
              <a:defRPr/>
            </a:pPr>
            <a:endParaRPr lang="en-US" sz="3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67544" y="908447"/>
            <a:ext cx="5328319" cy="273685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0000"/>
                </a:solidFill>
                <a:latin typeface="+mn-lt"/>
                <a:ea typeface="+mn-ea"/>
              </a:rPr>
              <a:t>Week </a:t>
            </a:r>
            <a:r>
              <a:rPr lang="en-US" sz="3600" dirty="0" smtClean="0">
                <a:solidFill>
                  <a:srgbClr val="000000"/>
                </a:solidFill>
                <a:latin typeface="+mn-lt"/>
                <a:ea typeface="+mn-ea"/>
              </a:rPr>
              <a:t>3:</a:t>
            </a:r>
            <a:endParaRPr lang="en-US" sz="36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 eaLnBrk="1" hangingPunct="1">
              <a:defRPr/>
            </a:pPr>
            <a:r>
              <a:rPr lang="en-US" sz="3600" dirty="0">
                <a:solidFill>
                  <a:srgbClr val="000000"/>
                </a:solidFill>
                <a:latin typeface="+mn-lt"/>
                <a:ea typeface="+mn-ea"/>
              </a:rPr>
              <a:t>Going Deeper: Evaluation and Critique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768313" y="4149080"/>
            <a:ext cx="2232248" cy="2016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Workshops</a:t>
            </a:r>
          </a:p>
          <a:p>
            <a:pPr algn="ctr"/>
            <a:r>
              <a:rPr lang="en-A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Quizzes</a:t>
            </a:r>
          </a:p>
          <a:p>
            <a:pPr algn="ctr"/>
            <a:r>
              <a:rPr lang="en-A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Tests</a:t>
            </a:r>
          </a:p>
          <a:p>
            <a:pPr algn="ctr"/>
            <a:endParaRPr lang="en-AU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(Moot)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660232" y="1210140"/>
            <a:ext cx="2340329" cy="24485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Reform submission</a:t>
            </a:r>
          </a:p>
          <a:p>
            <a:pPr algn="ctr"/>
            <a:endParaRPr lang="en-AU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A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(Reflection)</a:t>
            </a:r>
            <a:endParaRPr lang="en-AU" dirty="0"/>
          </a:p>
        </p:txBody>
      </p:sp>
      <p:sp>
        <p:nvSpPr>
          <p:cNvPr id="3" name="Right Arrow 2"/>
          <p:cNvSpPr/>
          <p:nvPr/>
        </p:nvSpPr>
        <p:spPr>
          <a:xfrm>
            <a:off x="5949705" y="2276872"/>
            <a:ext cx="550334" cy="50405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ight Arrow 5"/>
          <p:cNvSpPr/>
          <p:nvPr/>
        </p:nvSpPr>
        <p:spPr>
          <a:xfrm>
            <a:off x="5949705" y="5085184"/>
            <a:ext cx="710527" cy="50405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427538" y="981075"/>
            <a:ext cx="4198937" cy="2952750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F91832-B658-4E5A-8499-929AFD523D50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AU" altLang="en-US" sz="1400" smtClean="0"/>
          </a:p>
        </p:txBody>
      </p:sp>
      <p:pic>
        <p:nvPicPr>
          <p:cNvPr id="10246" name="Picture 8" descr="MP90043316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3" y="1340768"/>
            <a:ext cx="4519613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67744" y="4941168"/>
            <a:ext cx="47529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Independent + Supported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427538" y="981075"/>
            <a:ext cx="4198937" cy="2952750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5B01A8-719D-4B23-B6DA-4FA04AB41CAB}" type="slidenum">
              <a:rPr lang="en-AU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AU" altLang="en-US" sz="1400" smtClean="0"/>
          </a:p>
        </p:txBody>
      </p:sp>
      <p:pic>
        <p:nvPicPr>
          <p:cNvPr id="12293" name="Picture 5" descr="MC9102210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800"/>
            <a:ext cx="381635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58569" y="2708920"/>
            <a:ext cx="333533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Discussion/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Peer feedback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3468</TotalTime>
  <Words>569</Words>
  <Application>Microsoft Office PowerPoint</Application>
  <PresentationFormat>On-screen Show (4:3)</PresentationFormat>
  <Paragraphs>112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MS PGothic</vt:lpstr>
      <vt:lpstr>ANUPowerpointTemplate2010</vt:lpstr>
      <vt:lpstr>FAMILY LAW </vt:lpstr>
      <vt:lpstr>Family Law in the news ….</vt:lpstr>
      <vt:lpstr>Family Law in the media 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The learning sandwich </vt:lpstr>
      <vt:lpstr>What will your learning sandwich be?</vt:lpstr>
      <vt:lpstr>1. Online Quiz </vt:lpstr>
      <vt:lpstr>   2. Workshop participation</vt:lpstr>
      <vt:lpstr>3. Online Test</vt:lpstr>
      <vt:lpstr>4. Research Task: Law Reform Inquiry</vt:lpstr>
      <vt:lpstr>5. Optional Reflection</vt:lpstr>
      <vt:lpstr>6. Optional Moot</vt:lpstr>
      <vt:lpstr>Bits and pieces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Anne Macduff</cp:lastModifiedBy>
  <cp:revision>110</cp:revision>
  <cp:lastPrinted>2015-07-14T01:23:38Z</cp:lastPrinted>
  <dcterms:created xsi:type="dcterms:W3CDTF">2012-06-27T09:13:48Z</dcterms:created>
  <dcterms:modified xsi:type="dcterms:W3CDTF">2022-06-10T04:58:23Z</dcterms:modified>
</cp:coreProperties>
</file>