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63" r:id="rId2"/>
    <p:sldId id="315" r:id="rId3"/>
    <p:sldId id="302" r:id="rId4"/>
    <p:sldId id="301" r:id="rId5"/>
    <p:sldId id="311" r:id="rId6"/>
    <p:sldId id="314" r:id="rId7"/>
    <p:sldId id="312" r:id="rId8"/>
    <p:sldId id="313" r:id="rId9"/>
    <p:sldId id="308" r:id="rId10"/>
    <p:sldId id="304" r:id="rId11"/>
    <p:sldId id="307" r:id="rId12"/>
    <p:sldId id="309" r:id="rId13"/>
    <p:sldId id="310" r:id="rId14"/>
  </p:sldIdLst>
  <p:sldSz cx="9144000" cy="6858000" type="screen4x3"/>
  <p:notesSz cx="6797675" cy="9926638"/>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006699"/>
    <a:srgbClr val="996699"/>
    <a:srgbClr val="FF0000"/>
    <a:srgbClr val="00FF00"/>
    <a:srgbClr val="0000FF"/>
    <a:srgbClr val="000000"/>
    <a:srgbClr val="FF7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61" autoAdjust="0"/>
  </p:normalViewPr>
  <p:slideViewPr>
    <p:cSldViewPr>
      <p:cViewPr>
        <p:scale>
          <a:sx n="74" d="100"/>
          <a:sy n="74" d="100"/>
        </p:scale>
        <p:origin x="1060" y="-3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 charset="0"/>
                <a:ea typeface="Arial" pitchFamily="-1" charset="0"/>
                <a:cs typeface="Arial" pitchFamily="-1" charset="0"/>
              </a:defRPr>
            </a:lvl1pPr>
          </a:lstStyle>
          <a:p>
            <a:pPr>
              <a:defRPr/>
            </a:pPr>
            <a:endParaRPr lang="en-AU"/>
          </a:p>
        </p:txBody>
      </p:sp>
      <p:sp>
        <p:nvSpPr>
          <p:cNvPr id="3075"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 charset="0"/>
                <a:ea typeface="Arial" pitchFamily="-1" charset="0"/>
                <a:cs typeface="Arial" pitchFamily="-1" charset="0"/>
              </a:defRPr>
            </a:lvl1pPr>
          </a:lstStyle>
          <a:p>
            <a:pPr>
              <a:defRPr/>
            </a:pPr>
            <a:endParaRPr lang="en-AU"/>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 charset="0"/>
                <a:ea typeface="Arial" pitchFamily="-1" charset="0"/>
                <a:cs typeface="Arial" pitchFamily="-1" charset="0"/>
              </a:defRPr>
            </a:lvl1pPr>
          </a:lstStyle>
          <a:p>
            <a:pPr>
              <a:defRPr/>
            </a:pPr>
            <a:endParaRPr lang="en-AU"/>
          </a:p>
        </p:txBody>
      </p:sp>
      <p:sp>
        <p:nvSpPr>
          <p:cNvPr id="3079"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29D96F5-5C7E-45B6-9E74-0A5D07691AB3}"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 charset="0"/>
        <a:ea typeface="MS PGothic" panose="020B0600070205080204" pitchFamily="34" charset="-128"/>
        <a:cs typeface="Arial" pitchFamily="-1" charset="0"/>
      </a:defRPr>
    </a:lvl1pPr>
    <a:lvl2pPr marL="457200" algn="l" rtl="0" eaLnBrk="0" fontAlgn="base" hangingPunct="0">
      <a:spcBef>
        <a:spcPct val="30000"/>
      </a:spcBef>
      <a:spcAft>
        <a:spcPct val="0"/>
      </a:spcAft>
      <a:defRPr sz="1200" kern="1200">
        <a:solidFill>
          <a:schemeClr val="tx1"/>
        </a:solidFill>
        <a:latin typeface="Arial" pitchFamily="-1" charset="0"/>
        <a:ea typeface="Arial" pitchFamily="-1" charset="0"/>
        <a:cs typeface="Arial" pitchFamily="-1" charset="0"/>
      </a:defRPr>
    </a:lvl2pPr>
    <a:lvl3pPr marL="914400" algn="l" rtl="0" eaLnBrk="0" fontAlgn="base" hangingPunct="0">
      <a:spcBef>
        <a:spcPct val="30000"/>
      </a:spcBef>
      <a:spcAft>
        <a:spcPct val="0"/>
      </a:spcAft>
      <a:defRPr sz="1200" kern="1200">
        <a:solidFill>
          <a:schemeClr val="tx1"/>
        </a:solidFill>
        <a:latin typeface="Arial" pitchFamily="-1" charset="0"/>
        <a:ea typeface="Arial" pitchFamily="-1" charset="0"/>
        <a:cs typeface="Arial" pitchFamily="-1" charset="0"/>
      </a:defRPr>
    </a:lvl3pPr>
    <a:lvl4pPr marL="1371600" algn="l" rtl="0" eaLnBrk="0" fontAlgn="base" hangingPunct="0">
      <a:spcBef>
        <a:spcPct val="30000"/>
      </a:spcBef>
      <a:spcAft>
        <a:spcPct val="0"/>
      </a:spcAft>
      <a:defRPr sz="1200" kern="1200">
        <a:solidFill>
          <a:schemeClr val="tx1"/>
        </a:solidFill>
        <a:latin typeface="Arial" pitchFamily="-1" charset="0"/>
        <a:ea typeface="Arial" pitchFamily="-1" charset="0"/>
        <a:cs typeface="Arial" pitchFamily="-1" charset="0"/>
      </a:defRPr>
    </a:lvl4pPr>
    <a:lvl5pPr marL="1828800" algn="l" rtl="0" eaLnBrk="0" fontAlgn="base" hangingPunct="0">
      <a:spcBef>
        <a:spcPct val="30000"/>
      </a:spcBef>
      <a:spcAft>
        <a:spcPct val="0"/>
      </a:spcAft>
      <a:defRPr sz="1200" kern="1200">
        <a:solidFill>
          <a:schemeClr val="tx1"/>
        </a:solidFill>
        <a:latin typeface="Arial" pitchFamily="-1" charset="0"/>
        <a:ea typeface="Arial" pitchFamily="-1" charset="0"/>
        <a:cs typeface="Arial" pitchFamily="-1"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cs typeface="Arial" panose="020B0604020202020204" pitchFamily="34" charset="0"/>
              </a:rPr>
              <a:t>AM</a:t>
            </a: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37931725" indent="-37474525">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4917DCE9-0756-43F5-B322-F590EA0A0FD4}" type="slidenum">
              <a:rPr lang="en-AU" altLang="en-US" smtClean="0"/>
              <a:pPr>
                <a:spcBef>
                  <a:spcPct val="0"/>
                </a:spcBef>
              </a:pPr>
              <a:t>1</a:t>
            </a:fld>
            <a:endParaRPr lang="en-AU"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29D96F5-5C7E-45B6-9E74-0A5D07691AB3}" type="slidenum">
              <a:rPr lang="en-AU" altLang="en-US" smtClean="0"/>
              <a:pPr>
                <a:defRPr/>
              </a:pPr>
              <a:t>7</a:t>
            </a:fld>
            <a:endParaRPr lang="en-AU" altLang="en-US"/>
          </a:p>
        </p:txBody>
      </p:sp>
    </p:spTree>
    <p:extLst>
      <p:ext uri="{BB962C8B-B14F-4D97-AF65-F5344CB8AC3E}">
        <p14:creationId xmlns:p14="http://schemas.microsoft.com/office/powerpoint/2010/main" val="30137013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a:noFill/>
          </a:ln>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defRPr/>
            </a:pPr>
            <a:endParaRPr lang="en-US" altLang="en-US" smtClean="0"/>
          </a:p>
        </p:txBody>
      </p:sp>
      <p:sp>
        <p:nvSpPr>
          <p:cNvPr id="5" name="Rectangle 8"/>
          <p:cNvSpPr>
            <a:spLocks noChangeArrowheads="1"/>
          </p:cNvSpPr>
          <p:nvPr/>
        </p:nvSpPr>
        <p:spPr bwMode="auto">
          <a:xfrm>
            <a:off x="0" y="0"/>
            <a:ext cx="9144000" cy="765175"/>
          </a:xfrm>
          <a:prstGeom prst="rect">
            <a:avLst/>
          </a:prstGeom>
          <a:solidFill>
            <a:srgbClr val="333333"/>
          </a:solidFill>
          <a:ln>
            <a:noFill/>
          </a:ln>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defRPr/>
            </a:pPr>
            <a:endParaRPr lang="en-US" altLang="en-US" smtClean="0"/>
          </a:p>
        </p:txBody>
      </p:sp>
      <p:pic>
        <p:nvPicPr>
          <p:cNvPr id="6" name="Picture 9" descr="ANU_LOGO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AU"/>
              <a:t>Click to edit Master subtitle style</a:t>
            </a:r>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AU"/>
              <a:t>Click to edit Master title style</a:t>
            </a:r>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pPr>
              <a:defRPr/>
            </a:pPr>
            <a:endParaRPr lang="en-AU"/>
          </a:p>
        </p:txBody>
      </p:sp>
      <p:sp>
        <p:nvSpPr>
          <p:cNvPr id="8" name="Rectangle 6"/>
          <p:cNvSpPr>
            <a:spLocks noGrp="1" noChangeArrowheads="1"/>
          </p:cNvSpPr>
          <p:nvPr>
            <p:ph type="ftr" sz="quarter" idx="11"/>
          </p:nvPr>
        </p:nvSpPr>
        <p:spPr>
          <a:xfrm>
            <a:off x="3124200" y="6245225"/>
            <a:ext cx="2895600" cy="476250"/>
          </a:xfrm>
        </p:spPr>
        <p:txBody>
          <a:bodyPr/>
          <a:lstStyle>
            <a:lvl1pPr algn="ctr">
              <a:defRPr/>
            </a:lvl1pPr>
          </a:lstStyle>
          <a:p>
            <a:pPr>
              <a:defRPr/>
            </a:pPr>
            <a:r>
              <a:rPr lang="en-AU"/>
              <a:t>Footer text goes in here</a:t>
            </a:r>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pPr>
              <a:defRPr/>
            </a:pPr>
            <a:fld id="{19BC0F80-9D9E-411B-B753-A594984066E8}" type="slidenum">
              <a:rPr lang="en-AU" altLang="en-US"/>
              <a:pPr>
                <a:defRPr/>
              </a:pPr>
              <a:t>‹#›</a:t>
            </a:fld>
            <a:endParaRPr lang="en-AU" altLang="en-US"/>
          </a:p>
        </p:txBody>
      </p:sp>
    </p:spTree>
    <p:extLst>
      <p:ext uri="{BB962C8B-B14F-4D97-AF65-F5344CB8AC3E}">
        <p14:creationId xmlns:p14="http://schemas.microsoft.com/office/powerpoint/2010/main" val="64082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052A2EBC-BC7D-435B-B47D-9D8348FE5485}" type="slidenum">
              <a:rPr lang="en-AU" altLang="en-US"/>
              <a:pPr>
                <a:defRPr/>
              </a:pPr>
              <a:t>‹#›</a:t>
            </a:fld>
            <a:endParaRPr lang="en-AU" altLang="en-US"/>
          </a:p>
        </p:txBody>
      </p:sp>
    </p:spTree>
    <p:extLst>
      <p:ext uri="{BB962C8B-B14F-4D97-AF65-F5344CB8AC3E}">
        <p14:creationId xmlns:p14="http://schemas.microsoft.com/office/powerpoint/2010/main" val="365085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03B4BECF-1C33-40C2-B882-D6A857EA6119}" type="slidenum">
              <a:rPr lang="en-AU" altLang="en-US"/>
              <a:pPr>
                <a:defRPr/>
              </a:pPr>
              <a:t>‹#›</a:t>
            </a:fld>
            <a:endParaRPr lang="en-AU" altLang="en-US"/>
          </a:p>
        </p:txBody>
      </p:sp>
    </p:spTree>
    <p:extLst>
      <p:ext uri="{BB962C8B-B14F-4D97-AF65-F5344CB8AC3E}">
        <p14:creationId xmlns:p14="http://schemas.microsoft.com/office/powerpoint/2010/main" val="95522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B6D1EAFC-6C24-4BD8-AFD6-6D90F42B8AC9}" type="slidenum">
              <a:rPr lang="en-AU" altLang="en-US"/>
              <a:pPr>
                <a:defRPr/>
              </a:pPr>
              <a:t>‹#›</a:t>
            </a:fld>
            <a:endParaRPr lang="en-AU" altLang="en-US"/>
          </a:p>
        </p:txBody>
      </p:sp>
    </p:spTree>
    <p:extLst>
      <p:ext uri="{BB962C8B-B14F-4D97-AF65-F5344CB8AC3E}">
        <p14:creationId xmlns:p14="http://schemas.microsoft.com/office/powerpoint/2010/main" val="26238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E0946C7B-1ED6-4717-A32A-86BD96EDA6AB}" type="slidenum">
              <a:rPr lang="en-AU" altLang="en-US"/>
              <a:pPr>
                <a:defRPr/>
              </a:pPr>
              <a:t>‹#›</a:t>
            </a:fld>
            <a:endParaRPr lang="en-AU" altLang="en-US"/>
          </a:p>
        </p:txBody>
      </p:sp>
    </p:spTree>
    <p:extLst>
      <p:ext uri="{BB962C8B-B14F-4D97-AF65-F5344CB8AC3E}">
        <p14:creationId xmlns:p14="http://schemas.microsoft.com/office/powerpoint/2010/main" val="253513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F17A5D65-4A69-4C7F-A505-90A9EDFACDA2}" type="slidenum">
              <a:rPr lang="en-AU" altLang="en-US"/>
              <a:pPr>
                <a:defRPr/>
              </a:pPr>
              <a:t>‹#›</a:t>
            </a:fld>
            <a:endParaRPr lang="en-AU" altLang="en-US"/>
          </a:p>
        </p:txBody>
      </p:sp>
    </p:spTree>
    <p:extLst>
      <p:ext uri="{BB962C8B-B14F-4D97-AF65-F5344CB8AC3E}">
        <p14:creationId xmlns:p14="http://schemas.microsoft.com/office/powerpoint/2010/main" val="11680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9" name="Rectangle 6"/>
          <p:cNvSpPr>
            <a:spLocks noGrp="1" noChangeArrowheads="1"/>
          </p:cNvSpPr>
          <p:nvPr>
            <p:ph type="sldNum" sz="quarter" idx="12"/>
          </p:nvPr>
        </p:nvSpPr>
        <p:spPr>
          <a:ln/>
        </p:spPr>
        <p:txBody>
          <a:bodyPr/>
          <a:lstStyle>
            <a:lvl1pPr>
              <a:defRPr/>
            </a:lvl1pPr>
          </a:lstStyle>
          <a:p>
            <a:pPr>
              <a:defRPr/>
            </a:pPr>
            <a:fld id="{DCC33046-F5D9-4FC6-8BC7-97DC92ACE111}" type="slidenum">
              <a:rPr lang="en-AU" altLang="en-US"/>
              <a:pPr>
                <a:defRPr/>
              </a:pPr>
              <a:t>‹#›</a:t>
            </a:fld>
            <a:endParaRPr lang="en-AU" altLang="en-US"/>
          </a:p>
        </p:txBody>
      </p:sp>
    </p:spTree>
    <p:extLst>
      <p:ext uri="{BB962C8B-B14F-4D97-AF65-F5344CB8AC3E}">
        <p14:creationId xmlns:p14="http://schemas.microsoft.com/office/powerpoint/2010/main" val="143469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5" name="Rectangle 6"/>
          <p:cNvSpPr>
            <a:spLocks noGrp="1" noChangeArrowheads="1"/>
          </p:cNvSpPr>
          <p:nvPr>
            <p:ph type="sldNum" sz="quarter" idx="12"/>
          </p:nvPr>
        </p:nvSpPr>
        <p:spPr>
          <a:ln/>
        </p:spPr>
        <p:txBody>
          <a:bodyPr/>
          <a:lstStyle>
            <a:lvl1pPr>
              <a:defRPr/>
            </a:lvl1pPr>
          </a:lstStyle>
          <a:p>
            <a:pPr>
              <a:defRPr/>
            </a:pPr>
            <a:fld id="{3CC88BC0-CDD0-4488-A61E-E2CF399F508F}" type="slidenum">
              <a:rPr lang="en-AU" altLang="en-US"/>
              <a:pPr>
                <a:defRPr/>
              </a:pPr>
              <a:t>‹#›</a:t>
            </a:fld>
            <a:endParaRPr lang="en-AU" altLang="en-US"/>
          </a:p>
        </p:txBody>
      </p:sp>
    </p:spTree>
    <p:extLst>
      <p:ext uri="{BB962C8B-B14F-4D97-AF65-F5344CB8AC3E}">
        <p14:creationId xmlns:p14="http://schemas.microsoft.com/office/powerpoint/2010/main" val="230749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4" name="Rectangle 6"/>
          <p:cNvSpPr>
            <a:spLocks noGrp="1" noChangeArrowheads="1"/>
          </p:cNvSpPr>
          <p:nvPr>
            <p:ph type="sldNum" sz="quarter" idx="12"/>
          </p:nvPr>
        </p:nvSpPr>
        <p:spPr>
          <a:ln/>
        </p:spPr>
        <p:txBody>
          <a:bodyPr/>
          <a:lstStyle>
            <a:lvl1pPr>
              <a:defRPr/>
            </a:lvl1pPr>
          </a:lstStyle>
          <a:p>
            <a:pPr>
              <a:defRPr/>
            </a:pPr>
            <a:fld id="{6B0BED99-4D89-453C-854B-EF56931F1D0A}" type="slidenum">
              <a:rPr lang="en-AU" altLang="en-US"/>
              <a:pPr>
                <a:defRPr/>
              </a:pPr>
              <a:t>‹#›</a:t>
            </a:fld>
            <a:endParaRPr lang="en-AU" altLang="en-US"/>
          </a:p>
        </p:txBody>
      </p:sp>
    </p:spTree>
    <p:extLst>
      <p:ext uri="{BB962C8B-B14F-4D97-AF65-F5344CB8AC3E}">
        <p14:creationId xmlns:p14="http://schemas.microsoft.com/office/powerpoint/2010/main" val="400550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C57DA76B-6745-4916-B001-EF0D5CF2F46B}" type="slidenum">
              <a:rPr lang="en-AU" altLang="en-US"/>
              <a:pPr>
                <a:defRPr/>
              </a:pPr>
              <a:t>‹#›</a:t>
            </a:fld>
            <a:endParaRPr lang="en-AU" altLang="en-US"/>
          </a:p>
        </p:txBody>
      </p:sp>
    </p:spTree>
    <p:extLst>
      <p:ext uri="{BB962C8B-B14F-4D97-AF65-F5344CB8AC3E}">
        <p14:creationId xmlns:p14="http://schemas.microsoft.com/office/powerpoint/2010/main" val="4111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A8EB8D23-2B7F-4523-8D34-710F2D732ABA}" type="slidenum">
              <a:rPr lang="en-AU" altLang="en-US"/>
              <a:pPr>
                <a:defRPr/>
              </a:pPr>
              <a:t>‹#›</a:t>
            </a:fld>
            <a:endParaRPr lang="en-AU" altLang="en-US"/>
          </a:p>
        </p:txBody>
      </p:sp>
    </p:spTree>
    <p:extLst>
      <p:ext uri="{BB962C8B-B14F-4D97-AF65-F5344CB8AC3E}">
        <p14:creationId xmlns:p14="http://schemas.microsoft.com/office/powerpoint/2010/main" val="161258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6597650"/>
            <a:ext cx="9144000" cy="260350"/>
          </a:xfrm>
          <a:prstGeom prst="rect">
            <a:avLst/>
          </a:prstGeom>
          <a:solidFill>
            <a:srgbClr val="94B0BE"/>
          </a:solidFill>
          <a:ln>
            <a:noFill/>
          </a:ln>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defRPr/>
            </a:pPr>
            <a:endParaRPr lang="en-US" altLang="en-US" smtClean="0"/>
          </a:p>
        </p:txBody>
      </p:sp>
      <p:sp>
        <p:nvSpPr>
          <p:cNvPr id="1027" name="Rectangle 2"/>
          <p:cNvSpPr>
            <a:spLocks noGrp="1" noChangeArrowheads="1"/>
          </p:cNvSpPr>
          <p:nvPr>
            <p:ph type="title"/>
          </p:nvPr>
        </p:nvSpPr>
        <p:spPr bwMode="auto">
          <a:xfrm>
            <a:off x="468313" y="7651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8" name="Rectangle 3"/>
          <p:cNvSpPr>
            <a:spLocks noGrp="1" noChangeArrowheads="1"/>
          </p:cNvSpPr>
          <p:nvPr>
            <p:ph type="body" idx="1"/>
          </p:nvPr>
        </p:nvSpPr>
        <p:spPr bwMode="auto">
          <a:xfrm>
            <a:off x="457200" y="1916113"/>
            <a:ext cx="82296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1" charset="0"/>
                <a:ea typeface="Arial" pitchFamily="-1" charset="0"/>
                <a:cs typeface="Arial" pitchFamily="-1" charset="0"/>
              </a:defRPr>
            </a:lvl1pPr>
          </a:lstStyle>
          <a:p>
            <a:pPr>
              <a:defRPr/>
            </a:pPr>
            <a:endParaRPr lang="en-AU"/>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1" charset="0"/>
                <a:ea typeface="Arial" pitchFamily="-1" charset="0"/>
                <a:cs typeface="Arial" pitchFamily="-1" charset="0"/>
              </a:defRPr>
            </a:lvl1pPr>
          </a:lstStyle>
          <a:p>
            <a:pPr>
              <a:defRPr/>
            </a:pPr>
            <a:r>
              <a:rPr lang="en-AU"/>
              <a:t>Footer text goes in here</a:t>
            </a:r>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DB53D15-2347-49DB-B1DF-EC04E40ACA6B}" type="slidenum">
              <a:rPr lang="en-AU" altLang="en-US"/>
              <a:pPr>
                <a:defRPr/>
              </a:pPr>
              <a:t>‹#›</a:t>
            </a:fld>
            <a:endParaRPr lang="en-AU" altLang="en-US"/>
          </a:p>
        </p:txBody>
      </p:sp>
      <p:sp>
        <p:nvSpPr>
          <p:cNvPr id="1032" name="Rectangle 7"/>
          <p:cNvSpPr>
            <a:spLocks noChangeArrowheads="1"/>
          </p:cNvSpPr>
          <p:nvPr/>
        </p:nvSpPr>
        <p:spPr bwMode="auto">
          <a:xfrm>
            <a:off x="0" y="0"/>
            <a:ext cx="9144000" cy="765175"/>
          </a:xfrm>
          <a:prstGeom prst="rect">
            <a:avLst/>
          </a:prstGeom>
          <a:solidFill>
            <a:srgbClr val="333333"/>
          </a:solidFill>
          <a:ln>
            <a:noFill/>
          </a:ln>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defRPr/>
            </a:pPr>
            <a:endParaRPr lang="en-US" altLang="en-US" smtClean="0"/>
          </a:p>
        </p:txBody>
      </p:sp>
      <p:pic>
        <p:nvPicPr>
          <p:cNvPr id="1033" name="Picture 9" descr="ANU_LOGO_WHIT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1"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hdr="0" ftr="0" dt="0"/>
  <p:txStyles>
    <p:titleStyle>
      <a:lvl1pPr algn="l" rtl="0" eaLnBrk="0" fontAlgn="base" hangingPunct="0">
        <a:spcBef>
          <a:spcPct val="0"/>
        </a:spcBef>
        <a:spcAft>
          <a:spcPct val="0"/>
        </a:spcAft>
        <a:defRPr sz="3600">
          <a:solidFill>
            <a:srgbClr val="527688"/>
          </a:solidFill>
          <a:latin typeface="+mj-lt"/>
          <a:ea typeface="MS PGothic" panose="020B0600070205080204" pitchFamily="34" charset="-128"/>
          <a:cs typeface="+mj-cs"/>
        </a:defRPr>
      </a:lvl1pPr>
      <a:lvl2pPr algn="l" rtl="0" eaLnBrk="0" fontAlgn="base" hangingPunct="0">
        <a:spcBef>
          <a:spcPct val="0"/>
        </a:spcBef>
        <a:spcAft>
          <a:spcPct val="0"/>
        </a:spcAft>
        <a:defRPr sz="3600">
          <a:solidFill>
            <a:srgbClr val="527688"/>
          </a:solidFill>
          <a:latin typeface="Arial" pitchFamily="-1" charset="0"/>
          <a:ea typeface="MS PGothic" panose="020B0600070205080204" pitchFamily="34" charset="-128"/>
          <a:cs typeface="Arial" pitchFamily="-1" charset="0"/>
        </a:defRPr>
      </a:lvl2pPr>
      <a:lvl3pPr algn="l" rtl="0" eaLnBrk="0" fontAlgn="base" hangingPunct="0">
        <a:spcBef>
          <a:spcPct val="0"/>
        </a:spcBef>
        <a:spcAft>
          <a:spcPct val="0"/>
        </a:spcAft>
        <a:defRPr sz="3600">
          <a:solidFill>
            <a:srgbClr val="527688"/>
          </a:solidFill>
          <a:latin typeface="Arial" pitchFamily="-1" charset="0"/>
          <a:ea typeface="MS PGothic" panose="020B0600070205080204" pitchFamily="34" charset="-128"/>
          <a:cs typeface="Arial" pitchFamily="-1" charset="0"/>
        </a:defRPr>
      </a:lvl3pPr>
      <a:lvl4pPr algn="l" rtl="0" eaLnBrk="0" fontAlgn="base" hangingPunct="0">
        <a:spcBef>
          <a:spcPct val="0"/>
        </a:spcBef>
        <a:spcAft>
          <a:spcPct val="0"/>
        </a:spcAft>
        <a:defRPr sz="3600">
          <a:solidFill>
            <a:srgbClr val="527688"/>
          </a:solidFill>
          <a:latin typeface="Arial" pitchFamily="-1" charset="0"/>
          <a:ea typeface="MS PGothic" panose="020B0600070205080204" pitchFamily="34" charset="-128"/>
          <a:cs typeface="Arial" pitchFamily="-1" charset="0"/>
        </a:defRPr>
      </a:lvl4pPr>
      <a:lvl5pPr algn="l" rtl="0" eaLnBrk="0" fontAlgn="base" hangingPunct="0">
        <a:spcBef>
          <a:spcPct val="0"/>
        </a:spcBef>
        <a:spcAft>
          <a:spcPct val="0"/>
        </a:spcAft>
        <a:defRPr sz="3600">
          <a:solidFill>
            <a:srgbClr val="527688"/>
          </a:solidFill>
          <a:latin typeface="Arial" pitchFamily="-1" charset="0"/>
          <a:ea typeface="MS PGothic" panose="020B0600070205080204" pitchFamily="34" charset="-128"/>
          <a:cs typeface="Arial" pitchFamily="-1" charset="0"/>
        </a:defRPr>
      </a:lvl5pPr>
      <a:lvl6pPr marL="457200" algn="l" rtl="0" fontAlgn="base">
        <a:spcBef>
          <a:spcPct val="0"/>
        </a:spcBef>
        <a:spcAft>
          <a:spcPct val="0"/>
        </a:spcAft>
        <a:defRPr sz="3600">
          <a:solidFill>
            <a:srgbClr val="527688"/>
          </a:solidFill>
          <a:latin typeface="Arial" pitchFamily="-1" charset="0"/>
          <a:ea typeface="Arial" pitchFamily="-1" charset="0"/>
          <a:cs typeface="Arial" pitchFamily="-1" charset="0"/>
        </a:defRPr>
      </a:lvl6pPr>
      <a:lvl7pPr marL="914400" algn="l" rtl="0" fontAlgn="base">
        <a:spcBef>
          <a:spcPct val="0"/>
        </a:spcBef>
        <a:spcAft>
          <a:spcPct val="0"/>
        </a:spcAft>
        <a:defRPr sz="3600">
          <a:solidFill>
            <a:srgbClr val="527688"/>
          </a:solidFill>
          <a:latin typeface="Arial" pitchFamily="-1" charset="0"/>
          <a:ea typeface="Arial" pitchFamily="-1" charset="0"/>
          <a:cs typeface="Arial" pitchFamily="-1" charset="0"/>
        </a:defRPr>
      </a:lvl7pPr>
      <a:lvl8pPr marL="1371600" algn="l" rtl="0" fontAlgn="base">
        <a:spcBef>
          <a:spcPct val="0"/>
        </a:spcBef>
        <a:spcAft>
          <a:spcPct val="0"/>
        </a:spcAft>
        <a:defRPr sz="3600">
          <a:solidFill>
            <a:srgbClr val="527688"/>
          </a:solidFill>
          <a:latin typeface="Arial" pitchFamily="-1" charset="0"/>
          <a:ea typeface="Arial" pitchFamily="-1" charset="0"/>
          <a:cs typeface="Arial" pitchFamily="-1" charset="0"/>
        </a:defRPr>
      </a:lvl8pPr>
      <a:lvl9pPr marL="1828800" algn="l" rtl="0" fontAlgn="base">
        <a:spcBef>
          <a:spcPct val="0"/>
        </a:spcBef>
        <a:spcAft>
          <a:spcPct val="0"/>
        </a:spcAft>
        <a:defRPr sz="3600">
          <a:solidFill>
            <a:srgbClr val="527688"/>
          </a:solidFill>
          <a:latin typeface="Arial" pitchFamily="-1" charset="0"/>
          <a:ea typeface="Arial" pitchFamily="-1" charset="0"/>
          <a:cs typeface="Arial"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a:xfrm>
            <a:off x="468313" y="4652963"/>
            <a:ext cx="8280400" cy="1039812"/>
          </a:xfrm>
        </p:spPr>
        <p:txBody>
          <a:bodyPr/>
          <a:lstStyle/>
          <a:p>
            <a:pPr eaLnBrk="1" hangingPunct="1"/>
            <a:r>
              <a:rPr lang="en-US" altLang="en-US" smtClean="0"/>
              <a:t>ANU College of Law</a:t>
            </a:r>
          </a:p>
          <a:p>
            <a:pPr eaLnBrk="1" hangingPunct="1"/>
            <a:r>
              <a:rPr lang="en-US" altLang="en-US" smtClean="0"/>
              <a:t>Dr Anne Macduff</a:t>
            </a:r>
          </a:p>
        </p:txBody>
      </p:sp>
      <p:sp>
        <p:nvSpPr>
          <p:cNvPr id="4099" name="TextBox 3"/>
          <p:cNvSpPr txBox="1">
            <a:spLocks noChangeArrowheads="1"/>
          </p:cNvSpPr>
          <p:nvPr/>
        </p:nvSpPr>
        <p:spPr bwMode="auto">
          <a:xfrm>
            <a:off x="1409700" y="2896442"/>
            <a:ext cx="6324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3600" dirty="0" smtClean="0"/>
              <a:t>Background</a:t>
            </a:r>
          </a:p>
        </p:txBody>
      </p:sp>
      <p:sp>
        <p:nvSpPr>
          <p:cNvPr id="4100" name="Title 4"/>
          <p:cNvSpPr>
            <a:spLocks noGrp="1"/>
          </p:cNvSpPr>
          <p:nvPr>
            <p:ph type="ctrTitle"/>
          </p:nvPr>
        </p:nvSpPr>
        <p:spPr>
          <a:xfrm>
            <a:off x="468313" y="1232256"/>
            <a:ext cx="8207375" cy="1200329"/>
          </a:xfrm>
        </p:spPr>
        <p:txBody>
          <a:bodyPr/>
          <a:lstStyle/>
          <a:p>
            <a:pPr algn="ctr" eaLnBrk="1" hangingPunct="1"/>
            <a:r>
              <a:rPr lang="en-US" altLang="en-US" dirty="0" smtClean="0"/>
              <a:t>FAMILY LAW</a:t>
            </a:r>
            <a:br>
              <a:rPr lang="en-US" altLang="en-US" dirty="0" smtClean="0"/>
            </a:b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Waves </a:t>
            </a:r>
            <a:r>
              <a:rPr lang="en-AU" dirty="0" smtClean="0"/>
              <a:t>of Reform - Children</a:t>
            </a:r>
            <a:endParaRPr lang="en-AU" dirty="0"/>
          </a:p>
        </p:txBody>
      </p:sp>
      <p:sp>
        <p:nvSpPr>
          <p:cNvPr id="3" name="Content Placeholder 2"/>
          <p:cNvSpPr>
            <a:spLocks noGrp="1"/>
          </p:cNvSpPr>
          <p:nvPr>
            <p:ph idx="1"/>
          </p:nvPr>
        </p:nvSpPr>
        <p:spPr/>
        <p:txBody>
          <a:bodyPr/>
          <a:lstStyle/>
          <a:p>
            <a:r>
              <a:rPr lang="en-AU" sz="2000" dirty="0"/>
              <a:t>1975 – </a:t>
            </a:r>
            <a:r>
              <a:rPr lang="en-AU" sz="2000" dirty="0" smtClean="0"/>
              <a:t>introduction </a:t>
            </a:r>
            <a:r>
              <a:rPr lang="en-AU" sz="2000" dirty="0"/>
              <a:t>of no fault divorce, specialist </a:t>
            </a:r>
            <a:r>
              <a:rPr lang="en-AU" sz="2000" dirty="0" smtClean="0"/>
              <a:t>court</a:t>
            </a:r>
          </a:p>
          <a:p>
            <a:r>
              <a:rPr lang="en-AU" sz="2000" dirty="0" smtClean="0"/>
              <a:t>1986- 1990 – referral of power by states </a:t>
            </a:r>
            <a:r>
              <a:rPr lang="en-AU" sz="2000" dirty="0"/>
              <a:t>over ‘guardianship, custody, maintenance and access’ in relation to ex-nuptial children to the </a:t>
            </a:r>
            <a:r>
              <a:rPr lang="en-AU" sz="2000" dirty="0" smtClean="0"/>
              <a:t>Commonwealth</a:t>
            </a:r>
          </a:p>
          <a:p>
            <a:r>
              <a:rPr lang="en-AU" sz="2000" dirty="0" smtClean="0"/>
              <a:t>1995 </a:t>
            </a:r>
            <a:r>
              <a:rPr lang="en-AU" sz="2000" dirty="0"/>
              <a:t>– shift away from language of </a:t>
            </a:r>
            <a:r>
              <a:rPr lang="en-AU" sz="2000" dirty="0" smtClean="0"/>
              <a:t>welfare of the child, </a:t>
            </a:r>
            <a:r>
              <a:rPr lang="en-AU" sz="2000" dirty="0"/>
              <a:t>custody, access, guardianship – replaced by best interests, residence, contact, and parental responsibility</a:t>
            </a:r>
          </a:p>
          <a:p>
            <a:r>
              <a:rPr lang="en-AU" sz="2000" dirty="0"/>
              <a:t>2006 – </a:t>
            </a:r>
            <a:r>
              <a:rPr lang="en-AU" sz="2000" dirty="0" smtClean="0"/>
              <a:t>shared </a:t>
            </a:r>
            <a:r>
              <a:rPr lang="en-AU" sz="2000" dirty="0"/>
              <a:t>parental responsibility, </a:t>
            </a:r>
            <a:r>
              <a:rPr lang="en-AU" sz="2000" dirty="0" smtClean="0"/>
              <a:t>primary</a:t>
            </a:r>
            <a:r>
              <a:rPr lang="en-AU" sz="2000" dirty="0"/>
              <a:t>/ additional considerations (meaningful relationship), </a:t>
            </a:r>
            <a:r>
              <a:rPr lang="en-AU" sz="2000" dirty="0" smtClean="0"/>
              <a:t>shared </a:t>
            </a:r>
            <a:r>
              <a:rPr lang="en-AU" sz="2000" dirty="0"/>
              <a:t>parenting, </a:t>
            </a:r>
            <a:r>
              <a:rPr lang="en-AU" sz="2000" dirty="0" smtClean="0"/>
              <a:t>mediation requirements</a:t>
            </a:r>
            <a:endParaRPr lang="en-AU" sz="2000" dirty="0"/>
          </a:p>
          <a:p>
            <a:r>
              <a:rPr lang="en-AU" sz="2000" dirty="0"/>
              <a:t>2012 – </a:t>
            </a:r>
            <a:r>
              <a:rPr lang="en-AU" sz="2000" dirty="0" smtClean="0"/>
              <a:t>wider </a:t>
            </a:r>
            <a:r>
              <a:rPr lang="en-AU" sz="2000" dirty="0"/>
              <a:t>definition of Family Violence, </a:t>
            </a:r>
            <a:r>
              <a:rPr lang="en-AU" sz="2000" dirty="0" smtClean="0"/>
              <a:t>removal of </a:t>
            </a:r>
            <a:r>
              <a:rPr lang="en-AU" sz="2000" dirty="0"/>
              <a:t>‘friendly parent’ </a:t>
            </a:r>
            <a:r>
              <a:rPr lang="en-AU" sz="2000" dirty="0" smtClean="0"/>
              <a:t>provision, more </a:t>
            </a:r>
            <a:r>
              <a:rPr lang="en-AU" sz="2000" dirty="0"/>
              <a:t>language changes: ‘who the children live with’ and ‘who the children spend time with</a:t>
            </a:r>
            <a:r>
              <a:rPr lang="en-AU" sz="2000" dirty="0" smtClean="0"/>
              <a:t>’</a:t>
            </a:r>
            <a:endParaRPr lang="en-AU" sz="2000" dirty="0"/>
          </a:p>
          <a:p>
            <a:endParaRPr lang="en-AU"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10</a:t>
            </a:fld>
            <a:endParaRPr lang="en-AU" altLang="x-none"/>
          </a:p>
        </p:txBody>
      </p:sp>
    </p:spTree>
    <p:extLst>
      <p:ext uri="{BB962C8B-B14F-4D97-AF65-F5344CB8AC3E}">
        <p14:creationId xmlns:p14="http://schemas.microsoft.com/office/powerpoint/2010/main" val="143230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Waves </a:t>
            </a:r>
            <a:r>
              <a:rPr lang="en-AU" dirty="0" smtClean="0"/>
              <a:t>of Reform - Property</a:t>
            </a:r>
            <a:endParaRPr lang="en-AU" dirty="0"/>
          </a:p>
        </p:txBody>
      </p:sp>
      <p:sp>
        <p:nvSpPr>
          <p:cNvPr id="3" name="Content Placeholder 2"/>
          <p:cNvSpPr>
            <a:spLocks noGrp="1"/>
          </p:cNvSpPr>
          <p:nvPr>
            <p:ph idx="1"/>
          </p:nvPr>
        </p:nvSpPr>
        <p:spPr/>
        <p:txBody>
          <a:bodyPr/>
          <a:lstStyle/>
          <a:p>
            <a:r>
              <a:rPr lang="en-AU" sz="2800" dirty="0"/>
              <a:t>1988 – Introduction of Child Support </a:t>
            </a:r>
            <a:r>
              <a:rPr lang="en-AU" sz="2800" dirty="0" smtClean="0"/>
              <a:t>Scheme</a:t>
            </a:r>
          </a:p>
          <a:p>
            <a:r>
              <a:rPr lang="en-AU" sz="2800" dirty="0" smtClean="0"/>
              <a:t>1990s – Recognition of homemaker contribution</a:t>
            </a:r>
          </a:p>
          <a:p>
            <a:r>
              <a:rPr lang="en-AU" sz="2800" dirty="0" smtClean="0"/>
              <a:t>1997 – </a:t>
            </a:r>
            <a:r>
              <a:rPr lang="en-AU" sz="2800" i="1" dirty="0" smtClean="0"/>
              <a:t>Kennon </a:t>
            </a:r>
            <a:endParaRPr lang="en-AU" sz="2800" i="1" dirty="0"/>
          </a:p>
          <a:p>
            <a:r>
              <a:rPr lang="en-AU" sz="2800" dirty="0"/>
              <a:t>2002 – </a:t>
            </a:r>
            <a:r>
              <a:rPr lang="en-AU" sz="2800" dirty="0" smtClean="0"/>
              <a:t>Orders concerning superannuation </a:t>
            </a:r>
          </a:p>
          <a:p>
            <a:r>
              <a:rPr lang="en-AU" sz="2800" dirty="0" smtClean="0"/>
              <a:t>2009 </a:t>
            </a:r>
            <a:r>
              <a:rPr lang="en-AU" sz="2800" dirty="0"/>
              <a:t>- Application </a:t>
            </a:r>
            <a:r>
              <a:rPr lang="en-AU" sz="2800" dirty="0" smtClean="0"/>
              <a:t>of FLA to </a:t>
            </a:r>
            <a:r>
              <a:rPr lang="en-AU" sz="2800" dirty="0"/>
              <a:t>de facto </a:t>
            </a:r>
            <a:r>
              <a:rPr lang="en-AU" sz="2800" dirty="0" smtClean="0"/>
              <a:t>couples</a:t>
            </a:r>
            <a:endParaRPr lang="en-AU" sz="28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11</a:t>
            </a:fld>
            <a:endParaRPr lang="en-AU" altLang="x-none"/>
          </a:p>
        </p:txBody>
      </p:sp>
    </p:spTree>
    <p:extLst>
      <p:ext uri="{BB962C8B-B14F-4D97-AF65-F5344CB8AC3E}">
        <p14:creationId xmlns:p14="http://schemas.microsoft.com/office/powerpoint/2010/main" val="185531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Contemporary themes</a:t>
            </a:r>
            <a:endParaRPr lang="en-AU" dirty="0"/>
          </a:p>
        </p:txBody>
      </p:sp>
      <p:sp>
        <p:nvSpPr>
          <p:cNvPr id="3" name="Content Placeholder 2"/>
          <p:cNvSpPr>
            <a:spLocks noGrp="1"/>
          </p:cNvSpPr>
          <p:nvPr>
            <p:ph idx="1"/>
          </p:nvPr>
        </p:nvSpPr>
        <p:spPr/>
        <p:txBody>
          <a:bodyPr/>
          <a:lstStyle/>
          <a:p>
            <a:r>
              <a:rPr lang="en-AU" sz="2400" dirty="0" smtClean="0"/>
              <a:t>Do family disputes require a </a:t>
            </a:r>
            <a:r>
              <a:rPr lang="en-AU" sz="2400" dirty="0"/>
              <a:t>different legal </a:t>
            </a:r>
            <a:r>
              <a:rPr lang="en-AU" sz="2400" dirty="0" smtClean="0"/>
              <a:t>approach?</a:t>
            </a:r>
            <a:endParaRPr lang="en-AU" sz="2400" dirty="0"/>
          </a:p>
          <a:p>
            <a:pPr lvl="1"/>
            <a:r>
              <a:rPr lang="en-AU" sz="2400" dirty="0"/>
              <a:t>Precedent vs discretion</a:t>
            </a:r>
          </a:p>
          <a:p>
            <a:pPr lvl="1"/>
            <a:r>
              <a:rPr lang="en-AU" sz="2400" dirty="0" smtClean="0"/>
              <a:t>Litigious </a:t>
            </a:r>
            <a:r>
              <a:rPr lang="en-AU" sz="2400" dirty="0"/>
              <a:t>or </a:t>
            </a:r>
            <a:r>
              <a:rPr lang="en-AU" sz="2400" dirty="0" smtClean="0"/>
              <a:t>co-operative?</a:t>
            </a:r>
            <a:endParaRPr lang="en-AU" sz="2400" dirty="0"/>
          </a:p>
          <a:p>
            <a:pPr lvl="1"/>
            <a:r>
              <a:rPr lang="en-AU" sz="2400" dirty="0"/>
              <a:t>A helping court</a:t>
            </a:r>
            <a:r>
              <a:rPr lang="en-AU" sz="2400" dirty="0" smtClean="0"/>
              <a:t>? Accessibility and SRL</a:t>
            </a:r>
            <a:endParaRPr lang="en-AU" sz="2400" dirty="0"/>
          </a:p>
          <a:p>
            <a:r>
              <a:rPr lang="en-AU" sz="2400" dirty="0" smtClean="0"/>
              <a:t>The gendered impact of separation</a:t>
            </a:r>
            <a:endParaRPr lang="en-AU" sz="2400" dirty="0"/>
          </a:p>
          <a:p>
            <a:pPr lvl="1"/>
            <a:r>
              <a:rPr lang="en-AU" sz="2400" dirty="0"/>
              <a:t>Gender wage gap</a:t>
            </a:r>
          </a:p>
          <a:p>
            <a:pPr lvl="1"/>
            <a:r>
              <a:rPr lang="en-AU" sz="2400" dirty="0" smtClean="0"/>
              <a:t>The gendered division of labour, and the </a:t>
            </a:r>
            <a:r>
              <a:rPr lang="en-AU" sz="2400" dirty="0"/>
              <a:t>‘double shift’</a:t>
            </a:r>
          </a:p>
          <a:p>
            <a:pPr lvl="1"/>
            <a:r>
              <a:rPr lang="en-AU" sz="2400" dirty="0"/>
              <a:t>The ‘unencumbered worker’ and casual/ flexible workers</a:t>
            </a:r>
          </a:p>
          <a:p>
            <a:pPr lvl="1"/>
            <a:r>
              <a:rPr lang="en-AU" sz="2400" dirty="0"/>
              <a:t>Family violence</a:t>
            </a:r>
          </a:p>
          <a:p>
            <a:endParaRPr lang="en-AU" sz="2400"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12</a:t>
            </a:fld>
            <a:endParaRPr lang="en-AU" altLang="en-US"/>
          </a:p>
        </p:txBody>
      </p:sp>
    </p:spTree>
    <p:extLst>
      <p:ext uri="{BB962C8B-B14F-4D97-AF65-F5344CB8AC3E}">
        <p14:creationId xmlns:p14="http://schemas.microsoft.com/office/powerpoint/2010/main" val="285646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Contemporary themes </a:t>
            </a:r>
            <a:r>
              <a:rPr lang="en-AU" dirty="0" err="1" smtClean="0"/>
              <a:t>cont</a:t>
            </a:r>
            <a:endParaRPr lang="en-AU" dirty="0"/>
          </a:p>
        </p:txBody>
      </p:sp>
      <p:sp>
        <p:nvSpPr>
          <p:cNvPr id="3" name="Content Placeholder 2"/>
          <p:cNvSpPr>
            <a:spLocks noGrp="1"/>
          </p:cNvSpPr>
          <p:nvPr>
            <p:ph idx="1"/>
          </p:nvPr>
        </p:nvSpPr>
        <p:spPr/>
        <p:txBody>
          <a:bodyPr/>
          <a:lstStyle/>
          <a:p>
            <a:r>
              <a:rPr lang="en-AU" sz="1800" dirty="0"/>
              <a:t>Best interests of children</a:t>
            </a:r>
          </a:p>
          <a:p>
            <a:pPr lvl="1"/>
            <a:r>
              <a:rPr lang="en-AU" sz="1800" dirty="0"/>
              <a:t>Parental rights vs Children’s rights and parental </a:t>
            </a:r>
            <a:r>
              <a:rPr lang="en-AU" sz="1800" dirty="0" smtClean="0"/>
              <a:t>responsibilities</a:t>
            </a:r>
          </a:p>
          <a:p>
            <a:pPr lvl="1"/>
            <a:r>
              <a:rPr lang="en-AU" sz="1800" dirty="0" smtClean="0"/>
              <a:t>Children’s voices</a:t>
            </a:r>
            <a:endParaRPr lang="en-AU" sz="1800" dirty="0"/>
          </a:p>
          <a:p>
            <a:pPr lvl="1"/>
            <a:r>
              <a:rPr lang="en-AU" sz="1800" dirty="0"/>
              <a:t>Scientific research </a:t>
            </a:r>
          </a:p>
          <a:p>
            <a:pPr lvl="1"/>
            <a:r>
              <a:rPr lang="en-AU" sz="1800" dirty="0"/>
              <a:t>Family violence</a:t>
            </a:r>
          </a:p>
          <a:p>
            <a:r>
              <a:rPr lang="en-AU" sz="1800" dirty="0"/>
              <a:t>What is family?</a:t>
            </a:r>
          </a:p>
          <a:p>
            <a:pPr lvl="1"/>
            <a:r>
              <a:rPr lang="en-AU" sz="1800" dirty="0"/>
              <a:t>What inequities are caused by what kinds of relationships? </a:t>
            </a:r>
          </a:p>
          <a:p>
            <a:pPr lvl="1"/>
            <a:r>
              <a:rPr lang="en-AU" sz="1800" dirty="0"/>
              <a:t>When should family law ‘step in’?</a:t>
            </a:r>
          </a:p>
          <a:p>
            <a:pPr lvl="1"/>
            <a:r>
              <a:rPr lang="en-AU" sz="1800" dirty="0"/>
              <a:t>Private arrangements and fairness</a:t>
            </a:r>
            <a:r>
              <a:rPr lang="en-AU" sz="1800" dirty="0" smtClean="0"/>
              <a:t>?</a:t>
            </a:r>
          </a:p>
          <a:p>
            <a:pPr lvl="1"/>
            <a:r>
              <a:rPr lang="en-AU" sz="1800" dirty="0" smtClean="0"/>
              <a:t>Diversity of family forms</a:t>
            </a:r>
            <a:endParaRPr lang="en-AU" sz="1800"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13</a:t>
            </a:fld>
            <a:endParaRPr lang="en-AU" altLang="en-US"/>
          </a:p>
        </p:txBody>
      </p:sp>
    </p:spTree>
    <p:extLst>
      <p:ext uri="{BB962C8B-B14F-4D97-AF65-F5344CB8AC3E}">
        <p14:creationId xmlns:p14="http://schemas.microsoft.com/office/powerpoint/2010/main" val="56519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Structure</a:t>
            </a:r>
            <a:endParaRPr lang="en-AU" dirty="0"/>
          </a:p>
        </p:txBody>
      </p:sp>
      <p:sp>
        <p:nvSpPr>
          <p:cNvPr id="3" name="Content Placeholder 2"/>
          <p:cNvSpPr>
            <a:spLocks noGrp="1"/>
          </p:cNvSpPr>
          <p:nvPr>
            <p:ph idx="1"/>
          </p:nvPr>
        </p:nvSpPr>
        <p:spPr/>
        <p:txBody>
          <a:bodyPr/>
          <a:lstStyle/>
          <a:p>
            <a:r>
              <a:rPr lang="en-US" altLang="en-US" dirty="0" smtClean="0"/>
              <a:t>History </a:t>
            </a:r>
          </a:p>
          <a:p>
            <a:r>
              <a:rPr lang="en-US" altLang="en-US" dirty="0" smtClean="0"/>
              <a:t>Constitutional </a:t>
            </a:r>
            <a:r>
              <a:rPr lang="en-US" altLang="en-US" dirty="0"/>
              <a:t>Foundations and </a:t>
            </a:r>
            <a:r>
              <a:rPr lang="en-US" altLang="en-US" dirty="0" smtClean="0"/>
              <a:t>Limitations</a:t>
            </a:r>
          </a:p>
          <a:p>
            <a:r>
              <a:rPr lang="en-US" altLang="en-US" dirty="0" smtClean="0"/>
              <a:t>Waves of reform</a:t>
            </a:r>
          </a:p>
          <a:p>
            <a:r>
              <a:rPr lang="en-US" altLang="en-US" dirty="0" smtClean="0"/>
              <a:t>Contemporary </a:t>
            </a:r>
            <a:r>
              <a:rPr lang="en-US" altLang="en-US" dirty="0"/>
              <a:t>Themes</a:t>
            </a:r>
          </a:p>
          <a:p>
            <a:endParaRPr lang="en-AU"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2</a:t>
            </a:fld>
            <a:endParaRPr lang="en-AU" altLang="en-US"/>
          </a:p>
        </p:txBody>
      </p:sp>
    </p:spTree>
    <p:extLst>
      <p:ext uri="{BB962C8B-B14F-4D97-AF65-F5344CB8AC3E}">
        <p14:creationId xmlns:p14="http://schemas.microsoft.com/office/powerpoint/2010/main" val="225563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a:t>
            </a:r>
            <a:endParaRPr lang="en-AU"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3</a:t>
            </a:fld>
            <a:endParaRPr lang="en-AU" altLang="en-US"/>
          </a:p>
        </p:txBody>
      </p:sp>
      <p:sp>
        <p:nvSpPr>
          <p:cNvPr id="3" name="Content Placeholder 2"/>
          <p:cNvSpPr>
            <a:spLocks noGrp="1"/>
          </p:cNvSpPr>
          <p:nvPr>
            <p:ph idx="1"/>
          </p:nvPr>
        </p:nvSpPr>
        <p:spPr/>
        <p:txBody>
          <a:bodyPr/>
          <a:lstStyle/>
          <a:p>
            <a:pPr marL="0" indent="0">
              <a:buNone/>
            </a:pPr>
            <a:r>
              <a:rPr lang="en-AU" sz="1800" dirty="0" smtClean="0"/>
              <a:t>Four key historical phases of colonial Australian law</a:t>
            </a:r>
          </a:p>
          <a:p>
            <a:pPr marL="0" indent="0">
              <a:buNone/>
            </a:pPr>
            <a:r>
              <a:rPr lang="en-AU" sz="1800" dirty="0" smtClean="0"/>
              <a:t>1. English phase</a:t>
            </a:r>
          </a:p>
          <a:p>
            <a:pPr lvl="1"/>
            <a:r>
              <a:rPr lang="en-AU" sz="1800" dirty="0" smtClean="0"/>
              <a:t>Marriage Law</a:t>
            </a:r>
          </a:p>
          <a:p>
            <a:pPr lvl="2"/>
            <a:r>
              <a:rPr lang="en-AU" sz="1800" dirty="0" smtClean="0"/>
              <a:t>Religious law</a:t>
            </a:r>
          </a:p>
          <a:p>
            <a:pPr lvl="2"/>
            <a:r>
              <a:rPr lang="en-AU" sz="1800" dirty="0" smtClean="0"/>
              <a:t>Legislation – Marriage Acts</a:t>
            </a:r>
          </a:p>
          <a:p>
            <a:pPr lvl="1"/>
            <a:r>
              <a:rPr lang="en-AU" sz="1800" dirty="0" smtClean="0"/>
              <a:t>Divorce  </a:t>
            </a:r>
          </a:p>
          <a:p>
            <a:pPr lvl="2"/>
            <a:r>
              <a:rPr lang="en-AU" sz="1800" dirty="0" smtClean="0"/>
              <a:t>Religious annulment</a:t>
            </a:r>
          </a:p>
          <a:p>
            <a:pPr lvl="2"/>
            <a:r>
              <a:rPr lang="en-AU" sz="1800" dirty="0" smtClean="0"/>
              <a:t>Dissolution by Parliamentary Decree (Henry VIII)</a:t>
            </a:r>
          </a:p>
          <a:p>
            <a:pPr lvl="2"/>
            <a:r>
              <a:rPr lang="en-AU" sz="1800" i="1" dirty="0" smtClean="0"/>
              <a:t>Divorce and Matrimonial Causes Act 1857 </a:t>
            </a:r>
            <a:r>
              <a:rPr lang="en-AU" sz="1800" dirty="0" smtClean="0"/>
              <a:t>(UK)</a:t>
            </a:r>
          </a:p>
          <a:p>
            <a:pPr marL="0" indent="0">
              <a:buNone/>
            </a:pPr>
            <a:r>
              <a:rPr lang="en-AU" sz="1800" dirty="0" smtClean="0"/>
              <a:t>2. Early colonial phase</a:t>
            </a:r>
          </a:p>
          <a:p>
            <a:pPr lvl="1"/>
            <a:r>
              <a:rPr lang="en-AU" sz="1800" dirty="0" smtClean="0"/>
              <a:t>Adoption by colonial legislatures of UK legislation</a:t>
            </a:r>
          </a:p>
          <a:p>
            <a:endParaRPr lang="en-AU" sz="1800" dirty="0"/>
          </a:p>
        </p:txBody>
      </p:sp>
    </p:spTree>
    <p:extLst>
      <p:ext uri="{BB962C8B-B14F-4D97-AF65-F5344CB8AC3E}">
        <p14:creationId xmlns:p14="http://schemas.microsoft.com/office/powerpoint/2010/main" val="2823620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cont.</a:t>
            </a:r>
            <a:endParaRPr lang="en-AU"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4</a:t>
            </a:fld>
            <a:endParaRPr lang="en-AU" altLang="en-US"/>
          </a:p>
        </p:txBody>
      </p:sp>
      <p:sp>
        <p:nvSpPr>
          <p:cNvPr id="3" name="Content Placeholder 2"/>
          <p:cNvSpPr>
            <a:spLocks noGrp="1"/>
          </p:cNvSpPr>
          <p:nvPr>
            <p:ph idx="1"/>
          </p:nvPr>
        </p:nvSpPr>
        <p:spPr/>
        <p:txBody>
          <a:bodyPr/>
          <a:lstStyle/>
          <a:p>
            <a:pPr marL="0" indent="0">
              <a:buNone/>
            </a:pPr>
            <a:r>
              <a:rPr lang="en-AU" sz="1600" dirty="0"/>
              <a:t>3. </a:t>
            </a:r>
            <a:r>
              <a:rPr lang="en-AU" sz="2000" dirty="0"/>
              <a:t>The transition phase </a:t>
            </a:r>
          </a:p>
          <a:p>
            <a:pPr lvl="1"/>
            <a:r>
              <a:rPr lang="en-AU" sz="2000" dirty="0"/>
              <a:t>The Constitution: </a:t>
            </a:r>
          </a:p>
          <a:p>
            <a:pPr lvl="2"/>
            <a:r>
              <a:rPr lang="en-AU" sz="2000" dirty="0"/>
              <a:t>‘marriage’ s51(xxi) and ‘matrimonial causes’ s51(xxii)</a:t>
            </a:r>
          </a:p>
          <a:p>
            <a:pPr lvl="2"/>
            <a:r>
              <a:rPr lang="en-AU" sz="2000" i="1" dirty="0"/>
              <a:t>Matrimonial Causes Act 1959 </a:t>
            </a:r>
            <a:r>
              <a:rPr lang="en-AU" sz="2000" dirty="0"/>
              <a:t>(</a:t>
            </a:r>
            <a:r>
              <a:rPr lang="en-AU" sz="2000" dirty="0" err="1"/>
              <a:t>Cth</a:t>
            </a:r>
            <a:r>
              <a:rPr lang="en-AU" sz="2000" dirty="0"/>
              <a:t>)</a:t>
            </a:r>
          </a:p>
          <a:p>
            <a:pPr lvl="2"/>
            <a:r>
              <a:rPr lang="en-AU" sz="2000" i="1" dirty="0"/>
              <a:t>Marriage Act 1961 </a:t>
            </a:r>
            <a:r>
              <a:rPr lang="en-AU" sz="2000" dirty="0"/>
              <a:t>(</a:t>
            </a:r>
            <a:r>
              <a:rPr lang="en-AU" sz="2000" dirty="0" err="1"/>
              <a:t>Cth</a:t>
            </a:r>
            <a:r>
              <a:rPr lang="en-AU" sz="2000" dirty="0"/>
              <a:t>)</a:t>
            </a:r>
          </a:p>
          <a:p>
            <a:pPr marL="0" indent="0">
              <a:buNone/>
            </a:pPr>
            <a:r>
              <a:rPr lang="en-AU" sz="2000" dirty="0"/>
              <a:t>4. The contemporary ‘national’ phase</a:t>
            </a:r>
          </a:p>
          <a:p>
            <a:pPr lvl="1"/>
            <a:r>
              <a:rPr lang="en-AU" sz="2000" i="1" dirty="0"/>
              <a:t>Family Law Act 1975 </a:t>
            </a:r>
            <a:r>
              <a:rPr lang="en-AU" sz="2000" dirty="0"/>
              <a:t>(</a:t>
            </a:r>
            <a:r>
              <a:rPr lang="en-AU" sz="2000" dirty="0" err="1"/>
              <a:t>Cth</a:t>
            </a:r>
            <a:r>
              <a:rPr lang="en-AU" sz="2000" dirty="0"/>
              <a:t>)</a:t>
            </a:r>
          </a:p>
          <a:p>
            <a:pPr lvl="1"/>
            <a:r>
              <a:rPr lang="en-AU" sz="2000" dirty="0"/>
              <a:t>Specialist </a:t>
            </a:r>
            <a:r>
              <a:rPr lang="en-AU" sz="2000" dirty="0" smtClean="0"/>
              <a:t>court </a:t>
            </a:r>
            <a:endParaRPr lang="en-AU" sz="2000" dirty="0"/>
          </a:p>
        </p:txBody>
      </p:sp>
    </p:spTree>
    <p:extLst>
      <p:ext uri="{BB962C8B-B14F-4D97-AF65-F5344CB8AC3E}">
        <p14:creationId xmlns:p14="http://schemas.microsoft.com/office/powerpoint/2010/main" val="1630488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Constitutional foundations and limitations</a:t>
            </a:r>
            <a:endParaRPr lang="en-AU" dirty="0"/>
          </a:p>
        </p:txBody>
      </p:sp>
      <p:sp>
        <p:nvSpPr>
          <p:cNvPr id="3" name="Content Placeholder 2"/>
          <p:cNvSpPr>
            <a:spLocks noGrp="1"/>
          </p:cNvSpPr>
          <p:nvPr>
            <p:ph idx="1"/>
          </p:nvPr>
        </p:nvSpPr>
        <p:spPr/>
        <p:txBody>
          <a:bodyPr/>
          <a:lstStyle/>
          <a:p>
            <a:r>
              <a:rPr lang="en-AU" sz="2400" dirty="0"/>
              <a:t>What is the power upon which the Commonwealth can legislate for families? </a:t>
            </a:r>
            <a:r>
              <a:rPr lang="en-AU" sz="2400" dirty="0" smtClean="0"/>
              <a:t>Section 51, </a:t>
            </a:r>
            <a:r>
              <a:rPr lang="en-AU" sz="2400" dirty="0" err="1" smtClean="0"/>
              <a:t>placita</a:t>
            </a:r>
            <a:endParaRPr lang="en-AU" sz="2400" dirty="0"/>
          </a:p>
          <a:p>
            <a:pPr lvl="1"/>
            <a:r>
              <a:rPr lang="en-AU" sz="2400" dirty="0" smtClean="0"/>
              <a:t>(xxi) ‘</a:t>
            </a:r>
            <a:r>
              <a:rPr lang="en-AU" sz="2400" dirty="0"/>
              <a:t>Marriage’ </a:t>
            </a:r>
            <a:r>
              <a:rPr lang="en-AU" sz="2400" dirty="0" smtClean="0"/>
              <a:t>and </a:t>
            </a:r>
          </a:p>
          <a:p>
            <a:pPr lvl="1"/>
            <a:r>
              <a:rPr lang="en-AU" sz="2400" dirty="0" smtClean="0"/>
              <a:t>(xxii) ‘Divorce </a:t>
            </a:r>
            <a:r>
              <a:rPr lang="en-AU" sz="2400" dirty="0"/>
              <a:t>and matrimonial causes; and in relation thereto, parental rights, and the custody and guardianship of </a:t>
            </a:r>
            <a:r>
              <a:rPr lang="en-AU" sz="2400" dirty="0" smtClean="0"/>
              <a:t>infants</a:t>
            </a:r>
          </a:p>
          <a:p>
            <a:pPr lvl="1"/>
            <a:r>
              <a:rPr lang="en-AU" sz="2400" dirty="0" smtClean="0"/>
              <a:t>(xxxix</a:t>
            </a:r>
            <a:r>
              <a:rPr lang="en-AU" sz="2400" dirty="0"/>
              <a:t>) </a:t>
            </a:r>
            <a:r>
              <a:rPr lang="en-AU" sz="2400" dirty="0" smtClean="0"/>
              <a:t>‘matters </a:t>
            </a:r>
            <a:r>
              <a:rPr lang="en-AU" sz="2400" dirty="0"/>
              <a:t>incidental to the execution of any </a:t>
            </a:r>
            <a:r>
              <a:rPr lang="en-AU" sz="2400" dirty="0" smtClean="0"/>
              <a:t>power’</a:t>
            </a:r>
          </a:p>
          <a:p>
            <a:r>
              <a:rPr lang="en-AU" sz="2400" dirty="0" smtClean="0"/>
              <a:t>A </a:t>
            </a:r>
            <a:r>
              <a:rPr lang="en-AU" sz="2400" dirty="0"/>
              <a:t>history of the Commonwealth extending its reach in regulating families, and being challenged by state </a:t>
            </a:r>
            <a:r>
              <a:rPr lang="en-AU" sz="2400" dirty="0" smtClean="0"/>
              <a:t>parliaments</a:t>
            </a:r>
            <a:r>
              <a:rPr lang="en-AU" sz="2400" dirty="0"/>
              <a:t>.</a:t>
            </a:r>
          </a:p>
          <a:p>
            <a:endParaRPr lang="en-AU" sz="2400"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5</a:t>
            </a:fld>
            <a:endParaRPr lang="en-AU" altLang="en-US"/>
          </a:p>
        </p:txBody>
      </p:sp>
    </p:spTree>
    <p:extLst>
      <p:ext uri="{BB962C8B-B14F-4D97-AF65-F5344CB8AC3E}">
        <p14:creationId xmlns:p14="http://schemas.microsoft.com/office/powerpoint/2010/main" val="18667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FLA in 1975</a:t>
            </a:r>
            <a:endParaRPr lang="en-AU" dirty="0"/>
          </a:p>
        </p:txBody>
      </p:sp>
      <p:sp>
        <p:nvSpPr>
          <p:cNvPr id="3" name="Content Placeholder 2"/>
          <p:cNvSpPr>
            <a:spLocks noGrp="1"/>
          </p:cNvSpPr>
          <p:nvPr>
            <p:ph idx="1"/>
          </p:nvPr>
        </p:nvSpPr>
        <p:spPr/>
        <p:txBody>
          <a:bodyPr/>
          <a:lstStyle/>
          <a:p>
            <a:r>
              <a:rPr lang="en-AU" sz="2000" dirty="0" smtClean="0"/>
              <a:t>Section 4 ‘Matrimonial cause’ means - </a:t>
            </a:r>
          </a:p>
          <a:p>
            <a:pPr lvl="1"/>
            <a:r>
              <a:rPr lang="en-AU" sz="2000" i="1" dirty="0" smtClean="0"/>
              <a:t>(c) Proceedings with respect to …</a:t>
            </a:r>
          </a:p>
          <a:p>
            <a:pPr lvl="2"/>
            <a:r>
              <a:rPr lang="en-AU" sz="2000" i="1" dirty="0" smtClean="0"/>
              <a:t>Maintenance of one of the parties to a marriage</a:t>
            </a:r>
          </a:p>
          <a:p>
            <a:pPr lvl="2"/>
            <a:r>
              <a:rPr lang="en-AU" sz="2000" i="1" dirty="0" smtClean="0"/>
              <a:t>The property of the parties to a marriage or of either of them, or</a:t>
            </a:r>
          </a:p>
          <a:p>
            <a:pPr lvl="2"/>
            <a:r>
              <a:rPr lang="en-AU" sz="2000" i="1" dirty="0" smtClean="0"/>
              <a:t>The custody, guardianship or maintenance of, or access to, a child of the marriage</a:t>
            </a:r>
          </a:p>
          <a:p>
            <a:r>
              <a:rPr lang="en-AU" sz="2000" dirty="0" smtClean="0"/>
              <a:t>Section 5 ‘Children of the marriage’ means –</a:t>
            </a:r>
          </a:p>
          <a:p>
            <a:pPr lvl="1"/>
            <a:r>
              <a:rPr lang="en-AU" sz="2000" i="1" dirty="0" smtClean="0"/>
              <a:t>A child of either the husband or wife (including ex-nuptial children)…</a:t>
            </a:r>
            <a:endParaRPr lang="en-AU" sz="2000" i="1"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6</a:t>
            </a:fld>
            <a:endParaRPr lang="en-AU" altLang="en-US"/>
          </a:p>
        </p:txBody>
      </p:sp>
    </p:spTree>
    <p:extLst>
      <p:ext uri="{BB962C8B-B14F-4D97-AF65-F5344CB8AC3E}">
        <p14:creationId xmlns:p14="http://schemas.microsoft.com/office/powerpoint/2010/main" val="140737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Russell v Russell; Farrelly v Farrelly (1976) 134 CLR 495</a:t>
            </a:r>
            <a:endParaRPr lang="en-AU" dirty="0"/>
          </a:p>
        </p:txBody>
      </p:sp>
      <p:sp>
        <p:nvSpPr>
          <p:cNvPr id="3" name="Content Placeholder 2"/>
          <p:cNvSpPr>
            <a:spLocks noGrp="1"/>
          </p:cNvSpPr>
          <p:nvPr>
            <p:ph idx="1"/>
          </p:nvPr>
        </p:nvSpPr>
        <p:spPr/>
        <p:txBody>
          <a:bodyPr/>
          <a:lstStyle/>
          <a:p>
            <a:pPr marL="514350" lvl="1" indent="0">
              <a:buNone/>
            </a:pPr>
            <a:r>
              <a:rPr lang="en-AU" sz="2000" dirty="0" smtClean="0"/>
              <a:t>Interpretation of s 51 (xxi), (xxii), (</a:t>
            </a:r>
            <a:r>
              <a:rPr lang="en-AU" sz="2000" dirty="0" err="1" smtClean="0"/>
              <a:t>xxxxix</a:t>
            </a:r>
            <a:r>
              <a:rPr lang="en-AU" sz="2000" dirty="0" smtClean="0"/>
              <a:t>) and inter-relationship</a:t>
            </a:r>
          </a:p>
          <a:p>
            <a:pPr marL="514350" lvl="1" indent="0">
              <a:buNone/>
            </a:pPr>
            <a:r>
              <a:rPr lang="en-AU" sz="2000" dirty="0" smtClean="0"/>
              <a:t>Question #1- </a:t>
            </a:r>
            <a:r>
              <a:rPr lang="en-AU" sz="2000" dirty="0"/>
              <a:t>could married couples apply for </a:t>
            </a:r>
            <a:r>
              <a:rPr lang="en-AU" sz="2000" dirty="0" smtClean="0"/>
              <a:t>‘custody, guardianship or maintenance of a child’ where </a:t>
            </a:r>
            <a:r>
              <a:rPr lang="en-AU" sz="2000" dirty="0"/>
              <a:t>no proceedings for principal relief (</a:t>
            </a:r>
            <a:r>
              <a:rPr lang="en-AU" sz="2000" dirty="0" err="1"/>
              <a:t>ie</a:t>
            </a:r>
            <a:r>
              <a:rPr lang="en-AU" sz="2000" dirty="0"/>
              <a:t> divorce</a:t>
            </a:r>
            <a:r>
              <a:rPr lang="en-AU" sz="2000" dirty="0" smtClean="0"/>
              <a:t>?)</a:t>
            </a:r>
            <a:endParaRPr lang="en-AU" sz="2000" dirty="0"/>
          </a:p>
          <a:p>
            <a:pPr lvl="2"/>
            <a:r>
              <a:rPr lang="en-AU" sz="2000" dirty="0"/>
              <a:t>Answer – </a:t>
            </a:r>
            <a:r>
              <a:rPr lang="en-AU" sz="2000" dirty="0" smtClean="0"/>
              <a:t>No. If under valid under </a:t>
            </a:r>
            <a:r>
              <a:rPr lang="en-AU" sz="2000" dirty="0"/>
              <a:t>the </a:t>
            </a:r>
            <a:r>
              <a:rPr lang="en-AU" sz="2000" dirty="0" smtClean="0"/>
              <a:t>matrimonial </a:t>
            </a:r>
            <a:r>
              <a:rPr lang="en-AU" sz="2000" dirty="0"/>
              <a:t>causes </a:t>
            </a:r>
            <a:r>
              <a:rPr lang="en-AU" sz="2000" dirty="0" smtClean="0"/>
              <a:t>power, then these proceedings (ancillary) needed </a:t>
            </a:r>
            <a:r>
              <a:rPr lang="en-AU" sz="2000" dirty="0"/>
              <a:t>to be linked to </a:t>
            </a:r>
            <a:r>
              <a:rPr lang="en-AU" sz="2000" dirty="0" smtClean="0"/>
              <a:t>principal </a:t>
            </a:r>
            <a:r>
              <a:rPr lang="en-AU" sz="2000" dirty="0"/>
              <a:t>relief (divorce/ nullity)</a:t>
            </a:r>
            <a:endParaRPr lang="en-AU" sz="2000" dirty="0" smtClean="0"/>
          </a:p>
          <a:p>
            <a:pPr marL="514350" lvl="1" indent="0">
              <a:buNone/>
            </a:pPr>
            <a:r>
              <a:rPr lang="en-AU" sz="2000" dirty="0" smtClean="0"/>
              <a:t>Question #2 – Could it be validated by the marriage power?</a:t>
            </a:r>
          </a:p>
          <a:p>
            <a:pPr marL="514350" lvl="1" indent="0">
              <a:buNone/>
            </a:pPr>
            <a:r>
              <a:rPr lang="en-AU" sz="2000" dirty="0"/>
              <a:t>	</a:t>
            </a:r>
            <a:r>
              <a:rPr lang="en-AU" sz="2000" dirty="0" smtClean="0"/>
              <a:t>Answer – If under marriage power, needed to be related to proceedings between the two parties to the marriage. And definition of s4(c) FLA went too far. </a:t>
            </a:r>
          </a:p>
          <a:p>
            <a:pPr marL="514350" lvl="1" indent="0">
              <a:buNone/>
            </a:pPr>
            <a:r>
              <a:rPr lang="en-AU" sz="2000" dirty="0" smtClean="0"/>
              <a:t>Subsequent reform of the FLA</a:t>
            </a:r>
          </a:p>
          <a:p>
            <a:pPr marL="514350" lvl="1" indent="0">
              <a:buNone/>
            </a:pPr>
            <a:endParaRPr lang="en-AU" sz="1800" dirty="0"/>
          </a:p>
          <a:p>
            <a:endParaRPr lang="en-AU" sz="1800" dirty="0" smtClean="0"/>
          </a:p>
          <a:p>
            <a:endParaRPr lang="en-AU" sz="1800"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7</a:t>
            </a:fld>
            <a:endParaRPr lang="en-AU" altLang="en-US"/>
          </a:p>
        </p:txBody>
      </p:sp>
    </p:spTree>
    <p:extLst>
      <p:ext uri="{BB962C8B-B14F-4D97-AF65-F5344CB8AC3E}">
        <p14:creationId xmlns:p14="http://schemas.microsoft.com/office/powerpoint/2010/main" val="129778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Plugging the </a:t>
            </a:r>
            <a:r>
              <a:rPr lang="en-AU" dirty="0" smtClean="0"/>
              <a:t>constitutional holes</a:t>
            </a:r>
            <a:endParaRPr lang="en-AU" dirty="0"/>
          </a:p>
        </p:txBody>
      </p:sp>
      <p:sp>
        <p:nvSpPr>
          <p:cNvPr id="3" name="Content Placeholder 2"/>
          <p:cNvSpPr>
            <a:spLocks noGrp="1"/>
          </p:cNvSpPr>
          <p:nvPr>
            <p:ph idx="1"/>
          </p:nvPr>
        </p:nvSpPr>
        <p:spPr/>
        <p:txBody>
          <a:bodyPr/>
          <a:lstStyle/>
          <a:p>
            <a:pPr marL="971550" lvl="1" indent="-514350">
              <a:buAutoNum type="arabicPeriod"/>
            </a:pPr>
            <a:r>
              <a:rPr lang="en-AU" sz="2000" dirty="0" smtClean="0"/>
              <a:t>Creation family courts (WA)</a:t>
            </a:r>
          </a:p>
          <a:p>
            <a:pPr marL="971550" lvl="1" indent="-514350">
              <a:buAutoNum type="arabicPeriod"/>
            </a:pPr>
            <a:r>
              <a:rPr lang="en-AU" sz="2000" dirty="0" smtClean="0"/>
              <a:t>Cross-Vesting scheme</a:t>
            </a:r>
            <a:endParaRPr lang="en-AU" sz="2000" dirty="0"/>
          </a:p>
          <a:p>
            <a:pPr marL="457200" lvl="1" indent="0">
              <a:buNone/>
            </a:pPr>
            <a:r>
              <a:rPr lang="en-AU" sz="2000" dirty="0" smtClean="0"/>
              <a:t>3. 	Referral </a:t>
            </a:r>
            <a:r>
              <a:rPr lang="en-AU" sz="2000" dirty="0"/>
              <a:t>power s </a:t>
            </a:r>
            <a:r>
              <a:rPr lang="en-AU" sz="2000" dirty="0" smtClean="0"/>
              <a:t>51(xxxvii)</a:t>
            </a:r>
          </a:p>
          <a:p>
            <a:pPr marL="457200" lvl="1" indent="0">
              <a:buNone/>
            </a:pPr>
            <a:endParaRPr lang="en-AU" sz="2000" dirty="0"/>
          </a:p>
          <a:p>
            <a:pPr marL="457200" lvl="1" indent="0">
              <a:buNone/>
            </a:pPr>
            <a:r>
              <a:rPr lang="en-AU" sz="2000" dirty="0" smtClean="0"/>
              <a:t> ‘</a:t>
            </a:r>
            <a:r>
              <a:rPr lang="en-AU" sz="2000" i="1" dirty="0" smtClean="0"/>
              <a:t>matters </a:t>
            </a:r>
            <a:r>
              <a:rPr lang="en-AU" sz="2000" i="1" dirty="0"/>
              <a:t>referred to the Parliament of the Commonwealth by the Parliament or Parliaments of any state or states, but so that the law shall extend only to states whose Parliaments the matter is referred, or which otherwise adopt the law.’</a:t>
            </a:r>
          </a:p>
          <a:p>
            <a:pPr lvl="3"/>
            <a:r>
              <a:rPr lang="en-AU" dirty="0" smtClean="0"/>
              <a:t>FLA covers all </a:t>
            </a:r>
            <a:r>
              <a:rPr lang="en-AU" dirty="0"/>
              <a:t>children, whether parents married or not</a:t>
            </a:r>
          </a:p>
          <a:p>
            <a:pPr lvl="3"/>
            <a:r>
              <a:rPr lang="en-AU" dirty="0"/>
              <a:t>Property alteration provisions for De facto couples since 2009</a:t>
            </a:r>
          </a:p>
          <a:p>
            <a:endParaRPr lang="en-AU"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8</a:t>
            </a:fld>
            <a:endParaRPr lang="en-AU" altLang="en-US"/>
          </a:p>
        </p:txBody>
      </p:sp>
    </p:spTree>
    <p:extLst>
      <p:ext uri="{BB962C8B-B14F-4D97-AF65-F5344CB8AC3E}">
        <p14:creationId xmlns:p14="http://schemas.microsoft.com/office/powerpoint/2010/main" val="277891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Waves of Reform - Marriage</a:t>
            </a:r>
            <a:endParaRPr lang="en-AU" dirty="0"/>
          </a:p>
        </p:txBody>
      </p:sp>
      <p:sp>
        <p:nvSpPr>
          <p:cNvPr id="3" name="Content Placeholder 2"/>
          <p:cNvSpPr>
            <a:spLocks noGrp="1"/>
          </p:cNvSpPr>
          <p:nvPr>
            <p:ph idx="1"/>
          </p:nvPr>
        </p:nvSpPr>
        <p:spPr/>
        <p:txBody>
          <a:bodyPr/>
          <a:lstStyle/>
          <a:p>
            <a:r>
              <a:rPr lang="en-AU" sz="1800" i="1" dirty="0"/>
              <a:t>Hyde</a:t>
            </a:r>
            <a:r>
              <a:rPr lang="en-AU" sz="1800" dirty="0"/>
              <a:t> v </a:t>
            </a:r>
            <a:r>
              <a:rPr lang="en-AU" sz="1800" i="1" dirty="0"/>
              <a:t>Hyde and </a:t>
            </a:r>
            <a:r>
              <a:rPr lang="en-AU" sz="1800" i="1" dirty="0" err="1"/>
              <a:t>Woodmansee</a:t>
            </a:r>
            <a:r>
              <a:rPr lang="en-AU" sz="1800" dirty="0"/>
              <a:t> (1866) All ER Marriage </a:t>
            </a:r>
            <a:r>
              <a:rPr lang="en-AU" sz="1800" dirty="0" smtClean="0"/>
              <a:t>Act 1861 (Lord Penzance)</a:t>
            </a:r>
          </a:p>
          <a:p>
            <a:r>
              <a:rPr lang="en-AU" sz="1800" dirty="0" smtClean="0"/>
              <a:t>2004: definition of ‘marriage’ inserted into </a:t>
            </a:r>
            <a:r>
              <a:rPr lang="en-AU" sz="1800" i="1" dirty="0" smtClean="0"/>
              <a:t>Marriage Act</a:t>
            </a:r>
          </a:p>
          <a:p>
            <a:r>
              <a:rPr lang="en-AU" sz="1800" dirty="0" smtClean="0"/>
              <a:t>Push for reform</a:t>
            </a:r>
          </a:p>
          <a:p>
            <a:pPr lvl="1"/>
            <a:r>
              <a:rPr lang="en-AU" sz="1800" i="1" dirty="0" smtClean="0"/>
              <a:t>Civil Unions Act 2012 </a:t>
            </a:r>
            <a:r>
              <a:rPr lang="en-AU" sz="1800" dirty="0" smtClean="0"/>
              <a:t>(ACT)</a:t>
            </a:r>
          </a:p>
          <a:p>
            <a:pPr lvl="1"/>
            <a:r>
              <a:rPr lang="en-AU" sz="1800" i="1" dirty="0" smtClean="0"/>
              <a:t>Marriage </a:t>
            </a:r>
            <a:r>
              <a:rPr lang="en-AU" sz="1800" i="1" dirty="0"/>
              <a:t>Equality (Same Sex) Act 2013</a:t>
            </a:r>
            <a:r>
              <a:rPr lang="en-AU" sz="1800" dirty="0"/>
              <a:t> (ACT</a:t>
            </a:r>
            <a:r>
              <a:rPr lang="en-AU" sz="1800" dirty="0" smtClean="0"/>
              <a:t>)</a:t>
            </a:r>
          </a:p>
          <a:p>
            <a:pPr lvl="1"/>
            <a:r>
              <a:rPr lang="en-AU" sz="1800" i="1" dirty="0" smtClean="0"/>
              <a:t>Commonwealth v ACT </a:t>
            </a:r>
            <a:r>
              <a:rPr lang="en-AU" sz="1800" dirty="0" smtClean="0"/>
              <a:t>(2013) 250 CLR 441</a:t>
            </a:r>
          </a:p>
          <a:p>
            <a:r>
              <a:rPr lang="en-AU" sz="1800" dirty="0" smtClean="0"/>
              <a:t>2017:</a:t>
            </a:r>
          </a:p>
          <a:p>
            <a:pPr lvl="1"/>
            <a:r>
              <a:rPr lang="en-AU" sz="1800" dirty="0" smtClean="0"/>
              <a:t>Australian Marriage Law Postal Survey </a:t>
            </a:r>
          </a:p>
          <a:p>
            <a:pPr lvl="1"/>
            <a:r>
              <a:rPr lang="en-AU" sz="1800" i="1" dirty="0" smtClean="0"/>
              <a:t>Marriage Amendment (Definition and Religious Freedom) Act 2017 </a:t>
            </a:r>
            <a:r>
              <a:rPr lang="en-AU" sz="1800" dirty="0" smtClean="0"/>
              <a:t>(</a:t>
            </a:r>
            <a:r>
              <a:rPr lang="en-AU" sz="1800" dirty="0" err="1" smtClean="0"/>
              <a:t>Cth</a:t>
            </a:r>
            <a:r>
              <a:rPr lang="en-AU" sz="1800" dirty="0" smtClean="0"/>
              <a:t>)</a:t>
            </a:r>
            <a:endParaRPr lang="en-AU" sz="1800" dirty="0"/>
          </a:p>
        </p:txBody>
      </p:sp>
      <p:sp>
        <p:nvSpPr>
          <p:cNvPr id="4" name="Slide Number Placeholder 3"/>
          <p:cNvSpPr>
            <a:spLocks noGrp="1"/>
          </p:cNvSpPr>
          <p:nvPr>
            <p:ph type="sldNum" sz="quarter" idx="12"/>
          </p:nvPr>
        </p:nvSpPr>
        <p:spPr/>
        <p:txBody>
          <a:bodyPr/>
          <a:lstStyle/>
          <a:p>
            <a:pPr>
              <a:defRPr/>
            </a:pPr>
            <a:fld id="{B6D1EAFC-6C24-4BD8-AFD6-6D90F42B8AC9}" type="slidenum">
              <a:rPr lang="en-AU" altLang="en-US" smtClean="0"/>
              <a:pPr>
                <a:defRPr/>
              </a:pPr>
              <a:t>9</a:t>
            </a:fld>
            <a:endParaRPr lang="en-AU" altLang="en-US"/>
          </a:p>
        </p:txBody>
      </p:sp>
    </p:spTree>
    <p:extLst>
      <p:ext uri="{BB962C8B-B14F-4D97-AF65-F5344CB8AC3E}">
        <p14:creationId xmlns:p14="http://schemas.microsoft.com/office/powerpoint/2010/main" val="1317898094"/>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Template>
  <TotalTime>4890</TotalTime>
  <Words>884</Words>
  <Application>Microsoft Office PowerPoint</Application>
  <PresentationFormat>On-screen Show (4:3)</PresentationFormat>
  <Paragraphs>118</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MS PGothic</vt:lpstr>
      <vt:lpstr>MS PGothic</vt:lpstr>
      <vt:lpstr>Arial</vt:lpstr>
      <vt:lpstr>ANUPowerpointTemplate2010</vt:lpstr>
      <vt:lpstr>FAMILY LAW </vt:lpstr>
      <vt:lpstr>Structure</vt:lpstr>
      <vt:lpstr>History</vt:lpstr>
      <vt:lpstr>History cont.</vt:lpstr>
      <vt:lpstr>Constitutional foundations and limitations</vt:lpstr>
      <vt:lpstr>FLA in 1975</vt:lpstr>
      <vt:lpstr>Russell v Russell; Farrelly v Farrelly (1976) 134 CLR 495</vt:lpstr>
      <vt:lpstr>Plugging the constitutional holes</vt:lpstr>
      <vt:lpstr>Waves of Reform - Marriage</vt:lpstr>
      <vt:lpstr>Waves of Reform - Children</vt:lpstr>
      <vt:lpstr>Waves of Reform - Property</vt:lpstr>
      <vt:lpstr>Contemporary themes</vt:lpstr>
      <vt:lpstr>Contemporary themes cont</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Anne Macduff</cp:lastModifiedBy>
  <cp:revision>131</cp:revision>
  <cp:lastPrinted>2015-07-14T01:23:38Z</cp:lastPrinted>
  <dcterms:created xsi:type="dcterms:W3CDTF">2012-06-27T09:13:48Z</dcterms:created>
  <dcterms:modified xsi:type="dcterms:W3CDTF">2022-06-12T01:03:35Z</dcterms:modified>
</cp:coreProperties>
</file>