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63" r:id="rId2"/>
    <p:sldId id="271" r:id="rId3"/>
    <p:sldId id="275" r:id="rId4"/>
    <p:sldId id="276" r:id="rId5"/>
    <p:sldId id="278" r:id="rId6"/>
    <p:sldId id="279" r:id="rId7"/>
    <p:sldId id="280" r:id="rId8"/>
    <p:sldId id="272" r:id="rId9"/>
    <p:sldId id="260" r:id="rId10"/>
    <p:sldId id="268" r:id="rId11"/>
    <p:sldId id="264" r:id="rId12"/>
    <p:sldId id="265" r:id="rId13"/>
    <p:sldId id="266" r:id="rId14"/>
    <p:sldId id="281" r:id="rId15"/>
    <p:sldId id="282" r:id="rId16"/>
    <p:sldId id="267" r:id="rId17"/>
  </p:sldIdLst>
  <p:sldSz cx="9144000" cy="5143500" type="screen16x9"/>
  <p:notesSz cx="6858000" cy="9144000"/>
  <p:defaultTextStyle>
    <a:defPPr>
      <a:defRPr lang="en-AU"/>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7688"/>
    <a:srgbClr val="5E889D"/>
    <a:srgbClr val="94B0BE"/>
    <a:srgbClr val="4E37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4"/>
  </p:normalViewPr>
  <p:slideViewPr>
    <p:cSldViewPr>
      <p:cViewPr>
        <p:scale>
          <a:sx n="91" d="100"/>
          <a:sy n="91" d="100"/>
        </p:scale>
        <p:origin x="544" y="1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x-none" altLang="x-none"/>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x-none" altLang="x-none"/>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x-none" altLang="x-non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1165915-65BC-9D4C-AEEF-4B8B5412371C}" type="slidenum">
              <a:rPr lang="en-AU" altLang="x-none"/>
              <a:pPr/>
              <a:t>‹#›</a:t>
            </a:fld>
            <a:endParaRPr lang="en-AU"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6A42AB0-060C-EF48-BC16-94BAA2E2F32C}" type="slidenum">
              <a:rPr lang="en-AU" altLang="x-none"/>
              <a:pPr eaLnBrk="1" hangingPunct="1"/>
              <a:t>9</a:t>
            </a:fld>
            <a:endParaRPr lang="en-AU" altLang="x-none"/>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x-non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3489325"/>
            <a:ext cx="9144000" cy="1654175"/>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x-none"/>
          </a:p>
        </p:txBody>
      </p:sp>
      <p:sp>
        <p:nvSpPr>
          <p:cNvPr id="5" name="Rectangle 8"/>
          <p:cNvSpPr>
            <a:spLocks noChangeArrowheads="1"/>
          </p:cNvSpPr>
          <p:nvPr/>
        </p:nvSpPr>
        <p:spPr bwMode="auto">
          <a:xfrm>
            <a:off x="0" y="0"/>
            <a:ext cx="9144000" cy="77152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x-none"/>
          </a:p>
        </p:txBody>
      </p:sp>
      <p:pic>
        <p:nvPicPr>
          <p:cNvPr id="6" name="Picture 12" descr="ANU_LOGO_WHITE"/>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468313" y="3489722"/>
            <a:ext cx="8280400" cy="523220"/>
          </a:xfrm>
        </p:spPr>
        <p:txBody>
          <a:bodyPr>
            <a:spAutoFit/>
          </a:bodyPr>
          <a:lstStyle>
            <a:lvl1pPr marL="0" indent="0">
              <a:buFontTx/>
              <a:buNone/>
              <a:defRPr sz="2800"/>
            </a:lvl1pPr>
          </a:lstStyle>
          <a:p>
            <a:pPr lvl="0"/>
            <a:r>
              <a:rPr lang="en-US" noProof="0" smtClean="0"/>
              <a:t>Click to edit Master subtitle style</a:t>
            </a:r>
            <a:endParaRPr lang="en-AU" noProof="0" smtClean="0"/>
          </a:p>
        </p:txBody>
      </p:sp>
      <p:sp>
        <p:nvSpPr>
          <p:cNvPr id="8195" name="Rectangle 3"/>
          <p:cNvSpPr>
            <a:spLocks noGrp="1" noChangeArrowheads="1"/>
          </p:cNvSpPr>
          <p:nvPr>
            <p:ph type="ctrTitle"/>
          </p:nvPr>
        </p:nvSpPr>
        <p:spPr>
          <a:xfrm>
            <a:off x="468316" y="1356809"/>
            <a:ext cx="8207375" cy="646331"/>
          </a:xfrm>
        </p:spPr>
        <p:txBody>
          <a:bodyPr>
            <a:spAutoFit/>
          </a:bodyPr>
          <a:lstStyle>
            <a:lvl1pPr>
              <a:defRPr>
                <a:solidFill>
                  <a:schemeClr val="tx1"/>
                </a:solidFill>
              </a:defRPr>
            </a:lvl1pPr>
          </a:lstStyle>
          <a:p>
            <a:pPr lvl="0"/>
            <a:r>
              <a:rPr lang="en-US" noProof="0" smtClean="0"/>
              <a:t>Click to edit Master title style</a:t>
            </a:r>
            <a:endParaRPr lang="en-AU" noProof="0" smtClean="0"/>
          </a:p>
        </p:txBody>
      </p:sp>
      <p:sp>
        <p:nvSpPr>
          <p:cNvPr id="7" name="Rectangle 5"/>
          <p:cNvSpPr>
            <a:spLocks noGrp="1" noChangeArrowheads="1"/>
          </p:cNvSpPr>
          <p:nvPr>
            <p:ph type="dt" sz="half" idx="10"/>
          </p:nvPr>
        </p:nvSpPr>
        <p:spPr>
          <a:xfrm>
            <a:off x="457200" y="4684713"/>
            <a:ext cx="2133600" cy="357187"/>
          </a:xfrm>
        </p:spPr>
        <p:txBody>
          <a:bodyPr/>
          <a:lstStyle>
            <a:lvl1pPr algn="l">
              <a:defRPr/>
            </a:lvl1pPr>
          </a:lstStyle>
          <a:p>
            <a:endParaRPr lang="x-none" altLang="x-none"/>
          </a:p>
        </p:txBody>
      </p:sp>
      <p:sp>
        <p:nvSpPr>
          <p:cNvPr id="8" name="Rectangle 6"/>
          <p:cNvSpPr>
            <a:spLocks noGrp="1" noChangeArrowheads="1"/>
          </p:cNvSpPr>
          <p:nvPr>
            <p:ph type="ftr" sz="quarter" idx="11"/>
          </p:nvPr>
        </p:nvSpPr>
        <p:spPr>
          <a:xfrm>
            <a:off x="3124200" y="4684713"/>
            <a:ext cx="2895600" cy="357187"/>
          </a:xfrm>
        </p:spPr>
        <p:txBody>
          <a:bodyPr/>
          <a:lstStyle>
            <a:lvl1pPr algn="ctr">
              <a:defRPr/>
            </a:lvl1pPr>
          </a:lstStyle>
          <a:p>
            <a:pPr>
              <a:defRPr/>
            </a:pPr>
            <a:r>
              <a:rPr lang="en-AU"/>
              <a:t>Footer text goes in here</a:t>
            </a:r>
          </a:p>
        </p:txBody>
      </p:sp>
      <p:sp>
        <p:nvSpPr>
          <p:cNvPr id="9" name="Rectangle 7"/>
          <p:cNvSpPr>
            <a:spLocks noGrp="1" noChangeArrowheads="1"/>
          </p:cNvSpPr>
          <p:nvPr>
            <p:ph type="sldNum" sz="quarter" idx="12"/>
          </p:nvPr>
        </p:nvSpPr>
        <p:spPr>
          <a:xfrm>
            <a:off x="6553200" y="4684713"/>
            <a:ext cx="2133600" cy="357187"/>
          </a:xfrm>
        </p:spPr>
        <p:txBody>
          <a:bodyPr/>
          <a:lstStyle>
            <a:lvl1pPr>
              <a:defRPr/>
            </a:lvl1pPr>
          </a:lstStyle>
          <a:p>
            <a:fld id="{4891EEDB-BB68-3744-88DF-3B37F5095CB2}" type="slidenum">
              <a:rPr lang="en-AU" altLang="x-none"/>
              <a:pPr/>
              <a:t>‹#›</a:t>
            </a:fld>
            <a:endParaRPr lang="en-AU" altLang="x-none"/>
          </a:p>
        </p:txBody>
      </p:sp>
    </p:spTree>
    <p:extLst>
      <p:ext uri="{BB962C8B-B14F-4D97-AF65-F5344CB8AC3E}">
        <p14:creationId xmlns:p14="http://schemas.microsoft.com/office/powerpoint/2010/main" val="174739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FC1DCB3E-CCB0-3549-87EB-2189C6B00A9F}" type="slidenum">
              <a:rPr lang="en-AU" altLang="x-none"/>
              <a:pPr/>
              <a:t>‹#›</a:t>
            </a:fld>
            <a:endParaRPr lang="en-AU" altLang="x-none"/>
          </a:p>
        </p:txBody>
      </p:sp>
    </p:spTree>
    <p:extLst>
      <p:ext uri="{BB962C8B-B14F-4D97-AF65-F5344CB8AC3E}">
        <p14:creationId xmlns:p14="http://schemas.microsoft.com/office/powerpoint/2010/main" val="59020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573881"/>
            <a:ext cx="2058988" cy="4020741"/>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3" y="573881"/>
            <a:ext cx="6029325" cy="402074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3784F347-27A3-634B-A002-03B5F6948862}" type="slidenum">
              <a:rPr lang="en-AU" altLang="x-none"/>
              <a:pPr/>
              <a:t>‹#›</a:t>
            </a:fld>
            <a:endParaRPr lang="en-AU" altLang="x-none"/>
          </a:p>
        </p:txBody>
      </p:sp>
    </p:spTree>
    <p:extLst>
      <p:ext uri="{BB962C8B-B14F-4D97-AF65-F5344CB8AC3E}">
        <p14:creationId xmlns:p14="http://schemas.microsoft.com/office/powerpoint/2010/main" val="30139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8E41B671-95F8-AD49-965B-CC100353298F}" type="slidenum">
              <a:rPr lang="en-AU" altLang="x-none"/>
              <a:pPr/>
              <a:t>‹#›</a:t>
            </a:fld>
            <a:endParaRPr lang="en-AU" altLang="x-none"/>
          </a:p>
        </p:txBody>
      </p:sp>
    </p:spTree>
    <p:extLst>
      <p:ext uri="{BB962C8B-B14F-4D97-AF65-F5344CB8AC3E}">
        <p14:creationId xmlns:p14="http://schemas.microsoft.com/office/powerpoint/2010/main" val="203400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endParaRPr lang="x-none" altLang="x-none"/>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fld id="{7DBCCD5A-69F8-7C44-8AF6-D041C925865F}" type="slidenum">
              <a:rPr lang="en-AU" altLang="x-none"/>
              <a:pPr/>
              <a:t>‹#›</a:t>
            </a:fld>
            <a:endParaRPr lang="en-AU" altLang="x-none"/>
          </a:p>
        </p:txBody>
      </p:sp>
    </p:spTree>
    <p:extLst>
      <p:ext uri="{BB962C8B-B14F-4D97-AF65-F5344CB8AC3E}">
        <p14:creationId xmlns:p14="http://schemas.microsoft.com/office/powerpoint/2010/main" val="185186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437085"/>
            <a:ext cx="4038600" cy="3157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437085"/>
            <a:ext cx="4038600" cy="3157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7B974F2B-9D21-E245-9AF4-6B0C0FFEE9E0}" type="slidenum">
              <a:rPr lang="en-AU" altLang="x-none"/>
              <a:pPr/>
              <a:t>‹#›</a:t>
            </a:fld>
            <a:endParaRPr lang="en-AU" altLang="x-none"/>
          </a:p>
        </p:txBody>
      </p:sp>
    </p:spTree>
    <p:extLst>
      <p:ext uri="{BB962C8B-B14F-4D97-AF65-F5344CB8AC3E}">
        <p14:creationId xmlns:p14="http://schemas.microsoft.com/office/powerpoint/2010/main" val="77492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endParaRPr lang="x-none" altLang="x-none"/>
          </a:p>
        </p:txBody>
      </p:sp>
      <p:sp>
        <p:nvSpPr>
          <p:cNvPr id="8"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9" name="Rectangle 6"/>
          <p:cNvSpPr>
            <a:spLocks noGrp="1" noChangeArrowheads="1"/>
          </p:cNvSpPr>
          <p:nvPr>
            <p:ph type="sldNum" sz="quarter" idx="12"/>
          </p:nvPr>
        </p:nvSpPr>
        <p:spPr>
          <a:ln/>
        </p:spPr>
        <p:txBody>
          <a:bodyPr/>
          <a:lstStyle>
            <a:lvl1pPr>
              <a:defRPr/>
            </a:lvl1pPr>
          </a:lstStyle>
          <a:p>
            <a:fld id="{C0DAB902-158A-EA4A-9B29-A91032638C0C}" type="slidenum">
              <a:rPr lang="en-AU" altLang="x-none"/>
              <a:pPr/>
              <a:t>‹#›</a:t>
            </a:fld>
            <a:endParaRPr lang="en-AU" altLang="x-none"/>
          </a:p>
        </p:txBody>
      </p:sp>
    </p:spTree>
    <p:extLst>
      <p:ext uri="{BB962C8B-B14F-4D97-AF65-F5344CB8AC3E}">
        <p14:creationId xmlns:p14="http://schemas.microsoft.com/office/powerpoint/2010/main" val="187612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endParaRPr lang="x-none" altLang="x-none"/>
          </a:p>
        </p:txBody>
      </p:sp>
      <p:sp>
        <p:nvSpPr>
          <p:cNvPr id="4"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5" name="Rectangle 6"/>
          <p:cNvSpPr>
            <a:spLocks noGrp="1" noChangeArrowheads="1"/>
          </p:cNvSpPr>
          <p:nvPr>
            <p:ph type="sldNum" sz="quarter" idx="12"/>
          </p:nvPr>
        </p:nvSpPr>
        <p:spPr>
          <a:ln/>
        </p:spPr>
        <p:txBody>
          <a:bodyPr/>
          <a:lstStyle>
            <a:lvl1pPr>
              <a:defRPr/>
            </a:lvl1pPr>
          </a:lstStyle>
          <a:p>
            <a:fld id="{53C4A34E-B7E2-AF48-84B4-ABB5E3E903B3}" type="slidenum">
              <a:rPr lang="en-AU" altLang="x-none"/>
              <a:pPr/>
              <a:t>‹#›</a:t>
            </a:fld>
            <a:endParaRPr lang="en-AU" altLang="x-none"/>
          </a:p>
        </p:txBody>
      </p:sp>
    </p:spTree>
    <p:extLst>
      <p:ext uri="{BB962C8B-B14F-4D97-AF65-F5344CB8AC3E}">
        <p14:creationId xmlns:p14="http://schemas.microsoft.com/office/powerpoint/2010/main" val="57843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x-none" altLang="x-none"/>
          </a:p>
        </p:txBody>
      </p:sp>
      <p:sp>
        <p:nvSpPr>
          <p:cNvPr id="3"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4" name="Rectangle 6"/>
          <p:cNvSpPr>
            <a:spLocks noGrp="1" noChangeArrowheads="1"/>
          </p:cNvSpPr>
          <p:nvPr>
            <p:ph type="sldNum" sz="quarter" idx="12"/>
          </p:nvPr>
        </p:nvSpPr>
        <p:spPr>
          <a:ln/>
        </p:spPr>
        <p:txBody>
          <a:bodyPr/>
          <a:lstStyle>
            <a:lvl1pPr>
              <a:defRPr/>
            </a:lvl1pPr>
          </a:lstStyle>
          <a:p>
            <a:fld id="{F71F18A7-E4DE-1D4E-9EBA-144F41C577F4}" type="slidenum">
              <a:rPr lang="en-AU" altLang="x-none"/>
              <a:pPr/>
              <a:t>‹#›</a:t>
            </a:fld>
            <a:endParaRPr lang="en-AU" altLang="x-none"/>
          </a:p>
        </p:txBody>
      </p:sp>
    </p:spTree>
    <p:extLst>
      <p:ext uri="{BB962C8B-B14F-4D97-AF65-F5344CB8AC3E}">
        <p14:creationId xmlns:p14="http://schemas.microsoft.com/office/powerpoint/2010/main" val="12328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E86A5948-6753-F44D-9810-9C77D3739C96}" type="slidenum">
              <a:rPr lang="en-AU" altLang="x-none"/>
              <a:pPr/>
              <a:t>‹#›</a:t>
            </a:fld>
            <a:endParaRPr lang="en-AU" altLang="x-none"/>
          </a:p>
        </p:txBody>
      </p:sp>
    </p:spTree>
    <p:extLst>
      <p:ext uri="{BB962C8B-B14F-4D97-AF65-F5344CB8AC3E}">
        <p14:creationId xmlns:p14="http://schemas.microsoft.com/office/powerpoint/2010/main" val="181492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endParaRPr lang="x-none" altLang="x-none"/>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fld id="{F73196EC-6DC5-794B-A448-4C35A81CFA13}" type="slidenum">
              <a:rPr lang="en-AU" altLang="x-none"/>
              <a:pPr/>
              <a:t>‹#›</a:t>
            </a:fld>
            <a:endParaRPr lang="en-AU" altLang="x-none"/>
          </a:p>
        </p:txBody>
      </p:sp>
    </p:spTree>
    <p:extLst>
      <p:ext uri="{BB962C8B-B14F-4D97-AF65-F5344CB8AC3E}">
        <p14:creationId xmlns:p14="http://schemas.microsoft.com/office/powerpoint/2010/main" val="60925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0" y="4875213"/>
            <a:ext cx="9144000" cy="268287"/>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x-none"/>
          </a:p>
        </p:txBody>
      </p:sp>
      <p:sp>
        <p:nvSpPr>
          <p:cNvPr id="1027" name="Rectangle 2"/>
          <p:cNvSpPr>
            <a:spLocks noGrp="1" noChangeArrowheads="1"/>
          </p:cNvSpPr>
          <p:nvPr>
            <p:ph type="title"/>
          </p:nvPr>
        </p:nvSpPr>
        <p:spPr bwMode="auto">
          <a:xfrm>
            <a:off x="468313" y="573088"/>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smtClean="0"/>
              <a:t>Click to edit Master title style</a:t>
            </a:r>
            <a:endParaRPr lang="en-AU" altLang="x-none"/>
          </a:p>
        </p:txBody>
      </p:sp>
      <p:sp>
        <p:nvSpPr>
          <p:cNvPr id="1028" name="Rectangle 3"/>
          <p:cNvSpPr>
            <a:spLocks noGrp="1" noChangeArrowheads="1"/>
          </p:cNvSpPr>
          <p:nvPr>
            <p:ph type="body" idx="1"/>
          </p:nvPr>
        </p:nvSpPr>
        <p:spPr bwMode="auto">
          <a:xfrm>
            <a:off x="457200" y="1436688"/>
            <a:ext cx="8229600" cy="315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smtClean="0"/>
              <a:t>Edit Master text styles</a:t>
            </a:r>
          </a:p>
          <a:p>
            <a:pPr lvl="1"/>
            <a:r>
              <a:rPr lang="en-US" altLang="x-none" smtClean="0"/>
              <a:t>Second level</a:t>
            </a:r>
          </a:p>
          <a:p>
            <a:pPr lvl="2"/>
            <a:r>
              <a:rPr lang="en-US" altLang="x-none" smtClean="0"/>
              <a:t>Third level</a:t>
            </a:r>
          </a:p>
          <a:p>
            <a:pPr lvl="3"/>
            <a:r>
              <a:rPr lang="en-US" altLang="x-none" smtClean="0"/>
              <a:t>Fourth level</a:t>
            </a:r>
          </a:p>
          <a:p>
            <a:pPr lvl="4"/>
            <a:r>
              <a:rPr lang="en-US" altLang="x-none" smtClean="0"/>
              <a:t>Fifth level</a:t>
            </a:r>
            <a:endParaRPr lang="en-AU" altLang="x-none"/>
          </a:p>
        </p:txBody>
      </p:sp>
      <p:sp>
        <p:nvSpPr>
          <p:cNvPr id="2" name="Rectangle 4"/>
          <p:cNvSpPr>
            <a:spLocks noGrp="1" noChangeArrowheads="1"/>
          </p:cNvSpPr>
          <p:nvPr>
            <p:ph type="dt" sz="half" idx="2"/>
          </p:nvPr>
        </p:nvSpPr>
        <p:spPr bwMode="auto">
          <a:xfrm>
            <a:off x="5724525" y="4857750"/>
            <a:ext cx="2133600" cy="14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x-none" altLang="x-none"/>
          </a:p>
        </p:txBody>
      </p:sp>
      <p:sp>
        <p:nvSpPr>
          <p:cNvPr id="1029" name="Rectangle 5"/>
          <p:cNvSpPr>
            <a:spLocks noGrp="1" noChangeArrowheads="1"/>
          </p:cNvSpPr>
          <p:nvPr>
            <p:ph type="ftr" sz="quarter" idx="3"/>
          </p:nvPr>
        </p:nvSpPr>
        <p:spPr bwMode="auto">
          <a:xfrm>
            <a:off x="395288" y="4857750"/>
            <a:ext cx="5040312" cy="14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AU"/>
              <a:t>Footer text goes in here</a:t>
            </a:r>
          </a:p>
        </p:txBody>
      </p:sp>
      <p:sp>
        <p:nvSpPr>
          <p:cNvPr id="1030" name="Rectangle 6"/>
          <p:cNvSpPr>
            <a:spLocks noGrp="1" noChangeArrowheads="1"/>
          </p:cNvSpPr>
          <p:nvPr>
            <p:ph type="sldNum" sz="quarter" idx="4"/>
          </p:nvPr>
        </p:nvSpPr>
        <p:spPr bwMode="auto">
          <a:xfrm>
            <a:off x="8101013" y="4857750"/>
            <a:ext cx="585787"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314E489-80A2-2240-BF01-5BCDDC02687A}" type="slidenum">
              <a:rPr lang="en-AU" altLang="x-none"/>
              <a:pPr/>
              <a:t>‹#›</a:t>
            </a:fld>
            <a:endParaRPr lang="en-AU" altLang="x-none"/>
          </a:p>
        </p:txBody>
      </p:sp>
      <p:sp>
        <p:nvSpPr>
          <p:cNvPr id="1032" name="Rectangle 7"/>
          <p:cNvSpPr>
            <a:spLocks noChangeArrowheads="1"/>
          </p:cNvSpPr>
          <p:nvPr/>
        </p:nvSpPr>
        <p:spPr bwMode="auto">
          <a:xfrm>
            <a:off x="0" y="0"/>
            <a:ext cx="9144000" cy="5746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x-none"/>
          </a:p>
        </p:txBody>
      </p:sp>
      <p:pic>
        <p:nvPicPr>
          <p:cNvPr id="1033" name="Picture 9" descr="ANU_LOGO_WHITE"/>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468313" y="74613"/>
            <a:ext cx="12239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1" fontAlgn="base" hangingPunct="1">
        <a:spcBef>
          <a:spcPct val="0"/>
        </a:spcBef>
        <a:spcAft>
          <a:spcPct val="0"/>
        </a:spcAft>
        <a:defRPr sz="3600">
          <a:solidFill>
            <a:srgbClr val="527688"/>
          </a:solidFill>
          <a:latin typeface="+mj-lt"/>
          <a:ea typeface="Arial" charset="0"/>
          <a:cs typeface="+mj-cs"/>
        </a:defRPr>
      </a:lvl1pPr>
      <a:lvl2pPr algn="l" rtl="0" eaLnBrk="1" fontAlgn="base" hangingPunct="1">
        <a:spcBef>
          <a:spcPct val="0"/>
        </a:spcBef>
        <a:spcAft>
          <a:spcPct val="0"/>
        </a:spcAft>
        <a:defRPr sz="3600">
          <a:solidFill>
            <a:srgbClr val="527688"/>
          </a:solidFill>
          <a:latin typeface="Arial" charset="0"/>
          <a:ea typeface="Arial" charset="0"/>
          <a:cs typeface="Arial" charset="0"/>
        </a:defRPr>
      </a:lvl2pPr>
      <a:lvl3pPr algn="l" rtl="0" eaLnBrk="1" fontAlgn="base" hangingPunct="1">
        <a:spcBef>
          <a:spcPct val="0"/>
        </a:spcBef>
        <a:spcAft>
          <a:spcPct val="0"/>
        </a:spcAft>
        <a:defRPr sz="3600">
          <a:solidFill>
            <a:srgbClr val="527688"/>
          </a:solidFill>
          <a:latin typeface="Arial" charset="0"/>
          <a:ea typeface="Arial" charset="0"/>
          <a:cs typeface="Arial" charset="0"/>
        </a:defRPr>
      </a:lvl3pPr>
      <a:lvl4pPr algn="l" rtl="0" eaLnBrk="1" fontAlgn="base" hangingPunct="1">
        <a:spcBef>
          <a:spcPct val="0"/>
        </a:spcBef>
        <a:spcAft>
          <a:spcPct val="0"/>
        </a:spcAft>
        <a:defRPr sz="3600">
          <a:solidFill>
            <a:srgbClr val="527688"/>
          </a:solidFill>
          <a:latin typeface="Arial" charset="0"/>
          <a:ea typeface="Arial" charset="0"/>
          <a:cs typeface="Arial" charset="0"/>
        </a:defRPr>
      </a:lvl4pPr>
      <a:lvl5pPr algn="l" rtl="0" eaLnBrk="1" fontAlgn="base" hangingPunct="1">
        <a:spcBef>
          <a:spcPct val="0"/>
        </a:spcBef>
        <a:spcAft>
          <a:spcPct val="0"/>
        </a:spcAft>
        <a:defRPr sz="3600">
          <a:solidFill>
            <a:srgbClr val="527688"/>
          </a:solidFill>
          <a:latin typeface="Arial" charset="0"/>
          <a:ea typeface="Arial" charset="0"/>
          <a:cs typeface="Arial" charset="0"/>
        </a:defRPr>
      </a:lvl5pPr>
      <a:lvl6pPr marL="457200" algn="l" rtl="0" eaLnBrk="1" fontAlgn="base" hangingPunct="1">
        <a:spcBef>
          <a:spcPct val="0"/>
        </a:spcBef>
        <a:spcAft>
          <a:spcPct val="0"/>
        </a:spcAft>
        <a:defRPr sz="3600">
          <a:solidFill>
            <a:srgbClr val="527688"/>
          </a:solidFill>
          <a:latin typeface="Arial" charset="0"/>
          <a:cs typeface="Arial" charset="0"/>
        </a:defRPr>
      </a:lvl6pPr>
      <a:lvl7pPr marL="914400" algn="l" rtl="0" eaLnBrk="1" fontAlgn="base" hangingPunct="1">
        <a:spcBef>
          <a:spcPct val="0"/>
        </a:spcBef>
        <a:spcAft>
          <a:spcPct val="0"/>
        </a:spcAft>
        <a:defRPr sz="3600">
          <a:solidFill>
            <a:srgbClr val="527688"/>
          </a:solidFill>
          <a:latin typeface="Arial" charset="0"/>
          <a:cs typeface="Arial" charset="0"/>
        </a:defRPr>
      </a:lvl7pPr>
      <a:lvl8pPr marL="1371600" algn="l" rtl="0" eaLnBrk="1" fontAlgn="base" hangingPunct="1">
        <a:spcBef>
          <a:spcPct val="0"/>
        </a:spcBef>
        <a:spcAft>
          <a:spcPct val="0"/>
        </a:spcAft>
        <a:defRPr sz="3600">
          <a:solidFill>
            <a:srgbClr val="527688"/>
          </a:solidFill>
          <a:latin typeface="Arial" charset="0"/>
          <a:cs typeface="Arial" charset="0"/>
        </a:defRPr>
      </a:lvl8pPr>
      <a:lvl9pPr marL="1828800" algn="l" rtl="0" eaLnBrk="1" fontAlgn="base" hangingPunct="1">
        <a:spcBef>
          <a:spcPct val="0"/>
        </a:spcBef>
        <a:spcAft>
          <a:spcPct val="0"/>
        </a:spcAft>
        <a:defRPr sz="3600">
          <a:solidFill>
            <a:srgbClr val="527688"/>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Arial"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ihw.gov.au/getmedia/ce2ccb3f-7538-478f-b996-16e20755f2d9/aihw-australias-welfare-2017-chapter1-2.pdf.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487853" y="2129249"/>
            <a:ext cx="8207375" cy="523220"/>
          </a:xfrm>
        </p:spPr>
        <p:txBody>
          <a:bodyPr/>
          <a:lstStyle/>
          <a:p>
            <a:pPr algn="ctr" eaLnBrk="1" hangingPunct="1"/>
            <a:r>
              <a:rPr lang="en-US" altLang="x-none" sz="2800" dirty="0" smtClean="0"/>
              <a:t>Families and Children</a:t>
            </a:r>
            <a:endParaRPr lang="en-US" altLang="x-none" sz="2800" dirty="0"/>
          </a:p>
        </p:txBody>
      </p:sp>
      <p:sp>
        <p:nvSpPr>
          <p:cNvPr id="3075" name="Rectangle 5"/>
          <p:cNvSpPr>
            <a:spLocks noGrp="1" noChangeArrowheads="1"/>
          </p:cNvSpPr>
          <p:nvPr>
            <p:ph type="subTitle" idx="1"/>
          </p:nvPr>
        </p:nvSpPr>
        <p:spPr>
          <a:xfrm>
            <a:off x="468313" y="3489325"/>
            <a:ext cx="8280400" cy="1040285"/>
          </a:xfrm>
        </p:spPr>
        <p:txBody>
          <a:bodyPr/>
          <a:lstStyle/>
          <a:p>
            <a:pPr eaLnBrk="1" hangingPunct="1"/>
            <a:r>
              <a:rPr lang="en-US" altLang="x-none" dirty="0" err="1" smtClean="0"/>
              <a:t>Dr</a:t>
            </a:r>
            <a:r>
              <a:rPr lang="en-US" altLang="x-none" dirty="0" smtClean="0"/>
              <a:t> Anne Macduff</a:t>
            </a:r>
            <a:endParaRPr lang="en-US" altLang="x-none" dirty="0" smtClean="0"/>
          </a:p>
          <a:p>
            <a:pPr eaLnBrk="1" hangingPunct="1"/>
            <a:r>
              <a:rPr lang="en-US" altLang="x-none" dirty="0" smtClean="0"/>
              <a:t>Winter </a:t>
            </a:r>
            <a:r>
              <a:rPr lang="en-US" altLang="x-none" dirty="0" smtClean="0"/>
              <a:t>2022</a:t>
            </a:r>
            <a:endParaRPr lang="en-US" altLang="x-none" dirty="0"/>
          </a:p>
        </p:txBody>
      </p:sp>
      <p:sp>
        <p:nvSpPr>
          <p:cNvPr id="2" name="TextBox 1"/>
          <p:cNvSpPr txBox="1"/>
          <p:nvPr/>
        </p:nvSpPr>
        <p:spPr>
          <a:xfrm>
            <a:off x="1475656" y="1292393"/>
            <a:ext cx="5760640" cy="646331"/>
          </a:xfrm>
          <a:prstGeom prst="rect">
            <a:avLst/>
          </a:prstGeom>
          <a:noFill/>
        </p:spPr>
        <p:txBody>
          <a:bodyPr wrap="square" rtlCol="0">
            <a:spAutoFit/>
          </a:bodyPr>
          <a:lstStyle/>
          <a:p>
            <a:pPr algn="ctr"/>
            <a:r>
              <a:rPr lang="en-AU" sz="3600" dirty="0" smtClean="0"/>
              <a:t>FAMILY LAW</a:t>
            </a:r>
            <a:endParaRPr lang="en-AU"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General </a:t>
            </a:r>
            <a:r>
              <a:rPr lang="en-AU" dirty="0" smtClean="0"/>
              <a:t>principles of UNCROC</a:t>
            </a:r>
            <a:endParaRPr lang="en-AU" dirty="0"/>
          </a:p>
        </p:txBody>
      </p:sp>
      <p:sp>
        <p:nvSpPr>
          <p:cNvPr id="3" name="Content Placeholder 2"/>
          <p:cNvSpPr>
            <a:spLocks noGrp="1"/>
          </p:cNvSpPr>
          <p:nvPr>
            <p:ph idx="1"/>
          </p:nvPr>
        </p:nvSpPr>
        <p:spPr/>
        <p:txBody>
          <a:bodyPr/>
          <a:lstStyle/>
          <a:p>
            <a:r>
              <a:rPr lang="en-AU" sz="2000" dirty="0" smtClean="0"/>
              <a:t>Enhancing </a:t>
            </a:r>
            <a:r>
              <a:rPr lang="en-AU" sz="2000" dirty="0" smtClean="0"/>
              <a:t>child </a:t>
            </a:r>
            <a:r>
              <a:rPr lang="en-AU" sz="2000" dirty="0" smtClean="0"/>
              <a:t>autonomy – promote wishes and inclusion in decisions</a:t>
            </a:r>
          </a:p>
          <a:p>
            <a:r>
              <a:rPr lang="en-AU" sz="2000" dirty="0"/>
              <a:t>F</a:t>
            </a:r>
            <a:r>
              <a:rPr lang="en-AU" sz="2000" dirty="0" smtClean="0"/>
              <a:t>ull realisation of other rights (education, health, family, identity, freedom from discrimination)</a:t>
            </a:r>
          </a:p>
          <a:p>
            <a:r>
              <a:rPr lang="en-AU" sz="2000" dirty="0" smtClean="0"/>
              <a:t>Protection from harm – including acknowledging that removing </a:t>
            </a:r>
            <a:r>
              <a:rPr lang="en-AU" sz="2000" dirty="0" smtClean="0"/>
              <a:t>children from </a:t>
            </a:r>
            <a:r>
              <a:rPr lang="en-AU" sz="2000" dirty="0" smtClean="0"/>
              <a:t>family </a:t>
            </a:r>
            <a:r>
              <a:rPr lang="en-AU" sz="2000" dirty="0" smtClean="0"/>
              <a:t>units makes </a:t>
            </a:r>
            <a:r>
              <a:rPr lang="en-AU" sz="2000" dirty="0" smtClean="0"/>
              <a:t>children vulnerable (adoption, child welfare </a:t>
            </a:r>
            <a:r>
              <a:rPr lang="en-AU" sz="2000" dirty="0" err="1" smtClean="0"/>
              <a:t>etc</a:t>
            </a:r>
            <a:r>
              <a:rPr lang="en-AU" sz="2000" dirty="0" smtClean="0"/>
              <a:t>)</a:t>
            </a:r>
          </a:p>
          <a:p>
            <a:r>
              <a:rPr lang="en-AU" sz="2000" dirty="0" smtClean="0"/>
              <a:t>Enhancing capacities and development</a:t>
            </a:r>
            <a:endParaRPr lang="en-AU" sz="2000" dirty="0" smtClean="0"/>
          </a:p>
          <a:p>
            <a:r>
              <a:rPr lang="en-AU" sz="2000" dirty="0" smtClean="0"/>
              <a:t>Standard for decisions, policies and actions taken for children should be in their ‘Best Interests’</a:t>
            </a:r>
          </a:p>
          <a:p>
            <a:endParaRPr lang="en-AU" sz="2000"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10</a:t>
            </a:fld>
            <a:endParaRPr lang="en-AU" altLang="x-none"/>
          </a:p>
        </p:txBody>
      </p:sp>
    </p:spTree>
    <p:extLst>
      <p:ext uri="{BB962C8B-B14F-4D97-AF65-F5344CB8AC3E}">
        <p14:creationId xmlns:p14="http://schemas.microsoft.com/office/powerpoint/2010/main" val="1049113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Article 3</a:t>
            </a:r>
            <a:endParaRPr lang="en-AU" dirty="0"/>
          </a:p>
        </p:txBody>
      </p:sp>
      <p:sp>
        <p:nvSpPr>
          <p:cNvPr id="3" name="Content Placeholder 2"/>
          <p:cNvSpPr>
            <a:spLocks noGrp="1"/>
          </p:cNvSpPr>
          <p:nvPr>
            <p:ph idx="1"/>
          </p:nvPr>
        </p:nvSpPr>
        <p:spPr/>
        <p:txBody>
          <a:bodyPr/>
          <a:lstStyle/>
          <a:p>
            <a:pPr marL="0" indent="0">
              <a:buNone/>
            </a:pPr>
            <a:r>
              <a:rPr lang="en-AU" sz="1800" dirty="0" smtClean="0"/>
              <a:t>Best interests of the child, for each child</a:t>
            </a:r>
            <a:endParaRPr lang="en-AU" sz="1800" dirty="0" smtClean="0"/>
          </a:p>
          <a:p>
            <a:r>
              <a:rPr lang="en-AU" sz="1800" dirty="0" smtClean="0"/>
              <a:t>(1) </a:t>
            </a:r>
            <a:r>
              <a:rPr lang="en-AU" sz="1800" dirty="0"/>
              <a:t>In all actions concerning children, whether undertaken by public or private social welfare institutions, courts of law, administrative authorities or legislative bodies, the best interests of the child shall be a primary consideration</a:t>
            </a:r>
            <a:r>
              <a:rPr lang="en-AU" sz="1800" dirty="0" smtClean="0"/>
              <a:t>.</a:t>
            </a:r>
          </a:p>
          <a:p>
            <a:r>
              <a:rPr lang="en-AU" sz="1800" dirty="0" smtClean="0"/>
              <a:t>(2) </a:t>
            </a:r>
            <a:r>
              <a:rPr lang="en-AU" sz="1800" dirty="0"/>
              <a:t>States Parties undertake to ensure the child such protection and care as is necessary for his or her well-being, taking into account the rights and duties of his or her parents, legal guardians, or other individuals legally responsible for him or her, and, to this end, shall take all appropriate legislative and administrative measures.</a:t>
            </a:r>
          </a:p>
          <a:p>
            <a:endParaRPr lang="en-AU" sz="1800"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11</a:t>
            </a:fld>
            <a:endParaRPr lang="en-AU" altLang="x-none"/>
          </a:p>
        </p:txBody>
      </p:sp>
    </p:spTree>
    <p:extLst>
      <p:ext uri="{BB962C8B-B14F-4D97-AF65-F5344CB8AC3E}">
        <p14:creationId xmlns:p14="http://schemas.microsoft.com/office/powerpoint/2010/main" val="281577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Article 9</a:t>
            </a:r>
            <a:endParaRPr lang="en-AU" dirty="0"/>
          </a:p>
        </p:txBody>
      </p:sp>
      <p:sp>
        <p:nvSpPr>
          <p:cNvPr id="3" name="Content Placeholder 2"/>
          <p:cNvSpPr>
            <a:spLocks noGrp="1"/>
          </p:cNvSpPr>
          <p:nvPr>
            <p:ph idx="1"/>
          </p:nvPr>
        </p:nvSpPr>
        <p:spPr/>
        <p:txBody>
          <a:bodyPr/>
          <a:lstStyle/>
          <a:p>
            <a:pPr marL="0" indent="0">
              <a:buNone/>
            </a:pPr>
            <a:r>
              <a:rPr lang="en-AU" sz="1800" dirty="0" smtClean="0"/>
              <a:t>Right to live in a family except by lawful removal necessary to protect the child</a:t>
            </a:r>
          </a:p>
          <a:p>
            <a:pPr marL="0" indent="0">
              <a:buNone/>
            </a:pPr>
            <a:endParaRPr lang="en-AU" sz="1800" dirty="0" smtClean="0"/>
          </a:p>
          <a:p>
            <a:pPr marL="0" indent="0">
              <a:buNone/>
            </a:pPr>
            <a:r>
              <a:rPr lang="en-AU" sz="1800" dirty="0" smtClean="0"/>
              <a:t>(1</a:t>
            </a:r>
            <a:r>
              <a:rPr lang="en-AU" sz="1800" dirty="0"/>
              <a:t>)</a:t>
            </a:r>
            <a:r>
              <a:rPr lang="en-AU" sz="1800" dirty="0" smtClean="0"/>
              <a:t> </a:t>
            </a:r>
            <a:r>
              <a:rPr lang="en-AU" sz="1800" dirty="0"/>
              <a:t>States Parties shall ensure that a child shall not be separated from his or her parents against their will, except when competent authorities subject to judicial review determine, in accordance with applicable law and procedures, that such separation is necessary for the best interests of the child. Such determination may be necessary in a particular case such as one involving abuse or neglect of the child by the parents, or one where the parents are living separately and a decision must be made as to the child's place of residence</a:t>
            </a:r>
            <a:r>
              <a:rPr lang="en-AU" sz="1800" dirty="0" smtClean="0"/>
              <a:t>.</a:t>
            </a:r>
            <a:r>
              <a:rPr lang="en-AU" sz="1800" dirty="0"/>
              <a:t/>
            </a:r>
            <a:br>
              <a:rPr lang="en-AU" sz="1800" dirty="0"/>
            </a:br>
            <a:endParaRPr lang="en-AU" sz="1800"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12</a:t>
            </a:fld>
            <a:endParaRPr lang="en-AU" altLang="x-none"/>
          </a:p>
        </p:txBody>
      </p:sp>
    </p:spTree>
    <p:extLst>
      <p:ext uri="{BB962C8B-B14F-4D97-AF65-F5344CB8AC3E}">
        <p14:creationId xmlns:p14="http://schemas.microsoft.com/office/powerpoint/2010/main" val="843986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Article 12</a:t>
            </a:r>
            <a:endParaRPr lang="en-AU" dirty="0"/>
          </a:p>
        </p:txBody>
      </p:sp>
      <p:sp>
        <p:nvSpPr>
          <p:cNvPr id="3" name="Content Placeholder 2"/>
          <p:cNvSpPr>
            <a:spLocks noGrp="1"/>
          </p:cNvSpPr>
          <p:nvPr>
            <p:ph idx="1"/>
          </p:nvPr>
        </p:nvSpPr>
        <p:spPr/>
        <p:txBody>
          <a:bodyPr/>
          <a:lstStyle/>
          <a:p>
            <a:pPr marL="0" indent="0">
              <a:buNone/>
            </a:pPr>
            <a:r>
              <a:rPr lang="en-AU" sz="1800" dirty="0" smtClean="0"/>
              <a:t>Right to express views</a:t>
            </a:r>
            <a:endParaRPr lang="en-AU" sz="1800" dirty="0" smtClean="0"/>
          </a:p>
          <a:p>
            <a:r>
              <a:rPr lang="en-AU" sz="1800" dirty="0" smtClean="0"/>
              <a:t>(1) </a:t>
            </a:r>
            <a:r>
              <a:rPr lang="en-AU" sz="1800" dirty="0"/>
              <a:t>States Parties shall assure to the child who is capable of forming his or her own views the right to express those views freely in all matters affecting the child, the views of the child being given due weight in accordance with the age and maturity of the child</a:t>
            </a:r>
            <a:r>
              <a:rPr lang="en-AU" sz="1800" dirty="0" smtClean="0"/>
              <a:t>.</a:t>
            </a:r>
          </a:p>
          <a:p>
            <a:pPr marL="0" indent="0">
              <a:buNone/>
            </a:pPr>
            <a:r>
              <a:rPr lang="en-AU" sz="1800" dirty="0" smtClean="0"/>
              <a:t>Right to have input into decisions affecting them</a:t>
            </a:r>
            <a:endParaRPr lang="en-AU" sz="1800" dirty="0"/>
          </a:p>
          <a:p>
            <a:r>
              <a:rPr lang="en-AU" sz="1800" dirty="0" smtClean="0"/>
              <a:t>(2) </a:t>
            </a:r>
            <a:r>
              <a:rPr lang="en-AU" sz="1800" dirty="0"/>
              <a:t>For this purpose, the child shall in particular be provided the opportunity to be heard in any judicial and administrative proceedings affecting the child, either directly, or through a representative or an appropriate body, in a manner consistent with the procedural rules of national law.</a:t>
            </a:r>
          </a:p>
          <a:p>
            <a:endParaRPr lang="en-AU" sz="1800"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13</a:t>
            </a:fld>
            <a:endParaRPr lang="en-AU" altLang="x-none"/>
          </a:p>
        </p:txBody>
      </p:sp>
    </p:spTree>
    <p:extLst>
      <p:ext uri="{BB962C8B-B14F-4D97-AF65-F5344CB8AC3E}">
        <p14:creationId xmlns:p14="http://schemas.microsoft.com/office/powerpoint/2010/main" val="2975761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Article 30</a:t>
            </a:r>
            <a:endParaRPr lang="en-AU" dirty="0"/>
          </a:p>
        </p:txBody>
      </p:sp>
      <p:sp>
        <p:nvSpPr>
          <p:cNvPr id="3" name="Content Placeholder 2"/>
          <p:cNvSpPr>
            <a:spLocks noGrp="1"/>
          </p:cNvSpPr>
          <p:nvPr>
            <p:ph idx="1"/>
          </p:nvPr>
        </p:nvSpPr>
        <p:spPr/>
        <p:txBody>
          <a:bodyPr/>
          <a:lstStyle/>
          <a:p>
            <a:pPr marL="0" indent="0">
              <a:buNone/>
            </a:pPr>
            <a:r>
              <a:rPr lang="en-AU" sz="1600" dirty="0" smtClean="0"/>
              <a:t>Right to enjoy culture in community</a:t>
            </a:r>
          </a:p>
          <a:p>
            <a:pPr marL="0" indent="0">
              <a:buNone/>
            </a:pPr>
            <a:endParaRPr lang="en-AU" sz="1600" dirty="0" smtClean="0"/>
          </a:p>
          <a:p>
            <a:pPr marL="0" indent="0">
              <a:buNone/>
            </a:pPr>
            <a:r>
              <a:rPr lang="en-AU" sz="1600" dirty="0" smtClean="0"/>
              <a:t>In </a:t>
            </a:r>
            <a:r>
              <a:rPr lang="en-AU" sz="1600" dirty="0"/>
              <a:t>those States in which ethnic, religious or linguistic minorities or persons of indigenous origin exist, a child belonging to such a minority or who is indigenous shall not be denied the right, in community with other members of his or her group, to enjoy his or her own culture, to profess and practise his or her own religion, or to use his or her own </a:t>
            </a:r>
            <a:r>
              <a:rPr lang="en-AU" sz="1600" dirty="0" smtClean="0"/>
              <a:t>language</a:t>
            </a:r>
          </a:p>
          <a:p>
            <a:endParaRPr lang="en-AU" sz="1600"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14</a:t>
            </a:fld>
            <a:endParaRPr lang="en-AU" altLang="x-none"/>
          </a:p>
        </p:txBody>
      </p:sp>
    </p:spTree>
    <p:extLst>
      <p:ext uri="{BB962C8B-B14F-4D97-AF65-F5344CB8AC3E}">
        <p14:creationId xmlns:p14="http://schemas.microsoft.com/office/powerpoint/2010/main" val="1306703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Children and Australian family law</a:t>
            </a:r>
            <a:endParaRPr lang="en-AU" dirty="0"/>
          </a:p>
        </p:txBody>
      </p:sp>
      <p:sp>
        <p:nvSpPr>
          <p:cNvPr id="3" name="Content Placeholder 2"/>
          <p:cNvSpPr>
            <a:spLocks noGrp="1"/>
          </p:cNvSpPr>
          <p:nvPr>
            <p:ph idx="1"/>
          </p:nvPr>
        </p:nvSpPr>
        <p:spPr/>
        <p:txBody>
          <a:bodyPr/>
          <a:lstStyle/>
          <a:p>
            <a:pPr marL="0" indent="0">
              <a:buNone/>
            </a:pPr>
            <a:r>
              <a:rPr lang="en-AU" sz="1600" dirty="0" smtClean="0"/>
              <a:t>Incorporation of UNCROC in FLA</a:t>
            </a:r>
          </a:p>
          <a:p>
            <a:r>
              <a:rPr lang="en-AU" sz="1600" i="1" dirty="0" smtClean="0"/>
              <a:t>Family Law Amendment (Violence and Other Measures) Act 2011 </a:t>
            </a:r>
            <a:r>
              <a:rPr lang="en-AU" sz="1600" dirty="0" smtClean="0"/>
              <a:t>(</a:t>
            </a:r>
            <a:r>
              <a:rPr lang="en-AU" sz="1600" dirty="0" err="1" smtClean="0"/>
              <a:t>Cth</a:t>
            </a:r>
            <a:r>
              <a:rPr lang="en-AU" sz="1600" dirty="0" smtClean="0"/>
              <a:t>)</a:t>
            </a:r>
          </a:p>
          <a:p>
            <a:r>
              <a:rPr lang="en-AU" sz="1600" dirty="0" smtClean="0"/>
              <a:t>Explanatory memorandum p 8 explains expansion of ‘objects and principles’ s60B to</a:t>
            </a:r>
          </a:p>
          <a:p>
            <a:pPr marL="0" indent="0">
              <a:buNone/>
            </a:pPr>
            <a:endParaRPr lang="en-AU" sz="1600" dirty="0" smtClean="0"/>
          </a:p>
          <a:p>
            <a:pPr marL="0" indent="0">
              <a:buNone/>
            </a:pPr>
            <a:r>
              <a:rPr lang="en-AU" sz="1600" i="1" dirty="0" smtClean="0"/>
              <a:t>‘to </a:t>
            </a:r>
            <a:r>
              <a:rPr lang="en-AU" sz="1600" i="1" dirty="0"/>
              <a:t>provide that a further </a:t>
            </a:r>
            <a:r>
              <a:rPr lang="en-AU" sz="1600" i="1" dirty="0" smtClean="0"/>
              <a:t>object of </a:t>
            </a:r>
            <a:r>
              <a:rPr lang="en-AU" sz="1600" i="1" dirty="0"/>
              <a:t>Part VII of the Act is to give effect to the United Nations Convention on the Rights of the </a:t>
            </a:r>
            <a:r>
              <a:rPr lang="en-AU" sz="1600" i="1" dirty="0" smtClean="0"/>
              <a:t>Child (the </a:t>
            </a:r>
            <a:r>
              <a:rPr lang="en-AU" sz="1600" i="1" dirty="0"/>
              <a:t>Convention). The purpose of this object is to confirm, in cases of ambiguity, the obligation </a:t>
            </a:r>
            <a:r>
              <a:rPr lang="en-AU" sz="1600" i="1" dirty="0" smtClean="0"/>
              <a:t>on decision </a:t>
            </a:r>
            <a:r>
              <a:rPr lang="en-AU" sz="1600" i="1" dirty="0"/>
              <a:t>makers to interpret Part VII of the Act, to the extent its language permits, consistently </a:t>
            </a:r>
            <a:r>
              <a:rPr lang="en-AU" sz="1600" i="1" dirty="0" smtClean="0"/>
              <a:t>with Australia’s </a:t>
            </a:r>
            <a:r>
              <a:rPr lang="en-AU" sz="1600" i="1" dirty="0"/>
              <a:t>obligations under the Convention. The Convention may be considered as an </a:t>
            </a:r>
            <a:r>
              <a:rPr lang="en-AU" sz="1600" i="1" dirty="0" smtClean="0"/>
              <a:t>interpretive aid </a:t>
            </a:r>
            <a:r>
              <a:rPr lang="en-AU" sz="1600" i="1" dirty="0"/>
              <a:t>to Part VII of the Act. To the extent that the Act departs from the Convention, the Act </a:t>
            </a:r>
            <a:r>
              <a:rPr lang="en-AU" sz="1600" i="1" dirty="0" smtClean="0"/>
              <a:t>would prevail</a:t>
            </a:r>
            <a:r>
              <a:rPr lang="en-AU" sz="1600" i="1" dirty="0"/>
              <a:t>. This provision is not equivalent to incorporating the Convention into domestic </a:t>
            </a:r>
            <a:r>
              <a:rPr lang="en-AU" sz="1600" i="1" dirty="0" smtClean="0"/>
              <a:t>law.’</a:t>
            </a:r>
            <a:endParaRPr lang="en-AU" sz="1600" i="1"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15</a:t>
            </a:fld>
            <a:endParaRPr lang="en-AU" altLang="x-none"/>
          </a:p>
        </p:txBody>
      </p:sp>
    </p:spTree>
    <p:extLst>
      <p:ext uri="{BB962C8B-B14F-4D97-AF65-F5344CB8AC3E}">
        <p14:creationId xmlns:p14="http://schemas.microsoft.com/office/powerpoint/2010/main" val="950698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Children and </a:t>
            </a:r>
            <a:r>
              <a:rPr lang="en-AU" dirty="0" smtClean="0"/>
              <a:t>the FLA</a:t>
            </a:r>
            <a:endParaRPr lang="en-AU" dirty="0"/>
          </a:p>
        </p:txBody>
      </p:sp>
      <p:sp>
        <p:nvSpPr>
          <p:cNvPr id="3" name="Content Placeholder 2"/>
          <p:cNvSpPr>
            <a:spLocks noGrp="1"/>
          </p:cNvSpPr>
          <p:nvPr>
            <p:ph idx="1"/>
          </p:nvPr>
        </p:nvSpPr>
        <p:spPr/>
        <p:txBody>
          <a:bodyPr/>
          <a:lstStyle/>
          <a:p>
            <a:r>
              <a:rPr lang="en-AU" sz="1100" dirty="0" smtClean="0"/>
              <a:t>Protection from harm 60B(1)(b), 60CC(2)(b), </a:t>
            </a:r>
          </a:p>
          <a:p>
            <a:r>
              <a:rPr lang="en-AU" sz="1100" dirty="0" smtClean="0"/>
              <a:t>Maintaining family structure</a:t>
            </a:r>
          </a:p>
          <a:p>
            <a:pPr lvl="1"/>
            <a:r>
              <a:rPr lang="en-AU" sz="1100" dirty="0" smtClean="0"/>
              <a:t>Right to know ‘both parents’ s60B(1)(a), s60CC(2)(a)</a:t>
            </a:r>
          </a:p>
          <a:p>
            <a:pPr lvl="1"/>
            <a:r>
              <a:rPr lang="en-AU" sz="1100" dirty="0" smtClean="0"/>
              <a:t>Support parental duties and responsibilities s60B(1)(d), </a:t>
            </a:r>
          </a:p>
          <a:p>
            <a:r>
              <a:rPr lang="en-AU" sz="1100" dirty="0" smtClean="0"/>
              <a:t>Best Interests standard</a:t>
            </a:r>
          </a:p>
          <a:p>
            <a:pPr lvl="1"/>
            <a:r>
              <a:rPr lang="en-AU" sz="1100" dirty="0" smtClean="0"/>
              <a:t>60B(1)(a) (modifies right to know and spend time with parents)</a:t>
            </a:r>
          </a:p>
          <a:p>
            <a:pPr lvl="1"/>
            <a:r>
              <a:rPr lang="en-AU" sz="1100" dirty="0" smtClean="0"/>
              <a:t>60 CA paramount consideration in decision making</a:t>
            </a:r>
          </a:p>
          <a:p>
            <a:pPr lvl="1"/>
            <a:r>
              <a:rPr lang="en-AU" sz="1100" dirty="0" smtClean="0"/>
              <a:t>60CC generally</a:t>
            </a:r>
            <a:endParaRPr lang="en-AU" sz="1100" dirty="0" smtClean="0"/>
          </a:p>
          <a:p>
            <a:r>
              <a:rPr lang="en-AU" sz="1100" dirty="0" smtClean="0"/>
              <a:t>Children’s views: s60CC(3)(a)</a:t>
            </a:r>
          </a:p>
          <a:p>
            <a:r>
              <a:rPr lang="en-AU" sz="1100" dirty="0" smtClean="0"/>
              <a:t>Children’s right to culture: s60B(2)(e), 60B(3), 60CC(3)(f), 60CC(3)(h), 60CC(6)</a:t>
            </a:r>
          </a:p>
          <a:p>
            <a:r>
              <a:rPr lang="en-AU" sz="1100" dirty="0" smtClean="0"/>
              <a:t>Children expressing their views 60CD(1)</a:t>
            </a:r>
          </a:p>
          <a:p>
            <a:pPr lvl="1"/>
            <a:r>
              <a:rPr lang="en-AU" sz="1100" dirty="0" smtClean="0"/>
              <a:t>Reports for </a:t>
            </a:r>
            <a:r>
              <a:rPr lang="en-AU" sz="1100" dirty="0" err="1" smtClean="0"/>
              <a:t>eg</a:t>
            </a:r>
            <a:r>
              <a:rPr lang="en-AU" sz="1100" dirty="0" smtClean="0"/>
              <a:t> family consultant reports 60CD(2)(a)</a:t>
            </a:r>
          </a:p>
          <a:p>
            <a:pPr lvl="1"/>
            <a:r>
              <a:rPr lang="en-AU" sz="1100" dirty="0" smtClean="0"/>
              <a:t>Independent children’s lawyers (ICLs) 60CD(2)(b)</a:t>
            </a:r>
          </a:p>
          <a:p>
            <a:pPr lvl="1"/>
            <a:r>
              <a:rPr lang="en-AU" sz="1100" dirty="0" smtClean="0"/>
              <a:t>Other means for </a:t>
            </a:r>
            <a:r>
              <a:rPr lang="en-AU" sz="1100" dirty="0" err="1" smtClean="0"/>
              <a:t>eg</a:t>
            </a:r>
            <a:r>
              <a:rPr lang="en-AU" sz="1100" dirty="0" smtClean="0"/>
              <a:t> Judicial Interviews 60CD(2)(c)</a:t>
            </a:r>
            <a:endParaRPr lang="en-AU" sz="1100" dirty="0" smtClean="0"/>
          </a:p>
          <a:p>
            <a:endParaRPr lang="en-AU" dirty="0" smtClean="0"/>
          </a:p>
          <a:p>
            <a:endParaRPr lang="en-AU" dirty="0" smtClean="0"/>
          </a:p>
          <a:p>
            <a:pPr lvl="1"/>
            <a:endParaRPr lang="en-AU" dirty="0" smtClean="0"/>
          </a:p>
          <a:p>
            <a:pPr lvl="1"/>
            <a:endParaRPr lang="en-AU" dirty="0" smtClean="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16</a:t>
            </a:fld>
            <a:endParaRPr lang="en-AU" altLang="x-none"/>
          </a:p>
        </p:txBody>
      </p:sp>
    </p:spTree>
    <p:extLst>
      <p:ext uri="{BB962C8B-B14F-4D97-AF65-F5344CB8AC3E}">
        <p14:creationId xmlns:p14="http://schemas.microsoft.com/office/powerpoint/2010/main" val="76587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Families in Law and Australian society</a:t>
            </a:r>
            <a:endParaRPr lang="en-AU" dirty="0"/>
          </a:p>
        </p:txBody>
      </p:sp>
      <p:sp>
        <p:nvSpPr>
          <p:cNvPr id="3" name="Content Placeholder 2"/>
          <p:cNvSpPr>
            <a:spLocks noGrp="1"/>
          </p:cNvSpPr>
          <p:nvPr>
            <p:ph idx="1"/>
          </p:nvPr>
        </p:nvSpPr>
        <p:spPr/>
        <p:txBody>
          <a:bodyPr/>
          <a:lstStyle/>
          <a:p>
            <a:pPr marL="0" indent="0">
              <a:buNone/>
            </a:pPr>
            <a:r>
              <a:rPr lang="en-AU" sz="1800" dirty="0" smtClean="0"/>
              <a:t>Families and the FLA</a:t>
            </a:r>
          </a:p>
          <a:p>
            <a:pPr lvl="1"/>
            <a:r>
              <a:rPr lang="en-AU" sz="1800" dirty="0" smtClean="0"/>
              <a:t>No constitutional basis for regulation of families</a:t>
            </a:r>
            <a:endParaRPr lang="en-AU" sz="1800" dirty="0"/>
          </a:p>
          <a:p>
            <a:pPr lvl="1"/>
            <a:r>
              <a:rPr lang="en-AU" sz="1800" dirty="0" smtClean="0"/>
              <a:t>s43 – objects and principles of the court</a:t>
            </a:r>
          </a:p>
          <a:p>
            <a:pPr lvl="2"/>
            <a:r>
              <a:rPr lang="en-AU" sz="1400" i="1" dirty="0" smtClean="0"/>
              <a:t>S43(1)(b) the </a:t>
            </a:r>
            <a:r>
              <a:rPr lang="en-AU" sz="1400" i="1" dirty="0"/>
              <a:t>need to give the widest possible protection and assistance to the family as the natural and fundamental group unit of society, particularly while it is responsible for the care </a:t>
            </a:r>
            <a:r>
              <a:rPr lang="en-AU" sz="1400" i="1" dirty="0" smtClean="0"/>
              <a:t>and education of dependent children</a:t>
            </a:r>
          </a:p>
          <a:p>
            <a:endParaRPr lang="en-AU" sz="1800" dirty="0" smtClean="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2</a:t>
            </a:fld>
            <a:endParaRPr lang="en-AU" altLang="x-none"/>
          </a:p>
        </p:txBody>
      </p:sp>
    </p:spTree>
    <p:extLst>
      <p:ext uri="{BB962C8B-B14F-4D97-AF65-F5344CB8AC3E}">
        <p14:creationId xmlns:p14="http://schemas.microsoft.com/office/powerpoint/2010/main" val="22466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Families in </a:t>
            </a:r>
            <a:r>
              <a:rPr lang="en-AU" dirty="0" smtClean="0"/>
              <a:t>Australia</a:t>
            </a:r>
            <a:endParaRPr lang="en-AU" dirty="0"/>
          </a:p>
        </p:txBody>
      </p:sp>
      <p:sp>
        <p:nvSpPr>
          <p:cNvPr id="3" name="Content Placeholder 2"/>
          <p:cNvSpPr>
            <a:spLocks noGrp="1"/>
          </p:cNvSpPr>
          <p:nvPr>
            <p:ph idx="1"/>
          </p:nvPr>
        </p:nvSpPr>
        <p:spPr/>
        <p:txBody>
          <a:bodyPr/>
          <a:lstStyle/>
          <a:p>
            <a:pPr marL="0" indent="0">
              <a:buNone/>
            </a:pPr>
            <a:r>
              <a:rPr lang="en-AU" sz="1600" dirty="0" smtClean="0"/>
              <a:t>Overall, a snapshot of families in 2017 from </a:t>
            </a:r>
            <a:r>
              <a:rPr lang="en-AU" sz="1600" dirty="0"/>
              <a:t>Australian Bureau of Statistics (ABS</a:t>
            </a:r>
            <a:r>
              <a:rPr lang="en-AU" sz="1600" dirty="0" smtClean="0"/>
              <a:t>)</a:t>
            </a:r>
          </a:p>
          <a:p>
            <a:r>
              <a:rPr lang="en-AU" sz="1600" dirty="0" smtClean="0"/>
              <a:t>the majority (71%, or 6.7 million) of the 9.4 million Australian households are family households, 25% (2.3 million) are single-person households and 4.3% (403,000) are group households (ABS 2015c)</a:t>
            </a:r>
          </a:p>
          <a:p>
            <a:r>
              <a:rPr lang="en-AU" sz="1600" dirty="0" smtClean="0"/>
              <a:t>the </a:t>
            </a:r>
            <a:r>
              <a:rPr lang="en-AU" sz="1600" dirty="0"/>
              <a:t>vast majority of families were couple families (84%) and, of these, 44% had</a:t>
            </a:r>
            <a:r>
              <a:rPr lang="en-AU" sz="1600" dirty="0"/>
              <a:t/>
            </a:r>
            <a:br>
              <a:rPr lang="en-AU" sz="1600" dirty="0"/>
            </a:br>
            <a:r>
              <a:rPr lang="en-AU" sz="1600" dirty="0"/>
              <a:t>dependants living with </a:t>
            </a:r>
            <a:r>
              <a:rPr lang="en-AU" sz="1600" dirty="0" smtClean="0"/>
              <a:t>them. Of </a:t>
            </a:r>
            <a:r>
              <a:rPr lang="en-AU" sz="1600" dirty="0"/>
              <a:t>the nearly 949,000 </a:t>
            </a:r>
            <a:r>
              <a:rPr lang="en-AU" sz="1600" dirty="0" smtClean="0"/>
              <a:t>single-parent families</a:t>
            </a:r>
            <a:r>
              <a:rPr lang="en-AU" sz="1600" dirty="0"/>
              <a:t>, 65% had dependants living with them (ABS 2017a</a:t>
            </a:r>
            <a:r>
              <a:rPr lang="en-AU" sz="1600" dirty="0" smtClean="0"/>
              <a:t>)</a:t>
            </a:r>
          </a:p>
          <a:p>
            <a:r>
              <a:rPr lang="en-AU" sz="1600" dirty="0" smtClean="0"/>
              <a:t>8.3% of families had extended family members living in the household (</a:t>
            </a:r>
            <a:r>
              <a:rPr lang="en-AU" sz="1600" dirty="0" err="1" smtClean="0"/>
              <a:t>eg</a:t>
            </a:r>
            <a:r>
              <a:rPr lang="en-AU" sz="1600" dirty="0" smtClean="0"/>
              <a:t> uncles, aunts, grandparents). </a:t>
            </a:r>
            <a:endParaRPr lang="en-AU" sz="1600" dirty="0"/>
          </a:p>
          <a:p>
            <a:pPr marL="0" indent="0">
              <a:buNone/>
            </a:pPr>
            <a:r>
              <a:rPr lang="en-AU" sz="1600" dirty="0"/>
              <a:t>(from: https://</a:t>
            </a:r>
            <a:r>
              <a:rPr lang="en-AU" sz="1600" dirty="0" smtClean="0"/>
              <a:t>www.aihw.gov.au/getmedia/ce2ccb3f-7538-478f-b996-16e20755f2d9/aihw-australias-welfare-2017-chapter1-2.pdf.aspx)</a:t>
            </a:r>
          </a:p>
          <a:p>
            <a:endParaRPr lang="en-AU" sz="1600"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3</a:t>
            </a:fld>
            <a:endParaRPr lang="en-AU" altLang="x-none"/>
          </a:p>
        </p:txBody>
      </p:sp>
    </p:spTree>
    <p:extLst>
      <p:ext uri="{BB962C8B-B14F-4D97-AF65-F5344CB8AC3E}">
        <p14:creationId xmlns:p14="http://schemas.microsoft.com/office/powerpoint/2010/main" val="4108799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First Nations and Migrant families</a:t>
            </a:r>
            <a:endParaRPr lang="en-AU" dirty="0"/>
          </a:p>
        </p:txBody>
      </p:sp>
      <p:sp>
        <p:nvSpPr>
          <p:cNvPr id="3" name="Content Placeholder 2"/>
          <p:cNvSpPr>
            <a:spLocks noGrp="1"/>
          </p:cNvSpPr>
          <p:nvPr>
            <p:ph idx="1"/>
          </p:nvPr>
        </p:nvSpPr>
        <p:spPr/>
        <p:txBody>
          <a:bodyPr/>
          <a:lstStyle/>
          <a:p>
            <a:pPr marL="0" indent="0">
              <a:buNone/>
            </a:pPr>
            <a:r>
              <a:rPr lang="en-AU" sz="1400" dirty="0" smtClean="0"/>
              <a:t>Drawing on the </a:t>
            </a:r>
            <a:r>
              <a:rPr lang="en-AU" sz="1400" dirty="0"/>
              <a:t>2011 ABS Census, compared with other households, Indigenous </a:t>
            </a:r>
            <a:r>
              <a:rPr lang="en-AU" sz="1400" dirty="0" smtClean="0"/>
              <a:t>households are:</a:t>
            </a:r>
          </a:p>
          <a:p>
            <a:r>
              <a:rPr lang="en-AU" sz="1400" dirty="0" smtClean="0"/>
              <a:t>less </a:t>
            </a:r>
            <a:r>
              <a:rPr lang="en-AU" sz="1400" dirty="0"/>
              <a:t>likely to be single-person households (14% compared with 25%)</a:t>
            </a:r>
            <a:br>
              <a:rPr lang="en-AU" sz="1400" dirty="0"/>
            </a:br>
            <a:r>
              <a:rPr lang="en-AU" sz="1400" dirty="0" smtClean="0"/>
              <a:t>more </a:t>
            </a:r>
            <a:r>
              <a:rPr lang="en-AU" sz="1400" dirty="0"/>
              <a:t>likely to consist of 2 or more families (6% compared with 2%)</a:t>
            </a:r>
            <a:br>
              <a:rPr lang="en-AU" sz="1400" dirty="0"/>
            </a:br>
            <a:r>
              <a:rPr lang="en-AU" sz="1400" dirty="0" smtClean="0"/>
              <a:t>more </a:t>
            </a:r>
            <a:r>
              <a:rPr lang="en-AU" sz="1400" dirty="0"/>
              <a:t>likely to contain 5 or more people (23% compared with 10</a:t>
            </a:r>
            <a:r>
              <a:rPr lang="en-AU" sz="1400" dirty="0" smtClean="0"/>
              <a:t>%).</a:t>
            </a:r>
          </a:p>
          <a:p>
            <a:r>
              <a:rPr lang="en-AU" sz="1400" dirty="0" smtClean="0"/>
              <a:t>more </a:t>
            </a:r>
            <a:r>
              <a:rPr lang="en-AU" sz="1400" dirty="0"/>
              <a:t>likely than families in other households </a:t>
            </a:r>
            <a:r>
              <a:rPr lang="en-AU" sz="1400" dirty="0" smtClean="0"/>
              <a:t>to include </a:t>
            </a:r>
            <a:r>
              <a:rPr lang="en-AU" sz="1400" dirty="0"/>
              <a:t>children aged under 15 (59% compared with 38%) </a:t>
            </a:r>
            <a:endParaRPr lang="en-AU" sz="1400" dirty="0" smtClean="0"/>
          </a:p>
          <a:p>
            <a:r>
              <a:rPr lang="en-AU" sz="1400" dirty="0" smtClean="0"/>
              <a:t>more </a:t>
            </a:r>
            <a:r>
              <a:rPr lang="en-AU" sz="1400" dirty="0"/>
              <a:t>likely </a:t>
            </a:r>
            <a:r>
              <a:rPr lang="en-AU" sz="1400" dirty="0" smtClean="0"/>
              <a:t>to be single parent families with children aged under 15 (28% compared with 8%)</a:t>
            </a:r>
          </a:p>
          <a:p>
            <a:pPr marL="0" indent="0">
              <a:buNone/>
            </a:pPr>
            <a:r>
              <a:rPr lang="en-AU" sz="1400" dirty="0" smtClean="0"/>
              <a:t>(From: </a:t>
            </a:r>
            <a:r>
              <a:rPr lang="en-AU" sz="1400" dirty="0" smtClean="0">
                <a:hlinkClick r:id="rId2"/>
              </a:rPr>
              <a:t>https</a:t>
            </a:r>
            <a:r>
              <a:rPr lang="en-AU" sz="1400" dirty="0">
                <a:hlinkClick r:id="rId2"/>
              </a:rPr>
              <a:t>://</a:t>
            </a:r>
            <a:r>
              <a:rPr lang="en-AU" sz="1400" dirty="0" smtClean="0">
                <a:hlinkClick r:id="rId2"/>
              </a:rPr>
              <a:t>www.aihw.gov.au/getmedia/ce2ccb3f-7538-478f-b996-16e20755f2d9/aihw-australias-welfare-2017-chapter1-2.pdf.aspx</a:t>
            </a:r>
            <a:r>
              <a:rPr lang="en-AU" sz="1400" dirty="0" smtClean="0"/>
              <a:t>)</a:t>
            </a:r>
          </a:p>
          <a:p>
            <a:pPr marL="0" indent="0">
              <a:buNone/>
            </a:pPr>
            <a:endParaRPr lang="en-AU" sz="1400" dirty="0"/>
          </a:p>
          <a:p>
            <a:pPr marL="0" indent="0">
              <a:buNone/>
            </a:pPr>
            <a:r>
              <a:rPr lang="en-AU" sz="1400" dirty="0" smtClean="0"/>
              <a:t>According to the 2016 Census, First Nations (and some migrant families) more likely to have extended family members living in </a:t>
            </a:r>
            <a:r>
              <a:rPr lang="en-AU" sz="1400" dirty="0"/>
              <a:t>the household </a:t>
            </a:r>
            <a:endParaRPr lang="en-AU" sz="1400" dirty="0" smtClean="0"/>
          </a:p>
          <a:p>
            <a:pPr marL="0" indent="0">
              <a:buNone/>
            </a:pPr>
            <a:r>
              <a:rPr lang="en-AU" sz="1400" dirty="0" smtClean="0"/>
              <a:t>(From: https</a:t>
            </a:r>
            <a:r>
              <a:rPr lang="en-AU" sz="1400" dirty="0"/>
              <a:t>://</a:t>
            </a:r>
            <a:r>
              <a:rPr lang="en-AU" sz="1400" dirty="0" smtClean="0"/>
              <a:t>aifs.gov.au/facts-and-figures/population-and-households)</a:t>
            </a:r>
            <a:endParaRPr lang="en-AU" sz="1400"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4</a:t>
            </a:fld>
            <a:endParaRPr lang="en-AU" altLang="x-none"/>
          </a:p>
        </p:txBody>
      </p:sp>
    </p:spTree>
    <p:extLst>
      <p:ext uri="{BB962C8B-B14F-4D97-AF65-F5344CB8AC3E}">
        <p14:creationId xmlns:p14="http://schemas.microsoft.com/office/powerpoint/2010/main" val="413830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Families, care and work</a:t>
            </a:r>
            <a:endParaRPr lang="en-A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054" y="1430338"/>
            <a:ext cx="5543897" cy="3157537"/>
          </a:xfrm>
        </p:spPr>
      </p:pic>
      <p:sp>
        <p:nvSpPr>
          <p:cNvPr id="4" name="Slide Number Placeholder 3"/>
          <p:cNvSpPr>
            <a:spLocks noGrp="1"/>
          </p:cNvSpPr>
          <p:nvPr>
            <p:ph type="sldNum" sz="quarter" idx="12"/>
          </p:nvPr>
        </p:nvSpPr>
        <p:spPr/>
        <p:txBody>
          <a:bodyPr/>
          <a:lstStyle/>
          <a:p>
            <a:fld id="{8E41B671-95F8-AD49-965B-CC100353298F}" type="slidenum">
              <a:rPr lang="en-AU" altLang="x-none" smtClean="0"/>
              <a:pPr/>
              <a:t>5</a:t>
            </a:fld>
            <a:endParaRPr lang="en-AU" altLang="x-none"/>
          </a:p>
        </p:txBody>
      </p:sp>
      <p:sp>
        <p:nvSpPr>
          <p:cNvPr id="7" name="TextBox 6"/>
          <p:cNvSpPr txBox="1"/>
          <p:nvPr/>
        </p:nvSpPr>
        <p:spPr>
          <a:xfrm>
            <a:off x="6444208" y="1563638"/>
            <a:ext cx="2088232" cy="2308324"/>
          </a:xfrm>
          <a:prstGeom prst="rect">
            <a:avLst/>
          </a:prstGeom>
          <a:noFill/>
        </p:spPr>
        <p:txBody>
          <a:bodyPr wrap="square" rtlCol="0">
            <a:spAutoFit/>
          </a:bodyPr>
          <a:lstStyle/>
          <a:p>
            <a:r>
              <a:rPr lang="en-AU" dirty="0" smtClean="0"/>
              <a:t>Warren, Qu and Baxter ‘Families Now and Then: How we worked’ (AIFS, 2020) https</a:t>
            </a:r>
            <a:r>
              <a:rPr lang="en-AU" dirty="0"/>
              <a:t>://aifs.gov.au/publications/how-we-worked</a:t>
            </a:r>
          </a:p>
        </p:txBody>
      </p:sp>
    </p:spTree>
    <p:extLst>
      <p:ext uri="{BB962C8B-B14F-4D97-AF65-F5344CB8AC3E}">
        <p14:creationId xmlns:p14="http://schemas.microsoft.com/office/powerpoint/2010/main" val="388122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both parents work</a:t>
            </a:r>
            <a:endParaRPr lang="en-AU" dirty="0"/>
          </a:p>
        </p:txBody>
      </p:sp>
      <p:sp>
        <p:nvSpPr>
          <p:cNvPr id="3" name="Content Placeholder 2"/>
          <p:cNvSpPr>
            <a:spLocks noGrp="1"/>
          </p:cNvSpPr>
          <p:nvPr>
            <p:ph idx="1"/>
          </p:nvPr>
        </p:nvSpPr>
        <p:spPr/>
        <p:txBody>
          <a:bodyPr/>
          <a:lstStyle/>
          <a:p>
            <a:pPr marL="0" indent="0">
              <a:buNone/>
            </a:pPr>
            <a:r>
              <a:rPr lang="en-AU" sz="1600" dirty="0" smtClean="0"/>
              <a:t>Warren, Qu and Baxter, ‘Families Then and Now: How </a:t>
            </a:r>
            <a:r>
              <a:rPr lang="en-AU" sz="1600" dirty="0"/>
              <a:t>W</a:t>
            </a:r>
            <a:r>
              <a:rPr lang="en-AU" sz="1600" dirty="0" smtClean="0"/>
              <a:t>e Worked’ (</a:t>
            </a:r>
            <a:r>
              <a:rPr lang="en-AU" sz="1600" dirty="0"/>
              <a:t>AIFS report 2021): https://aifs.gov.au/publications/how-we-worked</a:t>
            </a:r>
          </a:p>
          <a:p>
            <a:r>
              <a:rPr lang="en-AU" sz="1600" dirty="0" smtClean="0"/>
              <a:t>The number of hours men work does not change after children, whereas for women it does with reduction in full time work</a:t>
            </a:r>
          </a:p>
          <a:p>
            <a:r>
              <a:rPr lang="en-AU" sz="1600" dirty="0" smtClean="0"/>
              <a:t>Fathers typically balance caring responsibilities around work hours caring for children at night and on weekends, whereas mothers either work part-time, or seek flexible work (working from home and/ or flexible hours)</a:t>
            </a:r>
          </a:p>
          <a:p>
            <a:pPr lvl="1"/>
            <a:r>
              <a:rPr lang="en-AU" sz="1200" dirty="0" smtClean="0"/>
              <a:t>38% of mothers report working part-time in 2017 to accommodate caring responsibilities</a:t>
            </a:r>
          </a:p>
          <a:p>
            <a:pPr lvl="1"/>
            <a:r>
              <a:rPr lang="en-AU" sz="1200" dirty="0" smtClean="0"/>
              <a:t>20% of mothers work from home, and 40% of mothers have flexible hours</a:t>
            </a:r>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6</a:t>
            </a:fld>
            <a:endParaRPr lang="en-AU" altLang="x-none"/>
          </a:p>
        </p:txBody>
      </p:sp>
    </p:spTree>
    <p:extLst>
      <p:ext uri="{BB962C8B-B14F-4D97-AF65-F5344CB8AC3E}">
        <p14:creationId xmlns:p14="http://schemas.microsoft.com/office/powerpoint/2010/main" val="297272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a:t>
            </a:r>
            <a:r>
              <a:rPr lang="en-AU" dirty="0" smtClean="0"/>
              <a:t>ousehold labour</a:t>
            </a:r>
            <a:endParaRPr lang="en-A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746" y="1430338"/>
            <a:ext cx="6136625" cy="3157537"/>
          </a:xfrm>
        </p:spPr>
      </p:pic>
      <p:sp>
        <p:nvSpPr>
          <p:cNvPr id="4" name="Slide Number Placeholder 3"/>
          <p:cNvSpPr>
            <a:spLocks noGrp="1"/>
          </p:cNvSpPr>
          <p:nvPr>
            <p:ph type="sldNum" sz="quarter" idx="12"/>
          </p:nvPr>
        </p:nvSpPr>
        <p:spPr/>
        <p:txBody>
          <a:bodyPr/>
          <a:lstStyle/>
          <a:p>
            <a:fld id="{8E41B671-95F8-AD49-965B-CC100353298F}" type="slidenum">
              <a:rPr lang="en-AU" altLang="x-none" smtClean="0"/>
              <a:pPr/>
              <a:t>7</a:t>
            </a:fld>
            <a:endParaRPr lang="en-AU" altLang="x-none"/>
          </a:p>
        </p:txBody>
      </p:sp>
      <p:sp>
        <p:nvSpPr>
          <p:cNvPr id="6" name="TextBox 5"/>
          <p:cNvSpPr txBox="1"/>
          <p:nvPr/>
        </p:nvSpPr>
        <p:spPr>
          <a:xfrm>
            <a:off x="6700549" y="2499742"/>
            <a:ext cx="2016224" cy="1600438"/>
          </a:xfrm>
          <a:prstGeom prst="rect">
            <a:avLst/>
          </a:prstGeom>
          <a:noFill/>
        </p:spPr>
        <p:txBody>
          <a:bodyPr wrap="square" rtlCol="0">
            <a:spAutoFit/>
          </a:bodyPr>
          <a:lstStyle/>
          <a:p>
            <a:r>
              <a:rPr lang="en-AU" sz="1400" dirty="0" smtClean="0"/>
              <a:t>Baxter, </a:t>
            </a:r>
            <a:r>
              <a:rPr lang="en-AU" sz="1400" i="1" dirty="0" smtClean="0"/>
              <a:t>Sharing of Housework in </a:t>
            </a:r>
            <a:r>
              <a:rPr lang="en-AU" sz="1400" i="1" dirty="0"/>
              <a:t>Couple Families </a:t>
            </a:r>
            <a:r>
              <a:rPr lang="en-AU" sz="1400" dirty="0" smtClean="0"/>
              <a:t>(AIFS, 2020</a:t>
            </a:r>
            <a:r>
              <a:rPr lang="en-AU" sz="1400" dirty="0"/>
              <a:t>) https://aifs.gov.au/publications/sharing-housework-couple-families-2020</a:t>
            </a:r>
          </a:p>
        </p:txBody>
      </p:sp>
    </p:spTree>
    <p:extLst>
      <p:ext uri="{BB962C8B-B14F-4D97-AF65-F5344CB8AC3E}">
        <p14:creationId xmlns:p14="http://schemas.microsoft.com/office/powerpoint/2010/main" val="134726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Children in Australian Society</a:t>
            </a:r>
            <a:endParaRPr lang="en-AU" dirty="0"/>
          </a:p>
        </p:txBody>
      </p:sp>
      <p:sp>
        <p:nvSpPr>
          <p:cNvPr id="3" name="Content Placeholder 2"/>
          <p:cNvSpPr>
            <a:spLocks noGrp="1"/>
          </p:cNvSpPr>
          <p:nvPr>
            <p:ph idx="1"/>
          </p:nvPr>
        </p:nvSpPr>
        <p:spPr/>
        <p:txBody>
          <a:bodyPr/>
          <a:lstStyle/>
          <a:p>
            <a:pPr marL="0" indent="0">
              <a:buNone/>
            </a:pPr>
            <a:r>
              <a:rPr lang="en-AU" sz="1100" dirty="0" smtClean="0"/>
              <a:t>Culturally influential theories about children in Australian society</a:t>
            </a:r>
          </a:p>
          <a:p>
            <a:pPr lvl="1"/>
            <a:r>
              <a:rPr lang="en-AU" sz="1100" dirty="0" smtClean="0"/>
              <a:t>Concepts of children</a:t>
            </a:r>
          </a:p>
          <a:p>
            <a:pPr lvl="2"/>
            <a:r>
              <a:rPr lang="en-AU" sz="1100" dirty="0" smtClean="0"/>
              <a:t>Potential adults?</a:t>
            </a:r>
          </a:p>
          <a:p>
            <a:pPr lvl="2"/>
            <a:r>
              <a:rPr lang="en-AU" sz="1100" dirty="0" smtClean="0"/>
              <a:t>Vulnerable individuals?</a:t>
            </a:r>
          </a:p>
          <a:p>
            <a:pPr lvl="2"/>
            <a:r>
              <a:rPr lang="en-AU" sz="1100" dirty="0" smtClean="0"/>
              <a:t>Autonomous agents?</a:t>
            </a:r>
          </a:p>
          <a:p>
            <a:pPr lvl="1"/>
            <a:r>
              <a:rPr lang="en-AU" sz="1100" dirty="0" smtClean="0"/>
              <a:t>Stages of development</a:t>
            </a:r>
          </a:p>
          <a:p>
            <a:pPr lvl="2"/>
            <a:r>
              <a:rPr lang="en-AU" sz="1100" dirty="0" smtClean="0"/>
              <a:t>Newborn (birth – 2 months)</a:t>
            </a:r>
          </a:p>
          <a:p>
            <a:pPr lvl="2"/>
            <a:r>
              <a:rPr lang="en-AU" sz="1100" dirty="0" smtClean="0"/>
              <a:t>Infant (2 months – 1 year)</a:t>
            </a:r>
          </a:p>
          <a:p>
            <a:pPr lvl="2"/>
            <a:r>
              <a:rPr lang="en-AU" sz="1100" dirty="0" smtClean="0"/>
              <a:t>Toddler (1 year – 3 years)</a:t>
            </a:r>
          </a:p>
          <a:p>
            <a:pPr lvl="2"/>
            <a:r>
              <a:rPr lang="en-AU" sz="1100" dirty="0" smtClean="0"/>
              <a:t>Childhood. Early </a:t>
            </a:r>
            <a:r>
              <a:rPr lang="en-AU" sz="1100" smtClean="0"/>
              <a:t>( 4 - </a:t>
            </a:r>
            <a:r>
              <a:rPr lang="en-AU" sz="1100" dirty="0" smtClean="0"/>
              <a:t>8) Middle (9-11)</a:t>
            </a:r>
          </a:p>
          <a:p>
            <a:pPr lvl="2"/>
            <a:r>
              <a:rPr lang="en-AU" sz="1100" dirty="0" smtClean="0"/>
              <a:t>Adolescence ( 12 – 18) </a:t>
            </a:r>
          </a:p>
          <a:p>
            <a:pPr lvl="1"/>
            <a:r>
              <a:rPr lang="en-AU" sz="1100" dirty="0" smtClean="0"/>
              <a:t>Attachment theory (and related styles)</a:t>
            </a:r>
          </a:p>
          <a:p>
            <a:pPr lvl="2"/>
            <a:r>
              <a:rPr lang="en-AU" sz="1100" dirty="0" smtClean="0"/>
              <a:t>That children need at least one responsive and available primary caregiver  (of either gender) in order to develop a sense of emotional security. They form the base through which children then explore the world and relationships with others.</a:t>
            </a:r>
          </a:p>
          <a:p>
            <a:pPr lvl="2"/>
            <a:r>
              <a:rPr lang="en-AU" sz="1100" dirty="0"/>
              <a:t>https://positivepsychology.com/attachment-theory/#definition-attachment-theory</a:t>
            </a:r>
            <a:endParaRPr lang="en-AU" sz="1100" dirty="0" smtClean="0"/>
          </a:p>
          <a:p>
            <a:pPr lvl="1"/>
            <a:endParaRPr lang="en-AU" dirty="0"/>
          </a:p>
        </p:txBody>
      </p:sp>
      <p:sp>
        <p:nvSpPr>
          <p:cNvPr id="4" name="Slide Number Placeholder 3"/>
          <p:cNvSpPr>
            <a:spLocks noGrp="1"/>
          </p:cNvSpPr>
          <p:nvPr>
            <p:ph type="sldNum" sz="quarter" idx="12"/>
          </p:nvPr>
        </p:nvSpPr>
        <p:spPr/>
        <p:txBody>
          <a:bodyPr/>
          <a:lstStyle/>
          <a:p>
            <a:fld id="{8E41B671-95F8-AD49-965B-CC100353298F}" type="slidenum">
              <a:rPr lang="en-AU" altLang="x-none" smtClean="0"/>
              <a:pPr/>
              <a:t>8</a:t>
            </a:fld>
            <a:endParaRPr lang="en-AU" altLang="x-none"/>
          </a:p>
        </p:txBody>
      </p:sp>
    </p:spTree>
    <p:extLst>
      <p:ext uri="{BB962C8B-B14F-4D97-AF65-F5344CB8AC3E}">
        <p14:creationId xmlns:p14="http://schemas.microsoft.com/office/powerpoint/2010/main" val="3704013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ECA8B5E-7887-BB4E-9A32-48F20C6BEC29}" type="slidenum">
              <a:rPr lang="en-AU" altLang="x-none"/>
              <a:pPr eaLnBrk="1" hangingPunct="1"/>
              <a:t>9</a:t>
            </a:fld>
            <a:endParaRPr lang="en-AU" altLang="x-none"/>
          </a:p>
        </p:txBody>
      </p:sp>
      <p:sp>
        <p:nvSpPr>
          <p:cNvPr id="4099" name="Rectangle 2"/>
          <p:cNvSpPr>
            <a:spLocks noGrp="1" noChangeArrowheads="1"/>
          </p:cNvSpPr>
          <p:nvPr>
            <p:ph type="title"/>
          </p:nvPr>
        </p:nvSpPr>
        <p:spPr/>
        <p:txBody>
          <a:bodyPr/>
          <a:lstStyle/>
          <a:p>
            <a:pPr eaLnBrk="1" hangingPunct="1"/>
            <a:r>
              <a:rPr lang="en-US" altLang="x-none" dirty="0" smtClean="0"/>
              <a:t>Children and International law</a:t>
            </a:r>
            <a:endParaRPr lang="en-US" altLang="x-none" dirty="0"/>
          </a:p>
        </p:txBody>
      </p:sp>
      <p:sp>
        <p:nvSpPr>
          <p:cNvPr id="4100" name="Rectangle 3"/>
          <p:cNvSpPr>
            <a:spLocks noGrp="1" noChangeArrowheads="1"/>
          </p:cNvSpPr>
          <p:nvPr>
            <p:ph type="body" idx="1"/>
          </p:nvPr>
        </p:nvSpPr>
        <p:spPr/>
        <p:txBody>
          <a:bodyPr/>
          <a:lstStyle/>
          <a:p>
            <a:pPr eaLnBrk="1" hangingPunct="1"/>
            <a:r>
              <a:rPr lang="en-US" altLang="x-none" sz="2400" dirty="0" smtClean="0"/>
              <a:t>International Convention on the Rights of the Child (</a:t>
            </a:r>
            <a:r>
              <a:rPr lang="en-US" altLang="x-none" sz="2400" dirty="0" err="1" smtClean="0"/>
              <a:t>UNCRoC</a:t>
            </a:r>
            <a:r>
              <a:rPr lang="en-US" altLang="x-none" sz="2400" dirty="0" smtClean="0"/>
              <a:t>/ CRC)</a:t>
            </a:r>
          </a:p>
          <a:p>
            <a:r>
              <a:rPr lang="en-AU" sz="2400" dirty="0" smtClean="0"/>
              <a:t>Adopted and open for signature on 20 </a:t>
            </a:r>
            <a:r>
              <a:rPr lang="en-AU" sz="2400" dirty="0"/>
              <a:t>November </a:t>
            </a:r>
            <a:r>
              <a:rPr lang="en-AU" sz="2400" dirty="0" smtClean="0"/>
              <a:t>1989, entry </a:t>
            </a:r>
            <a:r>
              <a:rPr lang="en-AU" sz="2400" dirty="0"/>
              <a:t>into force 2 September </a:t>
            </a:r>
            <a:r>
              <a:rPr lang="en-AU" sz="2400" dirty="0" smtClean="0"/>
              <a:t>1990</a:t>
            </a:r>
          </a:p>
          <a:p>
            <a:r>
              <a:rPr lang="en-AU" sz="2400" dirty="0" smtClean="0"/>
              <a:t>Australia signed and ratified in December 1990. </a:t>
            </a:r>
          </a:p>
          <a:p>
            <a:r>
              <a:rPr lang="en-AU" sz="2400" dirty="0" smtClean="0"/>
              <a:t>One of the most signed international </a:t>
            </a:r>
            <a:r>
              <a:rPr lang="en-AU" sz="2400" dirty="0" smtClean="0"/>
              <a:t>conventions </a:t>
            </a:r>
            <a:r>
              <a:rPr lang="en-AU" sz="2400" dirty="0" smtClean="0"/>
              <a:t>with 192 states (USA has not signed). </a:t>
            </a:r>
            <a:endParaRPr lang="en-AU" sz="2400" dirty="0"/>
          </a:p>
          <a:p>
            <a:pPr eaLnBrk="1" hangingPunct="1"/>
            <a:endParaRPr lang="en-US" altLang="x-none"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NUPowerpointTemplateWidescreen16-9R-2016" id="{13E5C3E3-D7F8-774B-9411-E9D2A09367D1}" vid="{6954FDDD-2796-C544-A331-9A1DCD82F4F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ANU Template - Widescreen 16-9</Template>
  <TotalTime>352</TotalTime>
  <Words>1509</Words>
  <Application>Microsoft Office PowerPoint</Application>
  <PresentationFormat>On-screen Show (16:9)</PresentationFormat>
  <Paragraphs>116</Paragraphs>
  <Slides>16</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ANUPowerpointTemplate2010</vt:lpstr>
      <vt:lpstr>Families and Children</vt:lpstr>
      <vt:lpstr>Families in Law and Australian society</vt:lpstr>
      <vt:lpstr>Families in Australia</vt:lpstr>
      <vt:lpstr>First Nations and Migrant families</vt:lpstr>
      <vt:lpstr>Families, care and work</vt:lpstr>
      <vt:lpstr>When both parents work</vt:lpstr>
      <vt:lpstr>Household labour</vt:lpstr>
      <vt:lpstr>Children in Australian Society</vt:lpstr>
      <vt:lpstr>Children and International law</vt:lpstr>
      <vt:lpstr>General principles of UNCROC</vt:lpstr>
      <vt:lpstr>Article 3</vt:lpstr>
      <vt:lpstr>Article 9</vt:lpstr>
      <vt:lpstr>Article 12</vt:lpstr>
      <vt:lpstr>Article 30</vt:lpstr>
      <vt:lpstr>Children and Australian family law</vt:lpstr>
      <vt:lpstr>Children and the FLA</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Children’s Rights</dc:title>
  <dc:creator>Anne Macduff</dc:creator>
  <cp:lastModifiedBy>Anne Macduff</cp:lastModifiedBy>
  <cp:revision>30</cp:revision>
  <dcterms:created xsi:type="dcterms:W3CDTF">2021-06-22T02:05:06Z</dcterms:created>
  <dcterms:modified xsi:type="dcterms:W3CDTF">2022-06-13T03:29:20Z</dcterms:modified>
</cp:coreProperties>
</file>