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5" r:id="rId4"/>
    <p:sldId id="262" r:id="rId5"/>
    <p:sldId id="258" r:id="rId6"/>
    <p:sldId id="272" r:id="rId7"/>
    <p:sldId id="273" r:id="rId8"/>
    <p:sldId id="274" r:id="rId9"/>
    <p:sldId id="276" r:id="rId10"/>
    <p:sldId id="263" r:id="rId11"/>
    <p:sldId id="264" r:id="rId12"/>
    <p:sldId id="277" r:id="rId13"/>
    <p:sldId id="269" r:id="rId14"/>
    <p:sldId id="27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69" d="100"/>
          <a:sy n="69" d="100"/>
        </p:scale>
        <p:origin x="52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_rels/drawing2.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0.10221</cdr:x>
      <cdr:y>0.14135</cdr:y>
    </cdr:from>
    <cdr:to>
      <cdr:x>1</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61999" y="609600"/>
          <a:ext cx="6692901" cy="3703108"/>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0.97123</cdr:x>
      <cdr:y>1</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6784012" cy="3616589"/>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CD8450-732A-4D31-82F4-00B2B95B6067}" type="datetimeFigureOut">
              <a:rPr lang="en-AU" smtClean="0"/>
              <a:t>14/06/2022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7AA718-2F38-4018-8909-EC5E69A74F65}"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04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CD8450-732A-4D31-82F4-00B2B95B6067}" type="datetimeFigureOut">
              <a:rPr lang="en-AU" smtClean="0"/>
              <a:t>14/06/2022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826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CD8450-732A-4D31-82F4-00B2B95B6067}" type="datetimeFigureOut">
              <a:rPr lang="en-AU" smtClean="0"/>
              <a:t>14/06/2022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76445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CD8450-732A-4D31-82F4-00B2B95B6067}" type="datetimeFigureOut">
              <a:rPr lang="en-AU" smtClean="0"/>
              <a:t>14/06/2022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333602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CD8450-732A-4D31-82F4-00B2B95B6067}" type="datetimeFigureOut">
              <a:rPr lang="en-AU" smtClean="0"/>
              <a:t>14/06/2022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7AA718-2F38-4018-8909-EC5E69A74F65}"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80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CD8450-732A-4D31-82F4-00B2B95B6067}" type="datetimeFigureOut">
              <a:rPr lang="en-AU" smtClean="0"/>
              <a:t>14/06/2022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286117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CD8450-732A-4D31-82F4-00B2B95B6067}" type="datetimeFigureOut">
              <a:rPr lang="en-AU" smtClean="0"/>
              <a:t>14/06/2022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385119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CD8450-732A-4D31-82F4-00B2B95B6067}" type="datetimeFigureOut">
              <a:rPr lang="en-AU" smtClean="0"/>
              <a:t>14/06/2022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90476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CD8450-732A-4D31-82F4-00B2B95B6067}" type="datetimeFigureOut">
              <a:rPr lang="en-AU" smtClean="0"/>
              <a:t>14/06/2022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183632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CD8450-732A-4D31-82F4-00B2B95B6067}" type="datetimeFigureOut">
              <a:rPr lang="en-AU" smtClean="0"/>
              <a:t>14/06/2022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7AA718-2F38-4018-8909-EC5E69A74F65}" type="slidenum">
              <a:rPr lang="en-AU" smtClean="0"/>
              <a:t>‹#›</a:t>
            </a:fld>
            <a:endParaRPr lang="en-AU"/>
          </a:p>
        </p:txBody>
      </p:sp>
    </p:spTree>
    <p:extLst>
      <p:ext uri="{BB962C8B-B14F-4D97-AF65-F5344CB8AC3E}">
        <p14:creationId xmlns:p14="http://schemas.microsoft.com/office/powerpoint/2010/main" val="165471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CD8450-732A-4D31-82F4-00B2B95B6067}" type="datetimeFigureOut">
              <a:rPr lang="en-AU" smtClean="0"/>
              <a:t>14/06/2022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7AA718-2F38-4018-8909-EC5E69A74F65}" type="slidenum">
              <a:rPr lang="en-AU" smtClean="0"/>
              <a:t>‹#›</a:t>
            </a:fld>
            <a:endParaRPr lang="en-AU"/>
          </a:p>
        </p:txBody>
      </p:sp>
    </p:spTree>
    <p:extLst>
      <p:ext uri="{BB962C8B-B14F-4D97-AF65-F5344CB8AC3E}">
        <p14:creationId xmlns:p14="http://schemas.microsoft.com/office/powerpoint/2010/main" val="110594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CD8450-732A-4D31-82F4-00B2B95B6067}" type="datetimeFigureOut">
              <a:rPr lang="en-AU" smtClean="0"/>
              <a:t>14/06/2022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7AA718-2F38-4018-8909-EC5E69A74F65}"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349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ADR and Family Law</a:t>
            </a:r>
            <a:endParaRPr lang="en-AU" dirty="0"/>
          </a:p>
        </p:txBody>
      </p:sp>
      <p:sp>
        <p:nvSpPr>
          <p:cNvPr id="3" name="Subtitle 2"/>
          <p:cNvSpPr>
            <a:spLocks noGrp="1"/>
          </p:cNvSpPr>
          <p:nvPr>
            <p:ph type="subTitle" idx="1"/>
          </p:nvPr>
        </p:nvSpPr>
        <p:spPr/>
        <p:txBody>
          <a:bodyPr/>
          <a:lstStyle/>
          <a:p>
            <a:r>
              <a:rPr lang="en-AU" dirty="0" smtClean="0"/>
              <a:t>Family Law</a:t>
            </a:r>
          </a:p>
          <a:p>
            <a:r>
              <a:rPr lang="en-AU" dirty="0" smtClean="0"/>
              <a:t>Winter </a:t>
            </a:r>
            <a:r>
              <a:rPr lang="en-AU" dirty="0" smtClean="0"/>
              <a:t>2022</a:t>
            </a:r>
            <a:endParaRPr lang="en-AU" dirty="0"/>
          </a:p>
        </p:txBody>
      </p:sp>
    </p:spTree>
    <p:extLst>
      <p:ext uri="{BB962C8B-B14F-4D97-AF65-F5344CB8AC3E}">
        <p14:creationId xmlns:p14="http://schemas.microsoft.com/office/powerpoint/2010/main" val="249283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introduction of FDR (2008)</a:t>
            </a:r>
            <a:endParaRPr lang="en-AU" dirty="0"/>
          </a:p>
        </p:txBody>
      </p:sp>
      <p:sp>
        <p:nvSpPr>
          <p:cNvPr id="3" name="Content Placeholder 2"/>
          <p:cNvSpPr>
            <a:spLocks noGrp="1"/>
          </p:cNvSpPr>
          <p:nvPr>
            <p:ph idx="1"/>
          </p:nvPr>
        </p:nvSpPr>
        <p:spPr/>
        <p:txBody>
          <a:bodyPr>
            <a:normAutofit/>
          </a:bodyPr>
          <a:lstStyle/>
          <a:p>
            <a:r>
              <a:rPr lang="en-AU" dirty="0" smtClean="0"/>
              <a:t>‘Family Law Dispute Resolution Practitioner’ s10F</a:t>
            </a:r>
          </a:p>
          <a:p>
            <a:pPr lvl="1"/>
            <a:r>
              <a:rPr lang="en-AU" dirty="0" smtClean="0"/>
              <a:t>Assist</a:t>
            </a:r>
          </a:p>
          <a:p>
            <a:pPr lvl="1"/>
            <a:r>
              <a:rPr lang="en-AU" dirty="0" smtClean="0"/>
              <a:t>Independent</a:t>
            </a:r>
          </a:p>
          <a:p>
            <a:r>
              <a:rPr lang="en-AU" dirty="0" smtClean="0"/>
              <a:t>Often at the same time as engaging with a lawyer</a:t>
            </a:r>
          </a:p>
          <a:p>
            <a:pPr lvl="1"/>
            <a:r>
              <a:rPr lang="en-AU" dirty="0" smtClean="0"/>
              <a:t>BATNA </a:t>
            </a:r>
            <a:r>
              <a:rPr lang="en-AU" dirty="0"/>
              <a:t>– legal rights</a:t>
            </a:r>
          </a:p>
          <a:p>
            <a:pPr lvl="1"/>
            <a:r>
              <a:rPr lang="en-AU" dirty="0"/>
              <a:t>Attendance and support</a:t>
            </a:r>
          </a:p>
          <a:p>
            <a:r>
              <a:rPr lang="en-AU" dirty="0" smtClean="0"/>
              <a:t>Various </a:t>
            </a:r>
            <a:r>
              <a:rPr lang="en-AU" dirty="0"/>
              <a:t>styles:</a:t>
            </a:r>
          </a:p>
          <a:p>
            <a:pPr lvl="1"/>
            <a:r>
              <a:rPr lang="en-AU" dirty="0"/>
              <a:t>Facilitative/ resolution focussed</a:t>
            </a:r>
          </a:p>
          <a:p>
            <a:pPr lvl="1"/>
            <a:r>
              <a:rPr lang="en-AU" dirty="0"/>
              <a:t>Child inclusive/ child focussed </a:t>
            </a:r>
            <a:r>
              <a:rPr lang="en-AU" dirty="0" smtClean="0"/>
              <a:t>mediation</a:t>
            </a:r>
            <a:endParaRPr lang="en-AU" dirty="0" smtClean="0"/>
          </a:p>
        </p:txBody>
      </p:sp>
    </p:spTree>
    <p:extLst>
      <p:ext uri="{BB962C8B-B14F-4D97-AF65-F5344CB8AC3E}">
        <p14:creationId xmlns:p14="http://schemas.microsoft.com/office/powerpoint/2010/main" val="76643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Features of </a:t>
            </a:r>
            <a:r>
              <a:rPr lang="en-AU" dirty="0" smtClean="0"/>
              <a:t>FDR</a:t>
            </a:r>
            <a:endParaRPr lang="en-AU" dirty="0"/>
          </a:p>
        </p:txBody>
      </p:sp>
      <p:sp>
        <p:nvSpPr>
          <p:cNvPr id="3" name="Content Placeholder 2"/>
          <p:cNvSpPr>
            <a:spLocks noGrp="1"/>
          </p:cNvSpPr>
          <p:nvPr>
            <p:ph idx="1"/>
          </p:nvPr>
        </p:nvSpPr>
        <p:spPr/>
        <p:txBody>
          <a:bodyPr>
            <a:normAutofit lnSpcReduction="10000"/>
          </a:bodyPr>
          <a:lstStyle/>
          <a:p>
            <a:r>
              <a:rPr lang="en-AU" dirty="0" smtClean="0"/>
              <a:t>Mediators are impartial and non judgmental</a:t>
            </a:r>
          </a:p>
          <a:p>
            <a:r>
              <a:rPr lang="en-AU" dirty="0" smtClean="0"/>
              <a:t>Consent of parties to participate</a:t>
            </a:r>
          </a:p>
          <a:p>
            <a:r>
              <a:rPr lang="en-AU" dirty="0" smtClean="0"/>
              <a:t>Mediator has no ‘power’ to determine outcome (agreement)</a:t>
            </a:r>
          </a:p>
          <a:p>
            <a:r>
              <a:rPr lang="en-AU" dirty="0" smtClean="0"/>
              <a:t>Mediators create the process/ framework for the parties to resolve the dispute </a:t>
            </a:r>
          </a:p>
          <a:p>
            <a:pPr lvl="1"/>
            <a:r>
              <a:rPr lang="en-AU" dirty="0" smtClean="0"/>
              <a:t>Model positive communication strategies</a:t>
            </a:r>
          </a:p>
          <a:p>
            <a:pPr lvl="1"/>
            <a:r>
              <a:rPr lang="en-AU" dirty="0" smtClean="0"/>
              <a:t>Shift away from positions and ask parties to explore interests to open up the possibility of new solutions</a:t>
            </a:r>
          </a:p>
          <a:p>
            <a:r>
              <a:rPr lang="en-AU" dirty="0"/>
              <a:t>Parties take responsibility for resolving </a:t>
            </a:r>
            <a:r>
              <a:rPr lang="en-AU" dirty="0" smtClean="0"/>
              <a:t>dispute</a:t>
            </a:r>
          </a:p>
          <a:p>
            <a:r>
              <a:rPr lang="en-AU" dirty="0" smtClean="0"/>
              <a:t>Confidentiality</a:t>
            </a:r>
            <a:r>
              <a:rPr lang="en-AU" dirty="0"/>
              <a:t>/ inadmissibility of information that arising during </a:t>
            </a:r>
            <a:r>
              <a:rPr lang="en-AU" dirty="0" smtClean="0"/>
              <a:t>sessions</a:t>
            </a:r>
          </a:p>
          <a:p>
            <a:r>
              <a:rPr lang="en-AU" dirty="0" smtClean="0"/>
              <a:t>Any agreement (or part agreement) written down</a:t>
            </a:r>
          </a:p>
          <a:p>
            <a:r>
              <a:rPr lang="en-AU" dirty="0" smtClean="0"/>
              <a:t>Mandatory, although with exceptions</a:t>
            </a:r>
            <a:endParaRPr lang="en-AU" dirty="0"/>
          </a:p>
          <a:p>
            <a:endParaRPr lang="en-AU" dirty="0"/>
          </a:p>
          <a:p>
            <a:endParaRPr lang="en-AU" dirty="0"/>
          </a:p>
        </p:txBody>
      </p:sp>
    </p:spTree>
    <p:extLst>
      <p:ext uri="{BB962C8B-B14F-4D97-AF65-F5344CB8AC3E}">
        <p14:creationId xmlns:p14="http://schemas.microsoft.com/office/powerpoint/2010/main" val="14264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Mandatory FDR</a:t>
            </a:r>
            <a:endParaRPr lang="en-AU" dirty="0"/>
          </a:p>
        </p:txBody>
      </p:sp>
      <p:sp>
        <p:nvSpPr>
          <p:cNvPr id="3" name="Content Placeholder 2"/>
          <p:cNvSpPr>
            <a:spLocks noGrp="1"/>
          </p:cNvSpPr>
          <p:nvPr>
            <p:ph idx="1"/>
          </p:nvPr>
        </p:nvSpPr>
        <p:spPr/>
        <p:txBody>
          <a:bodyPr>
            <a:normAutofit fontScale="85000" lnSpcReduction="20000"/>
          </a:bodyPr>
          <a:lstStyle/>
          <a:p>
            <a:r>
              <a:rPr lang="en-AU" dirty="0"/>
              <a:t>Mandatory to attempt mediation in parenting disputes s 60I(7)</a:t>
            </a:r>
          </a:p>
          <a:p>
            <a:r>
              <a:rPr lang="en-AU" dirty="0"/>
              <a:t>Family Dispute resolution certificates s 60I(8)</a:t>
            </a:r>
          </a:p>
          <a:p>
            <a:r>
              <a:rPr lang="en-AU" dirty="0"/>
              <a:t>Exceptions s 60I (9</a:t>
            </a:r>
            <a:r>
              <a:rPr lang="en-AU" dirty="0" smtClean="0"/>
              <a:t>):</a:t>
            </a:r>
          </a:p>
          <a:p>
            <a:r>
              <a:rPr lang="en-AU" dirty="0" smtClean="0"/>
              <a:t>‘where reasonable </a:t>
            </a:r>
            <a:r>
              <a:rPr lang="en-AU" dirty="0"/>
              <a:t>grounds to believe that;</a:t>
            </a:r>
          </a:p>
          <a:p>
            <a:pPr marL="274320" lvl="1" indent="0">
              <a:buNone/>
            </a:pPr>
            <a:r>
              <a:rPr lang="en-AU" dirty="0"/>
              <a:t>1. ‘Family violence’ or risk of FV s60I(9)</a:t>
            </a:r>
          </a:p>
          <a:p>
            <a:pPr lvl="1">
              <a:buFontTx/>
              <a:buChar char="-"/>
            </a:pPr>
            <a:r>
              <a:rPr lang="en-AU" dirty="0"/>
              <a:t>s4AB definition of family violence etc.</a:t>
            </a:r>
          </a:p>
          <a:p>
            <a:pPr lvl="2">
              <a:buFontTx/>
              <a:buChar char="-"/>
            </a:pPr>
            <a:r>
              <a:rPr lang="en-AU" dirty="0"/>
              <a:t>Violent, threatening or other behaviour that</a:t>
            </a:r>
          </a:p>
          <a:p>
            <a:pPr lvl="2">
              <a:buFontTx/>
              <a:buChar char="-"/>
            </a:pPr>
            <a:r>
              <a:rPr lang="en-AU" dirty="0"/>
              <a:t>Either</a:t>
            </a:r>
          </a:p>
          <a:p>
            <a:pPr lvl="3">
              <a:buFontTx/>
              <a:buChar char="-"/>
            </a:pPr>
            <a:r>
              <a:rPr lang="en-AU" dirty="0"/>
              <a:t>A) coerces and controls, or</a:t>
            </a:r>
          </a:p>
          <a:p>
            <a:pPr lvl="3">
              <a:buFontTx/>
              <a:buChar char="-"/>
            </a:pPr>
            <a:r>
              <a:rPr lang="en-AU" dirty="0"/>
              <a:t>B) causes a family member to be fearful</a:t>
            </a:r>
          </a:p>
          <a:p>
            <a:pPr marL="274320" lvl="1" indent="0">
              <a:buNone/>
            </a:pPr>
            <a:r>
              <a:rPr lang="en-AU" dirty="0"/>
              <a:t>2. ‘abuse’ or risk of abuse</a:t>
            </a:r>
          </a:p>
          <a:p>
            <a:pPr lvl="2">
              <a:buFontTx/>
              <a:buChar char="-"/>
            </a:pPr>
            <a:r>
              <a:rPr lang="en-AU" dirty="0"/>
              <a:t>S4 definition</a:t>
            </a:r>
          </a:p>
          <a:p>
            <a:pPr lvl="3">
              <a:buFontTx/>
              <a:buChar char="-"/>
            </a:pPr>
            <a:r>
              <a:rPr lang="en-AU" dirty="0"/>
              <a:t>Assault, including sexual assault</a:t>
            </a:r>
          </a:p>
          <a:p>
            <a:pPr lvl="3">
              <a:buFontTx/>
              <a:buChar char="-"/>
            </a:pPr>
            <a:r>
              <a:rPr lang="en-AU" dirty="0"/>
              <a:t>Sexual objectification/ exploitation</a:t>
            </a:r>
          </a:p>
          <a:p>
            <a:pPr lvl="3">
              <a:buFontTx/>
              <a:buChar char="-"/>
            </a:pPr>
            <a:r>
              <a:rPr lang="en-AU" dirty="0"/>
              <a:t>Psychological harm, including FV</a:t>
            </a:r>
          </a:p>
          <a:p>
            <a:pPr lvl="3">
              <a:buFontTx/>
              <a:buChar char="-"/>
            </a:pPr>
            <a:r>
              <a:rPr lang="en-AU" dirty="0"/>
              <a:t>Serious neglect</a:t>
            </a:r>
          </a:p>
          <a:p>
            <a:endParaRPr lang="en-AU" dirty="0"/>
          </a:p>
        </p:txBody>
      </p:sp>
    </p:spTree>
    <p:extLst>
      <p:ext uri="{BB962C8B-B14F-4D97-AF65-F5344CB8AC3E}">
        <p14:creationId xmlns:p14="http://schemas.microsoft.com/office/powerpoint/2010/main" val="827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Pathways for resolving family law disputes</a:t>
            </a:r>
            <a:endParaRPr lang="en-AU" dirty="0"/>
          </a:p>
        </p:txBody>
      </p:sp>
      <p:sp>
        <p:nvSpPr>
          <p:cNvPr id="3" name="Content Placeholder 2"/>
          <p:cNvSpPr>
            <a:spLocks noGrp="1"/>
          </p:cNvSpPr>
          <p:nvPr>
            <p:ph idx="1"/>
          </p:nvPr>
        </p:nvSpPr>
        <p:spPr/>
        <p:txBody>
          <a:bodyPr>
            <a:normAutofit/>
          </a:bodyPr>
          <a:lstStyle/>
          <a:p>
            <a:pPr marL="457200" lvl="1" indent="0">
              <a:buNone/>
            </a:pPr>
            <a:r>
              <a:rPr lang="en-AU" dirty="0" smtClean="0"/>
              <a:t>Parenting</a:t>
            </a:r>
            <a:endParaRPr lang="en-AU" dirty="0"/>
          </a:p>
        </p:txBody>
      </p:sp>
      <p:graphicFrame>
        <p:nvGraphicFramePr>
          <p:cNvPr id="6" name="Chart 5"/>
          <p:cNvGraphicFramePr/>
          <p:nvPr>
            <p:extLst>
              <p:ext uri="{D42A27DB-BD31-4B8C-83A1-F6EECF244321}">
                <p14:modId xmlns:p14="http://schemas.microsoft.com/office/powerpoint/2010/main" val="3476195174"/>
              </p:ext>
            </p:extLst>
          </p:nvPr>
        </p:nvGraphicFramePr>
        <p:xfrm>
          <a:off x="2032000" y="1825625"/>
          <a:ext cx="7454900" cy="43127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076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Pathways for resolving family law disputes</a:t>
            </a:r>
            <a:endParaRPr lang="en-AU" dirty="0"/>
          </a:p>
        </p:txBody>
      </p:sp>
      <p:sp>
        <p:nvSpPr>
          <p:cNvPr id="3" name="Content Placeholder 2"/>
          <p:cNvSpPr>
            <a:spLocks noGrp="1"/>
          </p:cNvSpPr>
          <p:nvPr>
            <p:ph idx="1"/>
          </p:nvPr>
        </p:nvSpPr>
        <p:spPr/>
        <p:txBody>
          <a:bodyPr/>
          <a:lstStyle/>
          <a:p>
            <a:pPr marL="0" indent="0">
              <a:buNone/>
            </a:pPr>
            <a:r>
              <a:rPr lang="en-AU" dirty="0" smtClean="0"/>
              <a:t>Property</a:t>
            </a:r>
          </a:p>
          <a:p>
            <a:pPr marL="0" indent="0">
              <a:buNone/>
            </a:pPr>
            <a:endParaRPr lang="en-AU" dirty="0"/>
          </a:p>
        </p:txBody>
      </p:sp>
      <p:graphicFrame>
        <p:nvGraphicFramePr>
          <p:cNvPr id="6" name="Chart 5"/>
          <p:cNvGraphicFramePr/>
          <p:nvPr>
            <p:extLst>
              <p:ext uri="{D42A27DB-BD31-4B8C-83A1-F6EECF244321}">
                <p14:modId xmlns:p14="http://schemas.microsoft.com/office/powerpoint/2010/main" val="309923850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682614841"/>
              </p:ext>
            </p:extLst>
          </p:nvPr>
        </p:nvGraphicFramePr>
        <p:xfrm>
          <a:off x="2298700" y="2695311"/>
          <a:ext cx="6985000" cy="36165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527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Contemporary issues </a:t>
            </a:r>
            <a:endParaRPr lang="en-AU" dirty="0"/>
          </a:p>
        </p:txBody>
      </p:sp>
      <p:sp>
        <p:nvSpPr>
          <p:cNvPr id="3" name="Content Placeholder 2"/>
          <p:cNvSpPr>
            <a:spLocks noGrp="1"/>
          </p:cNvSpPr>
          <p:nvPr>
            <p:ph idx="1"/>
          </p:nvPr>
        </p:nvSpPr>
        <p:spPr/>
        <p:txBody>
          <a:bodyPr>
            <a:normAutofit/>
          </a:bodyPr>
          <a:lstStyle/>
          <a:p>
            <a:r>
              <a:rPr lang="en-AU" dirty="0" smtClean="0"/>
              <a:t>1. If </a:t>
            </a:r>
            <a:r>
              <a:rPr lang="en-AU" dirty="0"/>
              <a:t>‘mandatory</a:t>
            </a:r>
            <a:r>
              <a:rPr lang="en-AU"/>
              <a:t>’ </a:t>
            </a:r>
            <a:r>
              <a:rPr lang="en-AU" smtClean="0"/>
              <a:t> </a:t>
            </a:r>
            <a:r>
              <a:rPr lang="en-AU" dirty="0"/>
              <a:t>is there consent</a:t>
            </a:r>
            <a:r>
              <a:rPr lang="en-AU" dirty="0" smtClean="0"/>
              <a:t>?</a:t>
            </a:r>
            <a:endParaRPr lang="en-AU" dirty="0" smtClean="0"/>
          </a:p>
          <a:p>
            <a:r>
              <a:rPr lang="en-AU" dirty="0" smtClean="0"/>
              <a:t>2. Family violence</a:t>
            </a:r>
          </a:p>
          <a:p>
            <a:r>
              <a:rPr lang="en-AU" dirty="0" smtClean="0"/>
              <a:t>Power </a:t>
            </a:r>
            <a:r>
              <a:rPr lang="en-AU" dirty="0" smtClean="0"/>
              <a:t>imbalance </a:t>
            </a:r>
            <a:r>
              <a:rPr lang="en-AU" dirty="0" smtClean="0"/>
              <a:t>where family violence?</a:t>
            </a:r>
            <a:endParaRPr lang="en-AU" dirty="0" smtClean="0"/>
          </a:p>
          <a:p>
            <a:pPr lvl="1"/>
            <a:r>
              <a:rPr lang="en-AU" dirty="0" smtClean="0"/>
              <a:t>Screening for suitability</a:t>
            </a:r>
          </a:p>
          <a:p>
            <a:pPr lvl="1"/>
            <a:r>
              <a:rPr lang="en-AU" dirty="0" smtClean="0"/>
              <a:t>Modifications of process – Shuttle mediation/ Lawyer facilitated</a:t>
            </a:r>
          </a:p>
          <a:p>
            <a:pPr lvl="1"/>
            <a:r>
              <a:rPr lang="en-AU" dirty="0" smtClean="0"/>
              <a:t>Mediator </a:t>
            </a:r>
            <a:r>
              <a:rPr lang="en-AU" dirty="0" smtClean="0"/>
              <a:t>interventions</a:t>
            </a:r>
          </a:p>
          <a:p>
            <a:r>
              <a:rPr lang="en-AU" dirty="0" smtClean="0"/>
              <a:t>What if person subjected to violence WANTS to mediate?</a:t>
            </a:r>
          </a:p>
          <a:p>
            <a:r>
              <a:rPr lang="en-AU" dirty="0" smtClean="0"/>
              <a:t>3. Involvement </a:t>
            </a:r>
            <a:r>
              <a:rPr lang="en-AU" dirty="0" smtClean="0"/>
              <a:t>of </a:t>
            </a:r>
            <a:r>
              <a:rPr lang="en-AU" dirty="0" smtClean="0"/>
              <a:t>children</a:t>
            </a:r>
            <a:endParaRPr lang="en-AU" dirty="0" smtClean="0"/>
          </a:p>
        </p:txBody>
      </p:sp>
    </p:spTree>
    <p:extLst>
      <p:ext uri="{BB962C8B-B14F-4D97-AF65-F5344CB8AC3E}">
        <p14:creationId xmlns:p14="http://schemas.microsoft.com/office/powerpoint/2010/main" val="29986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Resolving family law disputes through litigation</a:t>
            </a:r>
            <a:endParaRPr lang="en-AU" dirty="0"/>
          </a:p>
        </p:txBody>
      </p:sp>
      <p:sp>
        <p:nvSpPr>
          <p:cNvPr id="3" name="Content Placeholder 2"/>
          <p:cNvSpPr>
            <a:spLocks noGrp="1"/>
          </p:cNvSpPr>
          <p:nvPr>
            <p:ph idx="1"/>
          </p:nvPr>
        </p:nvSpPr>
        <p:spPr/>
        <p:txBody>
          <a:bodyPr>
            <a:normAutofit lnSpcReduction="10000"/>
          </a:bodyPr>
          <a:lstStyle/>
          <a:p>
            <a:r>
              <a:rPr lang="en-AU" dirty="0" smtClean="0"/>
              <a:t>Litigation in family disputes</a:t>
            </a:r>
          </a:p>
          <a:p>
            <a:pPr lvl="1"/>
            <a:r>
              <a:rPr lang="en-AU" dirty="0" smtClean="0"/>
              <a:t>High emotions/ high stakes</a:t>
            </a:r>
          </a:p>
          <a:p>
            <a:pPr lvl="1"/>
            <a:r>
              <a:rPr lang="en-AU" dirty="0" smtClean="0"/>
              <a:t>Parties adopt ‘positions’ which can escalate conflict</a:t>
            </a:r>
          </a:p>
          <a:p>
            <a:pPr lvl="1"/>
            <a:r>
              <a:rPr lang="en-AU" dirty="0" smtClean="0"/>
              <a:t>Conflict between parents is not in the best interests of children, and makes co-parenting difficult</a:t>
            </a:r>
          </a:p>
          <a:p>
            <a:pPr lvl="1"/>
            <a:r>
              <a:rPr lang="en-AU" dirty="0" smtClean="0"/>
              <a:t>Parties often unhappy because no say in outcome (‘nobody wins’)</a:t>
            </a:r>
          </a:p>
          <a:p>
            <a:pPr lvl="1"/>
            <a:r>
              <a:rPr lang="en-AU" dirty="0" smtClean="0"/>
              <a:t>Costs money which parents often do not have (or would be better spent on children)</a:t>
            </a:r>
            <a:endParaRPr lang="en-AU" dirty="0"/>
          </a:p>
          <a:p>
            <a:r>
              <a:rPr lang="en-AU" dirty="0" smtClean="0"/>
              <a:t>Family law system: exploring different ways of litigating since 1975</a:t>
            </a:r>
          </a:p>
          <a:p>
            <a:pPr lvl="1"/>
            <a:r>
              <a:rPr lang="en-AU" dirty="0" smtClean="0"/>
              <a:t>A ‘Helping court’ – court architecture</a:t>
            </a:r>
          </a:p>
          <a:p>
            <a:pPr lvl="1"/>
            <a:r>
              <a:rPr lang="en-AU" dirty="0" smtClean="0"/>
              <a:t>Changing language </a:t>
            </a:r>
            <a:endParaRPr lang="en-AU" dirty="0"/>
          </a:p>
          <a:p>
            <a:pPr lvl="1"/>
            <a:r>
              <a:rPr lang="en-AU" dirty="0" smtClean="0"/>
              <a:t>Integration of support services – Family Consultants, Counselling </a:t>
            </a:r>
            <a:r>
              <a:rPr lang="en-AU" dirty="0" err="1" smtClean="0"/>
              <a:t>etc</a:t>
            </a:r>
            <a:endParaRPr lang="en-AU" dirty="0" smtClean="0"/>
          </a:p>
          <a:p>
            <a:pPr lvl="1"/>
            <a:r>
              <a:rPr lang="en-AU" dirty="0" smtClean="0"/>
              <a:t>Less Adversarial Trial</a:t>
            </a:r>
          </a:p>
          <a:p>
            <a:pPr lvl="1"/>
            <a:r>
              <a:rPr lang="en-AU" dirty="0" smtClean="0"/>
              <a:t>Case Management processes</a:t>
            </a:r>
            <a:endParaRPr lang="en-AU" dirty="0"/>
          </a:p>
          <a:p>
            <a:pPr lvl="1"/>
            <a:endParaRPr lang="en-AU" dirty="0" smtClean="0"/>
          </a:p>
          <a:p>
            <a:endParaRPr lang="en-AU" dirty="0"/>
          </a:p>
        </p:txBody>
      </p:sp>
    </p:spTree>
    <p:extLst>
      <p:ext uri="{BB962C8B-B14F-4D97-AF65-F5344CB8AC3E}">
        <p14:creationId xmlns:p14="http://schemas.microsoft.com/office/powerpoint/2010/main" val="37048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ADR?</a:t>
            </a:r>
            <a:endParaRPr lang="en-AU" dirty="0"/>
          </a:p>
        </p:txBody>
      </p:sp>
      <p:sp>
        <p:nvSpPr>
          <p:cNvPr id="3" name="Content Placeholder 2"/>
          <p:cNvSpPr>
            <a:spLocks noGrp="1"/>
          </p:cNvSpPr>
          <p:nvPr>
            <p:ph idx="1"/>
          </p:nvPr>
        </p:nvSpPr>
        <p:spPr/>
        <p:txBody>
          <a:bodyPr/>
          <a:lstStyle/>
          <a:p>
            <a:r>
              <a:rPr lang="en-AU" dirty="0" smtClean="0"/>
              <a:t>Alternative Dispute Resolution/ Appropriate Dispute Resolution</a:t>
            </a:r>
          </a:p>
          <a:p>
            <a:r>
              <a:rPr lang="en-AU" dirty="0" smtClean="0"/>
              <a:t>A </a:t>
            </a:r>
            <a:r>
              <a:rPr lang="en-AU" dirty="0"/>
              <a:t>diverse range of processes and </a:t>
            </a:r>
            <a:r>
              <a:rPr lang="en-AU" dirty="0" smtClean="0"/>
              <a:t>practices</a:t>
            </a:r>
            <a:endParaRPr lang="en-AU" dirty="0"/>
          </a:p>
          <a:p>
            <a:r>
              <a:rPr lang="en-AU" dirty="0" smtClean="0"/>
              <a:t>The </a:t>
            </a:r>
            <a:r>
              <a:rPr lang="en-AU" dirty="0"/>
              <a:t>precise form and content of these practices vary considerably, and, they are flexible and evolve and can overlap</a:t>
            </a:r>
          </a:p>
          <a:p>
            <a:r>
              <a:rPr lang="en-AU" dirty="0"/>
              <a:t>Broadly ‘an underlying commitment to involving parties in the resolution of their own conflicts’</a:t>
            </a:r>
          </a:p>
          <a:p>
            <a:r>
              <a:rPr lang="en-AU" dirty="0"/>
              <a:t>Can categorise these forms in different ways</a:t>
            </a:r>
          </a:p>
          <a:p>
            <a:pPr marL="0" indent="0">
              <a:buNone/>
            </a:pPr>
            <a:endParaRPr lang="en-AU" dirty="0"/>
          </a:p>
        </p:txBody>
      </p:sp>
    </p:spTree>
    <p:extLst>
      <p:ext uri="{BB962C8B-B14F-4D97-AF65-F5344CB8AC3E}">
        <p14:creationId xmlns:p14="http://schemas.microsoft.com/office/powerpoint/2010/main" val="34052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Various forms of ADR</a:t>
            </a:r>
            <a:endParaRPr lang="en-AU" dirty="0"/>
          </a:p>
        </p:txBody>
      </p:sp>
      <p:sp>
        <p:nvSpPr>
          <p:cNvPr id="3" name="Content Placeholder 2"/>
          <p:cNvSpPr>
            <a:spLocks noGrp="1"/>
          </p:cNvSpPr>
          <p:nvPr>
            <p:ph idx="1"/>
          </p:nvPr>
        </p:nvSpPr>
        <p:spPr/>
        <p:txBody>
          <a:bodyPr/>
          <a:lstStyle/>
          <a:p>
            <a:r>
              <a:rPr lang="en-AU" dirty="0" smtClean="0"/>
              <a:t>Counselling</a:t>
            </a:r>
          </a:p>
          <a:p>
            <a:r>
              <a:rPr lang="en-AU" dirty="0" smtClean="0"/>
              <a:t>Mediation</a:t>
            </a:r>
          </a:p>
          <a:p>
            <a:r>
              <a:rPr lang="en-AU" dirty="0" smtClean="0"/>
              <a:t>Negotiation</a:t>
            </a:r>
          </a:p>
          <a:p>
            <a:r>
              <a:rPr lang="en-AU" dirty="0" smtClean="0"/>
              <a:t>Arbitration</a:t>
            </a:r>
          </a:p>
          <a:p>
            <a:r>
              <a:rPr lang="en-AU" dirty="0" smtClean="0"/>
              <a:t>Inquiry (Ombudsman/ complaints services)</a:t>
            </a:r>
          </a:p>
          <a:p>
            <a:endParaRPr lang="en-AU" dirty="0"/>
          </a:p>
        </p:txBody>
      </p:sp>
    </p:spTree>
    <p:extLst>
      <p:ext uri="{BB962C8B-B14F-4D97-AF65-F5344CB8AC3E}">
        <p14:creationId xmlns:p14="http://schemas.microsoft.com/office/powerpoint/2010/main" val="225395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 between different ADR processes</a:t>
            </a:r>
            <a:endParaRPr lang="en-AU" dirty="0"/>
          </a:p>
        </p:txBody>
      </p:sp>
      <p:sp>
        <p:nvSpPr>
          <p:cNvPr id="3" name="Content Placeholder 2"/>
          <p:cNvSpPr>
            <a:spLocks noGrp="1"/>
          </p:cNvSpPr>
          <p:nvPr>
            <p:ph idx="1"/>
          </p:nvPr>
        </p:nvSpPr>
        <p:spPr/>
        <p:txBody>
          <a:bodyPr/>
          <a:lstStyle/>
          <a:p>
            <a:r>
              <a:rPr lang="en-AU" dirty="0" smtClean="0"/>
              <a:t>Who is involved</a:t>
            </a:r>
          </a:p>
          <a:p>
            <a:r>
              <a:rPr lang="en-AU" dirty="0" smtClean="0"/>
              <a:t>Control over the process of resolving the dispute</a:t>
            </a:r>
          </a:p>
          <a:p>
            <a:r>
              <a:rPr lang="en-AU" dirty="0" smtClean="0"/>
              <a:t>Flexibility over what is raised (defining the dispute)</a:t>
            </a:r>
          </a:p>
          <a:p>
            <a:r>
              <a:rPr lang="en-AU" dirty="0" smtClean="0"/>
              <a:t>Who decides the outcome</a:t>
            </a:r>
          </a:p>
          <a:p>
            <a:r>
              <a:rPr lang="en-AU" dirty="0"/>
              <a:t>P</a:t>
            </a:r>
            <a:r>
              <a:rPr lang="en-AU" dirty="0" smtClean="0"/>
              <a:t>rivacy</a:t>
            </a:r>
          </a:p>
          <a:p>
            <a:r>
              <a:rPr lang="en-AU" dirty="0" smtClean="0"/>
              <a:t>Cost</a:t>
            </a:r>
          </a:p>
          <a:p>
            <a:endParaRPr lang="en-AU" dirty="0"/>
          </a:p>
        </p:txBody>
      </p:sp>
    </p:spTree>
    <p:extLst>
      <p:ext uri="{BB962C8B-B14F-4D97-AF65-F5344CB8AC3E}">
        <p14:creationId xmlns:p14="http://schemas.microsoft.com/office/powerpoint/2010/main" val="41651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Negotiation</a:t>
            </a:r>
            <a:endParaRPr lang="en-AU" dirty="0"/>
          </a:p>
        </p:txBody>
      </p:sp>
      <p:sp>
        <p:nvSpPr>
          <p:cNvPr id="3" name="Content Placeholder 2"/>
          <p:cNvSpPr>
            <a:spLocks noGrp="1"/>
          </p:cNvSpPr>
          <p:nvPr>
            <p:ph idx="1"/>
          </p:nvPr>
        </p:nvSpPr>
        <p:spPr/>
        <p:txBody>
          <a:bodyPr/>
          <a:lstStyle/>
          <a:p>
            <a:r>
              <a:rPr lang="en-AU" dirty="0"/>
              <a:t>Parties negotiate their own resolution. </a:t>
            </a:r>
          </a:p>
          <a:p>
            <a:r>
              <a:rPr lang="en-AU" dirty="0"/>
              <a:t>Principles: Competitive bargaining or principled bargaining?</a:t>
            </a:r>
          </a:p>
          <a:p>
            <a:pPr lvl="1"/>
            <a:r>
              <a:rPr lang="en-AU" dirty="0"/>
              <a:t>Bargaining </a:t>
            </a:r>
          </a:p>
          <a:p>
            <a:pPr lvl="2"/>
            <a:r>
              <a:rPr lang="en-AU" dirty="0"/>
              <a:t>zero-sum gain with approach persuade, coerce, force (and concede)</a:t>
            </a:r>
          </a:p>
          <a:p>
            <a:pPr lvl="1"/>
            <a:r>
              <a:rPr lang="en-AU" dirty="0"/>
              <a:t>Principled (</a:t>
            </a:r>
            <a:r>
              <a:rPr lang="en-AU" dirty="0" err="1"/>
              <a:t>Ury</a:t>
            </a:r>
            <a:r>
              <a:rPr lang="en-AU" dirty="0"/>
              <a:t> and Fry, </a:t>
            </a:r>
            <a:r>
              <a:rPr lang="en-AU" i="1" dirty="0"/>
              <a:t>Getting to Yes</a:t>
            </a:r>
            <a:r>
              <a:rPr lang="en-AU" dirty="0"/>
              <a:t>)</a:t>
            </a:r>
          </a:p>
          <a:p>
            <a:pPr lvl="2"/>
            <a:r>
              <a:rPr lang="en-AU" dirty="0"/>
              <a:t>Separate the people from the problem</a:t>
            </a:r>
          </a:p>
          <a:p>
            <a:pPr lvl="2"/>
            <a:r>
              <a:rPr lang="en-AU" dirty="0"/>
              <a:t>Focus on interests, not positions (explore why they want it, not what they want)</a:t>
            </a:r>
          </a:p>
          <a:p>
            <a:pPr lvl="2"/>
            <a:r>
              <a:rPr lang="en-AU" dirty="0"/>
              <a:t>Generate options before deciding</a:t>
            </a:r>
          </a:p>
          <a:p>
            <a:pPr lvl="2"/>
            <a:r>
              <a:rPr lang="en-AU" dirty="0"/>
              <a:t>Insist that result be based on some objective standard</a:t>
            </a:r>
          </a:p>
          <a:p>
            <a:pPr lvl="1"/>
            <a:r>
              <a:rPr lang="en-AU" dirty="0"/>
              <a:t>How to do it?  The ‘orange story’</a:t>
            </a:r>
          </a:p>
          <a:p>
            <a:r>
              <a:rPr lang="en-AU" dirty="0"/>
              <a:t>Stages: Opening statements, setting an agenda, exploration, generating options, agreement, follow up. </a:t>
            </a:r>
          </a:p>
          <a:p>
            <a:endParaRPr lang="en-AU" dirty="0"/>
          </a:p>
        </p:txBody>
      </p:sp>
    </p:spTree>
    <p:extLst>
      <p:ext uri="{BB962C8B-B14F-4D97-AF65-F5344CB8AC3E}">
        <p14:creationId xmlns:p14="http://schemas.microsoft.com/office/powerpoint/2010/main" val="104057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Arbitration</a:t>
            </a:r>
            <a:endParaRPr lang="en-AU" dirty="0"/>
          </a:p>
        </p:txBody>
      </p:sp>
      <p:sp>
        <p:nvSpPr>
          <p:cNvPr id="3" name="Content Placeholder 2"/>
          <p:cNvSpPr>
            <a:spLocks noGrp="1"/>
          </p:cNvSpPr>
          <p:nvPr>
            <p:ph idx="1"/>
          </p:nvPr>
        </p:nvSpPr>
        <p:spPr/>
        <p:txBody>
          <a:bodyPr/>
          <a:lstStyle/>
          <a:p>
            <a:r>
              <a:rPr lang="en-AU" dirty="0"/>
              <a:t>A neutral third party is appointed by parties usually at the start of their dealings</a:t>
            </a:r>
          </a:p>
          <a:p>
            <a:r>
              <a:rPr lang="en-AU" dirty="0"/>
              <a:t>Arbitrator hears the dispute (facts and argument) and makes an advisory opinion and/ or a determination/ decision </a:t>
            </a:r>
          </a:p>
          <a:p>
            <a:r>
              <a:rPr lang="en-AU" dirty="0"/>
              <a:t>Parties usually represented by lawyers</a:t>
            </a:r>
          </a:p>
          <a:p>
            <a:r>
              <a:rPr lang="en-AU" dirty="0"/>
              <a:t>Outcome usually binding on parties and limited reviews/ appeals</a:t>
            </a:r>
          </a:p>
          <a:p>
            <a:r>
              <a:rPr lang="en-AU" dirty="0"/>
              <a:t>No </a:t>
            </a:r>
            <a:r>
              <a:rPr lang="en-AU" dirty="0" smtClean="0"/>
              <a:t>precedent generated</a:t>
            </a:r>
            <a:endParaRPr lang="en-AU" dirty="0"/>
          </a:p>
          <a:p>
            <a:pPr marL="0" indent="0">
              <a:buNone/>
            </a:pPr>
            <a:endParaRPr lang="en-AU" dirty="0"/>
          </a:p>
        </p:txBody>
      </p:sp>
    </p:spTree>
    <p:extLst>
      <p:ext uri="{BB962C8B-B14F-4D97-AF65-F5344CB8AC3E}">
        <p14:creationId xmlns:p14="http://schemas.microsoft.com/office/powerpoint/2010/main" val="52120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Mediation</a:t>
            </a:r>
            <a:endParaRPr lang="en-AU" dirty="0"/>
          </a:p>
        </p:txBody>
      </p:sp>
      <p:sp>
        <p:nvSpPr>
          <p:cNvPr id="3" name="Content Placeholder 2"/>
          <p:cNvSpPr>
            <a:spLocks noGrp="1"/>
          </p:cNvSpPr>
          <p:nvPr>
            <p:ph idx="1"/>
          </p:nvPr>
        </p:nvSpPr>
        <p:spPr/>
        <p:txBody>
          <a:bodyPr/>
          <a:lstStyle/>
          <a:p>
            <a:r>
              <a:rPr lang="en-AU" dirty="0"/>
              <a:t>A facilitated negotiation </a:t>
            </a:r>
          </a:p>
          <a:p>
            <a:r>
              <a:rPr lang="en-AU" dirty="0"/>
              <a:t>Mediator in charge of the process, parties in charge of the outcome (usually)</a:t>
            </a:r>
          </a:p>
          <a:p>
            <a:r>
              <a:rPr lang="en-AU" dirty="0"/>
              <a:t>Goal: To help parties assist disputants to identify their needs and interests (and resist competitive or positional bargaining), help brainstorm options, arrive at an agreement (or part agreement)</a:t>
            </a:r>
          </a:p>
          <a:p>
            <a:r>
              <a:rPr lang="en-AU" dirty="0"/>
              <a:t>Resolution institute definition </a:t>
            </a:r>
            <a:r>
              <a:rPr lang="en-AU" i="1" dirty="0"/>
              <a:t>‘mediation is the process by which parties develop options, consider alternatives and endeavour to reach an agreement. The mediator has no advisory or other determinative role in regard to the content of the dispute of the outcome of its resolution, but may advise on or determine the process of mediation whereby resolution is attempted</a:t>
            </a:r>
            <a:r>
              <a:rPr lang="en-AU" dirty="0"/>
              <a:t>.’ </a:t>
            </a:r>
          </a:p>
          <a:p>
            <a:r>
              <a:rPr lang="en-AU" dirty="0" smtClean="0"/>
              <a:t>Can </a:t>
            </a:r>
            <a:r>
              <a:rPr lang="en-AU" dirty="0"/>
              <a:t>take different forms: shuttle, lawyers present </a:t>
            </a:r>
          </a:p>
          <a:p>
            <a:endParaRPr lang="en-AU" dirty="0"/>
          </a:p>
        </p:txBody>
      </p:sp>
    </p:spTree>
    <p:extLst>
      <p:ext uri="{BB962C8B-B14F-4D97-AF65-F5344CB8AC3E}">
        <p14:creationId xmlns:p14="http://schemas.microsoft.com/office/powerpoint/2010/main" val="27811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Mediation Cont.</a:t>
            </a:r>
            <a:endParaRPr lang="en-AU" dirty="0"/>
          </a:p>
        </p:txBody>
      </p:sp>
      <p:sp>
        <p:nvSpPr>
          <p:cNvPr id="3" name="Content Placeholder 2"/>
          <p:cNvSpPr>
            <a:spLocks noGrp="1"/>
          </p:cNvSpPr>
          <p:nvPr>
            <p:ph idx="1"/>
          </p:nvPr>
        </p:nvSpPr>
        <p:spPr/>
        <p:txBody>
          <a:bodyPr/>
          <a:lstStyle/>
          <a:p>
            <a:r>
              <a:rPr lang="en-AU" dirty="0"/>
              <a:t>Principles:</a:t>
            </a:r>
          </a:p>
          <a:p>
            <a:pPr lvl="1"/>
            <a:r>
              <a:rPr lang="en-AU" dirty="0"/>
              <a:t>Accessible:  What, when, how (flexible), direct party participation, inexpensive, informal</a:t>
            </a:r>
          </a:p>
          <a:p>
            <a:pPr lvl="1"/>
            <a:r>
              <a:rPr lang="en-AU" dirty="0"/>
              <a:t>Voluntary: </a:t>
            </a:r>
          </a:p>
          <a:p>
            <a:pPr lvl="3"/>
            <a:r>
              <a:rPr lang="en-AU" dirty="0"/>
              <a:t>What if mandated? Do not have to resolve, no constraints on terms, and can ‘leave’ at any time</a:t>
            </a:r>
          </a:p>
          <a:p>
            <a:pPr lvl="1"/>
            <a:r>
              <a:rPr lang="en-AU" dirty="0"/>
              <a:t>Confidential: Conversations are confidential through a variety of mechanisms: statute, privilege, contractual terms, mediator obligations (some limited exceptions)</a:t>
            </a:r>
          </a:p>
          <a:p>
            <a:pPr lvl="1"/>
            <a:r>
              <a:rPr lang="en-AU" dirty="0"/>
              <a:t>Facilitative:  A neutral third party. How involved? It depends…</a:t>
            </a:r>
          </a:p>
          <a:p>
            <a:pPr marL="0" indent="0">
              <a:buNone/>
            </a:pPr>
            <a:endParaRPr lang="en-AU" dirty="0"/>
          </a:p>
        </p:txBody>
      </p:sp>
    </p:spTree>
    <p:extLst>
      <p:ext uri="{BB962C8B-B14F-4D97-AF65-F5344CB8AC3E}">
        <p14:creationId xmlns:p14="http://schemas.microsoft.com/office/powerpoint/2010/main" val="15480117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2017</TotalTime>
  <Words>898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ADR and Family Law</vt:lpstr>
      <vt:lpstr>Resolving family law disputes through litigation</vt:lpstr>
      <vt:lpstr>What is ADR?</vt:lpstr>
      <vt:lpstr>Various forms of ADR</vt:lpstr>
      <vt:lpstr>Differences between different ADR processes</vt:lpstr>
      <vt:lpstr>Negotiation</vt:lpstr>
      <vt:lpstr>Arbitration</vt:lpstr>
      <vt:lpstr>Mediation</vt:lpstr>
      <vt:lpstr>Mediation Cont.</vt:lpstr>
      <vt:lpstr>The introduction of FDR (2008)</vt:lpstr>
      <vt:lpstr>Features of FDR</vt:lpstr>
      <vt:lpstr>Mandatory FDR</vt:lpstr>
      <vt:lpstr>Pathways for resolving family law disputes</vt:lpstr>
      <vt:lpstr>Pathways for resolving family law disputes</vt:lpstr>
      <vt:lpstr>Contemporary issues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Anne Macduff</dc:creator>
  <cp:lastModifiedBy>Anne Macduff</cp:lastModifiedBy>
  <cp:revision>31</cp:revision>
  <dcterms:created xsi:type="dcterms:W3CDTF">2018-01-16T00:55:36Z</dcterms:created>
  <dcterms:modified xsi:type="dcterms:W3CDTF">2022-06-14T22:59:40Z</dcterms:modified>
</cp:coreProperties>
</file>