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68" r:id="rId4"/>
    <p:sldId id="267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aXfavo1OQ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_SqEZ56lb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S-ykB7nYi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YvrNQbwVw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UJihUzTRM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Mediation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Family law </a:t>
            </a:r>
            <a:r>
              <a:rPr lang="en-AU" dirty="0" smtClean="0"/>
              <a:t>2022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8128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Review mediation principles</a:t>
            </a:r>
            <a:endParaRPr lang="en-AU" dirty="0"/>
          </a:p>
          <a:p>
            <a:r>
              <a:rPr lang="en-AU" dirty="0"/>
              <a:t>The stages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skills</a:t>
            </a:r>
          </a:p>
          <a:p>
            <a:r>
              <a:rPr lang="en-AU" dirty="0" smtClean="0"/>
              <a:t>Three </a:t>
            </a:r>
            <a:r>
              <a:rPr lang="en-AU" dirty="0"/>
              <a:t>examples</a:t>
            </a:r>
          </a:p>
          <a:p>
            <a:r>
              <a:rPr lang="en-AU" dirty="0" smtClean="0"/>
              <a:t>Some </a:t>
            </a:r>
            <a:r>
              <a:rPr lang="en-AU" dirty="0"/>
              <a:t>further watching (if you are interested)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26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principles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Principles:</a:t>
            </a:r>
          </a:p>
          <a:p>
            <a:pPr lvl="1"/>
            <a:r>
              <a:rPr lang="en-AU" dirty="0"/>
              <a:t>Accessible: </a:t>
            </a:r>
            <a:r>
              <a:rPr lang="en-AU" dirty="0" smtClean="0"/>
              <a:t> What</a:t>
            </a:r>
            <a:r>
              <a:rPr lang="en-AU" dirty="0"/>
              <a:t>, when, how (flexible), direct party participation, inexpensive, informal</a:t>
            </a:r>
          </a:p>
          <a:p>
            <a:pPr lvl="1"/>
            <a:r>
              <a:rPr lang="en-AU" dirty="0"/>
              <a:t>Voluntary: </a:t>
            </a:r>
            <a:endParaRPr lang="en-AU" dirty="0" smtClean="0"/>
          </a:p>
          <a:p>
            <a:pPr lvl="3"/>
            <a:r>
              <a:rPr lang="en-AU" dirty="0" smtClean="0"/>
              <a:t>What </a:t>
            </a:r>
            <a:r>
              <a:rPr lang="en-AU" dirty="0"/>
              <a:t>if mandated</a:t>
            </a:r>
            <a:r>
              <a:rPr lang="en-AU" dirty="0" smtClean="0"/>
              <a:t>? </a:t>
            </a:r>
            <a:r>
              <a:rPr lang="en-AU" dirty="0"/>
              <a:t>Do not have to resolve, no constraints on terms, and can ‘leave’ </a:t>
            </a:r>
            <a:r>
              <a:rPr lang="en-AU" dirty="0" smtClean="0"/>
              <a:t>at any time</a:t>
            </a:r>
            <a:endParaRPr lang="en-AU" dirty="0"/>
          </a:p>
          <a:p>
            <a:pPr lvl="1"/>
            <a:r>
              <a:rPr lang="en-AU" dirty="0"/>
              <a:t>Confidential: </a:t>
            </a:r>
            <a:r>
              <a:rPr lang="en-AU" dirty="0" smtClean="0"/>
              <a:t>Conversations are confidential through a variety of mechanisms: statute, privilege, contractual terms, mediator obligations (some </a:t>
            </a:r>
            <a:r>
              <a:rPr lang="en-AU" dirty="0"/>
              <a:t>limited exceptions)</a:t>
            </a:r>
          </a:p>
          <a:p>
            <a:pPr lvl="1"/>
            <a:r>
              <a:rPr lang="en-AU" dirty="0"/>
              <a:t>Facilitative: </a:t>
            </a:r>
            <a:r>
              <a:rPr lang="en-AU" dirty="0" smtClean="0"/>
              <a:t> A </a:t>
            </a:r>
            <a:r>
              <a:rPr lang="en-AU" dirty="0"/>
              <a:t>neutral third party. How involved? It </a:t>
            </a:r>
            <a:r>
              <a:rPr lang="en-AU" dirty="0" smtClean="0"/>
              <a:t>depends…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8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141" y="906502"/>
            <a:ext cx="7729728" cy="1188720"/>
          </a:xfrm>
        </p:spPr>
        <p:txBody>
          <a:bodyPr/>
          <a:lstStyle/>
          <a:p>
            <a:r>
              <a:rPr lang="en-AU" dirty="0" smtClean="0"/>
              <a:t>Mediation stages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Stages Intake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Private sessions (on the day)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Mediator/s opening remarks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Party statements and summaries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Agenda – identifying and prioritising the issues/ interests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Exploration – listening, hearing, learning something new, finding common ground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Private Sessions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Option generation and Negotiation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AU" dirty="0" smtClean="0"/>
              <a:t>Agreement  and closure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0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Mediation skills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lvl="1" indent="0">
              <a:buNone/>
            </a:pPr>
            <a:r>
              <a:rPr lang="en-AU" dirty="0"/>
              <a:t>(And why mediation can be so much more than a negotiated bargain/ settlement…)</a:t>
            </a:r>
          </a:p>
          <a:p>
            <a:pPr lvl="1"/>
            <a:r>
              <a:rPr lang="en-AU" dirty="0"/>
              <a:t>Reflective listening </a:t>
            </a:r>
          </a:p>
          <a:p>
            <a:pPr lvl="2"/>
            <a:r>
              <a:rPr lang="en-AU" dirty="0"/>
              <a:t>Can you listen? (</a:t>
            </a:r>
            <a:r>
              <a:rPr lang="en-AU" dirty="0" err="1"/>
              <a:t>Ury</a:t>
            </a:r>
            <a:r>
              <a:rPr lang="en-AU" dirty="0"/>
              <a:t>: TEDX talk ‘The power of listening’ </a:t>
            </a:r>
            <a:r>
              <a:rPr lang="en-AU" dirty="0">
                <a:hlinkClick r:id="rId2"/>
              </a:rPr>
              <a:t>https://www.youtube.com/watch?v=saXfavo1OQo</a:t>
            </a:r>
            <a:r>
              <a:rPr lang="en-AU" dirty="0"/>
              <a:t> )</a:t>
            </a:r>
          </a:p>
          <a:p>
            <a:pPr lvl="2"/>
            <a:r>
              <a:rPr lang="en-AU" dirty="0"/>
              <a:t>Can you help someone else feel heard? </a:t>
            </a:r>
          </a:p>
          <a:p>
            <a:pPr lvl="2"/>
            <a:r>
              <a:rPr lang="en-AU" dirty="0"/>
              <a:t>Can you help one person to listen to another person?</a:t>
            </a:r>
          </a:p>
          <a:p>
            <a:pPr lvl="1"/>
            <a:r>
              <a:rPr lang="en-AU" dirty="0" smtClean="0"/>
              <a:t>Reflecting on </a:t>
            </a:r>
            <a:r>
              <a:rPr lang="en-AU" dirty="0"/>
              <a:t>the underlying interests and </a:t>
            </a:r>
            <a:r>
              <a:rPr lang="en-AU" dirty="0" smtClean="0"/>
              <a:t>needs of parties, or how </a:t>
            </a:r>
            <a:r>
              <a:rPr lang="en-AU" dirty="0"/>
              <a:t>to turn competitive bargaining into principled </a:t>
            </a:r>
            <a:r>
              <a:rPr lang="en-AU" dirty="0" smtClean="0"/>
              <a:t>bargaining</a:t>
            </a:r>
            <a:r>
              <a:rPr lang="en-AU" dirty="0"/>
              <a:t>!</a:t>
            </a:r>
            <a:r>
              <a:rPr lang="en-AU" dirty="0" smtClean="0"/>
              <a:t>  </a:t>
            </a:r>
            <a:endParaRPr lang="en-AU" dirty="0" smtClean="0"/>
          </a:p>
          <a:p>
            <a:pPr lvl="2"/>
            <a:r>
              <a:rPr lang="en-AU" dirty="0" smtClean="0"/>
              <a:t>‘The orange story’</a:t>
            </a:r>
            <a:endParaRPr lang="en-AU" dirty="0"/>
          </a:p>
          <a:p>
            <a:pPr lvl="1"/>
            <a:r>
              <a:rPr lang="en-AU" dirty="0"/>
              <a:t>Communicating interests and issues in a non- judgemental way – the power of language</a:t>
            </a:r>
          </a:p>
          <a:p>
            <a:pPr lvl="2"/>
            <a:r>
              <a:rPr lang="en-AU" dirty="0"/>
              <a:t>‘Harassing behaviour’  vs ‘Communication’ and/ or ‘Professional standards’</a:t>
            </a:r>
          </a:p>
          <a:p>
            <a:pPr lvl="1"/>
            <a:r>
              <a:rPr lang="en-AU" dirty="0"/>
              <a:t>Can you stay out of the dispute (process, not content) and not divulge what </a:t>
            </a:r>
            <a:r>
              <a:rPr lang="en-AU" i="1" dirty="0"/>
              <a:t>you</a:t>
            </a:r>
            <a:r>
              <a:rPr lang="en-AU" dirty="0"/>
              <a:t> think the parties should do? Could you resist giving legal advice if you knew it?</a:t>
            </a:r>
          </a:p>
          <a:p>
            <a:pPr lvl="1"/>
            <a:r>
              <a:rPr lang="en-AU" dirty="0"/>
              <a:t>Can you maintain impartiality and not taking sides? Or even be perceived to be taking sides?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1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Lauren &amp; Jules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hlinkClick r:id="rId2"/>
              </a:rPr>
              <a:t>Consumer dispute (Australia) 14 </a:t>
            </a:r>
            <a:r>
              <a:rPr lang="en-AU" dirty="0" err="1">
                <a:solidFill>
                  <a:schemeClr val="tx1"/>
                </a:solidFill>
                <a:hlinkClick r:id="rId2"/>
              </a:rPr>
              <a:t>mins</a:t>
            </a:r>
            <a:r>
              <a:rPr lang="en-AU" dirty="0">
                <a:solidFill>
                  <a:schemeClr val="tx1"/>
                </a:solidFill>
                <a:hlinkClick r:id="rId2"/>
              </a:rPr>
              <a:t> total</a:t>
            </a:r>
          </a:p>
          <a:p>
            <a:r>
              <a:rPr lang="en-AU" dirty="0">
                <a:hlinkClick r:id="rId2"/>
              </a:rPr>
              <a:t>https://www.youtube.com/watch?v=J2KLXAKfIL8 (Lauren)	</a:t>
            </a:r>
          </a:p>
          <a:p>
            <a:r>
              <a:rPr lang="en-AU" dirty="0">
                <a:hlinkClick r:id="rId2"/>
              </a:rPr>
              <a:t>https://www.youtube.com/watch?v=FCzbxBabHRc (Jules)</a:t>
            </a:r>
          </a:p>
          <a:p>
            <a:r>
              <a:rPr lang="en-AU" dirty="0">
                <a:hlinkClick r:id="rId2"/>
              </a:rPr>
              <a:t>https://www.youtube.com/watch?v=g_SqEZ56lbs</a:t>
            </a:r>
            <a:r>
              <a:rPr lang="en-AU" dirty="0"/>
              <a:t> (Mediation)</a:t>
            </a:r>
          </a:p>
          <a:p>
            <a:pPr marL="0" indent="0">
              <a:buNone/>
            </a:pPr>
            <a:r>
              <a:rPr lang="en-AU" dirty="0"/>
              <a:t>Discussion questions:</a:t>
            </a:r>
          </a:p>
          <a:p>
            <a:pPr marL="0" indent="0">
              <a:buNone/>
            </a:pPr>
            <a:r>
              <a:rPr lang="en-AU" dirty="0"/>
              <a:t>After listening to Lauren and Jules’ statements, what is the legal dispute? Can you identify the needs/ interests expressed by the parties? Are they the same?</a:t>
            </a:r>
          </a:p>
          <a:p>
            <a:pPr marL="0" indent="0">
              <a:buNone/>
            </a:pPr>
            <a:r>
              <a:rPr lang="en-AU" dirty="0"/>
              <a:t>How does the mediator capture the needs of the parties (in the agenda)? </a:t>
            </a:r>
          </a:p>
          <a:p>
            <a:pPr marL="0" indent="0">
              <a:buNone/>
            </a:pPr>
            <a:r>
              <a:rPr lang="en-AU" dirty="0"/>
              <a:t>How does the mediator direct/ control the conversation between the parties? What does she say/ do?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89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Josh &amp; Burt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>
                <a:hlinkClick r:id="rId2"/>
              </a:rPr>
              <a:t>https://www.youtube.com/watch?v=KS-ykB7nYiY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(30 </a:t>
            </a:r>
            <a:r>
              <a:rPr lang="en-AU" dirty="0" err="1"/>
              <a:t>mins</a:t>
            </a:r>
            <a:r>
              <a:rPr lang="en-AU" dirty="0"/>
              <a:t>- neighbour dispute (US)</a:t>
            </a:r>
          </a:p>
          <a:p>
            <a:pPr marL="0" indent="0">
              <a:buNone/>
            </a:pPr>
            <a:r>
              <a:rPr lang="en-AU" dirty="0"/>
              <a:t>Note that the stages are a little different</a:t>
            </a:r>
          </a:p>
          <a:p>
            <a:pPr marL="0" indent="0">
              <a:buNone/>
            </a:pPr>
            <a:r>
              <a:rPr lang="en-AU" dirty="0"/>
              <a:t>Discussion questions:</a:t>
            </a:r>
          </a:p>
          <a:p>
            <a:r>
              <a:rPr lang="en-AU" dirty="0"/>
              <a:t>What is the legal dispute?</a:t>
            </a:r>
          </a:p>
          <a:p>
            <a:r>
              <a:rPr lang="en-AU" dirty="0"/>
              <a:t>What are the needs/ interests of the parties? Could you write an agenda for the parties? </a:t>
            </a:r>
          </a:p>
          <a:p>
            <a:r>
              <a:rPr lang="en-AU" dirty="0"/>
              <a:t>How do the mediators demonstrate reflective listening?</a:t>
            </a:r>
          </a:p>
          <a:p>
            <a:r>
              <a:rPr lang="en-AU" dirty="0"/>
              <a:t>How do the mediators facilitate the parties finding agreement?</a:t>
            </a:r>
          </a:p>
          <a:p>
            <a:r>
              <a:rPr lang="en-AU" dirty="0"/>
              <a:t>How did they make sure the parties were ‘future focussed’ and how did they ‘reality test’ the proposals?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4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Jeff &amp; </a:t>
            </a:r>
            <a:r>
              <a:rPr lang="en-AU" dirty="0" err="1" smtClean="0"/>
              <a:t>emily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>
                <a:hlinkClick r:id="rId2"/>
              </a:rPr>
              <a:t>https://www.youtube.com/watch?v=gYvrNQbwVwI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(15 </a:t>
            </a:r>
            <a:r>
              <a:rPr lang="en-AU" dirty="0" err="1"/>
              <a:t>mins</a:t>
            </a:r>
            <a:r>
              <a:rPr lang="en-AU" dirty="0"/>
              <a:t> –family dispute (US))</a:t>
            </a:r>
          </a:p>
          <a:p>
            <a:pPr marL="0" indent="0">
              <a:buNone/>
            </a:pPr>
            <a:r>
              <a:rPr lang="en-AU" dirty="0"/>
              <a:t>Questions:</a:t>
            </a:r>
          </a:p>
          <a:p>
            <a:r>
              <a:rPr lang="en-AU" dirty="0"/>
              <a:t>What is the legal dispute?</a:t>
            </a:r>
          </a:p>
          <a:p>
            <a:r>
              <a:rPr lang="en-AU" dirty="0"/>
              <a:t>What are the needs/ interests of the parties at the beginning? At the end?</a:t>
            </a:r>
          </a:p>
          <a:p>
            <a:r>
              <a:rPr lang="en-AU" dirty="0"/>
              <a:t>How did the parties talk to each other? </a:t>
            </a:r>
          </a:p>
          <a:p>
            <a:r>
              <a:rPr lang="en-AU" dirty="0"/>
              <a:t>Do you feel the mediators were impartial or did they take sides? What behaviour/ comments suggest this?</a:t>
            </a:r>
          </a:p>
          <a:p>
            <a:r>
              <a:rPr lang="en-AU" dirty="0"/>
              <a:t>What were the best questions that the mediators asked? Why? What impact do you think it had on the parties?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95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watching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mtClean="0"/>
              <a:t>Family </a:t>
            </a:r>
            <a:r>
              <a:rPr lang="en-AU" dirty="0"/>
              <a:t>court mediation role play: </a:t>
            </a:r>
            <a:r>
              <a:rPr lang="en-AU" dirty="0">
                <a:hlinkClick r:id="rId2"/>
              </a:rPr>
              <a:t>https://www.youtube.com/watch?v=1UJihUzTRMY</a:t>
            </a:r>
            <a:r>
              <a:rPr lang="en-AU" dirty="0"/>
              <a:t> (30 minutes)</a:t>
            </a:r>
          </a:p>
          <a:p>
            <a:pPr lvl="2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4717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2255</TotalTime>
  <Words>619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Mediation workshop</vt:lpstr>
      <vt:lpstr>Overview</vt:lpstr>
      <vt:lpstr>principles</vt:lpstr>
      <vt:lpstr>Mediation stages</vt:lpstr>
      <vt:lpstr>Mediation skills</vt:lpstr>
      <vt:lpstr>Lauren &amp; Jules</vt:lpstr>
      <vt:lpstr>Josh &amp; Burt</vt:lpstr>
      <vt:lpstr>Jeff &amp; emily</vt:lpstr>
      <vt:lpstr>Some watching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</dc:title>
  <dc:creator>Anne Macduff</dc:creator>
  <cp:lastModifiedBy>Anne Macduff</cp:lastModifiedBy>
  <cp:revision>39</cp:revision>
  <dcterms:created xsi:type="dcterms:W3CDTF">2021-02-23T02:52:24Z</dcterms:created>
  <dcterms:modified xsi:type="dcterms:W3CDTF">2022-06-14T23:16:28Z</dcterms:modified>
</cp:coreProperties>
</file>