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344" r:id="rId3"/>
    <p:sldId id="345" r:id="rId4"/>
    <p:sldId id="339" r:id="rId5"/>
    <p:sldId id="340" r:id="rId6"/>
    <p:sldId id="341" r:id="rId7"/>
    <p:sldId id="342" r:id="rId8"/>
    <p:sldId id="343" r:id="rId9"/>
    <p:sldId id="329" r:id="rId10"/>
    <p:sldId id="330" r:id="rId11"/>
    <p:sldId id="333" r:id="rId12"/>
    <p:sldId id="337" r:id="rId13"/>
    <p:sldId id="332" r:id="rId14"/>
    <p:sldId id="335" r:id="rId15"/>
    <p:sldId id="317" r:id="rId16"/>
    <p:sldId id="334" r:id="rId17"/>
    <p:sldId id="321" r:id="rId18"/>
    <p:sldId id="336" r:id="rId19"/>
    <p:sldId id="322" r:id="rId20"/>
    <p:sldId id="320" r:id="rId21"/>
    <p:sldId id="338" r:id="rId22"/>
    <p:sldId id="323" r:id="rId23"/>
    <p:sldId id="324" r:id="rId24"/>
    <p:sldId id="326" r:id="rId25"/>
    <p:sldId id="327" r:id="rId26"/>
  </p:sldIdLst>
  <p:sldSz cx="9144000" cy="5143500" type="screen16x9"/>
  <p:notesSz cx="6858000" cy="9144000"/>
  <p:defaultTextStyle>
    <a:defPPr>
      <a:defRPr lang="en-AU"/>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521415D9-36F7-43E2-AB2F-B90AF26B5E84}">
      <p14:sectionLst xmlns:p14="http://schemas.microsoft.com/office/powerpoint/2010/main">
        <p14:section name="Impact on Lawyers &amp; Legal Practice" id="{ABA229C1-9C54-4D4B-90F3-FD1DD28F99FE}">
          <p14:sldIdLst>
            <p14:sldId id="256"/>
            <p14:sldId id="344"/>
            <p14:sldId id="345"/>
            <p14:sldId id="339"/>
            <p14:sldId id="340"/>
            <p14:sldId id="341"/>
            <p14:sldId id="342"/>
            <p14:sldId id="343"/>
            <p14:sldId id="329"/>
            <p14:sldId id="330"/>
            <p14:sldId id="333"/>
            <p14:sldId id="337"/>
            <p14:sldId id="332"/>
            <p14:sldId id="335"/>
            <p14:sldId id="317"/>
            <p14:sldId id="334"/>
            <p14:sldId id="321"/>
            <p14:sldId id="336"/>
            <p14:sldId id="322"/>
            <p14:sldId id="320"/>
            <p14:sldId id="338"/>
            <p14:sldId id="323"/>
            <p14:sldId id="324"/>
            <p14:sldId id="326"/>
            <p14:sldId id="32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0BE"/>
    <a:srgbClr val="527688"/>
    <a:srgbClr val="5E889D"/>
    <a:srgbClr val="FFFF00"/>
    <a:srgbClr val="4E37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BA615F-F517-A84E-9839-0B1052021C44}" v="1" dt="2022-03-22T01:29:35.0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66" autoAdjust="0"/>
    <p:restoredTop sz="94717"/>
  </p:normalViewPr>
  <p:slideViewPr>
    <p:cSldViewPr>
      <p:cViewPr>
        <p:scale>
          <a:sx n="190" d="100"/>
          <a:sy n="190" d="100"/>
        </p:scale>
        <p:origin x="1448" y="12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x-none" altLang="x-none"/>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x-none" altLang="x-none"/>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x-none" altLang="x-non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1165915-65BC-9D4C-AEEF-4B8B5412371C}" type="slidenum">
              <a:rPr lang="en-AU" altLang="x-none"/>
              <a:pPr/>
              <a:t>‹#›</a:t>
            </a:fld>
            <a:endParaRPr lang="en-AU" altLang="x-none"/>
          </a:p>
        </p:txBody>
      </p:sp>
    </p:spTree>
    <p:extLst>
      <p:ext uri="{BB962C8B-B14F-4D97-AF65-F5344CB8AC3E}">
        <p14:creationId xmlns:p14="http://schemas.microsoft.com/office/powerpoint/2010/main" val="40493486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3489325"/>
            <a:ext cx="9144000" cy="1654175"/>
          </a:xfrm>
          <a:prstGeom prst="rect">
            <a:avLst/>
          </a:prstGeom>
          <a:solidFill>
            <a:srgbClr val="94B0BE"/>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x-none"/>
          </a:p>
        </p:txBody>
      </p:sp>
      <p:sp>
        <p:nvSpPr>
          <p:cNvPr id="5" name="Rectangle 8"/>
          <p:cNvSpPr>
            <a:spLocks noChangeArrowheads="1"/>
          </p:cNvSpPr>
          <p:nvPr/>
        </p:nvSpPr>
        <p:spPr bwMode="auto">
          <a:xfrm>
            <a:off x="0" y="0"/>
            <a:ext cx="9144000" cy="771525"/>
          </a:xfrm>
          <a:prstGeom prst="rect">
            <a:avLst/>
          </a:prstGeom>
          <a:solidFill>
            <a:srgbClr val="3333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x-none"/>
          </a:p>
        </p:txBody>
      </p:sp>
      <p:pic>
        <p:nvPicPr>
          <p:cNvPr id="6" name="Picture 12" descr="ANU_LOGO_WHITE"/>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468313" y="3489722"/>
            <a:ext cx="8280400" cy="523220"/>
          </a:xfrm>
        </p:spPr>
        <p:txBody>
          <a:bodyPr>
            <a:spAutoFit/>
          </a:bodyPr>
          <a:lstStyle>
            <a:lvl1pPr marL="0" indent="0">
              <a:buFontTx/>
              <a:buNone/>
              <a:defRPr sz="2800"/>
            </a:lvl1pPr>
          </a:lstStyle>
          <a:p>
            <a:pPr lvl="0"/>
            <a:r>
              <a:rPr lang="en-AU" noProof="0"/>
              <a:t>Click to edit Master subtitle style</a:t>
            </a:r>
          </a:p>
        </p:txBody>
      </p:sp>
      <p:sp>
        <p:nvSpPr>
          <p:cNvPr id="8195" name="Rectangle 3"/>
          <p:cNvSpPr>
            <a:spLocks noGrp="1" noChangeArrowheads="1"/>
          </p:cNvSpPr>
          <p:nvPr>
            <p:ph type="ctrTitle"/>
          </p:nvPr>
        </p:nvSpPr>
        <p:spPr>
          <a:xfrm>
            <a:off x="468316" y="1356809"/>
            <a:ext cx="8207375" cy="646331"/>
          </a:xfrm>
        </p:spPr>
        <p:txBody>
          <a:bodyPr>
            <a:spAutoFit/>
          </a:bodyPr>
          <a:lstStyle>
            <a:lvl1pPr>
              <a:defRPr>
                <a:solidFill>
                  <a:schemeClr val="tx1"/>
                </a:solidFill>
              </a:defRPr>
            </a:lvl1pPr>
          </a:lstStyle>
          <a:p>
            <a:pPr lvl="0"/>
            <a:r>
              <a:rPr lang="en-AU" noProof="0"/>
              <a:t>Click to edit Master title style</a:t>
            </a:r>
          </a:p>
        </p:txBody>
      </p:sp>
      <p:sp>
        <p:nvSpPr>
          <p:cNvPr id="7" name="Rectangle 5"/>
          <p:cNvSpPr>
            <a:spLocks noGrp="1" noChangeArrowheads="1"/>
          </p:cNvSpPr>
          <p:nvPr>
            <p:ph type="dt" sz="half" idx="10"/>
          </p:nvPr>
        </p:nvSpPr>
        <p:spPr>
          <a:xfrm>
            <a:off x="457200" y="4684713"/>
            <a:ext cx="2133600" cy="357187"/>
          </a:xfrm>
        </p:spPr>
        <p:txBody>
          <a:bodyPr/>
          <a:lstStyle>
            <a:lvl1pPr algn="l">
              <a:defRPr/>
            </a:lvl1pPr>
          </a:lstStyle>
          <a:p>
            <a:endParaRPr lang="x-none" altLang="x-none"/>
          </a:p>
        </p:txBody>
      </p:sp>
      <p:sp>
        <p:nvSpPr>
          <p:cNvPr id="8" name="Rectangle 6"/>
          <p:cNvSpPr>
            <a:spLocks noGrp="1" noChangeArrowheads="1"/>
          </p:cNvSpPr>
          <p:nvPr>
            <p:ph type="ftr" sz="quarter" idx="11"/>
          </p:nvPr>
        </p:nvSpPr>
        <p:spPr>
          <a:xfrm>
            <a:off x="3124200" y="4684713"/>
            <a:ext cx="2895600" cy="357187"/>
          </a:xfrm>
        </p:spPr>
        <p:txBody>
          <a:bodyPr/>
          <a:lstStyle>
            <a:lvl1pPr algn="ctr">
              <a:defRPr/>
            </a:lvl1pPr>
          </a:lstStyle>
          <a:p>
            <a:pPr>
              <a:defRPr/>
            </a:pPr>
            <a:r>
              <a:rPr lang="en-AU"/>
              <a:t>Footer text goes in here</a:t>
            </a:r>
          </a:p>
        </p:txBody>
      </p:sp>
      <p:sp>
        <p:nvSpPr>
          <p:cNvPr id="9" name="Rectangle 7"/>
          <p:cNvSpPr>
            <a:spLocks noGrp="1" noChangeArrowheads="1"/>
          </p:cNvSpPr>
          <p:nvPr>
            <p:ph type="sldNum" sz="quarter" idx="12"/>
          </p:nvPr>
        </p:nvSpPr>
        <p:spPr>
          <a:xfrm>
            <a:off x="6553200" y="4684713"/>
            <a:ext cx="2133600" cy="357187"/>
          </a:xfrm>
        </p:spPr>
        <p:txBody>
          <a:bodyPr/>
          <a:lstStyle>
            <a:lvl1pPr>
              <a:defRPr/>
            </a:lvl1pPr>
          </a:lstStyle>
          <a:p>
            <a:fld id="{4891EEDB-BB68-3744-88DF-3B37F5095CB2}" type="slidenum">
              <a:rPr lang="en-AU" altLang="x-none"/>
              <a:pPr/>
              <a:t>‹#›</a:t>
            </a:fld>
            <a:endParaRPr lang="en-AU" altLang="x-none"/>
          </a:p>
        </p:txBody>
      </p:sp>
    </p:spTree>
    <p:extLst>
      <p:ext uri="{BB962C8B-B14F-4D97-AF65-F5344CB8AC3E}">
        <p14:creationId xmlns:p14="http://schemas.microsoft.com/office/powerpoint/2010/main" val="174739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FC1DCB3E-CCB0-3549-87EB-2189C6B00A9F}" type="slidenum">
              <a:rPr lang="en-AU" altLang="x-none"/>
              <a:pPr/>
              <a:t>‹#›</a:t>
            </a:fld>
            <a:endParaRPr lang="en-AU" altLang="x-none"/>
          </a:p>
        </p:txBody>
      </p:sp>
    </p:spTree>
    <p:extLst>
      <p:ext uri="{BB962C8B-B14F-4D97-AF65-F5344CB8AC3E}">
        <p14:creationId xmlns:p14="http://schemas.microsoft.com/office/powerpoint/2010/main" val="59020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573881"/>
            <a:ext cx="2058988" cy="4020741"/>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3" y="573881"/>
            <a:ext cx="6029325" cy="40207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3784F347-27A3-634B-A002-03B5F6948862}" type="slidenum">
              <a:rPr lang="en-AU" altLang="x-none"/>
              <a:pPr/>
              <a:t>‹#›</a:t>
            </a:fld>
            <a:endParaRPr lang="en-AU" altLang="x-none"/>
          </a:p>
        </p:txBody>
      </p:sp>
    </p:spTree>
    <p:extLst>
      <p:ext uri="{BB962C8B-B14F-4D97-AF65-F5344CB8AC3E}">
        <p14:creationId xmlns:p14="http://schemas.microsoft.com/office/powerpoint/2010/main" val="30139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8E41B671-95F8-AD49-965B-CC100353298F}" type="slidenum">
              <a:rPr lang="en-AU" altLang="x-none"/>
              <a:pPr/>
              <a:t>‹#›</a:t>
            </a:fld>
            <a:endParaRPr lang="en-AU" altLang="x-none"/>
          </a:p>
        </p:txBody>
      </p:sp>
    </p:spTree>
    <p:extLst>
      <p:ext uri="{BB962C8B-B14F-4D97-AF65-F5344CB8AC3E}">
        <p14:creationId xmlns:p14="http://schemas.microsoft.com/office/powerpoint/2010/main" val="203400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7DBCCD5A-69F8-7C44-8AF6-D041C925865F}" type="slidenum">
              <a:rPr lang="en-AU" altLang="x-none"/>
              <a:pPr/>
              <a:t>‹#›</a:t>
            </a:fld>
            <a:endParaRPr lang="en-AU" altLang="x-none"/>
          </a:p>
        </p:txBody>
      </p:sp>
    </p:spTree>
    <p:extLst>
      <p:ext uri="{BB962C8B-B14F-4D97-AF65-F5344CB8AC3E}">
        <p14:creationId xmlns:p14="http://schemas.microsoft.com/office/powerpoint/2010/main" val="185186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437085"/>
            <a:ext cx="4038600" cy="3157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48200" y="1437085"/>
            <a:ext cx="4038600" cy="3157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7B974F2B-9D21-E245-9AF4-6B0C0FFEE9E0}" type="slidenum">
              <a:rPr lang="en-AU" altLang="x-none"/>
              <a:pPr/>
              <a:t>‹#›</a:t>
            </a:fld>
            <a:endParaRPr lang="en-AU" altLang="x-none"/>
          </a:p>
        </p:txBody>
      </p:sp>
    </p:spTree>
    <p:extLst>
      <p:ext uri="{BB962C8B-B14F-4D97-AF65-F5344CB8AC3E}">
        <p14:creationId xmlns:p14="http://schemas.microsoft.com/office/powerpoint/2010/main" val="77492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11510"/>
            <a:ext cx="8229600" cy="85725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37184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40532"/>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8" y="137184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840532"/>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endParaRPr lang="x-none" altLang="x-none"/>
          </a:p>
        </p:txBody>
      </p:sp>
      <p:sp>
        <p:nvSpPr>
          <p:cNvPr id="8"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9" name="Rectangle 6"/>
          <p:cNvSpPr>
            <a:spLocks noGrp="1" noChangeArrowheads="1"/>
          </p:cNvSpPr>
          <p:nvPr>
            <p:ph type="sldNum" sz="quarter" idx="12"/>
          </p:nvPr>
        </p:nvSpPr>
        <p:spPr>
          <a:ln/>
        </p:spPr>
        <p:txBody>
          <a:bodyPr/>
          <a:lstStyle>
            <a:lvl1pPr>
              <a:defRPr/>
            </a:lvl1pPr>
          </a:lstStyle>
          <a:p>
            <a:fld id="{C0DAB902-158A-EA4A-9B29-A91032638C0C}" type="slidenum">
              <a:rPr lang="en-AU" altLang="x-none"/>
              <a:pPr/>
              <a:t>‹#›</a:t>
            </a:fld>
            <a:endParaRPr lang="en-AU" altLang="x-none"/>
          </a:p>
        </p:txBody>
      </p:sp>
    </p:spTree>
    <p:extLst>
      <p:ext uri="{BB962C8B-B14F-4D97-AF65-F5344CB8AC3E}">
        <p14:creationId xmlns:p14="http://schemas.microsoft.com/office/powerpoint/2010/main" val="187612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endParaRPr lang="x-none" altLang="x-none"/>
          </a:p>
        </p:txBody>
      </p:sp>
      <p:sp>
        <p:nvSpPr>
          <p:cNvPr id="4"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5" name="Rectangle 6"/>
          <p:cNvSpPr>
            <a:spLocks noGrp="1" noChangeArrowheads="1"/>
          </p:cNvSpPr>
          <p:nvPr>
            <p:ph type="sldNum" sz="quarter" idx="12"/>
          </p:nvPr>
        </p:nvSpPr>
        <p:spPr>
          <a:ln/>
        </p:spPr>
        <p:txBody>
          <a:bodyPr/>
          <a:lstStyle>
            <a:lvl1pPr>
              <a:defRPr/>
            </a:lvl1pPr>
          </a:lstStyle>
          <a:p>
            <a:fld id="{53C4A34E-B7E2-AF48-84B4-ABB5E3E903B3}" type="slidenum">
              <a:rPr lang="en-AU" altLang="x-none"/>
              <a:pPr/>
              <a:t>‹#›</a:t>
            </a:fld>
            <a:endParaRPr lang="en-AU" altLang="x-none"/>
          </a:p>
        </p:txBody>
      </p:sp>
    </p:spTree>
    <p:extLst>
      <p:ext uri="{BB962C8B-B14F-4D97-AF65-F5344CB8AC3E}">
        <p14:creationId xmlns:p14="http://schemas.microsoft.com/office/powerpoint/2010/main" val="57843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x-none" altLang="x-none"/>
          </a:p>
        </p:txBody>
      </p:sp>
      <p:sp>
        <p:nvSpPr>
          <p:cNvPr id="3"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4" name="Rectangle 6"/>
          <p:cNvSpPr>
            <a:spLocks noGrp="1" noChangeArrowheads="1"/>
          </p:cNvSpPr>
          <p:nvPr>
            <p:ph type="sldNum" sz="quarter" idx="12"/>
          </p:nvPr>
        </p:nvSpPr>
        <p:spPr>
          <a:ln/>
        </p:spPr>
        <p:txBody>
          <a:bodyPr/>
          <a:lstStyle>
            <a:lvl1pPr>
              <a:defRPr/>
            </a:lvl1pPr>
          </a:lstStyle>
          <a:p>
            <a:fld id="{F71F18A7-E4DE-1D4E-9EBA-144F41C577F4}" type="slidenum">
              <a:rPr lang="en-AU" altLang="x-none"/>
              <a:pPr/>
              <a:t>‹#›</a:t>
            </a:fld>
            <a:endParaRPr lang="en-AU" altLang="x-none"/>
          </a:p>
        </p:txBody>
      </p:sp>
    </p:spTree>
    <p:extLst>
      <p:ext uri="{BB962C8B-B14F-4D97-AF65-F5344CB8AC3E}">
        <p14:creationId xmlns:p14="http://schemas.microsoft.com/office/powerpoint/2010/main" val="12328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411510"/>
            <a:ext cx="3008313" cy="871538"/>
          </a:xfrm>
        </p:spPr>
        <p:txBody>
          <a:bodyPr anchor="b"/>
          <a:lstStyle>
            <a:lvl1pPr algn="l">
              <a:defRPr sz="2000" b="1"/>
            </a:lvl1pPr>
          </a:lstStyle>
          <a:p>
            <a:r>
              <a:rPr lang="en-US" dirty="0"/>
              <a:t>Click to edit Master title style</a:t>
            </a:r>
            <a:endParaRPr lang="en-AU" dirty="0"/>
          </a:p>
        </p:txBody>
      </p:sp>
      <p:sp>
        <p:nvSpPr>
          <p:cNvPr id="3" name="Content Placeholder 2"/>
          <p:cNvSpPr>
            <a:spLocks noGrp="1"/>
          </p:cNvSpPr>
          <p:nvPr>
            <p:ph idx="1"/>
          </p:nvPr>
        </p:nvSpPr>
        <p:spPr>
          <a:xfrm>
            <a:off x="3575050" y="55817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Text Placeholder 3"/>
          <p:cNvSpPr>
            <a:spLocks noGrp="1"/>
          </p:cNvSpPr>
          <p:nvPr>
            <p:ph type="body" sz="half" idx="2"/>
          </p:nvPr>
        </p:nvSpPr>
        <p:spPr>
          <a:xfrm>
            <a:off x="457203" y="1347614"/>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E86A5948-6753-F44D-9810-9C77D3739C96}" type="slidenum">
              <a:rPr lang="en-AU" altLang="x-none"/>
              <a:pPr/>
              <a:t>‹#›</a:t>
            </a:fld>
            <a:endParaRPr lang="en-AU" altLang="x-none"/>
          </a:p>
        </p:txBody>
      </p:sp>
    </p:spTree>
    <p:extLst>
      <p:ext uri="{BB962C8B-B14F-4D97-AF65-F5344CB8AC3E}">
        <p14:creationId xmlns:p14="http://schemas.microsoft.com/office/powerpoint/2010/main" val="181492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795886"/>
            <a:ext cx="5486400" cy="425054"/>
          </a:xfrm>
        </p:spPr>
        <p:txBody>
          <a:bodyPr anchor="b"/>
          <a:lstStyle>
            <a:lvl1pPr algn="l">
              <a:defRPr sz="2000" b="1"/>
            </a:lvl1pPr>
          </a:lstStyle>
          <a:p>
            <a:r>
              <a:rPr lang="en-US" dirty="0"/>
              <a:t>Click to edit Master title style</a:t>
            </a:r>
            <a:endParaRPr lang="en-AU" dirty="0"/>
          </a:p>
        </p:txBody>
      </p:sp>
      <p:sp>
        <p:nvSpPr>
          <p:cNvPr id="3" name="Picture Placeholder 2"/>
          <p:cNvSpPr>
            <a:spLocks noGrp="1"/>
          </p:cNvSpPr>
          <p:nvPr>
            <p:ph type="pic" idx="1"/>
          </p:nvPr>
        </p:nvSpPr>
        <p:spPr>
          <a:xfrm>
            <a:off x="1792288" y="63777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4272359"/>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F73196EC-6DC5-794B-A448-4C35A81CFA13}" type="slidenum">
              <a:rPr lang="en-AU" altLang="x-none"/>
              <a:pPr/>
              <a:t>‹#›</a:t>
            </a:fld>
            <a:endParaRPr lang="en-AU" altLang="x-none"/>
          </a:p>
        </p:txBody>
      </p:sp>
    </p:spTree>
    <p:extLst>
      <p:ext uri="{BB962C8B-B14F-4D97-AF65-F5344CB8AC3E}">
        <p14:creationId xmlns:p14="http://schemas.microsoft.com/office/powerpoint/2010/main" val="60925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0" y="4875213"/>
            <a:ext cx="9144000" cy="268287"/>
          </a:xfrm>
          <a:prstGeom prst="rect">
            <a:avLst/>
          </a:prstGeom>
          <a:solidFill>
            <a:srgbClr val="94B0BE"/>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x-none"/>
          </a:p>
        </p:txBody>
      </p:sp>
      <p:sp>
        <p:nvSpPr>
          <p:cNvPr id="1027" name="Rectangle 2"/>
          <p:cNvSpPr>
            <a:spLocks noGrp="1" noChangeArrowheads="1"/>
          </p:cNvSpPr>
          <p:nvPr>
            <p:ph type="title"/>
          </p:nvPr>
        </p:nvSpPr>
        <p:spPr bwMode="auto">
          <a:xfrm>
            <a:off x="468313" y="573088"/>
            <a:ext cx="8229600" cy="85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AU" altLang="x-none"/>
              <a:t>Click to edit Master title style</a:t>
            </a:r>
          </a:p>
        </p:txBody>
      </p:sp>
      <p:sp>
        <p:nvSpPr>
          <p:cNvPr id="1028" name="Rectangle 3"/>
          <p:cNvSpPr>
            <a:spLocks noGrp="1" noChangeArrowheads="1"/>
          </p:cNvSpPr>
          <p:nvPr>
            <p:ph type="body" idx="1"/>
          </p:nvPr>
        </p:nvSpPr>
        <p:spPr bwMode="auto">
          <a:xfrm>
            <a:off x="457200" y="1436688"/>
            <a:ext cx="8229600" cy="3157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x-none" dirty="0"/>
              <a:t>Click to edit Master text styles</a:t>
            </a:r>
          </a:p>
          <a:p>
            <a:pPr lvl="1"/>
            <a:r>
              <a:rPr lang="en-AU" altLang="x-none" dirty="0"/>
              <a:t>Second level</a:t>
            </a:r>
          </a:p>
          <a:p>
            <a:pPr lvl="2"/>
            <a:r>
              <a:rPr lang="en-AU" altLang="x-none" dirty="0"/>
              <a:t>Third level</a:t>
            </a:r>
          </a:p>
          <a:p>
            <a:pPr lvl="3"/>
            <a:r>
              <a:rPr lang="en-AU" altLang="x-none" dirty="0"/>
              <a:t>Fourth level</a:t>
            </a:r>
          </a:p>
          <a:p>
            <a:pPr lvl="4"/>
            <a:r>
              <a:rPr lang="en-AU" altLang="x-none" dirty="0"/>
              <a:t>Fifth level</a:t>
            </a:r>
          </a:p>
        </p:txBody>
      </p:sp>
      <p:sp>
        <p:nvSpPr>
          <p:cNvPr id="2" name="Rectangle 4"/>
          <p:cNvSpPr>
            <a:spLocks noGrp="1" noChangeArrowheads="1"/>
          </p:cNvSpPr>
          <p:nvPr>
            <p:ph type="dt" sz="half" idx="2"/>
          </p:nvPr>
        </p:nvSpPr>
        <p:spPr bwMode="auto">
          <a:xfrm>
            <a:off x="5724525" y="4857750"/>
            <a:ext cx="2133600" cy="147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x-none" altLang="x-none"/>
          </a:p>
        </p:txBody>
      </p:sp>
      <p:sp>
        <p:nvSpPr>
          <p:cNvPr id="1029" name="Rectangle 5"/>
          <p:cNvSpPr>
            <a:spLocks noGrp="1" noChangeArrowheads="1"/>
          </p:cNvSpPr>
          <p:nvPr>
            <p:ph type="ftr" sz="quarter" idx="3"/>
          </p:nvPr>
        </p:nvSpPr>
        <p:spPr bwMode="auto">
          <a:xfrm>
            <a:off x="395288" y="4857750"/>
            <a:ext cx="5040312" cy="147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AU"/>
              <a:t>Footer text goes in here</a:t>
            </a:r>
          </a:p>
        </p:txBody>
      </p:sp>
      <p:sp>
        <p:nvSpPr>
          <p:cNvPr id="1030" name="Rectangle 6"/>
          <p:cNvSpPr>
            <a:spLocks noGrp="1" noChangeArrowheads="1"/>
          </p:cNvSpPr>
          <p:nvPr>
            <p:ph type="sldNum" sz="quarter" idx="4"/>
          </p:nvPr>
        </p:nvSpPr>
        <p:spPr bwMode="auto">
          <a:xfrm>
            <a:off x="8101013" y="4857750"/>
            <a:ext cx="585787" cy="161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314E489-80A2-2240-BF01-5BCDDC02687A}" type="slidenum">
              <a:rPr lang="en-AU" altLang="x-none"/>
              <a:pPr/>
              <a:t>‹#›</a:t>
            </a:fld>
            <a:endParaRPr lang="en-AU" altLang="x-none"/>
          </a:p>
        </p:txBody>
      </p:sp>
      <p:sp>
        <p:nvSpPr>
          <p:cNvPr id="1032" name="Rectangle 7"/>
          <p:cNvSpPr>
            <a:spLocks noChangeArrowheads="1"/>
          </p:cNvSpPr>
          <p:nvPr/>
        </p:nvSpPr>
        <p:spPr bwMode="auto">
          <a:xfrm>
            <a:off x="0" y="0"/>
            <a:ext cx="9144000" cy="574675"/>
          </a:xfrm>
          <a:prstGeom prst="rect">
            <a:avLst/>
          </a:prstGeom>
          <a:solidFill>
            <a:srgbClr val="3333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x-none"/>
          </a:p>
        </p:txBody>
      </p:sp>
      <p:pic>
        <p:nvPicPr>
          <p:cNvPr id="1033" name="Picture 9" descr="ANU_LOGO_WHITE"/>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468313" y="74613"/>
            <a:ext cx="1223962"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600">
          <a:solidFill>
            <a:srgbClr val="527688"/>
          </a:solidFill>
          <a:latin typeface="+mj-lt"/>
          <a:ea typeface="Arial" charset="0"/>
          <a:cs typeface="+mj-cs"/>
        </a:defRPr>
      </a:lvl1pPr>
      <a:lvl2pPr algn="l" rtl="0" eaLnBrk="0" fontAlgn="base" hangingPunct="0">
        <a:spcBef>
          <a:spcPct val="0"/>
        </a:spcBef>
        <a:spcAft>
          <a:spcPct val="0"/>
        </a:spcAft>
        <a:defRPr sz="3600">
          <a:solidFill>
            <a:srgbClr val="527688"/>
          </a:solidFill>
          <a:latin typeface="Arial" charset="0"/>
          <a:ea typeface="Arial" charset="0"/>
          <a:cs typeface="Arial" charset="0"/>
        </a:defRPr>
      </a:lvl2pPr>
      <a:lvl3pPr algn="l" rtl="0" eaLnBrk="0" fontAlgn="base" hangingPunct="0">
        <a:spcBef>
          <a:spcPct val="0"/>
        </a:spcBef>
        <a:spcAft>
          <a:spcPct val="0"/>
        </a:spcAft>
        <a:defRPr sz="3600">
          <a:solidFill>
            <a:srgbClr val="527688"/>
          </a:solidFill>
          <a:latin typeface="Arial" charset="0"/>
          <a:ea typeface="Arial" charset="0"/>
          <a:cs typeface="Arial" charset="0"/>
        </a:defRPr>
      </a:lvl3pPr>
      <a:lvl4pPr algn="l" rtl="0" eaLnBrk="0" fontAlgn="base" hangingPunct="0">
        <a:spcBef>
          <a:spcPct val="0"/>
        </a:spcBef>
        <a:spcAft>
          <a:spcPct val="0"/>
        </a:spcAft>
        <a:defRPr sz="3600">
          <a:solidFill>
            <a:srgbClr val="527688"/>
          </a:solidFill>
          <a:latin typeface="Arial" charset="0"/>
          <a:ea typeface="Arial" charset="0"/>
          <a:cs typeface="Arial" charset="0"/>
        </a:defRPr>
      </a:lvl4pPr>
      <a:lvl5pPr algn="l" rtl="0" eaLnBrk="0" fontAlgn="base" hangingPunct="0">
        <a:spcBef>
          <a:spcPct val="0"/>
        </a:spcBef>
        <a:spcAft>
          <a:spcPct val="0"/>
        </a:spcAft>
        <a:defRPr sz="3600">
          <a:solidFill>
            <a:srgbClr val="527688"/>
          </a:solidFill>
          <a:latin typeface="Arial" charset="0"/>
          <a:ea typeface="Arial" charset="0"/>
          <a:cs typeface="Arial" charset="0"/>
        </a:defRPr>
      </a:lvl5pPr>
      <a:lvl6pPr marL="457200" algn="l" rtl="0" fontAlgn="base">
        <a:spcBef>
          <a:spcPct val="0"/>
        </a:spcBef>
        <a:spcAft>
          <a:spcPct val="0"/>
        </a:spcAft>
        <a:defRPr sz="3600">
          <a:solidFill>
            <a:srgbClr val="527688"/>
          </a:solidFill>
          <a:latin typeface="Arial" charset="0"/>
          <a:cs typeface="Arial" charset="0"/>
        </a:defRPr>
      </a:lvl6pPr>
      <a:lvl7pPr marL="914400" algn="l" rtl="0" fontAlgn="base">
        <a:spcBef>
          <a:spcPct val="0"/>
        </a:spcBef>
        <a:spcAft>
          <a:spcPct val="0"/>
        </a:spcAft>
        <a:defRPr sz="3600">
          <a:solidFill>
            <a:srgbClr val="527688"/>
          </a:solidFill>
          <a:latin typeface="Arial" charset="0"/>
          <a:cs typeface="Arial" charset="0"/>
        </a:defRPr>
      </a:lvl7pPr>
      <a:lvl8pPr marL="1371600" algn="l" rtl="0" fontAlgn="base">
        <a:spcBef>
          <a:spcPct val="0"/>
        </a:spcBef>
        <a:spcAft>
          <a:spcPct val="0"/>
        </a:spcAft>
        <a:defRPr sz="3600">
          <a:solidFill>
            <a:srgbClr val="527688"/>
          </a:solidFill>
          <a:latin typeface="Arial" charset="0"/>
          <a:cs typeface="Arial" charset="0"/>
        </a:defRPr>
      </a:lvl8pPr>
      <a:lvl9pPr marL="1828800" algn="l" rtl="0" fontAlgn="base">
        <a:spcBef>
          <a:spcPct val="0"/>
        </a:spcBef>
        <a:spcAft>
          <a:spcPct val="0"/>
        </a:spcAft>
        <a:defRPr sz="3600">
          <a:solidFill>
            <a:srgbClr val="527688"/>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ftalphaville.ft.com/2015/03/24/2122678/bitcoins-lien-proble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468313" y="1080205"/>
            <a:ext cx="8207375" cy="1200329"/>
          </a:xfrm>
        </p:spPr>
        <p:txBody>
          <a:bodyPr/>
          <a:lstStyle/>
          <a:p>
            <a:pPr eaLnBrk="1" hangingPunct="1"/>
            <a:r>
              <a:rPr lang="en-US" altLang="x-none" dirty="0" err="1"/>
              <a:t>Blockchain</a:t>
            </a:r>
            <a:r>
              <a:rPr lang="en-US" altLang="x-none" dirty="0"/>
              <a:t> &amp; Legal Innovation I</a:t>
            </a:r>
            <a:br>
              <a:rPr lang="en-US" altLang="x-none" dirty="0"/>
            </a:br>
            <a:r>
              <a:rPr lang="en-US" altLang="x-none"/>
              <a:t>Lecture 4 </a:t>
            </a:r>
            <a:r>
              <a:rPr lang="en-US" altLang="x-none" dirty="0"/>
              <a:t>– Digital Assets</a:t>
            </a:r>
          </a:p>
        </p:txBody>
      </p:sp>
    </p:spTree>
    <p:extLst>
      <p:ext uri="{BB962C8B-B14F-4D97-AF65-F5344CB8AC3E}">
        <p14:creationId xmlns:p14="http://schemas.microsoft.com/office/powerpoint/2010/main" val="41498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474E-9F37-2E43-A6BA-985811D33F64}"/>
              </a:ext>
            </a:extLst>
          </p:cNvPr>
          <p:cNvSpPr>
            <a:spLocks noGrp="1"/>
          </p:cNvSpPr>
          <p:nvPr>
            <p:ph type="title"/>
          </p:nvPr>
        </p:nvSpPr>
        <p:spPr/>
        <p:txBody>
          <a:bodyPr/>
          <a:lstStyle/>
          <a:p>
            <a:r>
              <a:rPr lang="en-US" dirty="0"/>
              <a:t>Are Digital Assets Property?</a:t>
            </a:r>
          </a:p>
        </p:txBody>
      </p:sp>
      <p:sp>
        <p:nvSpPr>
          <p:cNvPr id="3" name="Text Placeholder 2">
            <a:extLst>
              <a:ext uri="{FF2B5EF4-FFF2-40B4-BE49-F238E27FC236}">
                <a16:creationId xmlns:a16="http://schemas.microsoft.com/office/drawing/2014/main" id="{940A561E-C191-FE4E-96EC-5C203537EB4F}"/>
              </a:ext>
            </a:extLst>
          </p:cNvPr>
          <p:cNvSpPr>
            <a:spLocks noGrp="1"/>
          </p:cNvSpPr>
          <p:nvPr>
            <p:ph type="body" idx="1"/>
          </p:nvPr>
        </p:nvSpPr>
        <p:spPr/>
        <p:txBody>
          <a:bodyPr/>
          <a:lstStyle/>
          <a:p>
            <a:r>
              <a:rPr lang="en-US" dirty="0"/>
              <a:t>Information</a:t>
            </a:r>
          </a:p>
        </p:txBody>
      </p:sp>
      <p:sp>
        <p:nvSpPr>
          <p:cNvPr id="4" name="Content Placeholder 3">
            <a:extLst>
              <a:ext uri="{FF2B5EF4-FFF2-40B4-BE49-F238E27FC236}">
                <a16:creationId xmlns:a16="http://schemas.microsoft.com/office/drawing/2014/main" id="{3C0F3332-FC8C-0D4B-8061-97610DEFA18A}"/>
              </a:ext>
            </a:extLst>
          </p:cNvPr>
          <p:cNvSpPr>
            <a:spLocks noGrp="1"/>
          </p:cNvSpPr>
          <p:nvPr>
            <p:ph sz="half" idx="2"/>
          </p:nvPr>
        </p:nvSpPr>
        <p:spPr/>
        <p:txBody>
          <a:bodyPr/>
          <a:lstStyle/>
          <a:p>
            <a:r>
              <a:rPr lang="en-AU" sz="1200" dirty="0"/>
              <a:t>Are the records assets?: Information is not usually property, but the law is very flexible.</a:t>
            </a:r>
            <a:r>
              <a:rPr lang="en-AU" sz="1050" dirty="0"/>
              <a:t>( </a:t>
            </a:r>
            <a:r>
              <a:rPr lang="en-AU" sz="1000" dirty="0"/>
              <a:t>https://</a:t>
            </a:r>
            <a:r>
              <a:rPr lang="en-AU" sz="1000" dirty="0" err="1"/>
              <a:t>www.alrc.gov.au</a:t>
            </a:r>
            <a:r>
              <a:rPr lang="en-AU" sz="1000" dirty="0"/>
              <a:t>/publication/definitions-of-property/)</a:t>
            </a:r>
            <a:endParaRPr lang="en-AU" sz="1050" dirty="0"/>
          </a:p>
          <a:p>
            <a:endParaRPr lang="en-AU" sz="1200" dirty="0"/>
          </a:p>
          <a:p>
            <a:r>
              <a:rPr lang="en-AU" sz="1200" dirty="0"/>
              <a:t>What are the private keys assets?:</a:t>
            </a:r>
          </a:p>
          <a:p>
            <a:endParaRPr lang="en-AU" sz="1200" dirty="0"/>
          </a:p>
          <a:p>
            <a:r>
              <a:rPr lang="en-AU" sz="1200" dirty="0"/>
              <a:t>Significant that case law (such as </a:t>
            </a:r>
            <a:r>
              <a:rPr lang="en-AU" sz="1200" dirty="0" err="1"/>
              <a:t>Quoine</a:t>
            </a:r>
            <a:r>
              <a:rPr lang="en-AU" sz="1200" dirty="0"/>
              <a:t>) mostly deals with Exchanges.</a:t>
            </a:r>
          </a:p>
          <a:p>
            <a:endParaRPr lang="en-AU" sz="1200" dirty="0"/>
          </a:p>
          <a:p>
            <a:r>
              <a:rPr lang="en-AU" sz="1200" dirty="0"/>
              <a:t>Significant in Australia for purpose of determining whether (and if so what) security interest can be registered over a digital asset under the Personal Property Securities Act.</a:t>
            </a:r>
            <a:r>
              <a:rPr lang="en-AU" sz="1000" dirty="0"/>
              <a:t> (https://</a:t>
            </a:r>
            <a:r>
              <a:rPr lang="en-AU" sz="1000" dirty="0" err="1"/>
              <a:t>www.ppsr.gov.au</a:t>
            </a:r>
            <a:r>
              <a:rPr lang="en-AU" sz="1000" dirty="0"/>
              <a:t>/</a:t>
            </a:r>
            <a:r>
              <a:rPr lang="en-AU" sz="1000" dirty="0" err="1"/>
              <a:t>ppsr</a:t>
            </a:r>
            <a:r>
              <a:rPr lang="en-AU" sz="1000" dirty="0"/>
              <a:t>-overview)</a:t>
            </a:r>
          </a:p>
        </p:txBody>
      </p:sp>
      <p:sp>
        <p:nvSpPr>
          <p:cNvPr id="5" name="Text Placeholder 4">
            <a:extLst>
              <a:ext uri="{FF2B5EF4-FFF2-40B4-BE49-F238E27FC236}">
                <a16:creationId xmlns:a16="http://schemas.microsoft.com/office/drawing/2014/main" id="{C2B0CAA1-6AAB-E041-B667-D669DEB8F636}"/>
              </a:ext>
            </a:extLst>
          </p:cNvPr>
          <p:cNvSpPr>
            <a:spLocks noGrp="1"/>
          </p:cNvSpPr>
          <p:nvPr>
            <p:ph type="body" sz="quarter" idx="3"/>
          </p:nvPr>
        </p:nvSpPr>
        <p:spPr/>
        <p:txBody>
          <a:bodyPr/>
          <a:lstStyle/>
          <a:p>
            <a:r>
              <a:rPr lang="en-US" dirty="0"/>
              <a:t>Property</a:t>
            </a:r>
          </a:p>
        </p:txBody>
      </p:sp>
      <p:pic>
        <p:nvPicPr>
          <p:cNvPr id="9" name="Content Placeholder 8" descr="Text&#10;&#10;Description automatically generated">
            <a:extLst>
              <a:ext uri="{FF2B5EF4-FFF2-40B4-BE49-F238E27FC236}">
                <a16:creationId xmlns:a16="http://schemas.microsoft.com/office/drawing/2014/main" id="{BED27F79-0FC3-0D43-A8FC-4D215B755FF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572000" y="1840038"/>
            <a:ext cx="4041775" cy="1415325"/>
          </a:xfrm>
        </p:spPr>
      </p:pic>
      <p:sp>
        <p:nvSpPr>
          <p:cNvPr id="7" name="Slide Number Placeholder 6">
            <a:extLst>
              <a:ext uri="{FF2B5EF4-FFF2-40B4-BE49-F238E27FC236}">
                <a16:creationId xmlns:a16="http://schemas.microsoft.com/office/drawing/2014/main" id="{5C3E900D-FE85-874C-9514-2109EF12ECD7}"/>
              </a:ext>
            </a:extLst>
          </p:cNvPr>
          <p:cNvSpPr>
            <a:spLocks noGrp="1"/>
          </p:cNvSpPr>
          <p:nvPr>
            <p:ph type="sldNum" sz="quarter" idx="12"/>
          </p:nvPr>
        </p:nvSpPr>
        <p:spPr/>
        <p:txBody>
          <a:bodyPr/>
          <a:lstStyle/>
          <a:p>
            <a:fld id="{C0DAB902-158A-EA4A-9B29-A91032638C0C}" type="slidenum">
              <a:rPr lang="en-AU" altLang="x-none" smtClean="0"/>
              <a:pPr/>
              <a:t>10</a:t>
            </a:fld>
            <a:endParaRPr lang="en-AU" altLang="x-none"/>
          </a:p>
        </p:txBody>
      </p:sp>
      <p:pic>
        <p:nvPicPr>
          <p:cNvPr id="11" name="Picture 10" descr="Text&#10;&#10;Description automatically generated">
            <a:extLst>
              <a:ext uri="{FF2B5EF4-FFF2-40B4-BE49-F238E27FC236}">
                <a16:creationId xmlns:a16="http://schemas.microsoft.com/office/drawing/2014/main" id="{527310ED-F618-7B43-9405-12273DF1C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293" y="3220505"/>
            <a:ext cx="1433187" cy="1620000"/>
          </a:xfrm>
          <a:prstGeom prst="rect">
            <a:avLst/>
          </a:prstGeom>
        </p:spPr>
      </p:pic>
    </p:spTree>
    <p:extLst>
      <p:ext uri="{BB962C8B-B14F-4D97-AF65-F5344CB8AC3E}">
        <p14:creationId xmlns:p14="http://schemas.microsoft.com/office/powerpoint/2010/main" val="79921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D503-916F-2340-B5CA-69C523872451}"/>
              </a:ext>
            </a:extLst>
          </p:cNvPr>
          <p:cNvSpPr>
            <a:spLocks noGrp="1"/>
          </p:cNvSpPr>
          <p:nvPr>
            <p:ph type="title"/>
          </p:nvPr>
        </p:nvSpPr>
        <p:spPr/>
        <p:txBody>
          <a:bodyPr/>
          <a:lstStyle/>
          <a:p>
            <a:r>
              <a:rPr lang="en-US" dirty="0"/>
              <a:t>What Type of Property</a:t>
            </a:r>
          </a:p>
        </p:txBody>
      </p:sp>
      <p:sp>
        <p:nvSpPr>
          <p:cNvPr id="3" name="Text Placeholder 2">
            <a:extLst>
              <a:ext uri="{FF2B5EF4-FFF2-40B4-BE49-F238E27FC236}">
                <a16:creationId xmlns:a16="http://schemas.microsoft.com/office/drawing/2014/main" id="{45014DBE-904F-BE40-9BF4-AA22410C2B07}"/>
              </a:ext>
            </a:extLst>
          </p:cNvPr>
          <p:cNvSpPr>
            <a:spLocks noGrp="1"/>
          </p:cNvSpPr>
          <p:nvPr>
            <p:ph type="body" idx="1"/>
          </p:nvPr>
        </p:nvSpPr>
        <p:spPr/>
        <p:txBody>
          <a:bodyPr/>
          <a:lstStyle/>
          <a:p>
            <a:r>
              <a:rPr lang="en-US" dirty="0"/>
              <a:t>Possession v Action</a:t>
            </a:r>
          </a:p>
        </p:txBody>
      </p:sp>
      <p:sp>
        <p:nvSpPr>
          <p:cNvPr id="5" name="Text Placeholder 4">
            <a:extLst>
              <a:ext uri="{FF2B5EF4-FFF2-40B4-BE49-F238E27FC236}">
                <a16:creationId xmlns:a16="http://schemas.microsoft.com/office/drawing/2014/main" id="{6BD8CF9E-D175-A640-ACC3-3C8CC60E571D}"/>
              </a:ext>
            </a:extLst>
          </p:cNvPr>
          <p:cNvSpPr>
            <a:spLocks noGrp="1"/>
          </p:cNvSpPr>
          <p:nvPr>
            <p:ph type="body" sz="quarter" idx="3"/>
          </p:nvPr>
        </p:nvSpPr>
        <p:spPr/>
        <p:txBody>
          <a:bodyPr/>
          <a:lstStyle/>
          <a:p>
            <a:r>
              <a:rPr lang="en-US" dirty="0"/>
              <a:t>Chose in Possession</a:t>
            </a:r>
          </a:p>
        </p:txBody>
      </p:sp>
      <p:sp>
        <p:nvSpPr>
          <p:cNvPr id="7" name="Slide Number Placeholder 6">
            <a:extLst>
              <a:ext uri="{FF2B5EF4-FFF2-40B4-BE49-F238E27FC236}">
                <a16:creationId xmlns:a16="http://schemas.microsoft.com/office/drawing/2014/main" id="{1601CF5B-E86B-FA48-898B-772AE18B5423}"/>
              </a:ext>
            </a:extLst>
          </p:cNvPr>
          <p:cNvSpPr>
            <a:spLocks noGrp="1"/>
          </p:cNvSpPr>
          <p:nvPr>
            <p:ph type="sldNum" sz="quarter" idx="12"/>
          </p:nvPr>
        </p:nvSpPr>
        <p:spPr/>
        <p:txBody>
          <a:bodyPr/>
          <a:lstStyle/>
          <a:p>
            <a:fld id="{C0DAB902-158A-EA4A-9B29-A91032638C0C}" type="slidenum">
              <a:rPr lang="en-AU" altLang="x-none" smtClean="0"/>
              <a:pPr/>
              <a:t>11</a:t>
            </a:fld>
            <a:endParaRPr lang="en-AU" altLang="x-none"/>
          </a:p>
        </p:txBody>
      </p:sp>
      <p:pic>
        <p:nvPicPr>
          <p:cNvPr id="20" name="Content Placeholder 19" descr="Text, letter&#10;&#10;Description automatically generated">
            <a:extLst>
              <a:ext uri="{FF2B5EF4-FFF2-40B4-BE49-F238E27FC236}">
                <a16:creationId xmlns:a16="http://schemas.microsoft.com/office/drawing/2014/main" id="{B6580757-D041-7C4B-AA6C-1BF28B67334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645025" y="2169562"/>
            <a:ext cx="4041775" cy="2304564"/>
          </a:xfrm>
        </p:spPr>
      </p:pic>
      <p:pic>
        <p:nvPicPr>
          <p:cNvPr id="18" name="Content Placeholder 17" descr="Graphical user interface, text, application&#10;&#10;Description automatically generated">
            <a:extLst>
              <a:ext uri="{FF2B5EF4-FFF2-40B4-BE49-F238E27FC236}">
                <a16:creationId xmlns:a16="http://schemas.microsoft.com/office/drawing/2014/main" id="{D6181E43-1CF0-A14B-B4EF-DDEDD6BE6AC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1812" y="1851670"/>
            <a:ext cx="4040188" cy="1668336"/>
          </a:xfrm>
        </p:spPr>
      </p:pic>
    </p:spTree>
    <p:extLst>
      <p:ext uri="{BB962C8B-B14F-4D97-AF65-F5344CB8AC3E}">
        <p14:creationId xmlns:p14="http://schemas.microsoft.com/office/powerpoint/2010/main" val="325214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CE3A-225D-424C-A158-B04688688C2E}"/>
              </a:ext>
            </a:extLst>
          </p:cNvPr>
          <p:cNvSpPr>
            <a:spLocks noGrp="1"/>
          </p:cNvSpPr>
          <p:nvPr>
            <p:ph type="title"/>
          </p:nvPr>
        </p:nvSpPr>
        <p:spPr/>
        <p:txBody>
          <a:bodyPr/>
          <a:lstStyle/>
          <a:p>
            <a:r>
              <a:rPr lang="en-US" dirty="0"/>
              <a:t>Proposal</a:t>
            </a:r>
          </a:p>
        </p:txBody>
      </p:sp>
      <p:sp>
        <p:nvSpPr>
          <p:cNvPr id="3" name="Text Placeholder 2">
            <a:extLst>
              <a:ext uri="{FF2B5EF4-FFF2-40B4-BE49-F238E27FC236}">
                <a16:creationId xmlns:a16="http://schemas.microsoft.com/office/drawing/2014/main" id="{4A80265E-A43D-CB4A-8203-DD355BED9703}"/>
              </a:ext>
            </a:extLst>
          </p:cNvPr>
          <p:cNvSpPr>
            <a:spLocks noGrp="1"/>
          </p:cNvSpPr>
          <p:nvPr>
            <p:ph type="body" idx="1"/>
          </p:nvPr>
        </p:nvSpPr>
        <p:spPr/>
        <p:txBody>
          <a:bodyPr/>
          <a:lstStyle/>
          <a:p>
            <a:r>
              <a:rPr lang="en-US" dirty="0"/>
              <a:t>Creation</a:t>
            </a:r>
          </a:p>
        </p:txBody>
      </p:sp>
      <p:sp>
        <p:nvSpPr>
          <p:cNvPr id="5" name="Text Placeholder 4">
            <a:extLst>
              <a:ext uri="{FF2B5EF4-FFF2-40B4-BE49-F238E27FC236}">
                <a16:creationId xmlns:a16="http://schemas.microsoft.com/office/drawing/2014/main" id="{34187093-0821-454C-85F1-418566D8E5F8}"/>
              </a:ext>
            </a:extLst>
          </p:cNvPr>
          <p:cNvSpPr>
            <a:spLocks noGrp="1"/>
          </p:cNvSpPr>
          <p:nvPr>
            <p:ph type="body" sz="quarter" idx="3"/>
          </p:nvPr>
        </p:nvSpPr>
        <p:spPr/>
        <p:txBody>
          <a:bodyPr/>
          <a:lstStyle/>
          <a:p>
            <a:r>
              <a:rPr lang="en-US" dirty="0"/>
              <a:t>Nature</a:t>
            </a:r>
          </a:p>
        </p:txBody>
      </p:sp>
      <p:pic>
        <p:nvPicPr>
          <p:cNvPr id="17" name="Content Placeholder 16" descr="Text, letter&#10;&#10;Description automatically generated">
            <a:extLst>
              <a:ext uri="{FF2B5EF4-FFF2-40B4-BE49-F238E27FC236}">
                <a16:creationId xmlns:a16="http://schemas.microsoft.com/office/drawing/2014/main" id="{5D7446B1-77CE-FB43-A7EE-5E5A069792F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p:pic>
      <p:sp>
        <p:nvSpPr>
          <p:cNvPr id="7" name="Slide Number Placeholder 6">
            <a:extLst>
              <a:ext uri="{FF2B5EF4-FFF2-40B4-BE49-F238E27FC236}">
                <a16:creationId xmlns:a16="http://schemas.microsoft.com/office/drawing/2014/main" id="{90F0F124-85DB-8941-BDE8-6B429BF5EBFE}"/>
              </a:ext>
            </a:extLst>
          </p:cNvPr>
          <p:cNvSpPr>
            <a:spLocks noGrp="1"/>
          </p:cNvSpPr>
          <p:nvPr>
            <p:ph type="sldNum" sz="quarter" idx="12"/>
          </p:nvPr>
        </p:nvSpPr>
        <p:spPr/>
        <p:txBody>
          <a:bodyPr/>
          <a:lstStyle/>
          <a:p>
            <a:fld id="{C0DAB902-158A-EA4A-9B29-A91032638C0C}" type="slidenum">
              <a:rPr lang="en-AU" altLang="x-none" smtClean="0"/>
              <a:pPr/>
              <a:t>12</a:t>
            </a:fld>
            <a:endParaRPr lang="en-AU" altLang="x-none"/>
          </a:p>
        </p:txBody>
      </p:sp>
      <p:pic>
        <p:nvPicPr>
          <p:cNvPr id="13" name="Content Placeholder 12">
            <a:extLst>
              <a:ext uri="{FF2B5EF4-FFF2-40B4-BE49-F238E27FC236}">
                <a16:creationId xmlns:a16="http://schemas.microsoft.com/office/drawing/2014/main" id="{5299855A-C90D-244E-A2AC-78EF490A57A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2429147"/>
            <a:ext cx="4040188" cy="1785394"/>
          </a:xfrm>
        </p:spPr>
      </p:pic>
    </p:spTree>
    <p:extLst>
      <p:ext uri="{BB962C8B-B14F-4D97-AF65-F5344CB8AC3E}">
        <p14:creationId xmlns:p14="http://schemas.microsoft.com/office/powerpoint/2010/main" val="281154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6C71-C63C-4B4C-BB98-DEF2F9FED11E}"/>
              </a:ext>
            </a:extLst>
          </p:cNvPr>
          <p:cNvSpPr>
            <a:spLocks noGrp="1"/>
          </p:cNvSpPr>
          <p:nvPr>
            <p:ph type="title"/>
          </p:nvPr>
        </p:nvSpPr>
        <p:spPr/>
        <p:txBody>
          <a:bodyPr/>
          <a:lstStyle/>
          <a:p>
            <a:r>
              <a:rPr lang="en-US" dirty="0"/>
              <a:t>Types of Digital Assets</a:t>
            </a:r>
          </a:p>
        </p:txBody>
      </p:sp>
      <p:sp>
        <p:nvSpPr>
          <p:cNvPr id="3" name="Text Placeholder 2">
            <a:extLst>
              <a:ext uri="{FF2B5EF4-FFF2-40B4-BE49-F238E27FC236}">
                <a16:creationId xmlns:a16="http://schemas.microsoft.com/office/drawing/2014/main" id="{DF468625-7AAC-AB4A-8E25-E5B76590BFAA}"/>
              </a:ext>
            </a:extLst>
          </p:cNvPr>
          <p:cNvSpPr>
            <a:spLocks noGrp="1"/>
          </p:cNvSpPr>
          <p:nvPr>
            <p:ph type="body" idx="1"/>
          </p:nvPr>
        </p:nvSpPr>
        <p:spPr/>
        <p:txBody>
          <a:bodyPr/>
          <a:lstStyle/>
          <a:p>
            <a:r>
              <a:rPr lang="en-US" dirty="0"/>
              <a:t>View 1</a:t>
            </a:r>
          </a:p>
        </p:txBody>
      </p:sp>
      <p:sp>
        <p:nvSpPr>
          <p:cNvPr id="5" name="Text Placeholder 4">
            <a:extLst>
              <a:ext uri="{FF2B5EF4-FFF2-40B4-BE49-F238E27FC236}">
                <a16:creationId xmlns:a16="http://schemas.microsoft.com/office/drawing/2014/main" id="{8B989170-8C7D-2B40-9168-8DBF708364C1}"/>
              </a:ext>
            </a:extLst>
          </p:cNvPr>
          <p:cNvSpPr>
            <a:spLocks noGrp="1"/>
          </p:cNvSpPr>
          <p:nvPr>
            <p:ph type="body" sz="quarter" idx="3"/>
          </p:nvPr>
        </p:nvSpPr>
        <p:spPr/>
        <p:txBody>
          <a:bodyPr/>
          <a:lstStyle/>
          <a:p>
            <a:r>
              <a:rPr lang="en-US" dirty="0"/>
              <a:t>View 2</a:t>
            </a:r>
          </a:p>
        </p:txBody>
      </p:sp>
      <p:pic>
        <p:nvPicPr>
          <p:cNvPr id="11" name="Content Placeholder 10" descr="Text, letter&#10;&#10;Description automatically generated">
            <a:extLst>
              <a:ext uri="{FF2B5EF4-FFF2-40B4-BE49-F238E27FC236}">
                <a16:creationId xmlns:a16="http://schemas.microsoft.com/office/drawing/2014/main" id="{CF038E20-EE75-2E40-90FF-3EC27812FFB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274448" y="1839913"/>
            <a:ext cx="2782928" cy="2963862"/>
          </a:xfrm>
        </p:spPr>
      </p:pic>
      <p:sp>
        <p:nvSpPr>
          <p:cNvPr id="7" name="Slide Number Placeholder 6">
            <a:extLst>
              <a:ext uri="{FF2B5EF4-FFF2-40B4-BE49-F238E27FC236}">
                <a16:creationId xmlns:a16="http://schemas.microsoft.com/office/drawing/2014/main" id="{A67C297D-5F6A-0440-A21B-7343C73D5185}"/>
              </a:ext>
            </a:extLst>
          </p:cNvPr>
          <p:cNvSpPr>
            <a:spLocks noGrp="1"/>
          </p:cNvSpPr>
          <p:nvPr>
            <p:ph type="sldNum" sz="quarter" idx="12"/>
          </p:nvPr>
        </p:nvSpPr>
        <p:spPr/>
        <p:txBody>
          <a:bodyPr/>
          <a:lstStyle/>
          <a:p>
            <a:fld id="{C0DAB902-158A-EA4A-9B29-A91032638C0C}" type="slidenum">
              <a:rPr lang="en-AU" altLang="x-none" smtClean="0"/>
              <a:pPr/>
              <a:t>13</a:t>
            </a:fld>
            <a:endParaRPr lang="en-AU" altLang="x-none"/>
          </a:p>
        </p:txBody>
      </p:sp>
      <p:pic>
        <p:nvPicPr>
          <p:cNvPr id="15" name="Content Placeholder 14" descr="Table&#10;&#10;Description automatically generated">
            <a:extLst>
              <a:ext uri="{FF2B5EF4-FFF2-40B4-BE49-F238E27FC236}">
                <a16:creationId xmlns:a16="http://schemas.microsoft.com/office/drawing/2014/main" id="{A6E7561D-D9FE-6D43-9211-514C809A50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43146" y="1839913"/>
            <a:ext cx="2668296" cy="2963862"/>
          </a:xfrm>
        </p:spPr>
      </p:pic>
    </p:spTree>
    <p:extLst>
      <p:ext uri="{BB962C8B-B14F-4D97-AF65-F5344CB8AC3E}">
        <p14:creationId xmlns:p14="http://schemas.microsoft.com/office/powerpoint/2010/main" val="387798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B45C-EEAE-0C41-882E-4D78548CED39}"/>
              </a:ext>
            </a:extLst>
          </p:cNvPr>
          <p:cNvSpPr>
            <a:spLocks noGrp="1"/>
          </p:cNvSpPr>
          <p:nvPr>
            <p:ph type="title"/>
          </p:nvPr>
        </p:nvSpPr>
        <p:spPr/>
        <p:txBody>
          <a:bodyPr/>
          <a:lstStyle/>
          <a:p>
            <a:r>
              <a:rPr lang="en-US" dirty="0"/>
              <a:t>Suggested Definitions</a:t>
            </a:r>
          </a:p>
        </p:txBody>
      </p:sp>
      <p:pic>
        <p:nvPicPr>
          <p:cNvPr id="16" name="Content Placeholder 15" descr="Graphical user interface, text, application&#10;&#10;Description automatically generated">
            <a:extLst>
              <a:ext uri="{FF2B5EF4-FFF2-40B4-BE49-F238E27FC236}">
                <a16:creationId xmlns:a16="http://schemas.microsoft.com/office/drawing/2014/main" id="{C0EB5939-4075-7448-9968-0D5E3842376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0205" y="3183819"/>
            <a:ext cx="4038600" cy="1663936"/>
          </a:xfrm>
        </p:spPr>
      </p:pic>
      <p:pic>
        <p:nvPicPr>
          <p:cNvPr id="18" name="Content Placeholder 17" descr="Graphical user interface, text, application, email&#10;&#10;Description automatically generated">
            <a:extLst>
              <a:ext uri="{FF2B5EF4-FFF2-40B4-BE49-F238E27FC236}">
                <a16:creationId xmlns:a16="http://schemas.microsoft.com/office/drawing/2014/main" id="{A2399FC6-E6BB-8846-9B2B-86B2A31DDB3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23358" y="1436688"/>
            <a:ext cx="3288283" cy="3157537"/>
          </a:xfrm>
        </p:spPr>
      </p:pic>
      <p:sp>
        <p:nvSpPr>
          <p:cNvPr id="4" name="Slide Number Placeholder 3">
            <a:extLst>
              <a:ext uri="{FF2B5EF4-FFF2-40B4-BE49-F238E27FC236}">
                <a16:creationId xmlns:a16="http://schemas.microsoft.com/office/drawing/2014/main" id="{287BE871-56D4-AA4C-AC8A-22003772B3F2}"/>
              </a:ext>
            </a:extLst>
          </p:cNvPr>
          <p:cNvSpPr>
            <a:spLocks noGrp="1"/>
          </p:cNvSpPr>
          <p:nvPr>
            <p:ph type="sldNum" sz="quarter" idx="12"/>
          </p:nvPr>
        </p:nvSpPr>
        <p:spPr/>
        <p:txBody>
          <a:bodyPr/>
          <a:lstStyle/>
          <a:p>
            <a:fld id="{8E41B671-95F8-AD49-965B-CC100353298F}" type="slidenum">
              <a:rPr lang="en-AU" altLang="x-none" smtClean="0"/>
              <a:pPr/>
              <a:t>14</a:t>
            </a:fld>
            <a:endParaRPr lang="en-AU" altLang="x-none"/>
          </a:p>
        </p:txBody>
      </p:sp>
      <p:pic>
        <p:nvPicPr>
          <p:cNvPr id="20" name="Picture 19" descr="Text, letter&#10;&#10;Description automatically generated">
            <a:extLst>
              <a:ext uri="{FF2B5EF4-FFF2-40B4-BE49-F238E27FC236}">
                <a16:creationId xmlns:a16="http://schemas.microsoft.com/office/drawing/2014/main" id="{17FF2969-DCC5-6542-B106-6420F57EA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56" y="1327767"/>
            <a:ext cx="3695899" cy="1944000"/>
          </a:xfrm>
          <a:prstGeom prst="rect">
            <a:avLst/>
          </a:prstGeom>
        </p:spPr>
      </p:pic>
    </p:spTree>
    <p:extLst>
      <p:ext uri="{BB962C8B-B14F-4D97-AF65-F5344CB8AC3E}">
        <p14:creationId xmlns:p14="http://schemas.microsoft.com/office/powerpoint/2010/main" val="164653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Native vs Non-Native</a:t>
            </a:r>
          </a:p>
        </p:txBody>
      </p:sp>
      <p:sp>
        <p:nvSpPr>
          <p:cNvPr id="5" name="Text Placeholder 4">
            <a:extLst>
              <a:ext uri="{FF2B5EF4-FFF2-40B4-BE49-F238E27FC236}">
                <a16:creationId xmlns:a16="http://schemas.microsoft.com/office/drawing/2014/main" id="{96B043AA-6C39-1A43-9650-D6B2E92B0094}"/>
              </a:ext>
            </a:extLst>
          </p:cNvPr>
          <p:cNvSpPr>
            <a:spLocks noGrp="1"/>
          </p:cNvSpPr>
          <p:nvPr>
            <p:ph type="body" idx="1"/>
          </p:nvPr>
        </p:nvSpPr>
        <p:spPr/>
        <p:txBody>
          <a:bodyPr/>
          <a:lstStyle/>
          <a:p>
            <a:r>
              <a:rPr lang="en-US" dirty="0"/>
              <a:t>Native – BTC ETH XRP</a:t>
            </a:r>
          </a:p>
        </p:txBody>
      </p:sp>
      <p:sp>
        <p:nvSpPr>
          <p:cNvPr id="3" name="Content Placeholder 2"/>
          <p:cNvSpPr>
            <a:spLocks noGrp="1"/>
          </p:cNvSpPr>
          <p:nvPr>
            <p:ph sz="half" idx="2"/>
          </p:nvPr>
        </p:nvSpPr>
        <p:spPr/>
        <p:txBody>
          <a:bodyPr/>
          <a:lstStyle/>
          <a:p>
            <a:r>
              <a:rPr lang="en-AU" sz="2000" dirty="0"/>
              <a:t>Created by the rules of the protocol that runs the chain/ledger. </a:t>
            </a:r>
          </a:p>
          <a:p>
            <a:r>
              <a:rPr lang="en-AU" sz="2000" dirty="0"/>
              <a:t>Have more “asset-ness”: no counterparty</a:t>
            </a:r>
          </a:p>
          <a:p>
            <a:r>
              <a:rPr lang="en-AU" sz="2000" dirty="0"/>
              <a:t>Have more “money-ness”: they “are what they are” and so can function more like money.</a:t>
            </a:r>
          </a:p>
          <a:p>
            <a:pPr marL="0" indent="0">
              <a:buNone/>
            </a:pPr>
            <a:endParaRPr lang="en-AU" dirty="0"/>
          </a:p>
        </p:txBody>
      </p:sp>
      <p:sp>
        <p:nvSpPr>
          <p:cNvPr id="6" name="Text Placeholder 5">
            <a:extLst>
              <a:ext uri="{FF2B5EF4-FFF2-40B4-BE49-F238E27FC236}">
                <a16:creationId xmlns:a16="http://schemas.microsoft.com/office/drawing/2014/main" id="{71C864EF-819E-6F49-AA6F-7B80197C85E3}"/>
              </a:ext>
            </a:extLst>
          </p:cNvPr>
          <p:cNvSpPr>
            <a:spLocks noGrp="1"/>
          </p:cNvSpPr>
          <p:nvPr>
            <p:ph type="body" sz="quarter" idx="3"/>
          </p:nvPr>
        </p:nvSpPr>
        <p:spPr/>
        <p:txBody>
          <a:bodyPr/>
          <a:lstStyle/>
          <a:p>
            <a:r>
              <a:rPr lang="en-US" dirty="0"/>
              <a:t>Non-Native – ERC-20</a:t>
            </a:r>
          </a:p>
        </p:txBody>
      </p:sp>
      <p:sp>
        <p:nvSpPr>
          <p:cNvPr id="7" name="Content Placeholder 6">
            <a:extLst>
              <a:ext uri="{FF2B5EF4-FFF2-40B4-BE49-F238E27FC236}">
                <a16:creationId xmlns:a16="http://schemas.microsoft.com/office/drawing/2014/main" id="{01E834CD-7C90-7449-9624-2338AB243650}"/>
              </a:ext>
            </a:extLst>
          </p:cNvPr>
          <p:cNvSpPr>
            <a:spLocks noGrp="1"/>
          </p:cNvSpPr>
          <p:nvPr>
            <p:ph sz="quarter" idx="4"/>
          </p:nvPr>
        </p:nvSpPr>
        <p:spPr/>
        <p:txBody>
          <a:bodyPr/>
          <a:lstStyle/>
          <a:p>
            <a:r>
              <a:rPr lang="en-AU" sz="2000" dirty="0"/>
              <a:t>Exist because someone has “put them on” a chain.</a:t>
            </a:r>
          </a:p>
          <a:p>
            <a:r>
              <a:rPr lang="en-AU" sz="2000" dirty="0"/>
              <a:t>Have a counter-party: more likely to be a security.</a:t>
            </a:r>
          </a:p>
          <a:p>
            <a:r>
              <a:rPr lang="en-AU" sz="2000" dirty="0"/>
              <a:t>More Likely Good or Service: attract consumer protection laws – misleading and deceptive conduct, statutory warranties etc</a:t>
            </a:r>
          </a:p>
          <a:p>
            <a:endParaRPr lang="en-US" sz="20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15</a:t>
            </a:fld>
            <a:endParaRPr lang="en-AU" altLang="x-none"/>
          </a:p>
        </p:txBody>
      </p:sp>
    </p:spTree>
    <p:extLst>
      <p:ext uri="{BB962C8B-B14F-4D97-AF65-F5344CB8AC3E}">
        <p14:creationId xmlns:p14="http://schemas.microsoft.com/office/powerpoint/2010/main" val="38685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4819-E092-2841-B398-DD1301E84483}"/>
              </a:ext>
            </a:extLst>
          </p:cNvPr>
          <p:cNvSpPr>
            <a:spLocks noGrp="1"/>
          </p:cNvSpPr>
          <p:nvPr>
            <p:ph type="title"/>
          </p:nvPr>
        </p:nvSpPr>
        <p:spPr/>
        <p:txBody>
          <a:bodyPr/>
          <a:lstStyle/>
          <a:p>
            <a:r>
              <a:rPr lang="en-US" dirty="0"/>
              <a:t>Fungible vs Non-Fungible</a:t>
            </a:r>
          </a:p>
        </p:txBody>
      </p:sp>
      <p:sp>
        <p:nvSpPr>
          <p:cNvPr id="3" name="Text Placeholder 2">
            <a:extLst>
              <a:ext uri="{FF2B5EF4-FFF2-40B4-BE49-F238E27FC236}">
                <a16:creationId xmlns:a16="http://schemas.microsoft.com/office/drawing/2014/main" id="{8D37D5E4-F06C-6749-848F-F5F90EC40F75}"/>
              </a:ext>
            </a:extLst>
          </p:cNvPr>
          <p:cNvSpPr>
            <a:spLocks noGrp="1"/>
          </p:cNvSpPr>
          <p:nvPr>
            <p:ph type="body" idx="1"/>
          </p:nvPr>
        </p:nvSpPr>
        <p:spPr/>
        <p:txBody>
          <a:bodyPr/>
          <a:lstStyle/>
          <a:p>
            <a:r>
              <a:rPr lang="en-US" dirty="0"/>
              <a:t>Fungible – BTC ETH XRP</a:t>
            </a:r>
          </a:p>
        </p:txBody>
      </p:sp>
      <p:sp>
        <p:nvSpPr>
          <p:cNvPr id="4" name="Content Placeholder 3">
            <a:extLst>
              <a:ext uri="{FF2B5EF4-FFF2-40B4-BE49-F238E27FC236}">
                <a16:creationId xmlns:a16="http://schemas.microsoft.com/office/drawing/2014/main" id="{2092C099-4B3E-7041-B9BF-2372DA57A8AA}"/>
              </a:ext>
            </a:extLst>
          </p:cNvPr>
          <p:cNvSpPr>
            <a:spLocks noGrp="1"/>
          </p:cNvSpPr>
          <p:nvPr>
            <p:ph sz="half" idx="2"/>
          </p:nvPr>
        </p:nvSpPr>
        <p:spPr/>
        <p:txBody>
          <a:bodyPr/>
          <a:lstStyle/>
          <a:p>
            <a:r>
              <a:rPr lang="en-US" dirty="0"/>
              <a:t>Each asset is indistinguishable</a:t>
            </a:r>
          </a:p>
          <a:p>
            <a:r>
              <a:rPr lang="en-US" dirty="0"/>
              <a:t>More like money</a:t>
            </a:r>
          </a:p>
        </p:txBody>
      </p:sp>
      <p:sp>
        <p:nvSpPr>
          <p:cNvPr id="5" name="Text Placeholder 4">
            <a:extLst>
              <a:ext uri="{FF2B5EF4-FFF2-40B4-BE49-F238E27FC236}">
                <a16:creationId xmlns:a16="http://schemas.microsoft.com/office/drawing/2014/main" id="{BE5FCE5D-3B59-CF45-9799-381B791ADE01}"/>
              </a:ext>
            </a:extLst>
          </p:cNvPr>
          <p:cNvSpPr>
            <a:spLocks noGrp="1"/>
          </p:cNvSpPr>
          <p:nvPr>
            <p:ph type="body" sz="quarter" idx="3"/>
          </p:nvPr>
        </p:nvSpPr>
        <p:spPr/>
        <p:txBody>
          <a:bodyPr/>
          <a:lstStyle/>
          <a:p>
            <a:r>
              <a:rPr lang="en-US" dirty="0"/>
              <a:t>Non-Fungible - NFTs</a:t>
            </a:r>
          </a:p>
        </p:txBody>
      </p:sp>
      <p:sp>
        <p:nvSpPr>
          <p:cNvPr id="6" name="Content Placeholder 5">
            <a:extLst>
              <a:ext uri="{FF2B5EF4-FFF2-40B4-BE49-F238E27FC236}">
                <a16:creationId xmlns:a16="http://schemas.microsoft.com/office/drawing/2014/main" id="{65E1C3AE-1AD0-684A-92FF-75C5A87BCB85}"/>
              </a:ext>
            </a:extLst>
          </p:cNvPr>
          <p:cNvSpPr>
            <a:spLocks noGrp="1"/>
          </p:cNvSpPr>
          <p:nvPr>
            <p:ph sz="quarter" idx="4"/>
          </p:nvPr>
        </p:nvSpPr>
        <p:spPr/>
        <p:txBody>
          <a:bodyPr/>
          <a:lstStyle/>
          <a:p>
            <a:r>
              <a:rPr lang="en-US" dirty="0"/>
              <a:t>Each asset is unique</a:t>
            </a:r>
          </a:p>
          <a:p>
            <a:r>
              <a:rPr lang="en-US" dirty="0"/>
              <a:t>More like rights</a:t>
            </a:r>
          </a:p>
        </p:txBody>
      </p:sp>
      <p:sp>
        <p:nvSpPr>
          <p:cNvPr id="7" name="Slide Number Placeholder 6">
            <a:extLst>
              <a:ext uri="{FF2B5EF4-FFF2-40B4-BE49-F238E27FC236}">
                <a16:creationId xmlns:a16="http://schemas.microsoft.com/office/drawing/2014/main" id="{D86F0ABD-8B4D-5941-9F6E-6E681E27A1F9}"/>
              </a:ext>
            </a:extLst>
          </p:cNvPr>
          <p:cNvSpPr>
            <a:spLocks noGrp="1"/>
          </p:cNvSpPr>
          <p:nvPr>
            <p:ph type="sldNum" sz="quarter" idx="12"/>
          </p:nvPr>
        </p:nvSpPr>
        <p:spPr/>
        <p:txBody>
          <a:bodyPr/>
          <a:lstStyle/>
          <a:p>
            <a:fld id="{C0DAB902-158A-EA4A-9B29-A91032638C0C}" type="slidenum">
              <a:rPr lang="en-AU" altLang="x-none" smtClean="0"/>
              <a:pPr/>
              <a:t>16</a:t>
            </a:fld>
            <a:endParaRPr lang="en-AU" altLang="x-none"/>
          </a:p>
        </p:txBody>
      </p:sp>
    </p:spTree>
    <p:extLst>
      <p:ext uri="{BB962C8B-B14F-4D97-AF65-F5344CB8AC3E}">
        <p14:creationId xmlns:p14="http://schemas.microsoft.com/office/powerpoint/2010/main" val="1521195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Tokens as Money/Currency</a:t>
            </a:r>
          </a:p>
        </p:txBody>
      </p:sp>
      <p:sp>
        <p:nvSpPr>
          <p:cNvPr id="5" name="Text Placeholder 4">
            <a:extLst>
              <a:ext uri="{FF2B5EF4-FFF2-40B4-BE49-F238E27FC236}">
                <a16:creationId xmlns:a16="http://schemas.microsoft.com/office/drawing/2014/main" id="{9E22D3D7-39DA-214A-A39D-C361E4B0D257}"/>
              </a:ext>
            </a:extLst>
          </p:cNvPr>
          <p:cNvSpPr>
            <a:spLocks noGrp="1"/>
          </p:cNvSpPr>
          <p:nvPr>
            <p:ph type="body" idx="1"/>
          </p:nvPr>
        </p:nvSpPr>
        <p:spPr/>
        <p:txBody>
          <a:bodyPr/>
          <a:lstStyle/>
          <a:p>
            <a:r>
              <a:rPr lang="en-US" dirty="0"/>
              <a:t>Definition</a:t>
            </a:r>
          </a:p>
        </p:txBody>
      </p:sp>
      <p:pic>
        <p:nvPicPr>
          <p:cNvPr id="9" name="Content Placeholder 8" descr="Graphical user interface, text, application, email&#10;&#10;Description automatically generated">
            <a:extLst>
              <a:ext uri="{FF2B5EF4-FFF2-40B4-BE49-F238E27FC236}">
                <a16:creationId xmlns:a16="http://schemas.microsoft.com/office/drawing/2014/main" id="{8BA238E3-FF4F-A44A-89BE-D90B69870C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2226480"/>
            <a:ext cx="4040188" cy="2190728"/>
          </a:xfrm>
        </p:spPr>
      </p:pic>
      <p:sp>
        <p:nvSpPr>
          <p:cNvPr id="6" name="Text Placeholder 5">
            <a:extLst>
              <a:ext uri="{FF2B5EF4-FFF2-40B4-BE49-F238E27FC236}">
                <a16:creationId xmlns:a16="http://schemas.microsoft.com/office/drawing/2014/main" id="{F99681C4-429F-1D42-ACE4-37F965F68B5A}"/>
              </a:ext>
            </a:extLst>
          </p:cNvPr>
          <p:cNvSpPr>
            <a:spLocks noGrp="1"/>
          </p:cNvSpPr>
          <p:nvPr>
            <p:ph type="body" sz="quarter" idx="3"/>
          </p:nvPr>
        </p:nvSpPr>
        <p:spPr/>
        <p:txBody>
          <a:bodyPr/>
          <a:lstStyle/>
          <a:p>
            <a:r>
              <a:rPr lang="en-US" dirty="0"/>
              <a:t>Types</a:t>
            </a:r>
          </a:p>
        </p:txBody>
      </p:sp>
      <p:sp>
        <p:nvSpPr>
          <p:cNvPr id="7" name="Content Placeholder 6">
            <a:extLst>
              <a:ext uri="{FF2B5EF4-FFF2-40B4-BE49-F238E27FC236}">
                <a16:creationId xmlns:a16="http://schemas.microsoft.com/office/drawing/2014/main" id="{7E2F34B3-D549-984B-AA40-ACEADBC4CFCF}"/>
              </a:ext>
            </a:extLst>
          </p:cNvPr>
          <p:cNvSpPr>
            <a:spLocks noGrp="1"/>
          </p:cNvSpPr>
          <p:nvPr>
            <p:ph sz="quarter" idx="4"/>
          </p:nvPr>
        </p:nvSpPr>
        <p:spPr/>
        <p:txBody>
          <a:bodyPr/>
          <a:lstStyle/>
          <a:p>
            <a:r>
              <a:rPr lang="en-AU" sz="1600" dirty="0"/>
              <a:t>Native Tokens</a:t>
            </a:r>
          </a:p>
          <a:p>
            <a:r>
              <a:rPr lang="en-AU" sz="1600" dirty="0"/>
              <a:t>Fiat-Backed Stablecoins</a:t>
            </a:r>
          </a:p>
          <a:p>
            <a:r>
              <a:rPr lang="en-AU" sz="1600" dirty="0"/>
              <a:t>Algo-stablecoins</a:t>
            </a:r>
          </a:p>
          <a:p>
            <a:pPr marL="0" indent="0">
              <a:buNone/>
            </a:pPr>
            <a:r>
              <a:rPr lang="en-AU" b="1" dirty="0"/>
              <a:t>Issues</a:t>
            </a:r>
          </a:p>
          <a:p>
            <a:r>
              <a:rPr lang="en-AU" sz="1600" dirty="0"/>
              <a:t>Application of AML/KYC Laws</a:t>
            </a:r>
          </a:p>
          <a:p>
            <a:r>
              <a:rPr lang="en-AU" sz="1600" dirty="0"/>
              <a:t>Application of Payment Services Laws:</a:t>
            </a:r>
          </a:p>
          <a:p>
            <a:r>
              <a:rPr lang="en-AU" sz="1600" dirty="0"/>
              <a:t>Exemption from GST</a:t>
            </a:r>
          </a:p>
          <a:p>
            <a:r>
              <a:rPr lang="en-US" sz="1600" dirty="0"/>
              <a:t>Fungibility and right to good title</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17</a:t>
            </a:fld>
            <a:endParaRPr lang="en-AU" altLang="x-none"/>
          </a:p>
        </p:txBody>
      </p:sp>
    </p:spTree>
    <p:extLst>
      <p:ext uri="{BB962C8B-B14F-4D97-AF65-F5344CB8AC3E}">
        <p14:creationId xmlns:p14="http://schemas.microsoft.com/office/powerpoint/2010/main" val="345544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C1E7-D968-624E-8AC3-65142DFA0ED0}"/>
              </a:ext>
            </a:extLst>
          </p:cNvPr>
          <p:cNvSpPr>
            <a:spLocks noGrp="1"/>
          </p:cNvSpPr>
          <p:nvPr>
            <p:ph type="title"/>
          </p:nvPr>
        </p:nvSpPr>
        <p:spPr/>
        <p:txBody>
          <a:bodyPr/>
          <a:lstStyle/>
          <a:p>
            <a:r>
              <a:rPr lang="en-US" dirty="0"/>
              <a:t>Tokens as Financial Products</a:t>
            </a:r>
          </a:p>
        </p:txBody>
      </p:sp>
      <p:sp>
        <p:nvSpPr>
          <p:cNvPr id="3" name="Text Placeholder 2">
            <a:extLst>
              <a:ext uri="{FF2B5EF4-FFF2-40B4-BE49-F238E27FC236}">
                <a16:creationId xmlns:a16="http://schemas.microsoft.com/office/drawing/2014/main" id="{6FE610B0-548C-674E-99FE-F01E2E54A227}"/>
              </a:ext>
            </a:extLst>
          </p:cNvPr>
          <p:cNvSpPr>
            <a:spLocks noGrp="1"/>
          </p:cNvSpPr>
          <p:nvPr>
            <p:ph type="body" idx="1"/>
          </p:nvPr>
        </p:nvSpPr>
        <p:spPr/>
        <p:txBody>
          <a:bodyPr/>
          <a:lstStyle/>
          <a:p>
            <a:r>
              <a:rPr lang="en-US" dirty="0"/>
              <a:t>Basic Definition</a:t>
            </a:r>
          </a:p>
        </p:txBody>
      </p:sp>
      <p:pic>
        <p:nvPicPr>
          <p:cNvPr id="9" name="Content Placeholder 8" descr="Graphical user interface, text, application&#10;&#10;Description automatically generated">
            <a:extLst>
              <a:ext uri="{FF2B5EF4-FFF2-40B4-BE49-F238E27FC236}">
                <a16:creationId xmlns:a16="http://schemas.microsoft.com/office/drawing/2014/main" id="{B23FDCB1-AA34-274A-A35B-DE18E0AD6E7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2627035"/>
            <a:ext cx="4040188" cy="1389618"/>
          </a:xfrm>
        </p:spPr>
      </p:pic>
      <p:sp>
        <p:nvSpPr>
          <p:cNvPr id="5" name="Text Placeholder 4">
            <a:extLst>
              <a:ext uri="{FF2B5EF4-FFF2-40B4-BE49-F238E27FC236}">
                <a16:creationId xmlns:a16="http://schemas.microsoft.com/office/drawing/2014/main" id="{06EB4872-6737-2044-9DC7-C6ADD3B4895E}"/>
              </a:ext>
            </a:extLst>
          </p:cNvPr>
          <p:cNvSpPr>
            <a:spLocks noGrp="1"/>
          </p:cNvSpPr>
          <p:nvPr>
            <p:ph type="body" sz="quarter" idx="3"/>
          </p:nvPr>
        </p:nvSpPr>
        <p:spPr/>
        <p:txBody>
          <a:bodyPr/>
          <a:lstStyle/>
          <a:p>
            <a:r>
              <a:rPr lang="en-US" dirty="0"/>
              <a:t>Detail Considerations</a:t>
            </a:r>
          </a:p>
        </p:txBody>
      </p:sp>
      <p:pic>
        <p:nvPicPr>
          <p:cNvPr id="11" name="Content Placeholder 10" descr="Text, letter&#10;&#10;Description automatically generated">
            <a:extLst>
              <a:ext uri="{FF2B5EF4-FFF2-40B4-BE49-F238E27FC236}">
                <a16:creationId xmlns:a16="http://schemas.microsoft.com/office/drawing/2014/main" id="{B2425BA6-C01E-2A43-8716-31FE82CA232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1887361"/>
            <a:ext cx="4041775" cy="2868966"/>
          </a:xfrm>
        </p:spPr>
      </p:pic>
      <p:sp>
        <p:nvSpPr>
          <p:cNvPr id="7" name="Slide Number Placeholder 6">
            <a:extLst>
              <a:ext uri="{FF2B5EF4-FFF2-40B4-BE49-F238E27FC236}">
                <a16:creationId xmlns:a16="http://schemas.microsoft.com/office/drawing/2014/main" id="{AC5F195D-DBCB-194D-B6E9-4DE6EA4C11AE}"/>
              </a:ext>
            </a:extLst>
          </p:cNvPr>
          <p:cNvSpPr>
            <a:spLocks noGrp="1"/>
          </p:cNvSpPr>
          <p:nvPr>
            <p:ph type="sldNum" sz="quarter" idx="12"/>
          </p:nvPr>
        </p:nvSpPr>
        <p:spPr/>
        <p:txBody>
          <a:bodyPr/>
          <a:lstStyle/>
          <a:p>
            <a:fld id="{C0DAB902-158A-EA4A-9B29-A91032638C0C}" type="slidenum">
              <a:rPr lang="en-AU" altLang="x-none" smtClean="0"/>
              <a:pPr/>
              <a:t>18</a:t>
            </a:fld>
            <a:endParaRPr lang="en-AU" altLang="x-none"/>
          </a:p>
        </p:txBody>
      </p:sp>
    </p:spTree>
    <p:extLst>
      <p:ext uri="{BB962C8B-B14F-4D97-AF65-F5344CB8AC3E}">
        <p14:creationId xmlns:p14="http://schemas.microsoft.com/office/powerpoint/2010/main" val="3267757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About Something Else</a:t>
            </a:r>
          </a:p>
        </p:txBody>
      </p:sp>
      <p:sp>
        <p:nvSpPr>
          <p:cNvPr id="3" name="Content Placeholder 2"/>
          <p:cNvSpPr>
            <a:spLocks noGrp="1"/>
          </p:cNvSpPr>
          <p:nvPr>
            <p:ph idx="1"/>
          </p:nvPr>
        </p:nvSpPr>
        <p:spPr/>
        <p:txBody>
          <a:bodyPr/>
          <a:lstStyle/>
          <a:p>
            <a:r>
              <a:rPr lang="en-AU" sz="2800" dirty="0"/>
              <a:t>NFTs – arts and rights</a:t>
            </a:r>
          </a:p>
          <a:p>
            <a:r>
              <a:rPr lang="en-AU" sz="2800" dirty="0"/>
              <a:t>Property</a:t>
            </a:r>
          </a:p>
          <a:p>
            <a:r>
              <a:rPr lang="en-AU" sz="2800" dirty="0"/>
              <a:t>Identity</a:t>
            </a:r>
          </a:p>
          <a:p>
            <a:r>
              <a:rPr lang="en-AU" sz="2800" dirty="0"/>
              <a:t>Membership</a:t>
            </a:r>
          </a:p>
          <a:p>
            <a:r>
              <a:rPr lang="en-AU" sz="2800" dirty="0"/>
              <a:t>Governance</a:t>
            </a:r>
          </a:p>
          <a:p>
            <a:r>
              <a:rPr lang="en-AU" sz="2800" dirty="0"/>
              <a:t>Use and Access rights</a:t>
            </a:r>
          </a:p>
          <a:p>
            <a:endParaRPr lang="en-AU"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19</a:t>
            </a:fld>
            <a:endParaRPr lang="en-AU" altLang="x-none"/>
          </a:p>
        </p:txBody>
      </p:sp>
    </p:spTree>
    <p:extLst>
      <p:ext uri="{BB962C8B-B14F-4D97-AF65-F5344CB8AC3E}">
        <p14:creationId xmlns:p14="http://schemas.microsoft.com/office/powerpoint/2010/main" val="210738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F949-39B3-C84B-983A-98D7C8A49C35}"/>
              </a:ext>
            </a:extLst>
          </p:cNvPr>
          <p:cNvSpPr>
            <a:spLocks noGrp="1"/>
          </p:cNvSpPr>
          <p:nvPr>
            <p:ph type="title"/>
          </p:nvPr>
        </p:nvSpPr>
        <p:spPr/>
        <p:txBody>
          <a:bodyPr/>
          <a:lstStyle/>
          <a:p>
            <a:r>
              <a:rPr lang="en-US" dirty="0"/>
              <a:t>Assessment 1</a:t>
            </a:r>
          </a:p>
        </p:txBody>
      </p:sp>
      <p:sp>
        <p:nvSpPr>
          <p:cNvPr id="3" name="Content Placeholder 2">
            <a:extLst>
              <a:ext uri="{FF2B5EF4-FFF2-40B4-BE49-F238E27FC236}">
                <a16:creationId xmlns:a16="http://schemas.microsoft.com/office/drawing/2014/main" id="{70072667-6B18-6D46-A1BF-A18BAB839BCC}"/>
              </a:ext>
            </a:extLst>
          </p:cNvPr>
          <p:cNvSpPr>
            <a:spLocks noGrp="1"/>
          </p:cNvSpPr>
          <p:nvPr>
            <p:ph idx="1"/>
          </p:nvPr>
        </p:nvSpPr>
        <p:spPr/>
        <p:txBody>
          <a:bodyPr/>
          <a:lstStyle/>
          <a:p>
            <a:r>
              <a:rPr lang="en-US" sz="2400" dirty="0"/>
              <a:t>I mark this assessment leniently. Focus is on ensuring you understand underlying “mental model”</a:t>
            </a:r>
          </a:p>
          <a:p>
            <a:r>
              <a:rPr lang="en-US" sz="2400" dirty="0"/>
              <a:t>Keep it short – only 20mins. 10 slides, maybe…</a:t>
            </a:r>
          </a:p>
          <a:p>
            <a:r>
              <a:rPr lang="en-US" sz="2400" dirty="0"/>
              <a:t>Focus on what is unique/challenging about blockchain</a:t>
            </a:r>
          </a:p>
        </p:txBody>
      </p:sp>
      <p:sp>
        <p:nvSpPr>
          <p:cNvPr id="4" name="Slide Number Placeholder 3">
            <a:extLst>
              <a:ext uri="{FF2B5EF4-FFF2-40B4-BE49-F238E27FC236}">
                <a16:creationId xmlns:a16="http://schemas.microsoft.com/office/drawing/2014/main" id="{84E0F6B6-1DE6-D348-B5D1-B678CD1DB92B}"/>
              </a:ext>
            </a:extLst>
          </p:cNvPr>
          <p:cNvSpPr>
            <a:spLocks noGrp="1"/>
          </p:cNvSpPr>
          <p:nvPr>
            <p:ph type="sldNum" sz="quarter" idx="12"/>
          </p:nvPr>
        </p:nvSpPr>
        <p:spPr/>
        <p:txBody>
          <a:bodyPr/>
          <a:lstStyle/>
          <a:p>
            <a:fld id="{8E41B671-95F8-AD49-965B-CC100353298F}" type="slidenum">
              <a:rPr lang="en-AU" altLang="x-none" smtClean="0"/>
              <a:pPr/>
              <a:t>2</a:t>
            </a:fld>
            <a:endParaRPr lang="en-AU" altLang="x-none"/>
          </a:p>
        </p:txBody>
      </p:sp>
    </p:spTree>
    <p:extLst>
      <p:ext uri="{BB962C8B-B14F-4D97-AF65-F5344CB8AC3E}">
        <p14:creationId xmlns:p14="http://schemas.microsoft.com/office/powerpoint/2010/main" val="74695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Money vs Something Else</a:t>
            </a:r>
          </a:p>
        </p:txBody>
      </p:sp>
      <p:sp>
        <p:nvSpPr>
          <p:cNvPr id="3" name="Content Placeholder 2"/>
          <p:cNvSpPr>
            <a:spLocks noGrp="1"/>
          </p:cNvSpPr>
          <p:nvPr>
            <p:ph idx="1"/>
          </p:nvPr>
        </p:nvSpPr>
        <p:spPr/>
        <p:txBody>
          <a:bodyPr/>
          <a:lstStyle/>
          <a:p>
            <a:r>
              <a:rPr lang="en-AU" dirty="0"/>
              <a:t>The Lien Problem: </a:t>
            </a:r>
            <a:r>
              <a:rPr lang="en-AU" sz="2000" dirty="0">
                <a:hlinkClick r:id="rId2"/>
              </a:rPr>
              <a:t>https://ftalphaville.ft.com/2015/03/24/2122678/bitcoins-lien-problem/</a:t>
            </a:r>
            <a:endParaRPr lang="en-AU" sz="2000" dirty="0"/>
          </a:p>
          <a:p>
            <a:r>
              <a:rPr lang="en-AU" sz="2000" dirty="0"/>
              <a:t>If an asset is actually money, bona fide purchasers generally acquire good title.</a:t>
            </a:r>
          </a:p>
          <a:p>
            <a:r>
              <a:rPr lang="en-AU" sz="2000" dirty="0"/>
              <a:t>If an asset is a good or chattel that is treated like money, a lien generally exists in favour of rightful owner.</a:t>
            </a:r>
          </a:p>
          <a:p>
            <a:r>
              <a:rPr lang="en-AU" sz="2000" dirty="0"/>
              <a:t>If an asset is intangible property that is treated like money, equity might still grant remedies approaching ownership. </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20</a:t>
            </a:fld>
            <a:endParaRPr lang="en-AU" altLang="x-none"/>
          </a:p>
        </p:txBody>
      </p:sp>
    </p:spTree>
    <p:extLst>
      <p:ext uri="{BB962C8B-B14F-4D97-AF65-F5344CB8AC3E}">
        <p14:creationId xmlns:p14="http://schemas.microsoft.com/office/powerpoint/2010/main" val="822877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9ECC-044E-6744-8BCC-2EDD6A073B2E}"/>
              </a:ext>
            </a:extLst>
          </p:cNvPr>
          <p:cNvSpPr>
            <a:spLocks noGrp="1"/>
          </p:cNvSpPr>
          <p:nvPr>
            <p:ph type="title"/>
          </p:nvPr>
        </p:nvSpPr>
        <p:spPr/>
        <p:txBody>
          <a:bodyPr/>
          <a:lstStyle/>
          <a:p>
            <a:r>
              <a:rPr lang="en-US" dirty="0"/>
              <a:t>Digital Money is easy to trace…</a:t>
            </a:r>
          </a:p>
        </p:txBody>
      </p:sp>
      <p:pic>
        <p:nvPicPr>
          <p:cNvPr id="7" name="Content Placeholder 6" descr="Table&#10;&#10;Description automatically generated with medium confidence">
            <a:extLst>
              <a:ext uri="{FF2B5EF4-FFF2-40B4-BE49-F238E27FC236}">
                <a16:creationId xmlns:a16="http://schemas.microsoft.com/office/drawing/2014/main" id="{8ADE98A1-43E4-DA42-9C15-3466B5847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0704" y="558800"/>
            <a:ext cx="2420441" cy="4389438"/>
          </a:xfrm>
        </p:spPr>
      </p:pic>
      <p:sp>
        <p:nvSpPr>
          <p:cNvPr id="4" name="Text Placeholder 3">
            <a:extLst>
              <a:ext uri="{FF2B5EF4-FFF2-40B4-BE49-F238E27FC236}">
                <a16:creationId xmlns:a16="http://schemas.microsoft.com/office/drawing/2014/main" id="{602A2BB0-0749-4849-A304-8C106BF4E54F}"/>
              </a:ext>
            </a:extLst>
          </p:cNvPr>
          <p:cNvSpPr>
            <a:spLocks noGrp="1"/>
          </p:cNvSpPr>
          <p:nvPr>
            <p:ph type="body" sz="half" idx="2"/>
          </p:nvPr>
        </p:nvSpPr>
        <p:spPr/>
        <p:txBody>
          <a:bodyPr/>
          <a:lstStyle/>
          <a:p>
            <a:r>
              <a:rPr lang="en-US" dirty="0"/>
              <a:t>This is a recent list of BTC being auctioned by US Govt because it has been seized from criminals or people who failed to pay tax.</a:t>
            </a:r>
          </a:p>
          <a:p>
            <a:endParaRPr lang="en-US" dirty="0"/>
          </a:p>
          <a:p>
            <a:r>
              <a:rPr lang="en-US" dirty="0"/>
              <a:t>Interestingly, this BTC, like BTC purchased direct from miners potentially has a premium value because it is “clean”…</a:t>
            </a:r>
          </a:p>
        </p:txBody>
      </p:sp>
      <p:sp>
        <p:nvSpPr>
          <p:cNvPr id="5" name="Slide Number Placeholder 4">
            <a:extLst>
              <a:ext uri="{FF2B5EF4-FFF2-40B4-BE49-F238E27FC236}">
                <a16:creationId xmlns:a16="http://schemas.microsoft.com/office/drawing/2014/main" id="{318534A4-4E47-8540-814F-983E50CE588D}"/>
              </a:ext>
            </a:extLst>
          </p:cNvPr>
          <p:cNvSpPr>
            <a:spLocks noGrp="1"/>
          </p:cNvSpPr>
          <p:nvPr>
            <p:ph type="sldNum" sz="quarter" idx="12"/>
          </p:nvPr>
        </p:nvSpPr>
        <p:spPr/>
        <p:txBody>
          <a:bodyPr/>
          <a:lstStyle/>
          <a:p>
            <a:fld id="{E86A5948-6753-F44D-9810-9C77D3739C96}" type="slidenum">
              <a:rPr lang="en-AU" altLang="x-none" smtClean="0"/>
              <a:pPr/>
              <a:t>21</a:t>
            </a:fld>
            <a:endParaRPr lang="en-AU" altLang="x-none"/>
          </a:p>
        </p:txBody>
      </p:sp>
    </p:spTree>
    <p:extLst>
      <p:ext uri="{BB962C8B-B14F-4D97-AF65-F5344CB8AC3E}">
        <p14:creationId xmlns:p14="http://schemas.microsoft.com/office/powerpoint/2010/main" val="187679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Good Issues For Research</a:t>
            </a:r>
          </a:p>
        </p:txBody>
      </p:sp>
      <p:sp>
        <p:nvSpPr>
          <p:cNvPr id="3" name="Content Placeholder 2"/>
          <p:cNvSpPr>
            <a:spLocks noGrp="1"/>
          </p:cNvSpPr>
          <p:nvPr>
            <p:ph idx="1"/>
          </p:nvPr>
        </p:nvSpPr>
        <p:spPr/>
        <p:txBody>
          <a:bodyPr/>
          <a:lstStyle/>
          <a:p>
            <a:r>
              <a:rPr lang="en-AU" sz="2400" dirty="0"/>
              <a:t>Can fraudulently acquired digital assets be traced and recovered via lien?</a:t>
            </a:r>
          </a:p>
          <a:p>
            <a:r>
              <a:rPr lang="en-AU" sz="2400" dirty="0"/>
              <a:t>To what extent does the public nature of </a:t>
            </a:r>
            <a:r>
              <a:rPr lang="en-AU" sz="2400" dirty="0" err="1"/>
              <a:t>blockchain</a:t>
            </a:r>
            <a:r>
              <a:rPr lang="en-AU" sz="2400" dirty="0"/>
              <a:t> negate “bona fide third party for value without notice” defences to restitution?</a:t>
            </a:r>
          </a:p>
          <a:p>
            <a:r>
              <a:rPr lang="en-AU" sz="2400" dirty="0"/>
              <a:t>To what extent are exchanges obliged to confirm the valid chain of title of assets they receive and so not cash out ill-gotten digital assets?</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22</a:t>
            </a:fld>
            <a:endParaRPr lang="en-AU" altLang="x-none"/>
          </a:p>
        </p:txBody>
      </p:sp>
    </p:spTree>
    <p:extLst>
      <p:ext uri="{BB962C8B-B14F-4D97-AF65-F5344CB8AC3E}">
        <p14:creationId xmlns:p14="http://schemas.microsoft.com/office/powerpoint/2010/main" val="1001416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Good Issues For Research</a:t>
            </a:r>
          </a:p>
        </p:txBody>
      </p:sp>
      <p:sp>
        <p:nvSpPr>
          <p:cNvPr id="3" name="Content Placeholder 2"/>
          <p:cNvSpPr>
            <a:spLocks noGrp="1"/>
          </p:cNvSpPr>
          <p:nvPr>
            <p:ph idx="1"/>
          </p:nvPr>
        </p:nvSpPr>
        <p:spPr/>
        <p:txBody>
          <a:bodyPr/>
          <a:lstStyle/>
          <a:p>
            <a:r>
              <a:rPr lang="en-AU" sz="2400" dirty="0"/>
              <a:t>Does loss of private keys constitute disposal of an asset for CGT purposes? Does sharing private keys constitute disposal of an asset for CGT purposes?</a:t>
            </a:r>
          </a:p>
          <a:p>
            <a:r>
              <a:rPr lang="en-AU" sz="2400" dirty="0"/>
              <a:t>What category of personal property is a digital asset for the purposes of the Personal Properties Security Register? </a:t>
            </a:r>
          </a:p>
          <a:p>
            <a:r>
              <a:rPr lang="en-AU" sz="2400" dirty="0"/>
              <a:t>Could a registered personal properties security interest be enforced in any meaningful way?</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23</a:t>
            </a:fld>
            <a:endParaRPr lang="en-AU" altLang="x-none"/>
          </a:p>
        </p:txBody>
      </p:sp>
    </p:spTree>
    <p:extLst>
      <p:ext uri="{BB962C8B-B14F-4D97-AF65-F5344CB8AC3E}">
        <p14:creationId xmlns:p14="http://schemas.microsoft.com/office/powerpoint/2010/main" val="1702526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Good Issues For Research</a:t>
            </a:r>
          </a:p>
        </p:txBody>
      </p:sp>
      <p:sp>
        <p:nvSpPr>
          <p:cNvPr id="3" name="Content Placeholder 2"/>
          <p:cNvSpPr>
            <a:spLocks noGrp="1"/>
          </p:cNvSpPr>
          <p:nvPr>
            <p:ph idx="1"/>
          </p:nvPr>
        </p:nvSpPr>
        <p:spPr/>
        <p:txBody>
          <a:bodyPr/>
          <a:lstStyle/>
          <a:p>
            <a:r>
              <a:rPr lang="en-AU" sz="2400" dirty="0"/>
              <a:t>Are digital assets property? Are private keys property?</a:t>
            </a:r>
          </a:p>
          <a:p>
            <a:r>
              <a:rPr lang="en-AU" sz="2400" dirty="0"/>
              <a:t>Does stamp duty apply to sale of digital assets that represent interests in real estate?</a:t>
            </a:r>
          </a:p>
          <a:p>
            <a:r>
              <a:rPr lang="en-AU" sz="2400" dirty="0"/>
              <a:t>Choose a particular digital asset. Is it a good, service, or intangible property, or nothing at all? Does GST apply to its transfer? Does capital gains tax apply to its disposal?</a:t>
            </a:r>
          </a:p>
          <a:p>
            <a:pPr marL="0" indent="0">
              <a:buNone/>
            </a:pPr>
            <a:endParaRPr lang="en-AU" sz="24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24</a:t>
            </a:fld>
            <a:endParaRPr lang="en-AU" altLang="x-none"/>
          </a:p>
        </p:txBody>
      </p:sp>
    </p:spTree>
    <p:extLst>
      <p:ext uri="{BB962C8B-B14F-4D97-AF65-F5344CB8AC3E}">
        <p14:creationId xmlns:p14="http://schemas.microsoft.com/office/powerpoint/2010/main" val="655686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Good Issues For Research</a:t>
            </a:r>
          </a:p>
        </p:txBody>
      </p:sp>
      <p:sp>
        <p:nvSpPr>
          <p:cNvPr id="3" name="Content Placeholder 2"/>
          <p:cNvSpPr>
            <a:spLocks noGrp="1"/>
          </p:cNvSpPr>
          <p:nvPr>
            <p:ph idx="1"/>
          </p:nvPr>
        </p:nvSpPr>
        <p:spPr/>
        <p:txBody>
          <a:bodyPr/>
          <a:lstStyle/>
          <a:p>
            <a:r>
              <a:rPr lang="en-AU" sz="2400" dirty="0"/>
              <a:t>Assume a client has had their bitcoin stolen. They are able to trace their bitcoin to from the thief’s address to </a:t>
            </a:r>
            <a:r>
              <a:rPr lang="en-AU" sz="2400" dirty="0" err="1"/>
              <a:t>Binance</a:t>
            </a:r>
            <a:r>
              <a:rPr lang="en-AU" sz="2400" dirty="0"/>
              <a:t> where it was sold for $AUD which was then withdrawn. What options exist for the client to retrieve their stolen bitcoin? Can they even show anything was stolen? Does it matter whether their coins were stolen through:</a:t>
            </a:r>
          </a:p>
          <a:p>
            <a:pPr lvl="1"/>
            <a:r>
              <a:rPr lang="en-AU" sz="2000" dirty="0"/>
              <a:t>A hack involving a vulnerability in their hardware wallet?</a:t>
            </a:r>
          </a:p>
          <a:p>
            <a:pPr lvl="1"/>
            <a:r>
              <a:rPr lang="en-AU" sz="2000" dirty="0"/>
              <a:t>The theft of their private keys?</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25</a:t>
            </a:fld>
            <a:endParaRPr lang="en-AU" altLang="x-none"/>
          </a:p>
        </p:txBody>
      </p:sp>
    </p:spTree>
    <p:extLst>
      <p:ext uri="{BB962C8B-B14F-4D97-AF65-F5344CB8AC3E}">
        <p14:creationId xmlns:p14="http://schemas.microsoft.com/office/powerpoint/2010/main" val="1010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26D5D-20AD-6243-9318-FE5338F8D572}"/>
              </a:ext>
            </a:extLst>
          </p:cNvPr>
          <p:cNvSpPr>
            <a:spLocks noGrp="1"/>
          </p:cNvSpPr>
          <p:nvPr>
            <p:ph type="title"/>
          </p:nvPr>
        </p:nvSpPr>
        <p:spPr/>
        <p:txBody>
          <a:bodyPr/>
          <a:lstStyle/>
          <a:p>
            <a:r>
              <a:rPr lang="en-US" dirty="0"/>
              <a:t>Basic Structure</a:t>
            </a:r>
          </a:p>
        </p:txBody>
      </p:sp>
      <p:sp>
        <p:nvSpPr>
          <p:cNvPr id="3" name="Content Placeholder 2">
            <a:extLst>
              <a:ext uri="{FF2B5EF4-FFF2-40B4-BE49-F238E27FC236}">
                <a16:creationId xmlns:a16="http://schemas.microsoft.com/office/drawing/2014/main" id="{D884A02D-26DE-B846-B306-0FF9072F75F1}"/>
              </a:ext>
            </a:extLst>
          </p:cNvPr>
          <p:cNvSpPr>
            <a:spLocks noGrp="1"/>
          </p:cNvSpPr>
          <p:nvPr>
            <p:ph idx="1"/>
          </p:nvPr>
        </p:nvSpPr>
        <p:spPr/>
        <p:txBody>
          <a:bodyPr/>
          <a:lstStyle/>
          <a:p>
            <a:r>
              <a:rPr lang="en-US" sz="2000" dirty="0"/>
              <a:t>I will look at &lt;issue/topic&gt;. </a:t>
            </a:r>
          </a:p>
          <a:p>
            <a:r>
              <a:rPr lang="en-US" sz="2000" dirty="0"/>
              <a:t>The issue arises because &lt;link between topic and technology&gt;. </a:t>
            </a:r>
          </a:p>
          <a:p>
            <a:r>
              <a:rPr lang="en-US" sz="2000" dirty="0"/>
              <a:t>These are the traditional legal principles &lt;show you understand the law&gt;. </a:t>
            </a:r>
          </a:p>
          <a:p>
            <a:r>
              <a:rPr lang="en-US" sz="2000" dirty="0"/>
              <a:t>The application to blockchain is difficult because &lt;show you can map traditional rules to the novel technology&gt;. </a:t>
            </a:r>
          </a:p>
          <a:p>
            <a:r>
              <a:rPr lang="en-US" sz="2000" dirty="0"/>
              <a:t>Here is my proposal/solution/next steps &lt;where the high marks are, original thinking that is a synthesis of technology and law&gt;</a:t>
            </a:r>
          </a:p>
          <a:p>
            <a:endParaRPr lang="en-US" dirty="0"/>
          </a:p>
        </p:txBody>
      </p:sp>
      <p:sp>
        <p:nvSpPr>
          <p:cNvPr id="4" name="Slide Number Placeholder 3">
            <a:extLst>
              <a:ext uri="{FF2B5EF4-FFF2-40B4-BE49-F238E27FC236}">
                <a16:creationId xmlns:a16="http://schemas.microsoft.com/office/drawing/2014/main" id="{724DCCC0-F854-F744-911F-DD431259AE2A}"/>
              </a:ext>
            </a:extLst>
          </p:cNvPr>
          <p:cNvSpPr>
            <a:spLocks noGrp="1"/>
          </p:cNvSpPr>
          <p:nvPr>
            <p:ph type="sldNum" sz="quarter" idx="12"/>
          </p:nvPr>
        </p:nvSpPr>
        <p:spPr/>
        <p:txBody>
          <a:bodyPr/>
          <a:lstStyle/>
          <a:p>
            <a:fld id="{8E41B671-95F8-AD49-965B-CC100353298F}" type="slidenum">
              <a:rPr lang="en-AU" altLang="x-none" smtClean="0"/>
              <a:pPr/>
              <a:t>3</a:t>
            </a:fld>
            <a:endParaRPr lang="en-AU" altLang="x-none"/>
          </a:p>
        </p:txBody>
      </p:sp>
    </p:spTree>
    <p:extLst>
      <p:ext uri="{BB962C8B-B14F-4D97-AF65-F5344CB8AC3E}">
        <p14:creationId xmlns:p14="http://schemas.microsoft.com/office/powerpoint/2010/main" val="48457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DF58-AEEA-E240-8085-3C54AA25BADF}"/>
              </a:ext>
            </a:extLst>
          </p:cNvPr>
          <p:cNvSpPr>
            <a:spLocks noGrp="1"/>
          </p:cNvSpPr>
          <p:nvPr>
            <p:ph type="title"/>
          </p:nvPr>
        </p:nvSpPr>
        <p:spPr/>
        <p:txBody>
          <a:bodyPr/>
          <a:lstStyle/>
          <a:p>
            <a:r>
              <a:rPr lang="en-US" dirty="0"/>
              <a:t>In a Nutshell…</a:t>
            </a:r>
          </a:p>
        </p:txBody>
      </p:sp>
      <p:pic>
        <p:nvPicPr>
          <p:cNvPr id="7" name="Content Placeholder 6" descr="Text&#10;&#10;Description automatically generated">
            <a:extLst>
              <a:ext uri="{FF2B5EF4-FFF2-40B4-BE49-F238E27FC236}">
                <a16:creationId xmlns:a16="http://schemas.microsoft.com/office/drawing/2014/main" id="{D6DF30E9-43AD-8A4C-99AC-2434D33D5E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339659"/>
            <a:ext cx="4038600" cy="1351595"/>
          </a:xfrm>
        </p:spPr>
      </p:pic>
      <p:pic>
        <p:nvPicPr>
          <p:cNvPr id="9" name="Content Placeholder 8" descr="Text&#10;&#10;Description automatically generated">
            <a:extLst>
              <a:ext uri="{FF2B5EF4-FFF2-40B4-BE49-F238E27FC236}">
                <a16:creationId xmlns:a16="http://schemas.microsoft.com/office/drawing/2014/main" id="{D4AFCCE7-7740-3741-996B-5AED59844ED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434667"/>
            <a:ext cx="4038600" cy="1161578"/>
          </a:xfrm>
        </p:spPr>
      </p:pic>
      <p:sp>
        <p:nvSpPr>
          <p:cNvPr id="5" name="Slide Number Placeholder 4">
            <a:extLst>
              <a:ext uri="{FF2B5EF4-FFF2-40B4-BE49-F238E27FC236}">
                <a16:creationId xmlns:a16="http://schemas.microsoft.com/office/drawing/2014/main" id="{CB62CF99-E297-9742-B9C6-B7D68CB8334A}"/>
              </a:ext>
            </a:extLst>
          </p:cNvPr>
          <p:cNvSpPr>
            <a:spLocks noGrp="1"/>
          </p:cNvSpPr>
          <p:nvPr>
            <p:ph type="sldNum" sz="quarter" idx="12"/>
          </p:nvPr>
        </p:nvSpPr>
        <p:spPr/>
        <p:txBody>
          <a:bodyPr/>
          <a:lstStyle/>
          <a:p>
            <a:fld id="{7B974F2B-9D21-E245-9AF4-6B0C0FFEE9E0}" type="slidenum">
              <a:rPr lang="en-AU" altLang="x-none" smtClean="0"/>
              <a:pPr/>
              <a:t>4</a:t>
            </a:fld>
            <a:endParaRPr lang="en-AU" altLang="x-none"/>
          </a:p>
        </p:txBody>
      </p:sp>
    </p:spTree>
    <p:extLst>
      <p:ext uri="{BB962C8B-B14F-4D97-AF65-F5344CB8AC3E}">
        <p14:creationId xmlns:p14="http://schemas.microsoft.com/office/powerpoint/2010/main" val="351029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89D7-96C2-B240-8D69-5E9FAC939234}"/>
              </a:ext>
            </a:extLst>
          </p:cNvPr>
          <p:cNvSpPr>
            <a:spLocks noGrp="1"/>
          </p:cNvSpPr>
          <p:nvPr>
            <p:ph type="title"/>
          </p:nvPr>
        </p:nvSpPr>
        <p:spPr/>
        <p:txBody>
          <a:bodyPr/>
          <a:lstStyle/>
          <a:p>
            <a:r>
              <a:rPr lang="en-US" dirty="0"/>
              <a:t>In a Nutshell…</a:t>
            </a:r>
          </a:p>
        </p:txBody>
      </p:sp>
      <p:pic>
        <p:nvPicPr>
          <p:cNvPr id="7" name="Content Placeholder 6" descr="Text&#10;&#10;Description automatically generated">
            <a:extLst>
              <a:ext uri="{FF2B5EF4-FFF2-40B4-BE49-F238E27FC236}">
                <a16:creationId xmlns:a16="http://schemas.microsoft.com/office/drawing/2014/main" id="{E33FEC47-9B08-3D4E-993A-ADC1B63AA7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396827"/>
            <a:ext cx="4038600" cy="1237258"/>
          </a:xfrm>
        </p:spPr>
      </p:pic>
      <p:pic>
        <p:nvPicPr>
          <p:cNvPr id="9" name="Content Placeholder 8" descr="Text&#10;&#10;Description automatically generated">
            <a:extLst>
              <a:ext uri="{FF2B5EF4-FFF2-40B4-BE49-F238E27FC236}">
                <a16:creationId xmlns:a16="http://schemas.microsoft.com/office/drawing/2014/main" id="{64A65C46-C7D9-4F46-9EFA-50B8EA0BE0D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490110"/>
            <a:ext cx="4038600" cy="1050692"/>
          </a:xfrm>
        </p:spPr>
      </p:pic>
      <p:sp>
        <p:nvSpPr>
          <p:cNvPr id="5" name="Slide Number Placeholder 4">
            <a:extLst>
              <a:ext uri="{FF2B5EF4-FFF2-40B4-BE49-F238E27FC236}">
                <a16:creationId xmlns:a16="http://schemas.microsoft.com/office/drawing/2014/main" id="{12BA6F69-C4CF-244E-A090-427E560F97CD}"/>
              </a:ext>
            </a:extLst>
          </p:cNvPr>
          <p:cNvSpPr>
            <a:spLocks noGrp="1"/>
          </p:cNvSpPr>
          <p:nvPr>
            <p:ph type="sldNum" sz="quarter" idx="12"/>
          </p:nvPr>
        </p:nvSpPr>
        <p:spPr/>
        <p:txBody>
          <a:bodyPr/>
          <a:lstStyle/>
          <a:p>
            <a:fld id="{7B974F2B-9D21-E245-9AF4-6B0C0FFEE9E0}" type="slidenum">
              <a:rPr lang="en-AU" altLang="x-none" smtClean="0"/>
              <a:pPr/>
              <a:t>5</a:t>
            </a:fld>
            <a:endParaRPr lang="en-AU" altLang="x-none"/>
          </a:p>
        </p:txBody>
      </p:sp>
    </p:spTree>
    <p:extLst>
      <p:ext uri="{BB962C8B-B14F-4D97-AF65-F5344CB8AC3E}">
        <p14:creationId xmlns:p14="http://schemas.microsoft.com/office/powerpoint/2010/main" val="238964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13D7-8D04-CF41-867C-B531E2D17D00}"/>
              </a:ext>
            </a:extLst>
          </p:cNvPr>
          <p:cNvSpPr>
            <a:spLocks noGrp="1"/>
          </p:cNvSpPr>
          <p:nvPr>
            <p:ph type="title"/>
          </p:nvPr>
        </p:nvSpPr>
        <p:spPr/>
        <p:txBody>
          <a:bodyPr/>
          <a:lstStyle/>
          <a:p>
            <a:r>
              <a:rPr lang="en-US" dirty="0"/>
              <a:t>In a Nutshell…</a:t>
            </a:r>
          </a:p>
        </p:txBody>
      </p:sp>
      <p:pic>
        <p:nvPicPr>
          <p:cNvPr id="7" name="Content Placeholder 6" descr="Text&#10;&#10;Description automatically generated">
            <a:extLst>
              <a:ext uri="{FF2B5EF4-FFF2-40B4-BE49-F238E27FC236}">
                <a16:creationId xmlns:a16="http://schemas.microsoft.com/office/drawing/2014/main" id="{E5CD6425-B6D1-0445-8368-4F86C694F9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457105"/>
            <a:ext cx="4038600" cy="1116702"/>
          </a:xfrm>
        </p:spPr>
      </p:pic>
      <p:pic>
        <p:nvPicPr>
          <p:cNvPr id="9" name="Content Placeholder 8" descr="Text&#10;&#10;Description automatically generated">
            <a:extLst>
              <a:ext uri="{FF2B5EF4-FFF2-40B4-BE49-F238E27FC236}">
                <a16:creationId xmlns:a16="http://schemas.microsoft.com/office/drawing/2014/main" id="{ACCC5E3B-7E07-6640-B5D7-B83EBE6605C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488863"/>
            <a:ext cx="4038600" cy="1053187"/>
          </a:xfrm>
        </p:spPr>
      </p:pic>
      <p:sp>
        <p:nvSpPr>
          <p:cNvPr id="5" name="Slide Number Placeholder 4">
            <a:extLst>
              <a:ext uri="{FF2B5EF4-FFF2-40B4-BE49-F238E27FC236}">
                <a16:creationId xmlns:a16="http://schemas.microsoft.com/office/drawing/2014/main" id="{21785DE4-9503-E848-860D-661BCB323FA2}"/>
              </a:ext>
            </a:extLst>
          </p:cNvPr>
          <p:cNvSpPr>
            <a:spLocks noGrp="1"/>
          </p:cNvSpPr>
          <p:nvPr>
            <p:ph type="sldNum" sz="quarter" idx="12"/>
          </p:nvPr>
        </p:nvSpPr>
        <p:spPr/>
        <p:txBody>
          <a:bodyPr/>
          <a:lstStyle/>
          <a:p>
            <a:fld id="{7B974F2B-9D21-E245-9AF4-6B0C0FFEE9E0}" type="slidenum">
              <a:rPr lang="en-AU" altLang="x-none" smtClean="0"/>
              <a:pPr/>
              <a:t>6</a:t>
            </a:fld>
            <a:endParaRPr lang="en-AU" altLang="x-none"/>
          </a:p>
        </p:txBody>
      </p:sp>
    </p:spTree>
    <p:extLst>
      <p:ext uri="{BB962C8B-B14F-4D97-AF65-F5344CB8AC3E}">
        <p14:creationId xmlns:p14="http://schemas.microsoft.com/office/powerpoint/2010/main" val="83978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393D-06A6-FE43-BA23-13BD3DD2B57E}"/>
              </a:ext>
            </a:extLst>
          </p:cNvPr>
          <p:cNvSpPr>
            <a:spLocks noGrp="1"/>
          </p:cNvSpPr>
          <p:nvPr>
            <p:ph type="title"/>
          </p:nvPr>
        </p:nvSpPr>
        <p:spPr/>
        <p:txBody>
          <a:bodyPr/>
          <a:lstStyle/>
          <a:p>
            <a:r>
              <a:rPr lang="en-US" dirty="0"/>
              <a:t>In a Nutshell…</a:t>
            </a:r>
          </a:p>
        </p:txBody>
      </p:sp>
      <p:pic>
        <p:nvPicPr>
          <p:cNvPr id="7" name="Content Placeholder 6" descr="Graphical user interface, text&#10;&#10;Description automatically generated">
            <a:extLst>
              <a:ext uri="{FF2B5EF4-FFF2-40B4-BE49-F238E27FC236}">
                <a16:creationId xmlns:a16="http://schemas.microsoft.com/office/drawing/2014/main" id="{9DD941C2-0170-7040-A21E-A786A788F55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480936"/>
            <a:ext cx="4038600" cy="1069041"/>
          </a:xfrm>
        </p:spPr>
      </p:pic>
      <p:pic>
        <p:nvPicPr>
          <p:cNvPr id="9" name="Content Placeholder 8" descr="Text&#10;&#10;Description automatically generated">
            <a:extLst>
              <a:ext uri="{FF2B5EF4-FFF2-40B4-BE49-F238E27FC236}">
                <a16:creationId xmlns:a16="http://schemas.microsoft.com/office/drawing/2014/main" id="{3CF385C3-0536-8E43-8EA5-4640371DBF1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355845"/>
            <a:ext cx="4038600" cy="1319222"/>
          </a:xfrm>
        </p:spPr>
      </p:pic>
      <p:sp>
        <p:nvSpPr>
          <p:cNvPr id="5" name="Slide Number Placeholder 4">
            <a:extLst>
              <a:ext uri="{FF2B5EF4-FFF2-40B4-BE49-F238E27FC236}">
                <a16:creationId xmlns:a16="http://schemas.microsoft.com/office/drawing/2014/main" id="{1B2AA957-BE56-AF46-ACED-CC9AFDA332ED}"/>
              </a:ext>
            </a:extLst>
          </p:cNvPr>
          <p:cNvSpPr>
            <a:spLocks noGrp="1"/>
          </p:cNvSpPr>
          <p:nvPr>
            <p:ph type="sldNum" sz="quarter" idx="12"/>
          </p:nvPr>
        </p:nvSpPr>
        <p:spPr/>
        <p:txBody>
          <a:bodyPr/>
          <a:lstStyle/>
          <a:p>
            <a:fld id="{7B974F2B-9D21-E245-9AF4-6B0C0FFEE9E0}" type="slidenum">
              <a:rPr lang="en-AU" altLang="x-none" smtClean="0"/>
              <a:pPr/>
              <a:t>7</a:t>
            </a:fld>
            <a:endParaRPr lang="en-AU" altLang="x-none"/>
          </a:p>
        </p:txBody>
      </p:sp>
    </p:spTree>
    <p:extLst>
      <p:ext uri="{BB962C8B-B14F-4D97-AF65-F5344CB8AC3E}">
        <p14:creationId xmlns:p14="http://schemas.microsoft.com/office/powerpoint/2010/main" val="203810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3663-C3B5-864F-A1F2-3A234385B187}"/>
              </a:ext>
            </a:extLst>
          </p:cNvPr>
          <p:cNvSpPr>
            <a:spLocks noGrp="1"/>
          </p:cNvSpPr>
          <p:nvPr>
            <p:ph type="title"/>
          </p:nvPr>
        </p:nvSpPr>
        <p:spPr/>
        <p:txBody>
          <a:bodyPr/>
          <a:lstStyle/>
          <a:p>
            <a:r>
              <a:rPr lang="en-US" dirty="0"/>
              <a:t>In a Nutshell…</a:t>
            </a:r>
          </a:p>
        </p:txBody>
      </p:sp>
      <p:pic>
        <p:nvPicPr>
          <p:cNvPr id="7" name="Content Placeholder 6" descr="Text&#10;&#10;Description automatically generated">
            <a:extLst>
              <a:ext uri="{FF2B5EF4-FFF2-40B4-BE49-F238E27FC236}">
                <a16:creationId xmlns:a16="http://schemas.microsoft.com/office/drawing/2014/main" id="{39A706E1-ABBC-7241-B126-D6DF82452D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376537"/>
            <a:ext cx="4038600" cy="1277838"/>
          </a:xfrm>
        </p:spPr>
      </p:pic>
      <p:pic>
        <p:nvPicPr>
          <p:cNvPr id="9" name="Content Placeholder 8" descr="Text, letter&#10;&#10;Description automatically generated">
            <a:extLst>
              <a:ext uri="{FF2B5EF4-FFF2-40B4-BE49-F238E27FC236}">
                <a16:creationId xmlns:a16="http://schemas.microsoft.com/office/drawing/2014/main" id="{862953FA-22D5-C24E-BA50-ED358C30929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017922"/>
            <a:ext cx="4038600" cy="1995068"/>
          </a:xfrm>
        </p:spPr>
      </p:pic>
      <p:sp>
        <p:nvSpPr>
          <p:cNvPr id="5" name="Slide Number Placeholder 4">
            <a:extLst>
              <a:ext uri="{FF2B5EF4-FFF2-40B4-BE49-F238E27FC236}">
                <a16:creationId xmlns:a16="http://schemas.microsoft.com/office/drawing/2014/main" id="{49308DCA-A0C2-D64E-9687-F9A3AC848AE0}"/>
              </a:ext>
            </a:extLst>
          </p:cNvPr>
          <p:cNvSpPr>
            <a:spLocks noGrp="1"/>
          </p:cNvSpPr>
          <p:nvPr>
            <p:ph type="sldNum" sz="quarter" idx="12"/>
          </p:nvPr>
        </p:nvSpPr>
        <p:spPr/>
        <p:txBody>
          <a:bodyPr/>
          <a:lstStyle/>
          <a:p>
            <a:fld id="{7B974F2B-9D21-E245-9AF4-6B0C0FFEE9E0}" type="slidenum">
              <a:rPr lang="en-AU" altLang="x-none" smtClean="0"/>
              <a:pPr/>
              <a:t>8</a:t>
            </a:fld>
            <a:endParaRPr lang="en-AU" altLang="x-none"/>
          </a:p>
        </p:txBody>
      </p:sp>
    </p:spTree>
    <p:extLst>
      <p:ext uri="{BB962C8B-B14F-4D97-AF65-F5344CB8AC3E}">
        <p14:creationId xmlns:p14="http://schemas.microsoft.com/office/powerpoint/2010/main" val="210810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6699-47B3-E346-BC72-829CC1DF9DE1}"/>
              </a:ext>
            </a:extLst>
          </p:cNvPr>
          <p:cNvSpPr>
            <a:spLocks noGrp="1"/>
          </p:cNvSpPr>
          <p:nvPr>
            <p:ph type="title"/>
          </p:nvPr>
        </p:nvSpPr>
        <p:spPr/>
        <p:txBody>
          <a:bodyPr/>
          <a:lstStyle/>
          <a:p>
            <a:r>
              <a:rPr lang="en-US" dirty="0"/>
              <a:t>What are digital assets</a:t>
            </a:r>
          </a:p>
        </p:txBody>
      </p:sp>
      <p:sp>
        <p:nvSpPr>
          <p:cNvPr id="3" name="Text Placeholder 2">
            <a:extLst>
              <a:ext uri="{FF2B5EF4-FFF2-40B4-BE49-F238E27FC236}">
                <a16:creationId xmlns:a16="http://schemas.microsoft.com/office/drawing/2014/main" id="{4A660ED2-DCBF-9C41-960A-E29AEF917B63}"/>
              </a:ext>
            </a:extLst>
          </p:cNvPr>
          <p:cNvSpPr>
            <a:spLocks noGrp="1"/>
          </p:cNvSpPr>
          <p:nvPr>
            <p:ph type="body" idx="1"/>
          </p:nvPr>
        </p:nvSpPr>
        <p:spPr/>
        <p:txBody>
          <a:bodyPr/>
          <a:lstStyle/>
          <a:p>
            <a:r>
              <a:rPr lang="en-US" dirty="0"/>
              <a:t>View 1</a:t>
            </a:r>
          </a:p>
        </p:txBody>
      </p:sp>
      <p:pic>
        <p:nvPicPr>
          <p:cNvPr id="9" name="Content Placeholder 8" descr="Text&#10;&#10;Description automatically generated with medium confidence">
            <a:extLst>
              <a:ext uri="{FF2B5EF4-FFF2-40B4-BE49-F238E27FC236}">
                <a16:creationId xmlns:a16="http://schemas.microsoft.com/office/drawing/2014/main" id="{AAD2E80D-B859-9F4C-8C47-CB8C71273F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2652636"/>
            <a:ext cx="4040188" cy="1338416"/>
          </a:xfrm>
        </p:spPr>
      </p:pic>
      <p:sp>
        <p:nvSpPr>
          <p:cNvPr id="5" name="Text Placeholder 4">
            <a:extLst>
              <a:ext uri="{FF2B5EF4-FFF2-40B4-BE49-F238E27FC236}">
                <a16:creationId xmlns:a16="http://schemas.microsoft.com/office/drawing/2014/main" id="{6A62DE00-1A78-E74D-AD14-5E05AB20BDB4}"/>
              </a:ext>
            </a:extLst>
          </p:cNvPr>
          <p:cNvSpPr>
            <a:spLocks noGrp="1"/>
          </p:cNvSpPr>
          <p:nvPr>
            <p:ph type="body" sz="quarter" idx="3"/>
          </p:nvPr>
        </p:nvSpPr>
        <p:spPr/>
        <p:txBody>
          <a:bodyPr/>
          <a:lstStyle/>
          <a:p>
            <a:r>
              <a:rPr lang="en-US" dirty="0"/>
              <a:t>View 2</a:t>
            </a:r>
          </a:p>
        </p:txBody>
      </p:sp>
      <p:pic>
        <p:nvPicPr>
          <p:cNvPr id="11" name="Content Placeholder 10" descr="Text&#10;&#10;Description automatically generated">
            <a:extLst>
              <a:ext uri="{FF2B5EF4-FFF2-40B4-BE49-F238E27FC236}">
                <a16:creationId xmlns:a16="http://schemas.microsoft.com/office/drawing/2014/main" id="{8AC73B19-11D0-C84A-A50F-DD23C048829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2620240"/>
            <a:ext cx="4041775" cy="1403207"/>
          </a:xfrm>
        </p:spPr>
      </p:pic>
      <p:sp>
        <p:nvSpPr>
          <p:cNvPr id="7" name="Slide Number Placeholder 6">
            <a:extLst>
              <a:ext uri="{FF2B5EF4-FFF2-40B4-BE49-F238E27FC236}">
                <a16:creationId xmlns:a16="http://schemas.microsoft.com/office/drawing/2014/main" id="{CFDFD464-38F6-6342-83F0-86DE838627C7}"/>
              </a:ext>
            </a:extLst>
          </p:cNvPr>
          <p:cNvSpPr>
            <a:spLocks noGrp="1"/>
          </p:cNvSpPr>
          <p:nvPr>
            <p:ph type="sldNum" sz="quarter" idx="12"/>
          </p:nvPr>
        </p:nvSpPr>
        <p:spPr/>
        <p:txBody>
          <a:bodyPr/>
          <a:lstStyle/>
          <a:p>
            <a:fld id="{C0DAB902-158A-EA4A-9B29-A91032638C0C}" type="slidenum">
              <a:rPr lang="en-AU" altLang="x-none" smtClean="0"/>
              <a:pPr/>
              <a:t>9</a:t>
            </a:fld>
            <a:endParaRPr lang="en-AU" altLang="x-none"/>
          </a:p>
        </p:txBody>
      </p:sp>
    </p:spTree>
    <p:extLst>
      <p:ext uri="{BB962C8B-B14F-4D97-AF65-F5344CB8AC3E}">
        <p14:creationId xmlns:p14="http://schemas.microsoft.com/office/powerpoint/2010/main" val="2795302133"/>
      </p:ext>
    </p:extLst>
  </p:cSld>
  <p:clrMapOvr>
    <a:masterClrMapping/>
  </p:clrMapOvr>
</p:sld>
</file>

<file path=ppt/theme/theme1.xml><?xml version="1.0" encoding="utf-8"?>
<a:theme xmlns:a="http://schemas.openxmlformats.org/drawingml/2006/main" name="ANUPowerpointTemplate2010">
  <a:themeElements>
    <a:clrScheme name="ANU2018">
      <a:dk1>
        <a:srgbClr val="000000"/>
      </a:dk1>
      <a:lt1>
        <a:srgbClr val="000000"/>
      </a:lt1>
      <a:dk2>
        <a:srgbClr val="FFFFFF"/>
      </a:dk2>
      <a:lt2>
        <a:srgbClr val="FFFFFF"/>
      </a:lt2>
      <a:accent1>
        <a:srgbClr val="55707D"/>
      </a:accent1>
      <a:accent2>
        <a:srgbClr val="6C4D23"/>
      </a:accent2>
      <a:accent3>
        <a:srgbClr val="AACCDC"/>
      </a:accent3>
      <a:accent4>
        <a:srgbClr val="B6A691"/>
      </a:accent4>
      <a:accent5>
        <a:srgbClr val="E3EEF3"/>
      </a:accent5>
      <a:accent6>
        <a:srgbClr val="DAD2C8"/>
      </a:accent6>
      <a:hlink>
        <a:srgbClr val="00549E"/>
      </a:hlink>
      <a:folHlink>
        <a:srgbClr val="00549E"/>
      </a:folHlink>
    </a:clrScheme>
    <a:fontScheme name="ANUPowerpointTemplate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ANU2018</Template>
  <TotalTime>36114</TotalTime>
  <Words>907</Words>
  <Application>Microsoft Macintosh PowerPoint</Application>
  <PresentationFormat>On-screen Show (16:9)</PresentationFormat>
  <Paragraphs>125</Paragraphs>
  <Slides>25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Arial</vt:lpstr>
      <vt:lpstr>ANUPowerpointTemplate2010</vt:lpstr>
      <vt:lpstr>Blockchain &amp; Legal Innovation I Lecture 4 – Digital Assets</vt:lpstr>
      <vt:lpstr>Assessment 1</vt:lpstr>
      <vt:lpstr>Basic Structure</vt:lpstr>
      <vt:lpstr>In a Nutshell…</vt:lpstr>
      <vt:lpstr>In a Nutshell…</vt:lpstr>
      <vt:lpstr>In a Nutshell…</vt:lpstr>
      <vt:lpstr>In a Nutshell…</vt:lpstr>
      <vt:lpstr>In a Nutshell…</vt:lpstr>
      <vt:lpstr>What are digital assets</vt:lpstr>
      <vt:lpstr>Are Digital Assets Property?</vt:lpstr>
      <vt:lpstr>What Type of Property</vt:lpstr>
      <vt:lpstr>Proposal</vt:lpstr>
      <vt:lpstr>Types of Digital Assets</vt:lpstr>
      <vt:lpstr>Suggested Definitions</vt:lpstr>
      <vt:lpstr>Native vs Non-Native</vt:lpstr>
      <vt:lpstr>Fungible vs Non-Fungible</vt:lpstr>
      <vt:lpstr>Tokens as Money/Currency</vt:lpstr>
      <vt:lpstr>Tokens as Financial Products</vt:lpstr>
      <vt:lpstr>What About Something Else</vt:lpstr>
      <vt:lpstr>Money vs Something Else</vt:lpstr>
      <vt:lpstr>Digital Money is easy to trace…</vt:lpstr>
      <vt:lpstr>Good Issues For Research</vt:lpstr>
      <vt:lpstr>Good Issues For Research</vt:lpstr>
      <vt:lpstr>Good Issues For Research</vt:lpstr>
      <vt:lpstr>Good Issues For Research</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Scott Chamberlain</cp:lastModifiedBy>
  <cp:revision>201</cp:revision>
  <dcterms:created xsi:type="dcterms:W3CDTF">2010-10-19T05:25:31Z</dcterms:created>
  <dcterms:modified xsi:type="dcterms:W3CDTF">2022-03-22T22:47:02Z</dcterms:modified>
</cp:coreProperties>
</file>