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329" r:id="rId3"/>
    <p:sldId id="315" r:id="rId4"/>
    <p:sldId id="328" r:id="rId5"/>
    <p:sldId id="316" r:id="rId6"/>
    <p:sldId id="317" r:id="rId7"/>
    <p:sldId id="318" r:id="rId8"/>
    <p:sldId id="319" r:id="rId9"/>
    <p:sldId id="321" r:id="rId10"/>
    <p:sldId id="322" r:id="rId11"/>
    <p:sldId id="320" r:id="rId12"/>
    <p:sldId id="323" r:id="rId13"/>
    <p:sldId id="324" r:id="rId14"/>
    <p:sldId id="334" r:id="rId15"/>
    <p:sldId id="326" r:id="rId16"/>
    <p:sldId id="335" r:id="rId17"/>
    <p:sldId id="327" r:id="rId18"/>
    <p:sldId id="336" r:id="rId19"/>
    <p:sldId id="331" r:id="rId20"/>
    <p:sldId id="332" r:id="rId21"/>
    <p:sldId id="333" r:id="rId22"/>
  </p:sldIdLst>
  <p:sldSz cx="9144000" cy="5143500" type="screen16x9"/>
  <p:notesSz cx="6858000" cy="9144000"/>
  <p:defaultTextStyle>
    <a:defPPr>
      <a:defRPr lang="en-AU"/>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521415D9-36F7-43E2-AB2F-B90AF26B5E84}">
      <p14:sectionLst xmlns:p14="http://schemas.microsoft.com/office/powerpoint/2010/main">
        <p14:section name="Impact on Lawyers &amp; Legal Practice" id="{ABA229C1-9C54-4D4B-90F3-FD1DD28F99FE}">
          <p14:sldIdLst>
            <p14:sldId id="256"/>
            <p14:sldId id="329"/>
            <p14:sldId id="315"/>
            <p14:sldId id="328"/>
            <p14:sldId id="316"/>
            <p14:sldId id="317"/>
            <p14:sldId id="318"/>
            <p14:sldId id="319"/>
            <p14:sldId id="321"/>
            <p14:sldId id="322"/>
            <p14:sldId id="320"/>
            <p14:sldId id="323"/>
            <p14:sldId id="324"/>
            <p14:sldId id="334"/>
            <p14:sldId id="326"/>
            <p14:sldId id="335"/>
            <p14:sldId id="327"/>
            <p14:sldId id="336"/>
            <p14:sldId id="331"/>
            <p14:sldId id="332"/>
            <p14:sldId id="33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0BE"/>
    <a:srgbClr val="527688"/>
    <a:srgbClr val="5E889D"/>
    <a:srgbClr val="FFFF00"/>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4" autoAdjust="0"/>
    <p:restoredTop sz="94719"/>
  </p:normalViewPr>
  <p:slideViewPr>
    <p:cSldViewPr>
      <p:cViewPr varScale="1">
        <p:scale>
          <a:sx n="202" d="100"/>
          <a:sy n="202" d="100"/>
        </p:scale>
        <p:origin x="1312"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x-none"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x-none" altLang="x-none"/>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x-none"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65915-65BC-9D4C-AEEF-4B8B5412371C}" type="slidenum">
              <a:rPr lang="en-AU" altLang="x-none"/>
              <a:pPr/>
              <a:t>‹#›</a:t>
            </a:fld>
            <a:endParaRPr lang="en-AU" altLang="x-none"/>
          </a:p>
        </p:txBody>
      </p:sp>
    </p:spTree>
    <p:extLst>
      <p:ext uri="{BB962C8B-B14F-4D97-AF65-F5344CB8AC3E}">
        <p14:creationId xmlns:p14="http://schemas.microsoft.com/office/powerpoint/2010/main" val="4049348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65915-65BC-9D4C-AEEF-4B8B5412371C}" type="slidenum">
              <a:rPr lang="en-AU" altLang="x-none" smtClean="0"/>
              <a:pPr/>
              <a:t>1</a:t>
            </a:fld>
            <a:endParaRPr lang="en-AU" altLang="x-none"/>
          </a:p>
        </p:txBody>
      </p:sp>
    </p:spTree>
    <p:extLst>
      <p:ext uri="{BB962C8B-B14F-4D97-AF65-F5344CB8AC3E}">
        <p14:creationId xmlns:p14="http://schemas.microsoft.com/office/powerpoint/2010/main" val="417582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65915-65BC-9D4C-AEEF-4B8B5412371C}" type="slidenum">
              <a:rPr lang="en-AU" altLang="x-none" smtClean="0"/>
              <a:pPr/>
              <a:t>21</a:t>
            </a:fld>
            <a:endParaRPr lang="en-AU" altLang="x-none"/>
          </a:p>
        </p:txBody>
      </p:sp>
    </p:spTree>
    <p:extLst>
      <p:ext uri="{BB962C8B-B14F-4D97-AF65-F5344CB8AC3E}">
        <p14:creationId xmlns:p14="http://schemas.microsoft.com/office/powerpoint/2010/main" val="1701626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489325"/>
            <a:ext cx="9144000" cy="1654175"/>
          </a:xfrm>
          <a:prstGeom prst="rect">
            <a:avLst/>
          </a:prstGeom>
          <a:solidFill>
            <a:srgbClr val="94B0B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5" name="Rectangle 8"/>
          <p:cNvSpPr>
            <a:spLocks noChangeArrowheads="1"/>
          </p:cNvSpPr>
          <p:nvPr/>
        </p:nvSpPr>
        <p:spPr bwMode="auto">
          <a:xfrm>
            <a:off x="0" y="0"/>
            <a:ext cx="9144000" cy="771525"/>
          </a:xfrm>
          <a:prstGeom prst="rect">
            <a:avLst/>
          </a:prstGeom>
          <a:solidFill>
            <a:srgbClr val="3333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6" name="Picture 12" descr="ANU_LOGO_WHITE"/>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3489722"/>
            <a:ext cx="8280400" cy="523220"/>
          </a:xfrm>
        </p:spPr>
        <p:txBody>
          <a:bodyPr>
            <a:spAutoFit/>
          </a:bodyPr>
          <a:lstStyle>
            <a:lvl1pPr marL="0" indent="0">
              <a:buFontTx/>
              <a:buNone/>
              <a:defRPr sz="2800"/>
            </a:lvl1pPr>
          </a:lstStyle>
          <a:p>
            <a:pPr lvl="0"/>
            <a:r>
              <a:rPr lang="en-AU" noProof="0"/>
              <a:t>Click to edit Master subtitle style</a:t>
            </a:r>
          </a:p>
        </p:txBody>
      </p:sp>
      <p:sp>
        <p:nvSpPr>
          <p:cNvPr id="8195" name="Rectangle 3"/>
          <p:cNvSpPr>
            <a:spLocks noGrp="1" noChangeArrowheads="1"/>
          </p:cNvSpPr>
          <p:nvPr>
            <p:ph type="ctrTitle"/>
          </p:nvPr>
        </p:nvSpPr>
        <p:spPr>
          <a:xfrm>
            <a:off x="468316" y="1356809"/>
            <a:ext cx="8207375" cy="646331"/>
          </a:xfrm>
        </p:spPr>
        <p:txBody>
          <a:bodyPr>
            <a:spAutoFit/>
          </a:bodyPr>
          <a:lstStyle>
            <a:lvl1pPr>
              <a:defRPr>
                <a:solidFill>
                  <a:schemeClr val="tx1"/>
                </a:solidFill>
              </a:defRPr>
            </a:lvl1pPr>
          </a:lstStyle>
          <a:p>
            <a:pPr lvl="0"/>
            <a:r>
              <a:rPr lang="en-AU" noProof="0"/>
              <a:t>Click to edit Master title style</a:t>
            </a:r>
          </a:p>
        </p:txBody>
      </p:sp>
      <p:sp>
        <p:nvSpPr>
          <p:cNvPr id="7" name="Rectangle 5"/>
          <p:cNvSpPr>
            <a:spLocks noGrp="1" noChangeArrowheads="1"/>
          </p:cNvSpPr>
          <p:nvPr>
            <p:ph type="dt" sz="half" idx="10"/>
          </p:nvPr>
        </p:nvSpPr>
        <p:spPr>
          <a:xfrm>
            <a:off x="457200" y="4684713"/>
            <a:ext cx="2133600" cy="357187"/>
          </a:xfrm>
        </p:spPr>
        <p:txBody>
          <a:bodyPr/>
          <a:lstStyle>
            <a:lvl1pPr algn="l">
              <a:defRPr/>
            </a:lvl1pPr>
          </a:lstStyle>
          <a:p>
            <a:endParaRPr lang="x-none" altLang="x-none"/>
          </a:p>
        </p:txBody>
      </p:sp>
      <p:sp>
        <p:nvSpPr>
          <p:cNvPr id="8" name="Rectangle 6"/>
          <p:cNvSpPr>
            <a:spLocks noGrp="1" noChangeArrowheads="1"/>
          </p:cNvSpPr>
          <p:nvPr>
            <p:ph type="ftr" sz="quarter" idx="11"/>
          </p:nvPr>
        </p:nvSpPr>
        <p:spPr>
          <a:xfrm>
            <a:off x="3124200" y="4684713"/>
            <a:ext cx="2895600" cy="357187"/>
          </a:xfrm>
        </p:spPr>
        <p:txBody>
          <a:bodyPr/>
          <a:lstStyle>
            <a:lvl1pPr algn="ctr">
              <a:defRPr/>
            </a:lvl1pPr>
          </a:lstStyle>
          <a:p>
            <a:pPr>
              <a:defRPr/>
            </a:pPr>
            <a:r>
              <a:rPr lang="en-AU"/>
              <a:t>Footer text goes in here</a:t>
            </a:r>
          </a:p>
        </p:txBody>
      </p:sp>
      <p:sp>
        <p:nvSpPr>
          <p:cNvPr id="9" name="Rectangle 7"/>
          <p:cNvSpPr>
            <a:spLocks noGrp="1" noChangeArrowheads="1"/>
          </p:cNvSpPr>
          <p:nvPr>
            <p:ph type="sldNum" sz="quarter" idx="12"/>
          </p:nvPr>
        </p:nvSpPr>
        <p:spPr>
          <a:xfrm>
            <a:off x="6553200" y="4684713"/>
            <a:ext cx="2133600" cy="357187"/>
          </a:xfrm>
        </p:spPr>
        <p:txBody>
          <a:bodyPr/>
          <a:lstStyle>
            <a:lvl1pPr>
              <a:defRPr/>
            </a:lvl1pPr>
          </a:lstStyle>
          <a:p>
            <a:fld id="{4891EEDB-BB68-3744-88DF-3B37F5095CB2}" type="slidenum">
              <a:rPr lang="en-AU" altLang="x-none"/>
              <a:pPr/>
              <a:t>‹#›</a:t>
            </a:fld>
            <a:endParaRPr lang="en-AU" altLang="x-none"/>
          </a:p>
        </p:txBody>
      </p:sp>
    </p:spTree>
    <p:extLst>
      <p:ext uri="{BB962C8B-B14F-4D97-AF65-F5344CB8AC3E}">
        <p14:creationId xmlns:p14="http://schemas.microsoft.com/office/powerpoint/2010/main" val="17473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FC1DCB3E-CCB0-3549-87EB-2189C6B00A9F}" type="slidenum">
              <a:rPr lang="en-AU" altLang="x-none"/>
              <a:pPr/>
              <a:t>‹#›</a:t>
            </a:fld>
            <a:endParaRPr lang="en-AU" altLang="x-none"/>
          </a:p>
        </p:txBody>
      </p:sp>
    </p:spTree>
    <p:extLst>
      <p:ext uri="{BB962C8B-B14F-4D97-AF65-F5344CB8AC3E}">
        <p14:creationId xmlns:p14="http://schemas.microsoft.com/office/powerpoint/2010/main" val="590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573881"/>
            <a:ext cx="2058988" cy="402074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3" y="573881"/>
            <a:ext cx="6029325" cy="40207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3784F347-27A3-634B-A002-03B5F6948862}" type="slidenum">
              <a:rPr lang="en-AU" altLang="x-none"/>
              <a:pPr/>
              <a:t>‹#›</a:t>
            </a:fld>
            <a:endParaRPr lang="en-AU" altLang="x-none"/>
          </a:p>
        </p:txBody>
      </p:sp>
    </p:spTree>
    <p:extLst>
      <p:ext uri="{BB962C8B-B14F-4D97-AF65-F5344CB8AC3E}">
        <p14:creationId xmlns:p14="http://schemas.microsoft.com/office/powerpoint/2010/main" val="30139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8E41B671-95F8-AD49-965B-CC100353298F}" type="slidenum">
              <a:rPr lang="en-AU" altLang="x-none"/>
              <a:pPr/>
              <a:t>‹#›</a:t>
            </a:fld>
            <a:endParaRPr lang="en-AU" altLang="x-none"/>
          </a:p>
        </p:txBody>
      </p:sp>
    </p:spTree>
    <p:extLst>
      <p:ext uri="{BB962C8B-B14F-4D97-AF65-F5344CB8AC3E}">
        <p14:creationId xmlns:p14="http://schemas.microsoft.com/office/powerpoint/2010/main" val="203400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7DBCCD5A-69F8-7C44-8AF6-D041C925865F}" type="slidenum">
              <a:rPr lang="en-AU" altLang="x-none"/>
              <a:pPr/>
              <a:t>‹#›</a:t>
            </a:fld>
            <a:endParaRPr lang="en-AU" altLang="x-none"/>
          </a:p>
        </p:txBody>
      </p:sp>
    </p:spTree>
    <p:extLst>
      <p:ext uri="{BB962C8B-B14F-4D97-AF65-F5344CB8AC3E}">
        <p14:creationId xmlns:p14="http://schemas.microsoft.com/office/powerpoint/2010/main" val="185186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8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7B974F2B-9D21-E245-9AF4-6B0C0FFEE9E0}" type="slidenum">
              <a:rPr lang="en-AU" altLang="x-none"/>
              <a:pPr/>
              <a:t>‹#›</a:t>
            </a:fld>
            <a:endParaRPr lang="en-AU" altLang="x-none"/>
          </a:p>
        </p:txBody>
      </p:sp>
    </p:spTree>
    <p:extLst>
      <p:ext uri="{BB962C8B-B14F-4D97-AF65-F5344CB8AC3E}">
        <p14:creationId xmlns:p14="http://schemas.microsoft.com/office/powerpoint/2010/main" val="77492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1510"/>
            <a:ext cx="8229600" cy="85725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37184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0532"/>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8" y="137184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840532"/>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endParaRPr lang="x-none" altLang="x-none"/>
          </a:p>
        </p:txBody>
      </p:sp>
      <p:sp>
        <p:nvSpPr>
          <p:cNvPr id="8"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p:cNvSpPr>
            <a:spLocks noGrp="1" noChangeArrowheads="1"/>
          </p:cNvSpPr>
          <p:nvPr>
            <p:ph type="sldNum" sz="quarter" idx="12"/>
          </p:nvPr>
        </p:nvSpPr>
        <p:spPr>
          <a:ln/>
        </p:spPr>
        <p:txBody>
          <a:bodyPr/>
          <a:lstStyle>
            <a:lvl1pPr>
              <a:defRPr/>
            </a:lvl1pPr>
          </a:lstStyle>
          <a:p>
            <a:fld id="{C0DAB902-158A-EA4A-9B29-A91032638C0C}" type="slidenum">
              <a:rPr lang="en-AU" altLang="x-none"/>
              <a:pPr/>
              <a:t>‹#›</a:t>
            </a:fld>
            <a:endParaRPr lang="en-AU" altLang="x-none"/>
          </a:p>
        </p:txBody>
      </p:sp>
    </p:spTree>
    <p:extLst>
      <p:ext uri="{BB962C8B-B14F-4D97-AF65-F5344CB8AC3E}">
        <p14:creationId xmlns:p14="http://schemas.microsoft.com/office/powerpoint/2010/main" val="187612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endParaRPr lang="x-none" altLang="x-none"/>
          </a:p>
        </p:txBody>
      </p:sp>
      <p:sp>
        <p:nvSpPr>
          <p:cNvPr id="4"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p:cNvSpPr>
            <a:spLocks noGrp="1" noChangeArrowheads="1"/>
          </p:cNvSpPr>
          <p:nvPr>
            <p:ph type="sldNum" sz="quarter" idx="12"/>
          </p:nvPr>
        </p:nvSpPr>
        <p:spPr>
          <a:ln/>
        </p:spPr>
        <p:txBody>
          <a:bodyPr/>
          <a:lstStyle>
            <a:lvl1pPr>
              <a:defRPr/>
            </a:lvl1pPr>
          </a:lstStyle>
          <a:p>
            <a:fld id="{53C4A34E-B7E2-AF48-84B4-ABB5E3E903B3}" type="slidenum">
              <a:rPr lang="en-AU" altLang="x-none"/>
              <a:pPr/>
              <a:t>‹#›</a:t>
            </a:fld>
            <a:endParaRPr lang="en-AU" altLang="x-none"/>
          </a:p>
        </p:txBody>
      </p:sp>
    </p:spTree>
    <p:extLst>
      <p:ext uri="{BB962C8B-B14F-4D97-AF65-F5344CB8AC3E}">
        <p14:creationId xmlns:p14="http://schemas.microsoft.com/office/powerpoint/2010/main" val="57843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x-none" altLang="x-none"/>
          </a:p>
        </p:txBody>
      </p:sp>
      <p:sp>
        <p:nvSpPr>
          <p:cNvPr id="3"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p:cNvSpPr>
            <a:spLocks noGrp="1" noChangeArrowheads="1"/>
          </p:cNvSpPr>
          <p:nvPr>
            <p:ph type="sldNum" sz="quarter" idx="12"/>
          </p:nvPr>
        </p:nvSpPr>
        <p:spPr>
          <a:ln/>
        </p:spPr>
        <p:txBody>
          <a:bodyPr/>
          <a:lstStyle>
            <a:lvl1pPr>
              <a:defRPr/>
            </a:lvl1pPr>
          </a:lstStyle>
          <a:p>
            <a:fld id="{F71F18A7-E4DE-1D4E-9EBA-144F41C577F4}" type="slidenum">
              <a:rPr lang="en-AU" altLang="x-none"/>
              <a:pPr/>
              <a:t>‹#›</a:t>
            </a:fld>
            <a:endParaRPr lang="en-AU" altLang="x-none"/>
          </a:p>
        </p:txBody>
      </p:sp>
    </p:spTree>
    <p:extLst>
      <p:ext uri="{BB962C8B-B14F-4D97-AF65-F5344CB8AC3E}">
        <p14:creationId xmlns:p14="http://schemas.microsoft.com/office/powerpoint/2010/main" val="1232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411510"/>
            <a:ext cx="3008313" cy="871538"/>
          </a:xfrm>
        </p:spPr>
        <p:txBody>
          <a:bodyPr anchor="b"/>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575050" y="55817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ext Placeholder 3"/>
          <p:cNvSpPr>
            <a:spLocks noGrp="1"/>
          </p:cNvSpPr>
          <p:nvPr>
            <p:ph type="body" sz="half" idx="2"/>
          </p:nvPr>
        </p:nvSpPr>
        <p:spPr>
          <a:xfrm>
            <a:off x="457203" y="1347614"/>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E86A5948-6753-F44D-9810-9C77D3739C96}" type="slidenum">
              <a:rPr lang="en-AU" altLang="x-none"/>
              <a:pPr/>
              <a:t>‹#›</a:t>
            </a:fld>
            <a:endParaRPr lang="en-AU" altLang="x-none"/>
          </a:p>
        </p:txBody>
      </p:sp>
    </p:spTree>
    <p:extLst>
      <p:ext uri="{BB962C8B-B14F-4D97-AF65-F5344CB8AC3E}">
        <p14:creationId xmlns:p14="http://schemas.microsoft.com/office/powerpoint/2010/main" val="18149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95886"/>
            <a:ext cx="5486400" cy="425054"/>
          </a:xfrm>
        </p:spPr>
        <p:txBody>
          <a:bodyPr anchor="b"/>
          <a:lstStyle>
            <a:lvl1pPr algn="l">
              <a:defRPr sz="2000" b="1"/>
            </a:lvl1pPr>
          </a:lstStyle>
          <a:p>
            <a:r>
              <a:rPr lang="en-US" dirty="0"/>
              <a:t>Click to edit Master title style</a:t>
            </a:r>
            <a:endParaRPr lang="en-AU" dirty="0"/>
          </a:p>
        </p:txBody>
      </p:sp>
      <p:sp>
        <p:nvSpPr>
          <p:cNvPr id="3" name="Picture Placeholder 2"/>
          <p:cNvSpPr>
            <a:spLocks noGrp="1"/>
          </p:cNvSpPr>
          <p:nvPr>
            <p:ph type="pic" idx="1"/>
          </p:nvPr>
        </p:nvSpPr>
        <p:spPr>
          <a:xfrm>
            <a:off x="1792288" y="63777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427235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F73196EC-6DC5-794B-A448-4C35A81CFA13}" type="slidenum">
              <a:rPr lang="en-AU" altLang="x-none"/>
              <a:pPr/>
              <a:t>‹#›</a:t>
            </a:fld>
            <a:endParaRPr lang="en-AU" altLang="x-none"/>
          </a:p>
        </p:txBody>
      </p:sp>
    </p:spTree>
    <p:extLst>
      <p:ext uri="{BB962C8B-B14F-4D97-AF65-F5344CB8AC3E}">
        <p14:creationId xmlns:p14="http://schemas.microsoft.com/office/powerpoint/2010/main" val="6092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4875213"/>
            <a:ext cx="9144000" cy="268287"/>
          </a:xfrm>
          <a:prstGeom prst="rect">
            <a:avLst/>
          </a:prstGeom>
          <a:solidFill>
            <a:srgbClr val="94B0B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1027" name="Rectangle 2"/>
          <p:cNvSpPr>
            <a:spLocks noGrp="1" noChangeArrowheads="1"/>
          </p:cNvSpPr>
          <p:nvPr>
            <p:ph type="title"/>
          </p:nvPr>
        </p:nvSpPr>
        <p:spPr bwMode="auto">
          <a:xfrm>
            <a:off x="468313" y="573088"/>
            <a:ext cx="8229600"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ltLang="x-none"/>
              <a:t>Click to edit Master title style</a:t>
            </a:r>
          </a:p>
        </p:txBody>
      </p:sp>
      <p:sp>
        <p:nvSpPr>
          <p:cNvPr id="1028" name="Rectangle 3"/>
          <p:cNvSpPr>
            <a:spLocks noGrp="1" noChangeArrowheads="1"/>
          </p:cNvSpPr>
          <p:nvPr>
            <p:ph type="body" idx="1"/>
          </p:nvPr>
        </p:nvSpPr>
        <p:spPr bwMode="auto">
          <a:xfrm>
            <a:off x="457200" y="1436688"/>
            <a:ext cx="8229600" cy="3157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ltLang="x-none" dirty="0"/>
              <a:t>Click to edit Master text styles</a:t>
            </a:r>
          </a:p>
          <a:p>
            <a:pPr lvl="1"/>
            <a:r>
              <a:rPr lang="en-AU" altLang="x-none" dirty="0"/>
              <a:t>Second level</a:t>
            </a:r>
          </a:p>
          <a:p>
            <a:pPr lvl="2"/>
            <a:r>
              <a:rPr lang="en-AU" altLang="x-none" dirty="0"/>
              <a:t>Third level</a:t>
            </a:r>
          </a:p>
          <a:p>
            <a:pPr lvl="3"/>
            <a:r>
              <a:rPr lang="en-AU" altLang="x-none" dirty="0"/>
              <a:t>Fourth level</a:t>
            </a:r>
          </a:p>
          <a:p>
            <a:pPr lvl="4"/>
            <a:r>
              <a:rPr lang="en-AU" altLang="x-none" dirty="0"/>
              <a:t>Fifth level</a:t>
            </a:r>
          </a:p>
        </p:txBody>
      </p:sp>
      <p:sp>
        <p:nvSpPr>
          <p:cNvPr id="2" name="Rectangle 4"/>
          <p:cNvSpPr>
            <a:spLocks noGrp="1" noChangeArrowheads="1"/>
          </p:cNvSpPr>
          <p:nvPr>
            <p:ph type="dt" sz="half" idx="2"/>
          </p:nvPr>
        </p:nvSpPr>
        <p:spPr bwMode="auto">
          <a:xfrm>
            <a:off x="5724525" y="4857750"/>
            <a:ext cx="2133600" cy="147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x-none" altLang="x-none"/>
          </a:p>
        </p:txBody>
      </p:sp>
      <p:sp>
        <p:nvSpPr>
          <p:cNvPr id="1029" name="Rectangle 5"/>
          <p:cNvSpPr>
            <a:spLocks noGrp="1" noChangeArrowheads="1"/>
          </p:cNvSpPr>
          <p:nvPr>
            <p:ph type="ftr" sz="quarter" idx="3"/>
          </p:nvPr>
        </p:nvSpPr>
        <p:spPr bwMode="auto">
          <a:xfrm>
            <a:off x="395288" y="4857750"/>
            <a:ext cx="5040312" cy="147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AU"/>
              <a:t>Footer text goes in here</a:t>
            </a:r>
          </a:p>
        </p:txBody>
      </p:sp>
      <p:sp>
        <p:nvSpPr>
          <p:cNvPr id="1030" name="Rectangle 6"/>
          <p:cNvSpPr>
            <a:spLocks noGrp="1" noChangeArrowheads="1"/>
          </p:cNvSpPr>
          <p:nvPr>
            <p:ph type="sldNum" sz="quarter" idx="4"/>
          </p:nvPr>
        </p:nvSpPr>
        <p:spPr bwMode="auto">
          <a:xfrm>
            <a:off x="8101013" y="4857750"/>
            <a:ext cx="585787" cy="16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14E489-80A2-2240-BF01-5BCDDC02687A}" type="slidenum">
              <a:rPr lang="en-AU" altLang="x-none"/>
              <a:pPr/>
              <a:t>‹#›</a:t>
            </a:fld>
            <a:endParaRPr lang="en-AU" altLang="x-none"/>
          </a:p>
        </p:txBody>
      </p:sp>
      <p:sp>
        <p:nvSpPr>
          <p:cNvPr id="1032" name="Rectangle 7"/>
          <p:cNvSpPr>
            <a:spLocks noChangeArrowheads="1"/>
          </p:cNvSpPr>
          <p:nvPr/>
        </p:nvSpPr>
        <p:spPr bwMode="auto">
          <a:xfrm>
            <a:off x="0" y="0"/>
            <a:ext cx="9144000" cy="574675"/>
          </a:xfrm>
          <a:prstGeom prst="rect">
            <a:avLst/>
          </a:prstGeom>
          <a:solidFill>
            <a:srgbClr val="3333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1033" name="Picture 9" descr="ANU_LOGO_WHITE"/>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468313" y="74613"/>
            <a:ext cx="1223962"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600">
          <a:solidFill>
            <a:srgbClr val="527688"/>
          </a:solidFill>
          <a:latin typeface="+mj-lt"/>
          <a:ea typeface="Arial" charset="0"/>
          <a:cs typeface="+mj-cs"/>
        </a:defRPr>
      </a:lvl1pPr>
      <a:lvl2pPr algn="l" rtl="0" eaLnBrk="0" fontAlgn="base" hangingPunct="0">
        <a:spcBef>
          <a:spcPct val="0"/>
        </a:spcBef>
        <a:spcAft>
          <a:spcPct val="0"/>
        </a:spcAft>
        <a:defRPr sz="3600">
          <a:solidFill>
            <a:srgbClr val="527688"/>
          </a:solidFill>
          <a:latin typeface="Arial" charset="0"/>
          <a:ea typeface="Arial" charset="0"/>
          <a:cs typeface="Arial" charset="0"/>
        </a:defRPr>
      </a:lvl2pPr>
      <a:lvl3pPr algn="l" rtl="0" eaLnBrk="0" fontAlgn="base" hangingPunct="0">
        <a:spcBef>
          <a:spcPct val="0"/>
        </a:spcBef>
        <a:spcAft>
          <a:spcPct val="0"/>
        </a:spcAft>
        <a:defRPr sz="3600">
          <a:solidFill>
            <a:srgbClr val="527688"/>
          </a:solidFill>
          <a:latin typeface="Arial" charset="0"/>
          <a:ea typeface="Arial" charset="0"/>
          <a:cs typeface="Arial" charset="0"/>
        </a:defRPr>
      </a:lvl3pPr>
      <a:lvl4pPr algn="l" rtl="0" eaLnBrk="0" fontAlgn="base" hangingPunct="0">
        <a:spcBef>
          <a:spcPct val="0"/>
        </a:spcBef>
        <a:spcAft>
          <a:spcPct val="0"/>
        </a:spcAft>
        <a:defRPr sz="3600">
          <a:solidFill>
            <a:srgbClr val="527688"/>
          </a:solidFill>
          <a:latin typeface="Arial" charset="0"/>
          <a:ea typeface="Arial" charset="0"/>
          <a:cs typeface="Arial" charset="0"/>
        </a:defRPr>
      </a:lvl4pPr>
      <a:lvl5pPr algn="l" rtl="0" eaLnBrk="0" fontAlgn="base" hangingPunct="0">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cs typeface="Arial" charset="0"/>
        </a:defRPr>
      </a:lvl6pPr>
      <a:lvl7pPr marL="914400" algn="l" rtl="0" fontAlgn="base">
        <a:spcBef>
          <a:spcPct val="0"/>
        </a:spcBef>
        <a:spcAft>
          <a:spcPct val="0"/>
        </a:spcAft>
        <a:defRPr sz="3600">
          <a:solidFill>
            <a:srgbClr val="527688"/>
          </a:solidFill>
          <a:latin typeface="Arial" charset="0"/>
          <a:cs typeface="Arial" charset="0"/>
        </a:defRPr>
      </a:lvl7pPr>
      <a:lvl8pPr marL="1371600" algn="l" rtl="0" fontAlgn="base">
        <a:spcBef>
          <a:spcPct val="0"/>
        </a:spcBef>
        <a:spcAft>
          <a:spcPct val="0"/>
        </a:spcAft>
        <a:defRPr sz="3600">
          <a:solidFill>
            <a:srgbClr val="527688"/>
          </a:solidFill>
          <a:latin typeface="Arial" charset="0"/>
          <a:cs typeface="Arial" charset="0"/>
        </a:defRPr>
      </a:lvl8pPr>
      <a:lvl9pPr marL="1828800" algn="l" rtl="0" fontAlgn="base">
        <a:spcBef>
          <a:spcPct val="0"/>
        </a:spcBef>
        <a:spcAft>
          <a:spcPct val="0"/>
        </a:spcAft>
        <a:defRPr sz="3600">
          <a:solidFill>
            <a:srgbClr val="527688"/>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68313" y="1080205"/>
            <a:ext cx="8207375" cy="1200329"/>
          </a:xfrm>
        </p:spPr>
        <p:txBody>
          <a:bodyPr/>
          <a:lstStyle/>
          <a:p>
            <a:pPr eaLnBrk="1" hangingPunct="1"/>
            <a:r>
              <a:rPr lang="en-US" altLang="x-none" dirty="0"/>
              <a:t>Blockchain &amp; Legal Innovation I</a:t>
            </a:r>
            <a:br>
              <a:rPr lang="en-US" altLang="x-none" dirty="0"/>
            </a:br>
            <a:r>
              <a:rPr lang="en-US" altLang="x-none" dirty="0"/>
              <a:t>Smart Contracts</a:t>
            </a:r>
          </a:p>
        </p:txBody>
      </p:sp>
    </p:spTree>
    <p:extLst>
      <p:ext uri="{BB962C8B-B14F-4D97-AF65-F5344CB8AC3E}">
        <p14:creationId xmlns:p14="http://schemas.microsoft.com/office/powerpoint/2010/main" val="41498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Where is the Contract?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6015976"/>
              </p:ext>
            </p:extLst>
          </p:nvPr>
        </p:nvGraphicFramePr>
        <p:xfrm>
          <a:off x="3575049" y="1059582"/>
          <a:ext cx="5111751" cy="2992120"/>
        </p:xfrm>
        <a:graphic>
          <a:graphicData uri="http://schemas.openxmlformats.org/drawingml/2006/table">
            <a:tbl>
              <a:tblPr firstRow="1" bandRow="1">
                <a:tableStyleId>{5C22544A-7EE6-4342-B048-85BDC9FD1C3A}</a:tableStyleId>
              </a:tblPr>
              <a:tblGrid>
                <a:gridCol w="1703917">
                  <a:extLst>
                    <a:ext uri="{9D8B030D-6E8A-4147-A177-3AD203B41FA5}">
                      <a16:colId xmlns:a16="http://schemas.microsoft.com/office/drawing/2014/main" val="2604120337"/>
                    </a:ext>
                  </a:extLst>
                </a:gridCol>
                <a:gridCol w="1703917">
                  <a:extLst>
                    <a:ext uri="{9D8B030D-6E8A-4147-A177-3AD203B41FA5}">
                      <a16:colId xmlns:a16="http://schemas.microsoft.com/office/drawing/2014/main" val="794954107"/>
                    </a:ext>
                  </a:extLst>
                </a:gridCol>
                <a:gridCol w="1703917">
                  <a:extLst>
                    <a:ext uri="{9D8B030D-6E8A-4147-A177-3AD203B41FA5}">
                      <a16:colId xmlns:a16="http://schemas.microsoft.com/office/drawing/2014/main" val="2834322417"/>
                    </a:ext>
                  </a:extLst>
                </a:gridCol>
              </a:tblGrid>
              <a:tr h="370840">
                <a:tc>
                  <a:txBody>
                    <a:bodyPr/>
                    <a:lstStyle/>
                    <a:p>
                      <a:r>
                        <a:rPr lang="en-AU" sz="1400" dirty="0"/>
                        <a:t>Relationship</a:t>
                      </a:r>
                    </a:p>
                  </a:txBody>
                  <a:tcPr/>
                </a:tc>
                <a:tc>
                  <a:txBody>
                    <a:bodyPr/>
                    <a:lstStyle/>
                    <a:p>
                      <a:r>
                        <a:rPr lang="en-AU" sz="1400" dirty="0"/>
                        <a:t>Description</a:t>
                      </a:r>
                    </a:p>
                  </a:txBody>
                  <a:tcPr/>
                </a:tc>
                <a:tc>
                  <a:txBody>
                    <a:bodyPr/>
                    <a:lstStyle/>
                    <a:p>
                      <a:r>
                        <a:rPr lang="en-AU" sz="1400" dirty="0"/>
                        <a:t>Example</a:t>
                      </a:r>
                    </a:p>
                  </a:txBody>
                  <a:tcPr/>
                </a:tc>
                <a:extLst>
                  <a:ext uri="{0D108BD9-81ED-4DB2-BD59-A6C34878D82A}">
                    <a16:rowId xmlns:a16="http://schemas.microsoft.com/office/drawing/2014/main" val="1408264758"/>
                  </a:ext>
                </a:extLst>
              </a:tr>
              <a:tr h="370840">
                <a:tc>
                  <a:txBody>
                    <a:bodyPr/>
                    <a:lstStyle/>
                    <a:p>
                      <a:r>
                        <a:rPr lang="en-AU" sz="1400" dirty="0"/>
                        <a:t>Wrapped</a:t>
                      </a:r>
                    </a:p>
                  </a:txBody>
                  <a:tcPr/>
                </a:tc>
                <a:tc>
                  <a:txBody>
                    <a:bodyPr/>
                    <a:lstStyle/>
                    <a:p>
                      <a:r>
                        <a:rPr lang="en-AU" sz="1400" dirty="0"/>
                        <a:t>We agree and this code</a:t>
                      </a:r>
                      <a:r>
                        <a:rPr lang="en-AU" sz="1400" baseline="0" dirty="0"/>
                        <a:t> evidences</a:t>
                      </a:r>
                      <a:r>
                        <a:rPr lang="en-AU" sz="1400" dirty="0"/>
                        <a:t> our relationship.</a:t>
                      </a:r>
                    </a:p>
                  </a:txBody>
                  <a:tcPr/>
                </a:tc>
                <a:tc>
                  <a:txBody>
                    <a:bodyPr/>
                    <a:lstStyle/>
                    <a:p>
                      <a:r>
                        <a:rPr lang="en-AU" sz="1400" dirty="0" err="1"/>
                        <a:t>OpenLaw</a:t>
                      </a:r>
                      <a:endParaRPr lang="en-AU" sz="1400" dirty="0"/>
                    </a:p>
                  </a:txBody>
                  <a:tcPr/>
                </a:tc>
                <a:extLst>
                  <a:ext uri="{0D108BD9-81ED-4DB2-BD59-A6C34878D82A}">
                    <a16:rowId xmlns:a16="http://schemas.microsoft.com/office/drawing/2014/main" val="655939480"/>
                  </a:ext>
                </a:extLst>
              </a:tr>
              <a:tr h="370840">
                <a:tc>
                  <a:txBody>
                    <a:bodyPr/>
                    <a:lstStyle/>
                    <a:p>
                      <a:r>
                        <a:rPr lang="en-AU" sz="1400" dirty="0"/>
                        <a:t>Co-extensive</a:t>
                      </a:r>
                    </a:p>
                  </a:txBody>
                  <a:tcPr/>
                </a:tc>
                <a:tc>
                  <a:txBody>
                    <a:bodyPr/>
                    <a:lstStyle/>
                    <a:p>
                      <a:r>
                        <a:rPr lang="en-AU" sz="1400" dirty="0"/>
                        <a:t>This code is our agreement and relationship.</a:t>
                      </a:r>
                    </a:p>
                  </a:txBody>
                  <a:tcPr/>
                </a:tc>
                <a:tc>
                  <a:txBody>
                    <a:bodyPr/>
                    <a:lstStyle/>
                    <a:p>
                      <a:r>
                        <a:rPr lang="en-AU" sz="1400" dirty="0" err="1"/>
                        <a:t>DeFi</a:t>
                      </a:r>
                      <a:endParaRPr lang="en-AU" sz="1400" dirty="0"/>
                    </a:p>
                  </a:txBody>
                  <a:tcPr/>
                </a:tc>
                <a:extLst>
                  <a:ext uri="{0D108BD9-81ED-4DB2-BD59-A6C34878D82A}">
                    <a16:rowId xmlns:a16="http://schemas.microsoft.com/office/drawing/2014/main" val="3224159372"/>
                  </a:ext>
                </a:extLst>
              </a:tr>
              <a:tr h="370840">
                <a:tc>
                  <a:txBody>
                    <a:bodyPr/>
                    <a:lstStyle/>
                    <a:p>
                      <a:r>
                        <a:rPr lang="en-AU" sz="1400" dirty="0"/>
                        <a:t>Independent </a:t>
                      </a:r>
                    </a:p>
                  </a:txBody>
                  <a:tcPr/>
                </a:tc>
                <a:tc>
                  <a:txBody>
                    <a:bodyPr/>
                    <a:lstStyle/>
                    <a:p>
                      <a:r>
                        <a:rPr lang="en-AU" sz="1400" dirty="0"/>
                        <a:t>We agree.</a:t>
                      </a:r>
                      <a:r>
                        <a:rPr lang="en-AU" sz="1400" baseline="0" dirty="0"/>
                        <a:t> Let’s use this code (with this EULA) to help manage relationship.</a:t>
                      </a:r>
                      <a:endParaRPr lang="en-AU" sz="1400" dirty="0"/>
                    </a:p>
                  </a:txBody>
                  <a:tcPr/>
                </a:tc>
                <a:tc>
                  <a:txBody>
                    <a:bodyPr/>
                    <a:lstStyle/>
                    <a:p>
                      <a:r>
                        <a:rPr lang="en-AU" sz="1400" dirty="0"/>
                        <a:t>Direct Debit</a:t>
                      </a:r>
                    </a:p>
                  </a:txBody>
                  <a:tcPr/>
                </a:tc>
                <a:extLst>
                  <a:ext uri="{0D108BD9-81ED-4DB2-BD59-A6C34878D82A}">
                    <a16:rowId xmlns:a16="http://schemas.microsoft.com/office/drawing/2014/main" val="1509077487"/>
                  </a:ext>
                </a:extLst>
              </a:tr>
            </a:tbl>
          </a:graphicData>
        </a:graphic>
      </p:graphicFrame>
      <p:sp>
        <p:nvSpPr>
          <p:cNvPr id="5" name="Text Placeholder 4"/>
          <p:cNvSpPr>
            <a:spLocks noGrp="1"/>
          </p:cNvSpPr>
          <p:nvPr>
            <p:ph type="body" sz="half" idx="2"/>
          </p:nvPr>
        </p:nvSpPr>
        <p:spPr/>
        <p:txBody>
          <a:bodyPr/>
          <a:lstStyle/>
          <a:p>
            <a:r>
              <a:rPr lang="en-AU" dirty="0"/>
              <a:t>There are three options.</a:t>
            </a:r>
          </a:p>
          <a:p>
            <a:endParaRPr lang="en-AU" dirty="0"/>
          </a:p>
          <a:p>
            <a:r>
              <a:rPr lang="en-AU" dirty="0"/>
              <a:t>Complexities solved by competent legal advice.</a:t>
            </a:r>
          </a:p>
          <a:p>
            <a:endParaRPr lang="en-AU" dirty="0"/>
          </a:p>
          <a:p>
            <a:r>
              <a:rPr lang="en-AU" dirty="0"/>
              <a:t>What is the contract? </a:t>
            </a:r>
          </a:p>
          <a:p>
            <a:endParaRPr lang="en-AU" dirty="0"/>
          </a:p>
          <a:p>
            <a:r>
              <a:rPr lang="en-AU" dirty="0"/>
              <a:t>What should it say?</a:t>
            </a:r>
          </a:p>
          <a:p>
            <a:br>
              <a:rPr lang="en-AU" dirty="0"/>
            </a:br>
            <a:r>
              <a:rPr lang="en-AU" dirty="0"/>
              <a:t>Who is responsible for advising parties to rely upon/use the code as part of their relationship?</a:t>
            </a:r>
          </a:p>
          <a:p>
            <a:endParaRPr lang="en-AU" dirty="0"/>
          </a:p>
          <a:p>
            <a:r>
              <a:rPr lang="en-AU" dirty="0"/>
              <a:t>Who makes the digital thing match the real thing?</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10</a:t>
            </a:fld>
            <a:endParaRPr lang="en-AU" altLang="x-none"/>
          </a:p>
        </p:txBody>
      </p:sp>
    </p:spTree>
    <p:extLst>
      <p:ext uri="{BB962C8B-B14F-4D97-AF65-F5344CB8AC3E}">
        <p14:creationId xmlns:p14="http://schemas.microsoft.com/office/powerpoint/2010/main" val="210738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Detractors</a:t>
            </a:r>
          </a:p>
        </p:txBody>
      </p:sp>
      <p:sp>
        <p:nvSpPr>
          <p:cNvPr id="3" name="Content Placeholder 2"/>
          <p:cNvSpPr>
            <a:spLocks noGrp="1"/>
          </p:cNvSpPr>
          <p:nvPr>
            <p:ph idx="1"/>
          </p:nvPr>
        </p:nvSpPr>
        <p:spPr/>
        <p:txBody>
          <a:bodyPr/>
          <a:lstStyle/>
          <a:p>
            <a:pPr marL="0" indent="0">
              <a:buNone/>
            </a:pPr>
            <a:endParaRPr lang="en-AU" dirty="0"/>
          </a:p>
          <a:p>
            <a:pPr marL="0" indent="0" algn="ctr">
              <a:buNone/>
            </a:pPr>
            <a:r>
              <a:rPr lang="en-AU" dirty="0"/>
              <a:t>Smart contracts are as (un)reliable as any piece of software and can’t be co-extensive with legal rights.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11</a:t>
            </a:fld>
            <a:endParaRPr lang="en-AU" altLang="x-none"/>
          </a:p>
        </p:txBody>
      </p:sp>
    </p:spTree>
    <p:extLst>
      <p:ext uri="{BB962C8B-B14F-4D97-AF65-F5344CB8AC3E}">
        <p14:creationId xmlns:p14="http://schemas.microsoft.com/office/powerpoint/2010/main" val="82287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pPr marL="0" indent="0">
              <a:buNone/>
            </a:pPr>
            <a:endParaRPr lang="en-AU" sz="2400" dirty="0"/>
          </a:p>
          <a:p>
            <a:pPr marL="0" indent="0" algn="ctr">
              <a:buNone/>
            </a:pPr>
            <a:r>
              <a:rPr lang="en-AU" sz="4400" dirty="0"/>
              <a:t>Well, </a:t>
            </a:r>
            <a:r>
              <a:rPr lang="en-AU" sz="4400" dirty="0" err="1"/>
              <a:t>D’uh</a:t>
            </a:r>
            <a:r>
              <a:rPr lang="en-AU" sz="4400" dirty="0"/>
              <a:t>!</a:t>
            </a:r>
          </a:p>
          <a:p>
            <a:pPr marL="0" indent="0" algn="ctr">
              <a:buNone/>
            </a:pPr>
            <a:endParaRPr lang="en-AU" sz="1600" dirty="0"/>
          </a:p>
          <a:p>
            <a:pPr marL="0" indent="0" algn="ctr">
              <a:buNone/>
            </a:pPr>
            <a:r>
              <a:rPr lang="en-AU" sz="4400" dirty="0"/>
              <a:t>And, so what?</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12</a:t>
            </a:fld>
            <a:endParaRPr lang="en-AU" altLang="x-none"/>
          </a:p>
        </p:txBody>
      </p:sp>
    </p:spTree>
    <p:extLst>
      <p:ext uri="{BB962C8B-B14F-4D97-AF65-F5344CB8AC3E}">
        <p14:creationId xmlns:p14="http://schemas.microsoft.com/office/powerpoint/2010/main" val="100141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Take #1</a:t>
            </a:r>
          </a:p>
        </p:txBody>
      </p:sp>
      <p:sp>
        <p:nvSpPr>
          <p:cNvPr id="3" name="Content Placeholder 2"/>
          <p:cNvSpPr>
            <a:spLocks noGrp="1"/>
          </p:cNvSpPr>
          <p:nvPr>
            <p:ph idx="1"/>
          </p:nvPr>
        </p:nvSpPr>
        <p:spPr/>
        <p:txBody>
          <a:bodyPr/>
          <a:lstStyle/>
          <a:p>
            <a:pPr marL="0" indent="0">
              <a:buNone/>
            </a:pPr>
            <a:r>
              <a:rPr lang="en-AU" sz="2400" dirty="0"/>
              <a:t>The law is an intersubjective phenomenon. </a:t>
            </a:r>
          </a:p>
          <a:p>
            <a:pPr marL="0" indent="0">
              <a:buNone/>
            </a:pPr>
            <a:endParaRPr lang="en-AU" sz="2400" dirty="0"/>
          </a:p>
          <a:p>
            <a:pPr marL="0" indent="0">
              <a:buNone/>
            </a:pPr>
            <a:r>
              <a:rPr lang="en-AU" sz="2400" dirty="0"/>
              <a:t>It’s impact on the real world is conditional on a sufficient number of humans believing and acting as though the law is real. </a:t>
            </a:r>
          </a:p>
          <a:p>
            <a:pPr marL="0" indent="0">
              <a:buNone/>
            </a:pPr>
            <a:endParaRPr lang="en-AU" sz="2400" dirty="0"/>
          </a:p>
          <a:p>
            <a:pPr marL="0" indent="0">
              <a:buNone/>
            </a:pPr>
            <a:r>
              <a:rPr lang="en-AU" sz="2400" dirty="0"/>
              <a:t>It has no independent, objective existence.</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13</a:t>
            </a:fld>
            <a:endParaRPr lang="en-AU" altLang="x-none"/>
          </a:p>
        </p:txBody>
      </p:sp>
    </p:spTree>
    <p:extLst>
      <p:ext uri="{BB962C8B-B14F-4D97-AF65-F5344CB8AC3E}">
        <p14:creationId xmlns:p14="http://schemas.microsoft.com/office/powerpoint/2010/main" val="170252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Take #2</a:t>
            </a:r>
          </a:p>
        </p:txBody>
      </p:sp>
      <p:sp>
        <p:nvSpPr>
          <p:cNvPr id="3" name="Content Placeholder 2"/>
          <p:cNvSpPr>
            <a:spLocks noGrp="1"/>
          </p:cNvSpPr>
          <p:nvPr>
            <p:ph idx="1"/>
          </p:nvPr>
        </p:nvSpPr>
        <p:spPr/>
        <p:txBody>
          <a:bodyPr/>
          <a:lstStyle/>
          <a:p>
            <a:pPr marL="0" indent="0">
              <a:buNone/>
            </a:pPr>
            <a:r>
              <a:rPr lang="en-AU" dirty="0"/>
              <a:t>The intersubjective nature of the law is both its magic and its curse. It is magical because it allows an enormous range of complex legal work to be achieved through simple tools - pen and paper, word and email - in a way that is flexible and human(e).</a:t>
            </a:r>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14</a:t>
            </a:fld>
            <a:endParaRPr lang="en-AU" altLang="x-none"/>
          </a:p>
        </p:txBody>
      </p:sp>
    </p:spTree>
    <p:extLst>
      <p:ext uri="{BB962C8B-B14F-4D97-AF65-F5344CB8AC3E}">
        <p14:creationId xmlns:p14="http://schemas.microsoft.com/office/powerpoint/2010/main" val="100746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Take #3</a:t>
            </a:r>
          </a:p>
        </p:txBody>
      </p:sp>
      <p:sp>
        <p:nvSpPr>
          <p:cNvPr id="3" name="Content Placeholder 2"/>
          <p:cNvSpPr>
            <a:spLocks noGrp="1"/>
          </p:cNvSpPr>
          <p:nvPr>
            <p:ph idx="1"/>
          </p:nvPr>
        </p:nvSpPr>
        <p:spPr/>
        <p:txBody>
          <a:bodyPr/>
          <a:lstStyle/>
          <a:p>
            <a:pPr marL="0" indent="0">
              <a:buNone/>
            </a:pPr>
            <a:r>
              <a:rPr lang="en-AU" sz="2400" dirty="0"/>
              <a:t>It is a curse because rights and obligations are costly to enforce. </a:t>
            </a:r>
          </a:p>
          <a:p>
            <a:pPr marL="0" indent="0">
              <a:buNone/>
            </a:pPr>
            <a:endParaRPr lang="en-AU" sz="2400" dirty="0"/>
          </a:p>
          <a:p>
            <a:pPr marL="0" indent="0">
              <a:buNone/>
            </a:pPr>
            <a:r>
              <a:rPr lang="en-AU" sz="2400" dirty="0"/>
              <a:t>Court decisions are expensive to obtain and are relatively impotent. Nothing changes in the real world because of a court decision. </a:t>
            </a:r>
          </a:p>
          <a:p>
            <a:pPr marL="0" indent="0">
              <a:buNone/>
            </a:pPr>
            <a:r>
              <a:rPr lang="en-AU" sz="2400" dirty="0"/>
              <a:t>The real world only changes if a sufficient number of humans change their behaviour. </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15</a:t>
            </a:fld>
            <a:endParaRPr lang="en-AU" altLang="x-none"/>
          </a:p>
        </p:txBody>
      </p:sp>
    </p:spTree>
    <p:extLst>
      <p:ext uri="{BB962C8B-B14F-4D97-AF65-F5344CB8AC3E}">
        <p14:creationId xmlns:p14="http://schemas.microsoft.com/office/powerpoint/2010/main" val="65568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Take #4</a:t>
            </a:r>
          </a:p>
        </p:txBody>
      </p:sp>
      <p:sp>
        <p:nvSpPr>
          <p:cNvPr id="3" name="Content Placeholder 2"/>
          <p:cNvSpPr>
            <a:spLocks noGrp="1"/>
          </p:cNvSpPr>
          <p:nvPr>
            <p:ph idx="1"/>
          </p:nvPr>
        </p:nvSpPr>
        <p:spPr/>
        <p:txBody>
          <a:bodyPr/>
          <a:lstStyle/>
          <a:p>
            <a:pPr marL="0" indent="0">
              <a:buNone/>
            </a:pPr>
            <a:r>
              <a:rPr lang="en-AU" sz="2800" dirty="0"/>
              <a:t>This transaction cost drives parties to find alternative ways to negotiate and enforce their relationships. Innovations include escrows, bonds and direct debits. Smart contracts are simply an extension of this desire. People want outcomes, not rights. They will trade-off perfected rights for practical outcomes.</a:t>
            </a:r>
          </a:p>
          <a:p>
            <a:pPr marL="0" indent="0">
              <a:buNone/>
            </a:pPr>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16</a:t>
            </a:fld>
            <a:endParaRPr lang="en-AU" altLang="x-none"/>
          </a:p>
        </p:txBody>
      </p:sp>
    </p:spTree>
    <p:extLst>
      <p:ext uri="{BB962C8B-B14F-4D97-AF65-F5344CB8AC3E}">
        <p14:creationId xmlns:p14="http://schemas.microsoft.com/office/powerpoint/2010/main" val="3997866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Take #5</a:t>
            </a:r>
          </a:p>
        </p:txBody>
      </p:sp>
      <p:sp>
        <p:nvSpPr>
          <p:cNvPr id="3" name="Content Placeholder 2"/>
          <p:cNvSpPr>
            <a:spLocks noGrp="1"/>
          </p:cNvSpPr>
          <p:nvPr>
            <p:ph idx="1"/>
          </p:nvPr>
        </p:nvSpPr>
        <p:spPr/>
        <p:txBody>
          <a:bodyPr/>
          <a:lstStyle/>
          <a:p>
            <a:pPr marL="0" indent="0">
              <a:buNone/>
            </a:pPr>
            <a:r>
              <a:rPr lang="en-AU" sz="2400" dirty="0"/>
              <a:t>But, the task of embedding intersubjective rights and obligations in the real world is not easy. Somebody has to make the real thing digital and accurately code the rights and obligations. It requires a new form of digital literacy as Szabo envisaged. Coding and computing infrastructure needs to become as common and intuitive as writing with pens and paper. This will take time.</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17</a:t>
            </a:fld>
            <a:endParaRPr lang="en-AU" altLang="x-none"/>
          </a:p>
        </p:txBody>
      </p:sp>
    </p:spTree>
    <p:extLst>
      <p:ext uri="{BB962C8B-B14F-4D97-AF65-F5344CB8AC3E}">
        <p14:creationId xmlns:p14="http://schemas.microsoft.com/office/powerpoint/2010/main" val="1010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Take #6</a:t>
            </a:r>
          </a:p>
        </p:txBody>
      </p:sp>
      <p:sp>
        <p:nvSpPr>
          <p:cNvPr id="3" name="Content Placeholder 2"/>
          <p:cNvSpPr>
            <a:spLocks noGrp="1"/>
          </p:cNvSpPr>
          <p:nvPr>
            <p:ph idx="1"/>
          </p:nvPr>
        </p:nvSpPr>
        <p:spPr/>
        <p:txBody>
          <a:bodyPr/>
          <a:lstStyle/>
          <a:p>
            <a:pPr marL="0" indent="0">
              <a:buNone/>
            </a:pPr>
            <a:r>
              <a:rPr lang="en-AU" dirty="0"/>
              <a:t>Aside from programming tools, we need computing infrastructure. This is where public, permission-less blockchains have a role. Or where governments need to provide that infrastructure in the same way they provide courts and legislation databases.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18</a:t>
            </a:fld>
            <a:endParaRPr lang="en-AU" altLang="x-none"/>
          </a:p>
        </p:txBody>
      </p:sp>
    </p:spTree>
    <p:extLst>
      <p:ext uri="{BB962C8B-B14F-4D97-AF65-F5344CB8AC3E}">
        <p14:creationId xmlns:p14="http://schemas.microsoft.com/office/powerpoint/2010/main" val="412733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ea typeface="ＭＳ Ｐゴシック" panose="020B0600070205080204" pitchFamily="34" charset="-128"/>
              </a:rPr>
              <a:t>We Need A New Legal Platform</a:t>
            </a:r>
            <a:endParaRPr lang="en-AU" dirty="0"/>
          </a:p>
        </p:txBody>
      </p:sp>
      <p:graphicFrame>
        <p:nvGraphicFramePr>
          <p:cNvPr id="5" name="Content Placeholder 1"/>
          <p:cNvGraphicFramePr>
            <a:graphicFrameLocks noGrp="1"/>
          </p:cNvGraphicFramePr>
          <p:nvPr>
            <p:ph idx="1"/>
          </p:nvPr>
        </p:nvGraphicFramePr>
        <p:xfrm>
          <a:off x="457200" y="1347614"/>
          <a:ext cx="8229600" cy="3398400"/>
        </p:xfrm>
        <a:graphic>
          <a:graphicData uri="http://schemas.openxmlformats.org/drawingml/2006/table">
            <a:tbl>
              <a:tblPr bandRow="1">
                <a:tableStyleId>{69CF1AB2-1976-4502-BF36-3FF5EA218861}</a:tableStyleId>
              </a:tblPr>
              <a:tblGrid>
                <a:gridCol w="4042792">
                  <a:extLst>
                    <a:ext uri="{9D8B030D-6E8A-4147-A177-3AD203B41FA5}">
                      <a16:colId xmlns:a16="http://schemas.microsoft.com/office/drawing/2014/main" val="20000"/>
                    </a:ext>
                  </a:extLst>
                </a:gridCol>
                <a:gridCol w="4186808">
                  <a:extLst>
                    <a:ext uri="{9D8B030D-6E8A-4147-A177-3AD203B41FA5}">
                      <a16:colId xmlns:a16="http://schemas.microsoft.com/office/drawing/2014/main" val="20002"/>
                    </a:ext>
                  </a:extLst>
                </a:gridCol>
              </a:tblGrid>
              <a:tr h="1752300">
                <a:tc>
                  <a:txBody>
                    <a:bodyPr/>
                    <a:lstStyle/>
                    <a:p>
                      <a:pPr algn="ctr"/>
                      <a:r>
                        <a:rPr lang="en-AU" sz="1800" b="1" dirty="0"/>
                        <a:t>Project</a:t>
                      </a:r>
                    </a:p>
                  </a:txBody>
                  <a:tcPr marT="45727" marB="45727" anchor="ctr">
                    <a:solidFill>
                      <a:schemeClr val="bg2">
                        <a:lumMod val="50000"/>
                      </a:schemeClr>
                    </a:solidFill>
                  </a:tcPr>
                </a:tc>
                <a:tc>
                  <a:txBody>
                    <a:bodyPr/>
                    <a:lstStyle/>
                    <a:p>
                      <a:pPr algn="ctr"/>
                      <a:r>
                        <a:rPr lang="en-AU" sz="1800" b="1" dirty="0"/>
                        <a:t>Process</a:t>
                      </a:r>
                    </a:p>
                  </a:txBody>
                  <a:tcPr marT="45727" marB="45727" anchor="ctr">
                    <a:solidFill>
                      <a:schemeClr val="tx2">
                        <a:lumMod val="75000"/>
                      </a:schemeClr>
                    </a:solidFill>
                  </a:tcPr>
                </a:tc>
                <a:extLst>
                  <a:ext uri="{0D108BD9-81ED-4DB2-BD59-A6C34878D82A}">
                    <a16:rowId xmlns:a16="http://schemas.microsoft.com/office/drawing/2014/main" val="10000"/>
                  </a:ext>
                </a:extLst>
              </a:tr>
              <a:tr h="1646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t>Person</a:t>
                      </a:r>
                    </a:p>
                    <a:p>
                      <a:pPr algn="ctr"/>
                      <a:endParaRPr lang="en-AU" sz="1800" b="0" dirty="0"/>
                    </a:p>
                  </a:txBody>
                  <a:tcPr marT="45727" marB="45727" anchor="ctr">
                    <a:solidFill>
                      <a:schemeClr val="tx2">
                        <a:lumMod val="75000"/>
                      </a:schemeClr>
                    </a:solidFill>
                  </a:tcPr>
                </a:tc>
                <a:tc>
                  <a:txBody>
                    <a:bodyPr/>
                    <a:lstStyle/>
                    <a:p>
                      <a:pPr algn="ctr"/>
                      <a:r>
                        <a:rPr lang="en-AU" sz="1800" b="1" dirty="0"/>
                        <a:t>Program</a:t>
                      </a:r>
                    </a:p>
                    <a:p>
                      <a:pPr algn="ctr"/>
                      <a:endParaRPr lang="en-AU" sz="1800" b="0" dirty="0"/>
                    </a:p>
                  </a:txBody>
                  <a:tcPr marT="45727" marB="45727" anchor="ctr"/>
                </a:tc>
                <a:extLst>
                  <a:ext uri="{0D108BD9-81ED-4DB2-BD59-A6C34878D82A}">
                    <a16:rowId xmlns:a16="http://schemas.microsoft.com/office/drawing/2014/main" val="10001"/>
                  </a:ext>
                </a:extLst>
              </a:tr>
            </a:tbl>
          </a:graphicData>
        </a:graphic>
      </p:graphicFrame>
      <p:sp>
        <p:nvSpPr>
          <p:cNvPr id="3" name="Rectangle 2"/>
          <p:cNvSpPr/>
          <p:nvPr/>
        </p:nvSpPr>
        <p:spPr>
          <a:xfrm>
            <a:off x="2987824" y="1995686"/>
            <a:ext cx="3024336" cy="2160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000" b="1" dirty="0"/>
              <a:t>Legal Platform</a:t>
            </a:r>
          </a:p>
        </p:txBody>
      </p:sp>
    </p:spTree>
    <p:extLst>
      <p:ext uri="{BB962C8B-B14F-4D97-AF65-F5344CB8AC3E}">
        <p14:creationId xmlns:p14="http://schemas.microsoft.com/office/powerpoint/2010/main" val="252691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pPr marL="0" indent="0" algn="ctr">
              <a:buNone/>
            </a:pPr>
            <a:r>
              <a:rPr lang="en-AU" b="1" dirty="0"/>
              <a:t>Szabo, N. “Formalizing and Securing Relationships on Public Networks”</a:t>
            </a:r>
          </a:p>
          <a:p>
            <a:pPr marL="0" indent="0" algn="ctr">
              <a:buNone/>
            </a:pPr>
            <a:endParaRPr lang="en-AU" b="1" dirty="0"/>
          </a:p>
          <a:p>
            <a:pPr marL="0" indent="0" algn="ctr">
              <a:buNone/>
            </a:pPr>
            <a:r>
              <a:rPr lang="en-AU" b="1" dirty="0"/>
              <a:t>https://nakamotoinstitute.org/formalizing-securing-relationships/</a:t>
            </a:r>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a:t>
            </a:fld>
            <a:endParaRPr lang="en-AU" altLang="x-none"/>
          </a:p>
        </p:txBody>
      </p:sp>
    </p:spTree>
    <p:extLst>
      <p:ext uri="{BB962C8B-B14F-4D97-AF65-F5344CB8AC3E}">
        <p14:creationId xmlns:p14="http://schemas.microsoft.com/office/powerpoint/2010/main" val="109049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Law as Platform</a:t>
            </a:r>
          </a:p>
        </p:txBody>
      </p:sp>
      <p:graphicFrame>
        <p:nvGraphicFramePr>
          <p:cNvPr id="5" name="Content Placeholder 4"/>
          <p:cNvGraphicFramePr>
            <a:graphicFrameLocks noGrp="1"/>
          </p:cNvGraphicFramePr>
          <p:nvPr>
            <p:ph sz="half" idx="1"/>
          </p:nvPr>
        </p:nvGraphicFramePr>
        <p:xfrm>
          <a:off x="457200" y="1436688"/>
          <a:ext cx="4038600" cy="3295302"/>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372043">
                <a:tc>
                  <a:txBody>
                    <a:bodyPr/>
                    <a:lstStyle/>
                    <a:p>
                      <a:pPr algn="ctr"/>
                      <a:r>
                        <a:rPr lang="en-AU" dirty="0"/>
                        <a:t>Current Legal Platform</a:t>
                      </a:r>
                    </a:p>
                  </a:txBody>
                  <a:tcPr/>
                </a:tc>
                <a:extLst>
                  <a:ext uri="{0D108BD9-81ED-4DB2-BD59-A6C34878D82A}">
                    <a16:rowId xmlns:a16="http://schemas.microsoft.com/office/drawing/2014/main" val="10000"/>
                  </a:ext>
                </a:extLst>
              </a:tr>
              <a:tr h="2923259">
                <a:tc>
                  <a:txBody>
                    <a:bodyPr/>
                    <a:lstStyle/>
                    <a:p>
                      <a:r>
                        <a:rPr lang="en-AU" baseline="0" dirty="0"/>
                        <a:t>Matter-By-Matter</a:t>
                      </a:r>
                    </a:p>
                    <a:p>
                      <a:endParaRPr lang="en-AU" baseline="0" dirty="0"/>
                    </a:p>
                    <a:p>
                      <a:pPr marL="285750" indent="-285750">
                        <a:buFont typeface="Arial"/>
                        <a:buChar char="•"/>
                      </a:pPr>
                      <a:r>
                        <a:rPr lang="en-AU" dirty="0"/>
                        <a:t>Paper-based laws</a:t>
                      </a:r>
                    </a:p>
                    <a:p>
                      <a:pPr marL="285750" indent="-285750">
                        <a:buFont typeface="Arial"/>
                        <a:buChar char="•"/>
                      </a:pPr>
                      <a:r>
                        <a:rPr lang="en-AU" dirty="0"/>
                        <a:t>Human</a:t>
                      </a:r>
                      <a:r>
                        <a:rPr lang="en-AU" baseline="0" dirty="0"/>
                        <a:t> Lawyers &amp; Law Firms</a:t>
                      </a:r>
                      <a:endParaRPr lang="en-AU" dirty="0"/>
                    </a:p>
                    <a:p>
                      <a:pPr marL="285750" indent="-285750">
                        <a:buFont typeface="Arial"/>
                        <a:buChar char="•"/>
                      </a:pPr>
                      <a:r>
                        <a:rPr lang="en-AU" dirty="0"/>
                        <a:t>Physical Courts</a:t>
                      </a:r>
                      <a:r>
                        <a:rPr lang="en-AU" baseline="0" dirty="0"/>
                        <a:t> (Court as a place)</a:t>
                      </a:r>
                    </a:p>
                    <a:p>
                      <a:pPr marL="285750" indent="-285750">
                        <a:buFont typeface="Arial"/>
                        <a:buChar char="•"/>
                      </a:pPr>
                      <a:r>
                        <a:rPr lang="en-AU" baseline="0" dirty="0"/>
                        <a:t>Bespoke services</a:t>
                      </a:r>
                    </a:p>
                    <a:p>
                      <a:pPr marL="285750" indent="-285750">
                        <a:buFont typeface="Arial"/>
                        <a:buChar char="•"/>
                      </a:pPr>
                      <a:r>
                        <a:rPr lang="en-AU" baseline="0" dirty="0"/>
                        <a:t>Monolithic – no choice</a:t>
                      </a:r>
                    </a:p>
                  </a:txBody>
                  <a:tcPr/>
                </a:tc>
                <a:extLst>
                  <a:ext uri="{0D108BD9-81ED-4DB2-BD59-A6C34878D82A}">
                    <a16:rowId xmlns:a16="http://schemas.microsoft.com/office/drawing/2014/main" val="10001"/>
                  </a:ext>
                </a:extLst>
              </a:tr>
            </a:tbl>
          </a:graphicData>
        </a:graphic>
      </p:graphicFrame>
      <p:graphicFrame>
        <p:nvGraphicFramePr>
          <p:cNvPr id="8" name="Content Placeholder 7"/>
          <p:cNvGraphicFramePr>
            <a:graphicFrameLocks noGrp="1"/>
          </p:cNvGraphicFramePr>
          <p:nvPr>
            <p:ph sz="half" idx="2"/>
          </p:nvPr>
        </p:nvGraphicFramePr>
        <p:xfrm>
          <a:off x="4644008" y="1419622"/>
          <a:ext cx="4038600" cy="3232904"/>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tblGrid>
              <a:tr h="451247">
                <a:tc>
                  <a:txBody>
                    <a:bodyPr/>
                    <a:lstStyle/>
                    <a:p>
                      <a:pPr algn="ctr"/>
                      <a:r>
                        <a:rPr lang="en-AU" dirty="0"/>
                        <a:t>Digital</a:t>
                      </a:r>
                      <a:r>
                        <a:rPr lang="en-AU" baseline="0" dirty="0"/>
                        <a:t> Platform</a:t>
                      </a:r>
                      <a:endParaRPr lang="en-AU" dirty="0"/>
                    </a:p>
                  </a:txBody>
                  <a:tcPr/>
                </a:tc>
                <a:extLst>
                  <a:ext uri="{0D108BD9-81ED-4DB2-BD59-A6C34878D82A}">
                    <a16:rowId xmlns:a16="http://schemas.microsoft.com/office/drawing/2014/main" val="10000"/>
                  </a:ext>
                </a:extLst>
              </a:tr>
              <a:tr h="2781657">
                <a:tc>
                  <a:txBody>
                    <a:bodyPr/>
                    <a:lstStyle/>
                    <a:p>
                      <a:r>
                        <a:rPr lang="en-AU" dirty="0"/>
                        <a:t>End-to-End</a:t>
                      </a:r>
                      <a:r>
                        <a:rPr lang="en-AU" baseline="0" dirty="0"/>
                        <a:t> Solutions</a:t>
                      </a:r>
                    </a:p>
                    <a:p>
                      <a:endParaRPr lang="en-AU" baseline="0" dirty="0"/>
                    </a:p>
                    <a:p>
                      <a:pPr marL="285750" indent="-285750">
                        <a:buFont typeface="Arial"/>
                        <a:buChar char="•"/>
                      </a:pPr>
                      <a:r>
                        <a:rPr lang="en-AU" dirty="0"/>
                        <a:t>Digital Laws</a:t>
                      </a:r>
                    </a:p>
                    <a:p>
                      <a:pPr marL="285750" indent="-285750">
                        <a:buFont typeface="Arial"/>
                        <a:buChar char="•"/>
                      </a:pPr>
                      <a:r>
                        <a:rPr lang="en-AU" dirty="0"/>
                        <a:t>Robot Lawyers</a:t>
                      </a:r>
                    </a:p>
                    <a:p>
                      <a:pPr marL="285750" indent="-285750">
                        <a:buFont typeface="Arial"/>
                        <a:buChar char="•"/>
                      </a:pPr>
                      <a:r>
                        <a:rPr lang="en-AU" baseline="0" dirty="0"/>
                        <a:t>Court as a service</a:t>
                      </a:r>
                    </a:p>
                    <a:p>
                      <a:pPr marL="285750" indent="-285750">
                        <a:buFont typeface="Arial"/>
                        <a:buChar char="•"/>
                      </a:pPr>
                      <a:r>
                        <a:rPr lang="en-AU" dirty="0"/>
                        <a:t>Generic</a:t>
                      </a:r>
                      <a:r>
                        <a:rPr lang="en-AU" baseline="0" dirty="0"/>
                        <a:t> solutions</a:t>
                      </a:r>
                    </a:p>
                    <a:p>
                      <a:pPr marL="285750" indent="-285750">
                        <a:buFont typeface="Arial"/>
                        <a:buChar char="•"/>
                      </a:pPr>
                      <a:r>
                        <a:rPr lang="en-AU" baseline="0" dirty="0"/>
                        <a:t>Differential offerings with o</a:t>
                      </a:r>
                      <a:r>
                        <a:rPr lang="en-AU" dirty="0"/>
                        <a:t>n-ramps and off-ramps for high-touch</a:t>
                      </a:r>
                      <a:r>
                        <a:rPr lang="en-AU" baseline="0" dirty="0"/>
                        <a:t> needs.</a:t>
                      </a:r>
                      <a:endParaRPr lang="en-A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0359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Why Not Smart Statutes…?</a:t>
            </a:r>
          </a:p>
        </p:txBody>
      </p:sp>
      <p:sp>
        <p:nvSpPr>
          <p:cNvPr id="7" name="Content Placeholder 6"/>
          <p:cNvSpPr>
            <a:spLocks noGrp="1"/>
          </p:cNvSpPr>
          <p:nvPr>
            <p:ph idx="1"/>
          </p:nvPr>
        </p:nvSpPr>
        <p:spPr/>
        <p:txBody>
          <a:bodyPr/>
          <a:lstStyle/>
          <a:p>
            <a:pPr marL="0" indent="0">
              <a:buNone/>
            </a:pPr>
            <a:r>
              <a:rPr lang="en-AU" sz="2800" dirty="0"/>
              <a:t>The real value of smart contracts will come from smart statutes that don’t rely on consent but on sovereignty.</a:t>
            </a:r>
          </a:p>
          <a:p>
            <a:pPr marL="0" indent="0">
              <a:buNone/>
            </a:pPr>
            <a:endParaRPr lang="en-AU" sz="2800" dirty="0"/>
          </a:p>
          <a:p>
            <a:pPr marL="0" indent="0">
              <a:buNone/>
            </a:pPr>
            <a:r>
              <a:rPr lang="en-AU" sz="2800" dirty="0"/>
              <a:t>Depends to what extent you want code to define what is legal vs assist people to act lawfully.</a:t>
            </a:r>
          </a:p>
        </p:txBody>
      </p:sp>
      <p:sp>
        <p:nvSpPr>
          <p:cNvPr id="5" name="Slide Number Placeholder 4"/>
          <p:cNvSpPr>
            <a:spLocks noGrp="1"/>
          </p:cNvSpPr>
          <p:nvPr>
            <p:ph type="sldNum" sz="quarter" idx="12"/>
          </p:nvPr>
        </p:nvSpPr>
        <p:spPr/>
        <p:txBody>
          <a:bodyPr/>
          <a:lstStyle/>
          <a:p>
            <a:fld id="{7B974F2B-9D21-E245-9AF4-6B0C0FFEE9E0}" type="slidenum">
              <a:rPr lang="en-AU" altLang="x-none" smtClean="0"/>
              <a:pPr/>
              <a:t>21</a:t>
            </a:fld>
            <a:endParaRPr lang="en-AU" altLang="x-none"/>
          </a:p>
        </p:txBody>
      </p:sp>
    </p:spTree>
    <p:extLst>
      <p:ext uri="{BB962C8B-B14F-4D97-AF65-F5344CB8AC3E}">
        <p14:creationId xmlns:p14="http://schemas.microsoft.com/office/powerpoint/2010/main" val="173921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Smart Contracts?</a:t>
            </a:r>
          </a:p>
        </p:txBody>
      </p:sp>
      <p:sp>
        <p:nvSpPr>
          <p:cNvPr id="3" name="Content Placeholder 2"/>
          <p:cNvSpPr>
            <a:spLocks noGrp="1"/>
          </p:cNvSpPr>
          <p:nvPr>
            <p:ph idx="1"/>
          </p:nvPr>
        </p:nvSpPr>
        <p:spPr/>
        <p:txBody>
          <a:bodyPr/>
          <a:lstStyle/>
          <a:p>
            <a:r>
              <a:rPr lang="en-AU" dirty="0"/>
              <a:t>Digital vending machines.</a:t>
            </a:r>
          </a:p>
          <a:p>
            <a:r>
              <a:rPr lang="en-AU" dirty="0"/>
              <a:t>Embedding relationships in hardware and code so as to make their breach expensive, potentially prohibitively so.</a:t>
            </a:r>
          </a:p>
          <a:p>
            <a:r>
              <a:rPr lang="en-AU" dirty="0"/>
              <a:t>Embed in a property the contractual terms that deal with it.</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3</a:t>
            </a:fld>
            <a:endParaRPr lang="en-AU" altLang="x-none"/>
          </a:p>
        </p:txBody>
      </p:sp>
    </p:spTree>
    <p:extLst>
      <p:ext uri="{BB962C8B-B14F-4D97-AF65-F5344CB8AC3E}">
        <p14:creationId xmlns:p14="http://schemas.microsoft.com/office/powerpoint/2010/main" val="383881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pPr marL="0" indent="0" algn="ctr">
              <a:buNone/>
            </a:pPr>
            <a:r>
              <a:rPr lang="en-AU" dirty="0"/>
              <a:t>The Rights and Obligations Are Attached to the Thing.</a:t>
            </a:r>
          </a:p>
          <a:p>
            <a:pPr marL="0" indent="0">
              <a:buNone/>
            </a:pPr>
            <a:endParaRPr lang="en-AU" sz="1600" dirty="0"/>
          </a:p>
          <a:p>
            <a:pPr marL="0" indent="0">
              <a:buNone/>
            </a:pPr>
            <a:r>
              <a:rPr lang="en-AU" sz="1600" dirty="0"/>
              <a:t>“There are many weak enforcement mechanisms which also serve a similar purpose, like the little arms in parking garages that prevent you from leaving without paying, the sawhorses and tape around construction sites, most fences, etc. Civilization is filled with contracts embedded in the world.”</a:t>
            </a:r>
          </a:p>
          <a:p>
            <a:pPr marL="0" indent="0" algn="r">
              <a:buNone/>
            </a:pPr>
            <a:r>
              <a:rPr lang="en-AU" sz="1050" b="1" dirty="0"/>
              <a:t>Szabo, N. Formalizing and Securing Relationships on Public Networks </a:t>
            </a:r>
          </a:p>
          <a:p>
            <a:pPr marL="0" indent="0" algn="r">
              <a:buNone/>
            </a:pPr>
            <a:r>
              <a:rPr lang="en-AU" sz="1050" b="1" dirty="0"/>
              <a:t>https://nakamotoinstitute.org/formalizing-securing-relationships/</a:t>
            </a:r>
          </a:p>
          <a:p>
            <a:pPr marL="0" indent="0">
              <a:buNone/>
            </a:pPr>
            <a:endParaRPr lang="en-AU" sz="16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4</a:t>
            </a:fld>
            <a:endParaRPr lang="en-AU" altLang="x-none"/>
          </a:p>
        </p:txBody>
      </p:sp>
    </p:spTree>
    <p:extLst>
      <p:ext uri="{BB962C8B-B14F-4D97-AF65-F5344CB8AC3E}">
        <p14:creationId xmlns:p14="http://schemas.microsoft.com/office/powerpoint/2010/main" val="85464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 Need Controls to Scale</a:t>
            </a:r>
          </a:p>
        </p:txBody>
      </p:sp>
      <p:sp>
        <p:nvSpPr>
          <p:cNvPr id="3" name="Content Placeholder 2"/>
          <p:cNvSpPr>
            <a:spLocks noGrp="1"/>
          </p:cNvSpPr>
          <p:nvPr>
            <p:ph idx="1"/>
          </p:nvPr>
        </p:nvSpPr>
        <p:spPr/>
        <p:txBody>
          <a:bodyPr/>
          <a:lstStyle/>
          <a:p>
            <a:pPr marL="0" indent="0">
              <a:buNone/>
            </a:pPr>
            <a:r>
              <a:rPr lang="en-AU" sz="2000" dirty="0"/>
              <a:t>“Controls allow a quarrelsome species ill-suited to organizations larger than small tribes to work together on vast projects like manufacturing jumbo jets and running hospitals. These control protocols are the result of many centuries of business experience and have a long future ahead of them, but the digital revolution will soon cause these paper-era techniques to be dramatically augmented by, and eventually integrate into, smart contracts.”</a:t>
            </a:r>
            <a:r>
              <a:rPr lang="en-AU" sz="1400" b="1" dirty="0"/>
              <a:t> </a:t>
            </a:r>
          </a:p>
          <a:p>
            <a:pPr marL="0" indent="0" algn="r">
              <a:buNone/>
            </a:pPr>
            <a:r>
              <a:rPr lang="en-AU" sz="1000" b="1" dirty="0"/>
              <a:t>Szabo, N. Formalizing and Securing Relationships on Public Networks </a:t>
            </a:r>
          </a:p>
          <a:p>
            <a:pPr marL="0" indent="0" algn="r">
              <a:buNone/>
            </a:pPr>
            <a:r>
              <a:rPr lang="en-AU" sz="1000" b="1" dirty="0"/>
              <a:t>https://nakamotoinstitute.org/formalizing-securing-relationships/</a:t>
            </a:r>
          </a:p>
          <a:p>
            <a:pPr marL="0" indent="0">
              <a:buNone/>
            </a:pPr>
            <a:endParaRPr lang="en-AU" sz="14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5</a:t>
            </a:fld>
            <a:endParaRPr lang="en-AU" altLang="x-none"/>
          </a:p>
        </p:txBody>
      </p:sp>
    </p:spTree>
    <p:extLst>
      <p:ext uri="{BB962C8B-B14F-4D97-AF65-F5344CB8AC3E}">
        <p14:creationId xmlns:p14="http://schemas.microsoft.com/office/powerpoint/2010/main" val="9949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Smart Contracts As New Language of Control Protocols</a:t>
            </a:r>
          </a:p>
        </p:txBody>
      </p:sp>
      <p:sp>
        <p:nvSpPr>
          <p:cNvPr id="3" name="Content Placeholder 2"/>
          <p:cNvSpPr>
            <a:spLocks noGrp="1"/>
          </p:cNvSpPr>
          <p:nvPr>
            <p:ph idx="1"/>
          </p:nvPr>
        </p:nvSpPr>
        <p:spPr/>
        <p:txBody>
          <a:bodyPr/>
          <a:lstStyle/>
          <a:p>
            <a:pPr marL="0" indent="0">
              <a:buNone/>
            </a:pPr>
            <a:r>
              <a:rPr lang="en-AU" sz="1600" dirty="0"/>
              <a:t>“Controls are paper-era protocols designed around static forms, place little emphasis on confidentiality, and are based on management authorizations rather than one-to-one relationships….Smart contracts can be based on a wide variety of interactive protocols and user interfaces, and can be involved in a wide variety of kinds of contractual performance.”</a:t>
            </a:r>
          </a:p>
          <a:p>
            <a:pPr marL="0" indent="0">
              <a:buNone/>
            </a:pPr>
            <a:endParaRPr lang="en-AU" sz="1600" dirty="0"/>
          </a:p>
          <a:p>
            <a:pPr marL="0" indent="0">
              <a:buNone/>
            </a:pPr>
            <a:r>
              <a:rPr lang="en-AU" sz="1600" dirty="0"/>
              <a:t>“EDI contracts tend to be merely reiterations of existing terms and conditions, with only some timing expectations changed for the electronic environment. By redesigning our business relationships to take advantage of a richer set of protocols, smart contracts can take us far beyond the paper-based paradigm of shipping around forms in a secure manner.”</a:t>
            </a:r>
          </a:p>
          <a:p>
            <a:pPr marL="0" indent="0" algn="r">
              <a:buNone/>
            </a:pPr>
            <a:r>
              <a:rPr lang="en-AU" sz="1100" b="1" dirty="0"/>
              <a:t>Szabo, N. Formalizing and Securing Relationships on Public Networks </a:t>
            </a:r>
          </a:p>
          <a:p>
            <a:pPr marL="0" indent="0" algn="r">
              <a:buNone/>
            </a:pPr>
            <a:r>
              <a:rPr lang="en-AU" sz="1100" b="1" dirty="0"/>
              <a:t>https://nakamotoinstitute.org/formalizing-securing-relationships/</a:t>
            </a:r>
          </a:p>
          <a:p>
            <a:pPr marL="0" indent="0">
              <a:buNone/>
            </a:pPr>
            <a:endParaRPr lang="en-AU" sz="1600" dirty="0"/>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6</a:t>
            </a:fld>
            <a:endParaRPr lang="en-AU" altLang="x-none"/>
          </a:p>
        </p:txBody>
      </p:sp>
    </p:spTree>
    <p:extLst>
      <p:ext uri="{BB962C8B-B14F-4D97-AF65-F5344CB8AC3E}">
        <p14:creationId xmlns:p14="http://schemas.microsoft.com/office/powerpoint/2010/main" val="38685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Enforcement</a:t>
            </a:r>
          </a:p>
        </p:txBody>
      </p:sp>
      <p:sp>
        <p:nvSpPr>
          <p:cNvPr id="7" name="Content Placeholder 6"/>
          <p:cNvSpPr>
            <a:spLocks noGrp="1"/>
          </p:cNvSpPr>
          <p:nvPr>
            <p:ph sz="half" idx="1"/>
          </p:nvPr>
        </p:nvSpPr>
        <p:spPr/>
        <p:txBody>
          <a:bodyPr/>
          <a:lstStyle/>
          <a:p>
            <a:pPr marL="0" lvl="0" indent="0">
              <a:buNone/>
            </a:pPr>
            <a:r>
              <a:rPr lang="en-AU" sz="2400" dirty="0">
                <a:solidFill>
                  <a:srgbClr val="000000"/>
                </a:solidFill>
              </a:rPr>
              <a:t>Because of…. the jurisdictional swamp that is the multinational Internet, this article concentrates on means of protecting against breach and third parties that do not rely on law enforcement.</a:t>
            </a:r>
          </a:p>
          <a:p>
            <a:endParaRPr lang="en-AU" dirty="0"/>
          </a:p>
        </p:txBody>
      </p:sp>
      <p:sp>
        <p:nvSpPr>
          <p:cNvPr id="8" name="Content Placeholder 7"/>
          <p:cNvSpPr>
            <a:spLocks noGrp="1"/>
          </p:cNvSpPr>
          <p:nvPr>
            <p:ph sz="half" idx="2"/>
          </p:nvPr>
        </p:nvSpPr>
        <p:spPr/>
        <p:txBody>
          <a:bodyPr/>
          <a:lstStyle/>
          <a:p>
            <a:pPr marL="0" lvl="0" indent="0">
              <a:buNone/>
            </a:pPr>
            <a:r>
              <a:rPr lang="en-AU" sz="1100" dirty="0">
                <a:solidFill>
                  <a:srgbClr val="000000"/>
                </a:solidFill>
              </a:rPr>
              <a:t>Proactive</a:t>
            </a:r>
          </a:p>
          <a:p>
            <a:pPr marL="0" lvl="0" indent="0">
              <a:buNone/>
            </a:pPr>
            <a:r>
              <a:rPr lang="en-AU" sz="1100" dirty="0">
                <a:solidFill>
                  <a:srgbClr val="000000"/>
                </a:solidFill>
              </a:rPr>
              <a:t>    - breaching actions rendered impossible</a:t>
            </a:r>
          </a:p>
          <a:p>
            <a:pPr marL="0" lvl="0" indent="0">
              <a:buNone/>
            </a:pPr>
            <a:r>
              <a:rPr lang="en-AU" sz="1100" dirty="0">
                <a:solidFill>
                  <a:srgbClr val="000000"/>
                </a:solidFill>
              </a:rPr>
              <a:t>    - either side can drop out with minimal loss upon breach</a:t>
            </a:r>
          </a:p>
          <a:p>
            <a:pPr marL="0" lvl="0" indent="0">
              <a:buNone/>
            </a:pPr>
            <a:r>
              <a:rPr lang="en-AU" sz="1100" dirty="0">
                <a:solidFill>
                  <a:srgbClr val="000000"/>
                </a:solidFill>
              </a:rPr>
              <a:t>Reactive</a:t>
            </a:r>
          </a:p>
          <a:p>
            <a:pPr marL="0" lvl="0" indent="0">
              <a:buNone/>
            </a:pPr>
            <a:r>
              <a:rPr lang="en-AU" sz="1100" dirty="0">
                <a:solidFill>
                  <a:srgbClr val="000000"/>
                </a:solidFill>
              </a:rPr>
              <a:t>    Deterrence</a:t>
            </a:r>
          </a:p>
          <a:p>
            <a:pPr marL="0" lvl="0" indent="0">
              <a:buNone/>
            </a:pPr>
            <a:r>
              <a:rPr lang="en-AU" sz="1100" dirty="0">
                <a:solidFill>
                  <a:srgbClr val="000000"/>
                </a:solidFill>
              </a:rPr>
              <a:t>    - reputation</a:t>
            </a:r>
          </a:p>
          <a:p>
            <a:pPr marL="0" lvl="0" indent="0">
              <a:buNone/>
            </a:pPr>
            <a:r>
              <a:rPr lang="en-AU" sz="1100" dirty="0">
                <a:solidFill>
                  <a:srgbClr val="000000"/>
                </a:solidFill>
              </a:rPr>
              <a:t>    - physical enforcement</a:t>
            </a:r>
          </a:p>
          <a:p>
            <a:pPr marL="0" lvl="0" indent="0">
              <a:buNone/>
            </a:pPr>
            <a:r>
              <a:rPr lang="en-AU" sz="1100" dirty="0">
                <a:solidFill>
                  <a:srgbClr val="000000"/>
                </a:solidFill>
              </a:rPr>
              <a:t>          third parties: tort law</a:t>
            </a:r>
          </a:p>
          <a:p>
            <a:pPr marL="0" lvl="0" indent="0">
              <a:buNone/>
            </a:pPr>
            <a:r>
              <a:rPr lang="en-AU" sz="1100" dirty="0">
                <a:solidFill>
                  <a:srgbClr val="000000"/>
                </a:solidFill>
              </a:rPr>
              <a:t>    Damage Recovery</a:t>
            </a:r>
          </a:p>
          <a:p>
            <a:pPr marL="0" lvl="0" indent="0">
              <a:buNone/>
            </a:pPr>
            <a:r>
              <a:rPr lang="en-AU" sz="1100" dirty="0">
                <a:solidFill>
                  <a:srgbClr val="000000"/>
                </a:solidFill>
              </a:rPr>
              <a:t>    - secured transaction</a:t>
            </a:r>
          </a:p>
          <a:p>
            <a:pPr marL="0" lvl="0" indent="0">
              <a:buNone/>
            </a:pPr>
            <a:r>
              <a:rPr lang="en-AU" sz="1100" dirty="0">
                <a:solidFill>
                  <a:srgbClr val="000000"/>
                </a:solidFill>
              </a:rPr>
              <a:t>    - reputation</a:t>
            </a:r>
          </a:p>
          <a:p>
            <a:pPr marL="0" lvl="0" indent="0">
              <a:buNone/>
            </a:pPr>
            <a:r>
              <a:rPr lang="en-AU" sz="1100" dirty="0">
                <a:solidFill>
                  <a:srgbClr val="000000"/>
                </a:solidFill>
              </a:rPr>
              <a:t>    - physical enforcement</a:t>
            </a:r>
          </a:p>
          <a:p>
            <a:pPr marL="0" lvl="0" indent="0">
              <a:buNone/>
            </a:pPr>
            <a:r>
              <a:rPr lang="en-AU" sz="1100" dirty="0">
                <a:solidFill>
                  <a:srgbClr val="000000"/>
                </a:solidFill>
              </a:rPr>
              <a:t>          principals: contract law</a:t>
            </a:r>
          </a:p>
          <a:p>
            <a:pPr marL="0" lvl="0" indent="0">
              <a:buNone/>
            </a:pPr>
            <a:r>
              <a:rPr lang="en-AU" sz="1100" dirty="0">
                <a:solidFill>
                  <a:srgbClr val="000000"/>
                </a:solidFill>
              </a:rPr>
              <a:t>          third parties: tort law</a:t>
            </a:r>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7</a:t>
            </a:fld>
            <a:endParaRPr lang="en-AU" altLang="x-none"/>
          </a:p>
        </p:txBody>
      </p:sp>
    </p:spTree>
    <p:extLst>
      <p:ext uri="{BB962C8B-B14F-4D97-AF65-F5344CB8AC3E}">
        <p14:creationId xmlns:p14="http://schemas.microsoft.com/office/powerpoint/2010/main" val="33062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 is Law?</a:t>
            </a:r>
          </a:p>
        </p:txBody>
      </p:sp>
      <p:sp>
        <p:nvSpPr>
          <p:cNvPr id="3" name="Content Placeholder 2"/>
          <p:cNvSpPr>
            <a:spLocks noGrp="1"/>
          </p:cNvSpPr>
          <p:nvPr>
            <p:ph idx="1"/>
          </p:nvPr>
        </p:nvSpPr>
        <p:spPr/>
        <p:txBody>
          <a:bodyPr/>
          <a:lstStyle/>
          <a:p>
            <a:pPr marL="0" indent="0">
              <a:buNone/>
            </a:pPr>
            <a:r>
              <a:rPr lang="en-AU" sz="2000" dirty="0"/>
              <a:t>Smart Contracts are not envisaged as contracts. They are a sophisticated re-imagining of the paper controls that have managed contract performance for thousands of years.</a:t>
            </a:r>
          </a:p>
          <a:p>
            <a:pPr marL="0" indent="0">
              <a:buNone/>
            </a:pPr>
            <a:endParaRPr lang="en-AU" sz="2000" dirty="0"/>
          </a:p>
          <a:p>
            <a:pPr marL="0" indent="0">
              <a:buNone/>
            </a:pPr>
            <a:r>
              <a:rPr lang="en-AU" sz="2000" dirty="0"/>
              <a:t>They are a means to embed rights and obligations in digital infrastructure. They make abstract rights and obligations real. They make the intersubjective objective.</a:t>
            </a:r>
          </a:p>
          <a:p>
            <a:pPr marL="0" indent="0">
              <a:buNone/>
            </a:pPr>
            <a:endParaRPr lang="en-AU" sz="2000" dirty="0"/>
          </a:p>
          <a:p>
            <a:pPr marL="0" indent="0">
              <a:buNone/>
            </a:pPr>
            <a:r>
              <a:rPr lang="en-AU" sz="2000" dirty="0"/>
              <a:t>The goal is better scaling through improved (digital) controls.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8</a:t>
            </a:fld>
            <a:endParaRPr lang="en-AU" altLang="x-none"/>
          </a:p>
        </p:txBody>
      </p:sp>
    </p:spTree>
    <p:extLst>
      <p:ext uri="{BB962C8B-B14F-4D97-AF65-F5344CB8AC3E}">
        <p14:creationId xmlns:p14="http://schemas.microsoft.com/office/powerpoint/2010/main" val="263574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Where is the Contract?</a:t>
            </a:r>
          </a:p>
        </p:txBody>
      </p:sp>
      <p:sp>
        <p:nvSpPr>
          <p:cNvPr id="3" name="Content Placeholder 2"/>
          <p:cNvSpPr>
            <a:spLocks noGrp="1"/>
          </p:cNvSpPr>
          <p:nvPr>
            <p:ph idx="1"/>
          </p:nvPr>
        </p:nvSpPr>
        <p:spPr/>
        <p:txBody>
          <a:bodyPr/>
          <a:lstStyle/>
          <a:p>
            <a:pPr marL="0" indent="0">
              <a:buNone/>
            </a:pPr>
            <a:r>
              <a:rPr lang="en-AU" sz="1400" dirty="0"/>
              <a:t>Contract requires:</a:t>
            </a:r>
          </a:p>
          <a:p>
            <a:r>
              <a:rPr lang="en-AU" sz="1400" dirty="0"/>
              <a:t>offer,</a:t>
            </a:r>
          </a:p>
          <a:p>
            <a:r>
              <a:rPr lang="en-AU" sz="1400" dirty="0"/>
              <a:t>acceptance, </a:t>
            </a:r>
          </a:p>
          <a:p>
            <a:r>
              <a:rPr lang="en-AU" sz="1400" dirty="0"/>
              <a:t>consideration, </a:t>
            </a:r>
          </a:p>
          <a:p>
            <a:r>
              <a:rPr lang="en-AU" sz="1400" dirty="0"/>
              <a:t>intention to create legal relations, </a:t>
            </a:r>
          </a:p>
          <a:p>
            <a:r>
              <a:rPr lang="en-AU" sz="1400" dirty="0"/>
              <a:t>capacity, and </a:t>
            </a:r>
          </a:p>
          <a:p>
            <a:r>
              <a:rPr lang="en-AU" sz="1400" dirty="0"/>
              <a:t>absence of public policy prohibitions. </a:t>
            </a:r>
          </a:p>
          <a:p>
            <a:pPr marL="0" indent="0">
              <a:buNone/>
            </a:pPr>
            <a:endParaRPr lang="en-AU" sz="1400" dirty="0"/>
          </a:p>
          <a:p>
            <a:pPr marL="0" indent="0">
              <a:buNone/>
            </a:pPr>
            <a:r>
              <a:rPr lang="en-AU" sz="1400" dirty="0"/>
              <a:t>Contracts can be written, oral, implied by law or by conduct. </a:t>
            </a:r>
          </a:p>
          <a:p>
            <a:pPr marL="0" indent="0">
              <a:buNone/>
            </a:pPr>
            <a:endParaRPr lang="en-AU" sz="1400" dirty="0"/>
          </a:p>
          <a:p>
            <a:pPr marL="0" indent="0">
              <a:buNone/>
            </a:pPr>
            <a:r>
              <a:rPr lang="en-AU" sz="1400" dirty="0"/>
              <a:t>So contracts can materialise at any time.</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9</a:t>
            </a:fld>
            <a:endParaRPr lang="en-AU" altLang="x-none"/>
          </a:p>
        </p:txBody>
      </p:sp>
    </p:spTree>
    <p:extLst>
      <p:ext uri="{BB962C8B-B14F-4D97-AF65-F5344CB8AC3E}">
        <p14:creationId xmlns:p14="http://schemas.microsoft.com/office/powerpoint/2010/main" val="3455443987"/>
      </p:ext>
    </p:extLst>
  </p:cSld>
  <p:clrMapOvr>
    <a:masterClrMapping/>
  </p:clrMapOvr>
</p:sld>
</file>

<file path=ppt/theme/theme1.xml><?xml version="1.0" encoding="utf-8"?>
<a:theme xmlns:a="http://schemas.openxmlformats.org/drawingml/2006/main" name="ANUPowerpointTemplate2010">
  <a:themeElements>
    <a:clrScheme name="ANU2018">
      <a:dk1>
        <a:srgbClr val="000000"/>
      </a:dk1>
      <a:lt1>
        <a:srgbClr val="000000"/>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ANU2018</Template>
  <TotalTime>38248</TotalTime>
  <Words>1189</Words>
  <Application>Microsoft Macintosh PowerPoint</Application>
  <PresentationFormat>On-screen Show (16:9)</PresentationFormat>
  <Paragraphs>153</Paragraphs>
  <Slides>21</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ANUPowerpointTemplate2010</vt:lpstr>
      <vt:lpstr>Blockchain &amp; Legal Innovation I Smart Contracts</vt:lpstr>
      <vt:lpstr>PowerPoint Presentation</vt:lpstr>
      <vt:lpstr>What Are Smart Contracts?</vt:lpstr>
      <vt:lpstr>PowerPoint Presentation</vt:lpstr>
      <vt:lpstr>We Need Controls to Scale</vt:lpstr>
      <vt:lpstr>Smart Contracts As New Language of Control Protocols</vt:lpstr>
      <vt:lpstr>Enforcement</vt:lpstr>
      <vt:lpstr>Code is Law?</vt:lpstr>
      <vt:lpstr>Where is the Contract?</vt:lpstr>
      <vt:lpstr>Where is the Contract?</vt:lpstr>
      <vt:lpstr>Detractors</vt:lpstr>
      <vt:lpstr>PowerPoint Presentation</vt:lpstr>
      <vt:lpstr>My Take #1</vt:lpstr>
      <vt:lpstr>My Take #2</vt:lpstr>
      <vt:lpstr>My Take #3</vt:lpstr>
      <vt:lpstr>My Take #4</vt:lpstr>
      <vt:lpstr>My Take #5</vt:lpstr>
      <vt:lpstr>My Take #6</vt:lpstr>
      <vt:lpstr>We Need A New Legal Platform</vt:lpstr>
      <vt:lpstr>Law as Platform</vt:lpstr>
      <vt:lpstr>Why Not Smart Statutes…?</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Scott Chamberlain</cp:lastModifiedBy>
  <cp:revision>220</cp:revision>
  <dcterms:created xsi:type="dcterms:W3CDTF">2010-10-19T05:25:31Z</dcterms:created>
  <dcterms:modified xsi:type="dcterms:W3CDTF">2022-04-27T23:27:36Z</dcterms:modified>
</cp:coreProperties>
</file>