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63" r:id="rId2"/>
    <p:sldId id="266" r:id="rId3"/>
    <p:sldId id="267" r:id="rId4"/>
    <p:sldId id="268" r:id="rId5"/>
    <p:sldId id="269" r:id="rId6"/>
  </p:sldIdLst>
  <p:sldSz cx="9144000" cy="5143500" type="screen16x9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688"/>
    <a:srgbClr val="5E889D"/>
    <a:srgbClr val="94B0BE"/>
    <a:srgbClr val="4E37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4"/>
  </p:normalViewPr>
  <p:slideViewPr>
    <p:cSldViewPr>
      <p:cViewPr>
        <p:scale>
          <a:sx n="91" d="100"/>
          <a:sy n="91" d="100"/>
        </p:scale>
        <p:origin x="544" y="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x-none" altLang="x-non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x-none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x-none" altLang="x-non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165915-65BC-9D4C-AEEF-4B8B5412371C}" type="slidenum">
              <a:rPr lang="en-AU" altLang="x-none"/>
              <a:pPr/>
              <a:t>‹#›</a:t>
            </a:fld>
            <a:endParaRPr lang="en-AU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489325"/>
            <a:ext cx="9144000" cy="1654175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77152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x-none"/>
          </a:p>
        </p:txBody>
      </p:sp>
      <p:pic>
        <p:nvPicPr>
          <p:cNvPr id="6" name="Picture 12" descr="ANU_LOGO_WHITE"/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489722"/>
            <a:ext cx="8280400" cy="523220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AU" noProof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6" y="1356809"/>
            <a:ext cx="8207375" cy="646331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AU" noProof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</p:spPr>
        <p:txBody>
          <a:bodyPr/>
          <a:lstStyle>
            <a:lvl1pPr algn="l">
              <a:defRPr/>
            </a:lvl1pPr>
          </a:lstStyle>
          <a:p>
            <a:endParaRPr lang="x-none" altLang="x-non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4713"/>
            <a:ext cx="2133600" cy="357187"/>
          </a:xfrm>
        </p:spPr>
        <p:txBody>
          <a:bodyPr/>
          <a:lstStyle>
            <a:lvl1pPr>
              <a:defRPr/>
            </a:lvl1pPr>
          </a:lstStyle>
          <a:p>
            <a:fld id="{4891EEDB-BB68-3744-88DF-3B37F5095CB2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74739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DCB3E-CCB0-3549-87EB-2189C6B00A9F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59020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573881"/>
            <a:ext cx="2058988" cy="40207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3" y="573881"/>
            <a:ext cx="6029325" cy="402074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4F347-27A3-634B-A002-03B5F6948862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30139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41B671-95F8-AD49-965B-CC100353298F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0340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BCCD5A-69F8-7C44-8AF6-D041C925865F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85186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085"/>
            <a:ext cx="4038600" cy="3157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085"/>
            <a:ext cx="4038600" cy="3157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974F2B-9D21-E245-9AF4-6B0C0FFEE9E0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77492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AB902-158A-EA4A-9B29-A91032638C0C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87612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4A34E-B7E2-AF48-84B4-ABB5E3E903B3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57843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F18A7-E4DE-1D4E-9EBA-144F41C577F4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2328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A5948-6753-F44D-9810-9C77D3739C96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81492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196EC-6DC5-794B-A448-4C35A81CFA13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60925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0" y="4875213"/>
            <a:ext cx="9144000" cy="268287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573088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title style</a:t>
            </a:r>
            <a:endParaRPr lang="en-AU" altLang="x-none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6688"/>
            <a:ext cx="8229600" cy="315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Edit Master text styles</a:t>
            </a:r>
          </a:p>
          <a:p>
            <a:pPr lvl="1"/>
            <a:r>
              <a:rPr lang="en-US" altLang="x-none" smtClean="0"/>
              <a:t>Second level</a:t>
            </a:r>
          </a:p>
          <a:p>
            <a:pPr lvl="2"/>
            <a:r>
              <a:rPr lang="en-US" altLang="x-none" smtClean="0"/>
              <a:t>Third level</a:t>
            </a:r>
          </a:p>
          <a:p>
            <a:pPr lvl="3"/>
            <a:r>
              <a:rPr lang="en-US" altLang="x-none" smtClean="0"/>
              <a:t>Fourth level</a:t>
            </a:r>
          </a:p>
          <a:p>
            <a:pPr lvl="4"/>
            <a:r>
              <a:rPr lang="en-US" altLang="x-none" smtClean="0"/>
              <a:t>Fifth level</a:t>
            </a:r>
            <a:endParaRPr lang="en-AU" altLang="x-none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24525" y="4857750"/>
            <a:ext cx="21336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x-none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4857750"/>
            <a:ext cx="5040312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4857750"/>
            <a:ext cx="585787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314E489-80A2-2240-BF01-5BCDDC02687A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0" y="0"/>
            <a:ext cx="9144000" cy="5746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x-none"/>
          </a:p>
        </p:txBody>
      </p:sp>
      <p:pic>
        <p:nvPicPr>
          <p:cNvPr id="1033" name="Picture 9" descr="ANU_LOGO_WHITE"/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74613"/>
            <a:ext cx="12239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+mj-lt"/>
          <a:ea typeface="Arial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8313" y="1357204"/>
            <a:ext cx="8207375" cy="646331"/>
          </a:xfrm>
        </p:spPr>
        <p:txBody>
          <a:bodyPr/>
          <a:lstStyle/>
          <a:p>
            <a:pPr algn="ctr" eaLnBrk="1" hangingPunct="1"/>
            <a:r>
              <a:rPr lang="en-US" altLang="x-none" dirty="0" smtClean="0"/>
              <a:t>Family </a:t>
            </a:r>
            <a:r>
              <a:rPr lang="en-US" altLang="x-none" dirty="0" smtClean="0"/>
              <a:t>Law</a:t>
            </a:r>
            <a:endParaRPr lang="en-US" altLang="x-none" dirty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489325"/>
            <a:ext cx="8280400" cy="1040285"/>
          </a:xfrm>
        </p:spPr>
        <p:txBody>
          <a:bodyPr/>
          <a:lstStyle/>
          <a:p>
            <a:pPr eaLnBrk="1" hangingPunct="1"/>
            <a:r>
              <a:rPr lang="en-US" altLang="x-none" dirty="0" smtClean="0"/>
              <a:t>Family Law</a:t>
            </a:r>
          </a:p>
          <a:p>
            <a:pPr eaLnBrk="1" hangingPunct="1"/>
            <a:r>
              <a:rPr lang="en-US" altLang="x-none" dirty="0" smtClean="0"/>
              <a:t>Winter 2021</a:t>
            </a:r>
            <a:endParaRPr lang="en-US" altLang="x-none" dirty="0"/>
          </a:p>
        </p:txBody>
      </p:sp>
      <p:sp>
        <p:nvSpPr>
          <p:cNvPr id="2" name="TextBox 1"/>
          <p:cNvSpPr txBox="1"/>
          <p:nvPr/>
        </p:nvSpPr>
        <p:spPr>
          <a:xfrm>
            <a:off x="1187624" y="257175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Outline of Topics</a:t>
            </a: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Legislation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i="1" dirty="0" smtClean="0"/>
              <a:t>Family Law Act 1975 </a:t>
            </a:r>
            <a:r>
              <a:rPr lang="en-AU" sz="2800" dirty="0" smtClean="0"/>
              <a:t>(</a:t>
            </a:r>
            <a:r>
              <a:rPr lang="en-AU" sz="2800" dirty="0" err="1" smtClean="0"/>
              <a:t>Cth</a:t>
            </a:r>
            <a:r>
              <a:rPr lang="en-AU" sz="2800" dirty="0" smtClean="0"/>
              <a:t>) ‘FLA’</a:t>
            </a:r>
            <a:endParaRPr lang="en-AU" sz="2800" dirty="0"/>
          </a:p>
          <a:p>
            <a:pPr lvl="1"/>
            <a:r>
              <a:rPr lang="en-AU" i="1" dirty="0" smtClean="0"/>
              <a:t>Federal Circuit and Family Court (Family Law) Rules 2021 (</a:t>
            </a:r>
            <a:r>
              <a:rPr lang="en-AU" i="1" dirty="0" err="1" smtClean="0"/>
              <a:t>Cth</a:t>
            </a:r>
            <a:r>
              <a:rPr lang="en-AU" i="1" dirty="0" smtClean="0"/>
              <a:t>) r6.06(3)</a:t>
            </a:r>
          </a:p>
          <a:p>
            <a:r>
              <a:rPr lang="en-AU" sz="2800" i="1" dirty="0" smtClean="0"/>
              <a:t>Marriage Act 1961 (</a:t>
            </a:r>
            <a:r>
              <a:rPr lang="en-AU" sz="2800" i="1" dirty="0" err="1" smtClean="0"/>
              <a:t>Cth</a:t>
            </a:r>
            <a:r>
              <a:rPr lang="en-AU" sz="2800" i="1" dirty="0" smtClean="0"/>
              <a:t>)</a:t>
            </a:r>
            <a:endParaRPr lang="en-AU" sz="28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2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368227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573088"/>
            <a:ext cx="8229600" cy="1278582"/>
          </a:xfrm>
        </p:spPr>
        <p:txBody>
          <a:bodyPr/>
          <a:lstStyle/>
          <a:p>
            <a:r>
              <a:rPr lang="en-AU" dirty="0" smtClean="0"/>
              <a:t>FLA topics we cover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61" y="1779662"/>
            <a:ext cx="8229600" cy="259853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UNCROC, children and the FLA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Family </a:t>
            </a:r>
            <a:r>
              <a:rPr lang="en-AU" sz="2400" dirty="0" smtClean="0"/>
              <a:t>Violence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Mediation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Parenting </a:t>
            </a:r>
            <a:r>
              <a:rPr lang="en-AU" sz="2400" dirty="0" smtClean="0"/>
              <a:t>Orders (Part VII</a:t>
            </a:r>
            <a:r>
              <a:rPr lang="en-AU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Marriage and Divorce (Part VI)/ De facto </a:t>
            </a:r>
            <a:r>
              <a:rPr lang="en-AU" sz="2400" dirty="0" smtClean="0"/>
              <a:t>Relationships</a:t>
            </a:r>
            <a:endParaRPr lang="en-A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Property Orders (Part VIII, VIIIAB)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3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45665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FLA</a:t>
            </a:r>
            <a:r>
              <a:rPr lang="en-AU" dirty="0" smtClean="0"/>
              <a:t> </a:t>
            </a:r>
            <a:r>
              <a:rPr lang="en-AU" dirty="0" smtClean="0"/>
              <a:t>topics we </a:t>
            </a:r>
            <a:r>
              <a:rPr lang="en-AU" dirty="0" smtClean="0"/>
              <a:t>will </a:t>
            </a:r>
            <a:r>
              <a:rPr lang="en-AU" u="sng" dirty="0" smtClean="0"/>
              <a:t>not</a:t>
            </a:r>
            <a:r>
              <a:rPr lang="en-AU" dirty="0" smtClean="0"/>
              <a:t> </a:t>
            </a:r>
            <a:r>
              <a:rPr lang="en-AU" dirty="0" smtClean="0"/>
              <a:t>cover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800" dirty="0" smtClean="0"/>
              <a:t>Obligations to Inform IIIA</a:t>
            </a:r>
          </a:p>
          <a:p>
            <a:r>
              <a:rPr lang="en-AU" sz="1800" dirty="0"/>
              <a:t>Nullity </a:t>
            </a:r>
            <a:r>
              <a:rPr lang="en-AU" sz="1800" dirty="0" smtClean="0"/>
              <a:t>VI</a:t>
            </a:r>
          </a:p>
          <a:p>
            <a:r>
              <a:rPr lang="en-AU" sz="1800" dirty="0" smtClean="0"/>
              <a:t>Spousal Maintenance and Maintenance Agreements VIII</a:t>
            </a:r>
          </a:p>
          <a:p>
            <a:r>
              <a:rPr lang="en-AU" sz="1800" dirty="0" smtClean="0"/>
              <a:t>Orders and Injunctions Binding Third Parties VIIIAA</a:t>
            </a:r>
            <a:endParaRPr lang="en-AU" sz="1800" dirty="0" smtClean="0"/>
          </a:p>
          <a:p>
            <a:r>
              <a:rPr lang="en-AU" sz="1800" dirty="0" smtClean="0"/>
              <a:t>Binding Financial Agreements VIIIA</a:t>
            </a:r>
          </a:p>
          <a:p>
            <a:r>
              <a:rPr lang="en-AU" sz="1800" dirty="0" smtClean="0"/>
              <a:t>Superannuation VIIIB</a:t>
            </a:r>
          </a:p>
          <a:p>
            <a:r>
              <a:rPr lang="en-AU" sz="1800" dirty="0" smtClean="0"/>
              <a:t>Vexatious Litigants XIB</a:t>
            </a:r>
          </a:p>
          <a:p>
            <a:r>
              <a:rPr lang="en-AU" sz="1800" dirty="0" smtClean="0"/>
              <a:t>Sanctions XIIIA</a:t>
            </a:r>
          </a:p>
          <a:p>
            <a:r>
              <a:rPr lang="en-AU" sz="1800" dirty="0" smtClean="0"/>
              <a:t>International Child Abduction XIIIAA</a:t>
            </a: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4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26422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Court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 smtClean="0"/>
              <a:t>Family Court of Australia</a:t>
            </a:r>
          </a:p>
          <a:p>
            <a:pPr lvl="1"/>
            <a:r>
              <a:rPr lang="en-AU" sz="1600" dirty="0" smtClean="0"/>
              <a:t>Addition of Federal Magistrates Court</a:t>
            </a:r>
          </a:p>
          <a:p>
            <a:pPr lvl="1"/>
            <a:r>
              <a:rPr lang="en-AU" sz="1600" dirty="0" smtClean="0"/>
              <a:t>Change of name to Federal Circuit Court</a:t>
            </a:r>
          </a:p>
          <a:p>
            <a:r>
              <a:rPr lang="en-AU" sz="2000" dirty="0" smtClean="0"/>
              <a:t>Court merger in </a:t>
            </a:r>
            <a:r>
              <a:rPr lang="en-AU" sz="2000" dirty="0"/>
              <a:t>September </a:t>
            </a:r>
            <a:r>
              <a:rPr lang="en-AU" sz="2000" dirty="0" smtClean="0"/>
              <a:t>2021</a:t>
            </a:r>
          </a:p>
          <a:p>
            <a:pPr lvl="1"/>
            <a:r>
              <a:rPr lang="en-AU" sz="2000" dirty="0" smtClean="0"/>
              <a:t>Federal Circuit and Family Court of Australia (FCFC)</a:t>
            </a:r>
          </a:p>
          <a:p>
            <a:pPr lvl="2"/>
            <a:r>
              <a:rPr lang="en-AU" sz="2000" dirty="0" smtClean="0"/>
              <a:t>Division 1 = Family Court (Family Law only) + appeals by single judge or Full Court (no appeal division)</a:t>
            </a:r>
          </a:p>
          <a:p>
            <a:pPr lvl="2"/>
            <a:r>
              <a:rPr lang="en-AU" sz="2000" dirty="0" smtClean="0"/>
              <a:t>Division 2 = Federal Court (Family and other)</a:t>
            </a:r>
          </a:p>
          <a:p>
            <a:endParaRPr lang="en-AU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671-95F8-AD49-965B-CC100353298F}" type="slidenum">
              <a:rPr lang="en-AU" altLang="x-none" smtClean="0"/>
              <a:pPr/>
              <a:t>5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3582165156"/>
      </p:ext>
    </p:extLst>
  </p:cSld>
  <p:clrMapOvr>
    <a:masterClrMapping/>
  </p:clrMapOvr>
</p:sld>
</file>

<file path=ppt/theme/theme1.xml><?xml version="1.0" encoding="utf-8"?>
<a:theme xmlns:a="http://schemas.openxmlformats.org/drawingml/2006/main" name="ANUPowerpointTemplate2010">
  <a:themeElements>
    <a:clrScheme name="ANUPowerpointTemplate20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NUPowerpointTemplate20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NUPowerpointTemplate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NUPowerpointTemplateWidescreen16-9R-2016" id="{13E5C3E3-D7F8-774B-9411-E9D2A09367D1}" vid="{6954FDDD-2796-C544-A331-9A1DCD82F4F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ANU Template - Widescreen 16-9</Template>
  <TotalTime>1565</TotalTime>
  <Words>190</Words>
  <Application>Microsoft Office PowerPoint</Application>
  <PresentationFormat>On-screen Show (16:9)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ANUPowerpointTemplate2010</vt:lpstr>
      <vt:lpstr>Family Law</vt:lpstr>
      <vt:lpstr>The Legislation</vt:lpstr>
      <vt:lpstr>FLA topics we cover</vt:lpstr>
      <vt:lpstr>FLA topics we will not cover</vt:lpstr>
      <vt:lpstr>The Court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Law Overview</dc:title>
  <dc:creator>Anne Macduff</dc:creator>
  <cp:lastModifiedBy>Anne Macduff</cp:lastModifiedBy>
  <cp:revision>10</cp:revision>
  <dcterms:created xsi:type="dcterms:W3CDTF">2021-06-21T00:50:30Z</dcterms:created>
  <dcterms:modified xsi:type="dcterms:W3CDTF">2022-06-12T03:03:26Z</dcterms:modified>
</cp:coreProperties>
</file>