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5" r:id="rId4"/>
    <p:sldId id="257" r:id="rId5"/>
    <p:sldId id="267" r:id="rId6"/>
    <p:sldId id="268" r:id="rId7"/>
    <p:sldId id="258" r:id="rId8"/>
    <p:sldId id="260" r:id="rId9"/>
    <p:sldId id="266" r:id="rId10"/>
    <p:sldId id="261" r:id="rId11"/>
    <p:sldId id="264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3D97A-67FD-4795-9BCC-F22692C8D471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D0D3-A99D-49F0-BD44-7DC45C3044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88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44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93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095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0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37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3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2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8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7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A536-2877-4824-ACE2-FB48237FDC85}" type="datetimeFigureOut">
              <a:rPr lang="en-AU" smtClean="0"/>
              <a:t>13/06/2022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7BE79-9123-4841-BB56-B7A214BC2A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87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ounselling.centre@anu.edu.au" TargetMode="External"/><Relationship Id="rId2" Type="http://schemas.openxmlformats.org/officeDocument/2006/relationships/hyperlink" Target="https://dvcs.org.a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s.org.a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ss.gov.au/women/programs-services/reducing-violence/the-national-plan-to-reduce-violence-against-women-and-their-children-2010-20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wcaspokane.org/wp-content/uploads/2017/10/2018-YWCA-Spokane-Power-and-Control-Whee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Family </a:t>
            </a:r>
            <a:r>
              <a:rPr lang="en-AU" dirty="0" smtClean="0"/>
              <a:t>Violence and Australian Family </a:t>
            </a:r>
            <a:r>
              <a:rPr lang="en-AU" dirty="0"/>
              <a:t>L</a:t>
            </a:r>
            <a:r>
              <a:rPr lang="en-AU" dirty="0" smtClean="0"/>
              <a:t>aw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Winter </a:t>
            </a:r>
            <a:r>
              <a:rPr lang="en-AU" dirty="0" smtClean="0"/>
              <a:t>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Legal </a:t>
            </a:r>
            <a:r>
              <a:rPr lang="en-AU" dirty="0" smtClean="0"/>
              <a:t>responses to Family Violence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r>
              <a:rPr lang="en-AU" dirty="0" smtClean="0"/>
              <a:t>Criminal </a:t>
            </a:r>
            <a:r>
              <a:rPr lang="en-AU" dirty="0" smtClean="0"/>
              <a:t>Law: </a:t>
            </a:r>
            <a:r>
              <a:rPr lang="en-AU" dirty="0" smtClean="0"/>
              <a:t>Assault / Stalking/ Harassment laws</a:t>
            </a:r>
          </a:p>
          <a:p>
            <a:pPr lvl="1"/>
            <a:r>
              <a:rPr lang="en-AU" dirty="0" smtClean="0"/>
              <a:t>Penalises harm or threat of harm already caused or </a:t>
            </a:r>
            <a:r>
              <a:rPr lang="en-AU" dirty="0" smtClean="0"/>
              <a:t>made</a:t>
            </a:r>
          </a:p>
          <a:p>
            <a:pPr lvl="1"/>
            <a:r>
              <a:rPr lang="en-AU" dirty="0" smtClean="0"/>
              <a:t>Increasingly specific acts (choking), identifying specific relationship contexts</a:t>
            </a:r>
            <a:endParaRPr lang="en-AU" dirty="0" smtClean="0"/>
          </a:p>
          <a:p>
            <a:pPr lvl="1"/>
            <a:r>
              <a:rPr lang="en-AU" dirty="0" smtClean="0"/>
              <a:t>Physical harm, BARD </a:t>
            </a:r>
            <a:r>
              <a:rPr lang="en-AU" dirty="0" smtClean="0"/>
              <a:t>standard</a:t>
            </a:r>
            <a:endParaRPr lang="en-AU" dirty="0" smtClean="0"/>
          </a:p>
          <a:p>
            <a:pPr lvl="1"/>
            <a:r>
              <a:rPr lang="en-AU" dirty="0" smtClean="0"/>
              <a:t>Limitations – evidence, </a:t>
            </a:r>
            <a:r>
              <a:rPr lang="en-AU" dirty="0" smtClean="0"/>
              <a:t>self-defence, police discretion</a:t>
            </a:r>
            <a:endParaRPr lang="en-AU" dirty="0" smtClean="0"/>
          </a:p>
          <a:p>
            <a:r>
              <a:rPr lang="en-AU" dirty="0" smtClean="0"/>
              <a:t>Civil </a:t>
            </a:r>
            <a:r>
              <a:rPr lang="en-AU" dirty="0" smtClean="0"/>
              <a:t>Law: Domestic </a:t>
            </a:r>
            <a:r>
              <a:rPr lang="en-AU" dirty="0" smtClean="0"/>
              <a:t>Violence Protection Orders (DVOs, </a:t>
            </a:r>
            <a:r>
              <a:rPr lang="en-AU" dirty="0" smtClean="0"/>
              <a:t>PPOs)</a:t>
            </a:r>
            <a:endParaRPr lang="en-AU" dirty="0" smtClean="0"/>
          </a:p>
          <a:p>
            <a:pPr lvl="1"/>
            <a:r>
              <a:rPr lang="en-AU" dirty="0" smtClean="0"/>
              <a:t>Future oriented – preventative – orders crafted to stop behaviour, breach = criminal penalty</a:t>
            </a:r>
          </a:p>
          <a:p>
            <a:pPr lvl="1"/>
            <a:r>
              <a:rPr lang="en-AU" dirty="0" smtClean="0"/>
              <a:t>BAP standard</a:t>
            </a:r>
          </a:p>
          <a:p>
            <a:pPr lvl="1"/>
            <a:r>
              <a:rPr lang="en-AU" dirty="0" smtClean="0"/>
              <a:t>Definition in ACT = s8 </a:t>
            </a:r>
            <a:r>
              <a:rPr lang="en-AU" i="1" dirty="0" smtClean="0"/>
              <a:t>Family Violence Act 2016 </a:t>
            </a:r>
            <a:r>
              <a:rPr lang="en-AU" dirty="0" smtClean="0"/>
              <a:t>(ACT)</a:t>
            </a:r>
          </a:p>
          <a:p>
            <a:pPr lvl="1"/>
            <a:r>
              <a:rPr lang="en-AU" dirty="0" smtClean="0"/>
              <a:t>Cross jurisdictional recognition AVERT register</a:t>
            </a:r>
          </a:p>
        </p:txBody>
      </p:sp>
    </p:spTree>
    <p:extLst>
      <p:ext uri="{BB962C8B-B14F-4D97-AF65-F5344CB8AC3E}">
        <p14:creationId xmlns:p14="http://schemas.microsoft.com/office/powerpoint/2010/main" val="218639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Family Violence in Family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Family Violence is now recognised as ‘core business’ by the family </a:t>
            </a:r>
            <a:r>
              <a:rPr lang="en-AU" dirty="0" smtClean="0"/>
              <a:t>courts</a:t>
            </a:r>
          </a:p>
          <a:p>
            <a:r>
              <a:rPr lang="en-AU" dirty="0" smtClean="0"/>
              <a:t>From data collected by </a:t>
            </a:r>
            <a:r>
              <a:rPr lang="en-AU" dirty="0" err="1" smtClean="0"/>
              <a:t>FCFCoA</a:t>
            </a:r>
            <a:r>
              <a:rPr lang="en-AU" dirty="0" smtClean="0"/>
              <a:t>:</a:t>
            </a:r>
            <a:endParaRPr lang="en-AU" dirty="0" smtClean="0"/>
          </a:p>
          <a:p>
            <a:pPr lvl="1"/>
            <a:r>
              <a:rPr lang="en-AU" dirty="0" smtClean="0"/>
              <a:t>64% of parties allege that they have experienced family violence</a:t>
            </a:r>
          </a:p>
          <a:p>
            <a:pPr lvl="1"/>
            <a:r>
              <a:rPr lang="en-AU" dirty="0" smtClean="0"/>
              <a:t>57% of parties allege a child has experienced family violence</a:t>
            </a:r>
          </a:p>
          <a:p>
            <a:pPr marL="457200" lvl="1" indent="0">
              <a:buNone/>
            </a:pPr>
            <a:r>
              <a:rPr lang="en-AU" dirty="0" smtClean="0"/>
              <a:t>(https</a:t>
            </a:r>
            <a:r>
              <a:rPr lang="en-AU" dirty="0"/>
              <a:t>://</a:t>
            </a:r>
            <a:r>
              <a:rPr lang="en-AU" dirty="0" smtClean="0"/>
              <a:t>www.fcfcoa.gov.au/news-and-media-centre/media-releases/mr101121)</a:t>
            </a:r>
            <a:endParaRPr lang="en-AU" dirty="0" smtClean="0"/>
          </a:p>
          <a:p>
            <a:r>
              <a:rPr lang="en-AU" dirty="0" smtClean="0"/>
              <a:t>Definition </a:t>
            </a:r>
            <a:r>
              <a:rPr lang="en-AU" dirty="0" smtClean="0"/>
              <a:t>s4AB: ‘coerces or controls, OR causes a family member to be </a:t>
            </a:r>
            <a:r>
              <a:rPr lang="en-AU" dirty="0" smtClean="0"/>
              <a:t>fearful</a:t>
            </a:r>
          </a:p>
          <a:p>
            <a:pPr lvl="1"/>
            <a:r>
              <a:rPr lang="en-AU" dirty="0" smtClean="0"/>
              <a:t>Both subjective and objective test</a:t>
            </a:r>
          </a:p>
          <a:p>
            <a:pPr lvl="1"/>
            <a:r>
              <a:rPr lang="en-AU" dirty="0" smtClean="0"/>
              <a:t>Does not require a ‘reasonable basis’</a:t>
            </a:r>
          </a:p>
          <a:p>
            <a:pPr lvl="1"/>
            <a:r>
              <a:rPr lang="en-AU" dirty="0" smtClean="0"/>
              <a:t>Not only physical, emotional, economic, </a:t>
            </a:r>
            <a:r>
              <a:rPr lang="en-AU" dirty="0" smtClean="0"/>
              <a:t>psychological </a:t>
            </a:r>
            <a:r>
              <a:rPr lang="en-AU" dirty="0" smtClean="0"/>
              <a:t>harm</a:t>
            </a:r>
          </a:p>
          <a:p>
            <a:pPr lvl="1"/>
            <a:r>
              <a:rPr lang="en-AU" dirty="0" smtClean="0"/>
              <a:t>Not only direct experience, but being a witness</a:t>
            </a:r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600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Arises in family law:</a:t>
            </a:r>
          </a:p>
          <a:p>
            <a:pPr lvl="1"/>
            <a:r>
              <a:rPr lang="en-AU" dirty="0"/>
              <a:t>Best interests of the child; s60B, 60CC, </a:t>
            </a:r>
          </a:p>
          <a:p>
            <a:pPr lvl="1"/>
            <a:r>
              <a:rPr lang="en-AU" dirty="0"/>
              <a:t>Obligation to advise of FV or risk: 60CF, 60CG, 64D</a:t>
            </a:r>
          </a:p>
          <a:p>
            <a:pPr lvl="1"/>
            <a:r>
              <a:rPr lang="en-AU" dirty="0"/>
              <a:t>Exception to compulsory mediation s60I(9)</a:t>
            </a:r>
          </a:p>
          <a:p>
            <a:pPr lvl="1"/>
            <a:r>
              <a:rPr lang="en-AU" dirty="0"/>
              <a:t>May raise concern of FV s67ZA</a:t>
            </a:r>
          </a:p>
          <a:p>
            <a:pPr lvl="1"/>
            <a:r>
              <a:rPr lang="en-AU" dirty="0"/>
              <a:t>Injunctions under s114</a:t>
            </a:r>
          </a:p>
          <a:p>
            <a:r>
              <a:rPr lang="en-AU" dirty="0" smtClean="0"/>
              <a:t>Lighthouse Project</a:t>
            </a:r>
          </a:p>
          <a:p>
            <a:pPr lvl="1"/>
            <a:r>
              <a:rPr lang="en-AU" dirty="0" smtClean="0"/>
              <a:t>Screening</a:t>
            </a:r>
          </a:p>
          <a:p>
            <a:pPr lvl="1"/>
            <a:r>
              <a:rPr lang="en-AU" dirty="0" smtClean="0"/>
              <a:t>Triage and support</a:t>
            </a:r>
          </a:p>
          <a:p>
            <a:pPr lvl="1"/>
            <a:r>
              <a:rPr lang="en-AU" dirty="0" smtClean="0"/>
              <a:t>Case Management</a:t>
            </a:r>
          </a:p>
          <a:p>
            <a:r>
              <a:rPr lang="en-AU" dirty="0" smtClean="0"/>
              <a:t>Problems between different legal responses</a:t>
            </a:r>
            <a:endParaRPr lang="en-AU" dirty="0"/>
          </a:p>
          <a:p>
            <a:pPr lvl="1"/>
            <a:r>
              <a:rPr lang="en-AU" dirty="0"/>
              <a:t>Different courts (fragmented response)</a:t>
            </a:r>
          </a:p>
          <a:p>
            <a:pPr lvl="1"/>
            <a:r>
              <a:rPr lang="en-AU" dirty="0"/>
              <a:t>Timing of Orders (inconsistent responses)</a:t>
            </a:r>
          </a:p>
          <a:p>
            <a:pPr lvl="1"/>
            <a:r>
              <a:rPr lang="en-AU" dirty="0"/>
              <a:t>Information sharing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065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AU" dirty="0" smtClean="0"/>
              <a:t>Support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948527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1800 respect</a:t>
            </a:r>
          </a:p>
          <a:p>
            <a:pPr lvl="1"/>
            <a:r>
              <a:rPr lang="en-AU" dirty="0" smtClean="0"/>
              <a:t>1800 </a:t>
            </a:r>
            <a:r>
              <a:rPr lang="en-AU" dirty="0"/>
              <a:t>737 </a:t>
            </a:r>
            <a:r>
              <a:rPr lang="en-AU" dirty="0" smtClean="0"/>
              <a:t>732 (https://www.1800respect.org.au/)</a:t>
            </a:r>
            <a:endParaRPr lang="en-AU" dirty="0"/>
          </a:p>
          <a:p>
            <a:pPr lvl="1"/>
            <a:r>
              <a:rPr lang="en-AU" dirty="0"/>
              <a:t>24 hour national sexual assault, family and domestic violence counselling line for any Australian who has experienced, or is at risk of, family and domestic violence and/or sexual assault. </a:t>
            </a:r>
            <a:endParaRPr lang="en-AU" dirty="0" smtClean="0"/>
          </a:p>
          <a:p>
            <a:r>
              <a:rPr lang="en-AU" dirty="0" smtClean="0"/>
              <a:t>DVCS</a:t>
            </a:r>
          </a:p>
          <a:p>
            <a:pPr lvl="1"/>
            <a:r>
              <a:rPr lang="en-AU" dirty="0" smtClean="0"/>
              <a:t>62 800 900    (</a:t>
            </a:r>
            <a:r>
              <a:rPr lang="en-AU" dirty="0" smtClean="0">
                <a:hlinkClick r:id="rId2"/>
              </a:rPr>
              <a:t>https://dvcs.org.au/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Free, confidential support over the phone for everyone</a:t>
            </a:r>
          </a:p>
          <a:p>
            <a:pPr lvl="1"/>
            <a:r>
              <a:rPr lang="en-AU" dirty="0" smtClean="0"/>
              <a:t>24/7 crisis intervention</a:t>
            </a:r>
          </a:p>
          <a:p>
            <a:r>
              <a:rPr lang="en-AU" dirty="0" smtClean="0"/>
              <a:t>Lifeline</a:t>
            </a:r>
          </a:p>
          <a:p>
            <a:pPr lvl="1"/>
            <a:r>
              <a:rPr lang="en-AU" dirty="0" smtClean="0"/>
              <a:t>13 11 13 (https://www.lifeline.org.au/)</a:t>
            </a:r>
          </a:p>
          <a:p>
            <a:pPr lvl="1"/>
            <a:r>
              <a:rPr lang="en-AU" dirty="0" smtClean="0"/>
              <a:t>National crisis support over the phone 24/7</a:t>
            </a:r>
          </a:p>
          <a:p>
            <a:r>
              <a:rPr lang="en-AU" dirty="0" smtClean="0"/>
              <a:t>ANU Counselling</a:t>
            </a:r>
          </a:p>
          <a:p>
            <a:pPr lvl="1"/>
            <a:r>
              <a:rPr lang="en-AU" dirty="0" smtClean="0"/>
              <a:t>Free support for all ANU students</a:t>
            </a:r>
          </a:p>
          <a:p>
            <a:pPr lvl="1"/>
            <a:r>
              <a:rPr lang="en-AU" dirty="0" smtClean="0"/>
              <a:t>ANU Crisis support lines: </a:t>
            </a:r>
            <a:r>
              <a:rPr lang="en-AU" dirty="0"/>
              <a:t>1300 050 327 (voice) or 0488 884 170 (text)</a:t>
            </a:r>
            <a:endParaRPr lang="en-AU" dirty="0" smtClean="0"/>
          </a:p>
          <a:p>
            <a:pPr lvl="1"/>
            <a:r>
              <a:rPr lang="en-AU" dirty="0" smtClean="0"/>
              <a:t>Appointment: 6178 0455</a:t>
            </a:r>
          </a:p>
          <a:p>
            <a:endParaRPr lang="en-A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smtClean="0">
                <a:ln>
                  <a:noFill/>
                </a:ln>
                <a:solidFill>
                  <a:srgbClr val="7B5A3D"/>
                </a:solidFill>
                <a:effectLst/>
                <a:latin typeface="Roboto"/>
                <a:hlinkClick r:id="rId3"/>
              </a:rPr>
              <a:t>counselling.centre@anu.edu.au</a:t>
            </a: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      +61 2 6178 0455</a:t>
            </a:r>
          </a:p>
        </p:txBody>
      </p:sp>
      <p:pic>
        <p:nvPicPr>
          <p:cNvPr id="1026" name="Picture 2" descr="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016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Before we begin….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143919"/>
            <a:ext cx="7477125" cy="371475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https://positivepsychology.com/self-awareness-matters-how-you-can-be-more-self-aware/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2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Support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473"/>
            <a:ext cx="10515600" cy="463449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1800 respect</a:t>
            </a:r>
          </a:p>
          <a:p>
            <a:pPr lvl="1"/>
            <a:r>
              <a:rPr lang="en-AU" dirty="0" smtClean="0"/>
              <a:t>1800 737 732 (https://www.1800respect.org.au/)</a:t>
            </a:r>
          </a:p>
          <a:p>
            <a:pPr lvl="1"/>
            <a:r>
              <a:rPr lang="en-AU" dirty="0" smtClean="0"/>
              <a:t>24 hour national sexual assault, family and domestic violence counselling line for any Australian who has experienced, or is at risk of, family and domestic violence and/or sexual assault. </a:t>
            </a:r>
          </a:p>
          <a:p>
            <a:r>
              <a:rPr lang="en-AU" dirty="0" smtClean="0"/>
              <a:t>DVCS</a:t>
            </a:r>
          </a:p>
          <a:p>
            <a:pPr lvl="1"/>
            <a:r>
              <a:rPr lang="en-AU" dirty="0" smtClean="0"/>
              <a:t>62 800 900    (</a:t>
            </a:r>
            <a:r>
              <a:rPr lang="en-AU" dirty="0" smtClean="0">
                <a:hlinkClick r:id="rId2"/>
              </a:rPr>
              <a:t>https://dvcs.org.au/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Free, confidential support over the phone for everyone</a:t>
            </a:r>
          </a:p>
          <a:p>
            <a:pPr lvl="1"/>
            <a:r>
              <a:rPr lang="en-AU" dirty="0" smtClean="0"/>
              <a:t>24/7 crisis intervention</a:t>
            </a:r>
          </a:p>
          <a:p>
            <a:r>
              <a:rPr lang="en-AU" smtClean="0"/>
              <a:t>Lifeline</a:t>
            </a:r>
            <a:endParaRPr lang="en-AU" dirty="0" smtClean="0"/>
          </a:p>
          <a:p>
            <a:pPr lvl="1"/>
            <a:r>
              <a:rPr lang="en-AU" dirty="0" smtClean="0"/>
              <a:t>13 11 13 (https://www.lifeline.org.au/)</a:t>
            </a:r>
          </a:p>
          <a:p>
            <a:pPr lvl="1"/>
            <a:r>
              <a:rPr lang="en-AU" dirty="0" smtClean="0"/>
              <a:t>National crisis support over the phone 24/7</a:t>
            </a:r>
          </a:p>
          <a:p>
            <a:r>
              <a:rPr lang="en-AU" dirty="0" smtClean="0"/>
              <a:t>ANU Counselling</a:t>
            </a:r>
          </a:p>
          <a:p>
            <a:pPr lvl="1"/>
            <a:r>
              <a:rPr lang="en-AU" dirty="0" smtClean="0"/>
              <a:t>Free support for all ANU students</a:t>
            </a:r>
          </a:p>
          <a:p>
            <a:pPr lvl="1"/>
            <a:r>
              <a:rPr lang="en-AU" dirty="0" smtClean="0"/>
              <a:t>ANU Crisis support lines: 1300 050 327 (voice) or 0488 884 170 (text)</a:t>
            </a:r>
          </a:p>
          <a:p>
            <a:pPr lvl="1"/>
            <a:r>
              <a:rPr lang="en-AU" dirty="0" smtClean="0"/>
              <a:t>Appointments: 6178 0455</a:t>
            </a:r>
          </a:p>
        </p:txBody>
      </p:sp>
    </p:spTree>
    <p:extLst>
      <p:ext uri="{BB962C8B-B14F-4D97-AF65-F5344CB8AC3E}">
        <p14:creationId xmlns:p14="http://schemas.microsoft.com/office/powerpoint/2010/main" val="3254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Family Violence: The Australian Context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 growing awareness of the issue </a:t>
            </a:r>
          </a:p>
          <a:p>
            <a:pPr lvl="1"/>
            <a:r>
              <a:rPr lang="en-AU" dirty="0" smtClean="0"/>
              <a:t>Government (state and commonwealth) initiatives from 2006 onwards </a:t>
            </a:r>
          </a:p>
          <a:p>
            <a:pPr lvl="1"/>
            <a:r>
              <a:rPr lang="en-AU" dirty="0" smtClean="0"/>
              <a:t>The National Plan to Reduce Violence Against Women and their Children</a:t>
            </a:r>
          </a:p>
          <a:p>
            <a:pPr lvl="2"/>
            <a:r>
              <a:rPr lang="en-AU" dirty="0" smtClean="0">
                <a:hlinkClick r:id="rId2"/>
              </a:rPr>
              <a:t>https://www.dss.gov.au/women/programs-services/reducing-violence/the-national-plan-to-reduce-violence-against-women-and-their-children-2010-2022</a:t>
            </a:r>
            <a:endParaRPr lang="en-AU" dirty="0" smtClean="0"/>
          </a:p>
          <a:p>
            <a:pPr lvl="1"/>
            <a:r>
              <a:rPr lang="en-AU" dirty="0" smtClean="0"/>
              <a:t>See also Standing Committee on Social and Legal Policy, ‘A Better Family Law System to Support and Protect those affected by Family Violence’ (2017)</a:t>
            </a:r>
          </a:p>
          <a:p>
            <a:pPr lvl="2"/>
            <a:r>
              <a:rPr lang="en-AU" dirty="0" smtClean="0"/>
              <a:t>https://www.aph.gov.au/Parliamentary_Business/Committees/House/Social_Policy_and_Legal_Affairs/FVlawreform/Report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84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amily violence statistics – what we know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AU" dirty="0"/>
              <a:t>On average at least one woman a week is killed by a partner or former partner in Australia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One in three Australian women has experienced physical violence </a:t>
            </a:r>
            <a:r>
              <a:rPr lang="en-AU" dirty="0" smtClean="0"/>
              <a:t>by a partner or former partner since </a:t>
            </a:r>
            <a:r>
              <a:rPr lang="en-AU" dirty="0"/>
              <a:t>the age of 15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One in five Australian women has experienced sexual violence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One in four Australian women has experienced physical or sexual violence by an intimate partner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Women are at least three times more likely than men to experience violence from an intimate </a:t>
            </a:r>
            <a:r>
              <a:rPr lang="en-AU" dirty="0" smtClean="0"/>
              <a:t>partner </a:t>
            </a:r>
          </a:p>
          <a:p>
            <a:pPr lvl="0"/>
            <a:r>
              <a:rPr lang="en-AU" dirty="0" smtClean="0"/>
              <a:t>One </a:t>
            </a:r>
            <a:r>
              <a:rPr lang="en-AU" dirty="0"/>
              <a:t>in four Australian women has experienced emotional abuse by a current or former partner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Young </a:t>
            </a:r>
            <a:r>
              <a:rPr lang="en-AU" dirty="0" smtClean="0"/>
              <a:t>women </a:t>
            </a:r>
            <a:r>
              <a:rPr lang="en-AU" dirty="0"/>
              <a:t>(18-24 years) experience significantly higher rates of physical and sexual violence than women in older age groups</a:t>
            </a:r>
            <a:r>
              <a:rPr lang="en-AU" dirty="0" smtClean="0"/>
              <a:t>.</a:t>
            </a:r>
            <a:endParaRPr lang="en-AU" dirty="0"/>
          </a:p>
          <a:p>
            <a:pPr lvl="0"/>
            <a:r>
              <a:rPr lang="en-AU" dirty="0"/>
              <a:t>There is growing evidence that women with disabilities are more likely to experience </a:t>
            </a:r>
            <a:r>
              <a:rPr lang="en-AU" dirty="0" smtClean="0"/>
              <a:t>violence.</a:t>
            </a:r>
            <a:endParaRPr lang="en-AU" dirty="0"/>
          </a:p>
          <a:p>
            <a:pPr lvl="0"/>
            <a:r>
              <a:rPr lang="en-AU" dirty="0"/>
              <a:t>Aboriginal and Torres Strait Islander women experience both far higher rates and more severe forms of violence compared to other </a:t>
            </a:r>
            <a:r>
              <a:rPr lang="en-AU" dirty="0" smtClean="0"/>
              <a:t>women.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941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Significance/ effects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Of those women who experience violence from a partner or former partner, more than half have children in their care.</a:t>
            </a:r>
          </a:p>
          <a:p>
            <a:r>
              <a:rPr lang="en-AU" dirty="0" smtClean="0"/>
              <a:t>Intimate </a:t>
            </a:r>
            <a:r>
              <a:rPr lang="en-AU" dirty="0"/>
              <a:t>partner violence contributes to more death, disability and illness in women aged 15 to 44 than any other preventable risk </a:t>
            </a:r>
            <a:r>
              <a:rPr lang="en-AU" dirty="0" smtClean="0"/>
              <a:t>factor.</a:t>
            </a:r>
            <a:endParaRPr lang="en-AU" baseline="30000" dirty="0" smtClean="0"/>
          </a:p>
          <a:p>
            <a:r>
              <a:rPr lang="en-AU" dirty="0" smtClean="0"/>
              <a:t>Domestic </a:t>
            </a:r>
            <a:r>
              <a:rPr lang="en-AU" dirty="0"/>
              <a:t>or family violence against women is the single largest driver of homelessness for </a:t>
            </a:r>
            <a:r>
              <a:rPr lang="en-AU" dirty="0" smtClean="0"/>
              <a:t>women and is</a:t>
            </a:r>
            <a:r>
              <a:rPr lang="en-AU" baseline="-25000" dirty="0" smtClean="0"/>
              <a:t>,</a:t>
            </a:r>
            <a:r>
              <a:rPr lang="en-AU" baseline="30000" dirty="0"/>
              <a:t> </a:t>
            </a:r>
            <a:r>
              <a:rPr lang="en-AU" dirty="0"/>
              <a:t>a common factor in child protection </a:t>
            </a:r>
            <a:r>
              <a:rPr lang="en-AU" dirty="0" smtClean="0"/>
              <a:t>notifications</a:t>
            </a:r>
            <a:r>
              <a:rPr lang="en-AU" dirty="0"/>
              <a:t> and results </a:t>
            </a:r>
            <a:r>
              <a:rPr lang="en-AU" dirty="0" smtClean="0"/>
              <a:t> in </a:t>
            </a:r>
            <a:r>
              <a:rPr lang="en-AU" dirty="0"/>
              <a:t>a police call-out on average once every two minutes across the </a:t>
            </a:r>
            <a:r>
              <a:rPr lang="en-AU" dirty="0" smtClean="0"/>
              <a:t>country.</a:t>
            </a:r>
            <a:endParaRPr lang="en-AU" dirty="0"/>
          </a:p>
          <a:p>
            <a:r>
              <a:rPr lang="en-AU" dirty="0"/>
              <a:t>The combined health, administration and social welfare costs of violence against women have been estimated to be $21.7 billion  a </a:t>
            </a:r>
            <a:r>
              <a:rPr lang="en-AU" dirty="0" smtClean="0"/>
              <a:t>year.</a:t>
            </a:r>
            <a:r>
              <a:rPr lang="en-AU" dirty="0"/>
              <a:t>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8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</a:t>
            </a:r>
            <a:r>
              <a:rPr lang="en-AU" i="1" dirty="0" smtClean="0"/>
              <a:t>is</a:t>
            </a:r>
            <a:r>
              <a:rPr lang="en-AU" dirty="0" smtClean="0"/>
              <a:t> family violence?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Different definitions of ‘family violence’ </a:t>
            </a:r>
          </a:p>
          <a:p>
            <a:r>
              <a:rPr lang="en-AU" dirty="0" smtClean="0"/>
              <a:t>Use of power to coerce or control other family members</a:t>
            </a:r>
          </a:p>
          <a:p>
            <a:r>
              <a:rPr lang="en-AU" dirty="0" smtClean="0"/>
              <a:t>Not only violence ‘in the home’</a:t>
            </a:r>
          </a:p>
          <a:p>
            <a:r>
              <a:rPr lang="en-AU" dirty="0" smtClean="0"/>
              <a:t>In a dependent relationship, </a:t>
            </a:r>
            <a:r>
              <a:rPr lang="en-AU" dirty="0" err="1" smtClean="0"/>
              <a:t>ie</a:t>
            </a:r>
            <a:r>
              <a:rPr lang="en-AU" dirty="0" smtClean="0"/>
              <a:t> married and de facto partners, children and parents, siblings, step families </a:t>
            </a:r>
            <a:r>
              <a:rPr lang="en-AU" dirty="0" err="1" smtClean="0"/>
              <a:t>etc</a:t>
            </a:r>
            <a:endParaRPr lang="en-AU" dirty="0" smtClean="0"/>
          </a:p>
          <a:p>
            <a:r>
              <a:rPr lang="en-AU" dirty="0" smtClean="0"/>
              <a:t>Includes range of behaviours: </a:t>
            </a:r>
            <a:r>
              <a:rPr lang="en-AU" dirty="0" smtClean="0">
                <a:hlinkClick r:id="rId2"/>
              </a:rPr>
              <a:t>https://ywcaspokane.org/wp-content/uploads/2017/10/2018-YWCA-Spokane-Power-and-Control-Wheel.pdf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730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Myths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Serious DV involves only physical threats</a:t>
            </a:r>
          </a:p>
          <a:p>
            <a:r>
              <a:rPr lang="en-AU" dirty="0" smtClean="0"/>
              <a:t>DV is fuelled by drugs and alcohol</a:t>
            </a:r>
          </a:p>
          <a:p>
            <a:r>
              <a:rPr lang="en-AU" dirty="0" smtClean="0"/>
              <a:t>DV only affects people on government benefits</a:t>
            </a:r>
          </a:p>
          <a:p>
            <a:r>
              <a:rPr lang="en-AU" dirty="0" smtClean="0"/>
              <a:t>DV affects men just as much as it affects women</a:t>
            </a:r>
          </a:p>
          <a:p>
            <a:r>
              <a:rPr lang="en-AU" dirty="0" smtClean="0"/>
              <a:t>Women can always just leave the situation</a:t>
            </a:r>
          </a:p>
          <a:p>
            <a:r>
              <a:rPr lang="en-AU" dirty="0" smtClean="0"/>
              <a:t>Situations of DV are easy to identify/ avoid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486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Take a moment…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143919"/>
            <a:ext cx="7477125" cy="3714750"/>
          </a:xfrm>
        </p:spPr>
      </p:pic>
    </p:spTree>
    <p:extLst>
      <p:ext uri="{BB962C8B-B14F-4D97-AF65-F5344CB8AC3E}">
        <p14:creationId xmlns:p14="http://schemas.microsoft.com/office/powerpoint/2010/main" val="314802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979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Family Violence and Australian Family Law</vt:lpstr>
      <vt:lpstr>Before we begin….</vt:lpstr>
      <vt:lpstr>Support</vt:lpstr>
      <vt:lpstr>Family Violence: The Australian Context</vt:lpstr>
      <vt:lpstr>Family violence statistics – what we know</vt:lpstr>
      <vt:lpstr>Significance/ effects</vt:lpstr>
      <vt:lpstr>What is family violence?</vt:lpstr>
      <vt:lpstr>Myths</vt:lpstr>
      <vt:lpstr>Take a moment…</vt:lpstr>
      <vt:lpstr>Legal responses to Family Violence</vt:lpstr>
      <vt:lpstr>Family Violence in Family Law</vt:lpstr>
      <vt:lpstr>PowerPoint Presentation</vt:lpstr>
      <vt:lpstr>Support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Violence</dc:title>
  <dc:creator>Anne Macduff</dc:creator>
  <cp:lastModifiedBy>Anne Macduff</cp:lastModifiedBy>
  <cp:revision>25</cp:revision>
  <dcterms:created xsi:type="dcterms:W3CDTF">2020-02-02T21:29:48Z</dcterms:created>
  <dcterms:modified xsi:type="dcterms:W3CDTF">2022-06-13T03:55:39Z</dcterms:modified>
</cp:coreProperties>
</file>