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0" r:id="rId6"/>
    <p:sldId id="264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7A1128-D1B8-4A19-9970-D08FF9D33168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8FBA31-7D6A-44D4-9CB0-8F3D9817906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stlii.edu.au/cgi-bin/viewdoc/au/legis/cth/consol_act/fla1975114/s60ca.html" TargetMode="External"/><Relationship Id="rId2" Type="http://schemas.openxmlformats.org/officeDocument/2006/relationships/hyperlink" Target="http://www.austlii.edu.au/cgi-bin/viewdoc/au/legis/cth/consol_act/fla1975114/s60b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Family law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Parenting orders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Overarching principles for Parenting orders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Objects and Principles, s 60B</a:t>
            </a: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www.austlii.edu.au/cgi-bin/viewdoc/au/legis/cth/consol_act/fla1975114/s60b.html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Best interests are paramount in making a parenting order, s 60CA</a:t>
            </a:r>
          </a:p>
          <a:p>
            <a:pPr marL="0" indent="0">
              <a:buNone/>
            </a:pPr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www.austlii.edu.au/cgi-bin/viewdoc/au/legis/cth/consol_act/fla1975114/s60ca.html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Best interests</a:t>
            </a:r>
          </a:p>
          <a:p>
            <a:pPr marL="0" indent="0">
              <a:buNone/>
            </a:pPr>
            <a:r>
              <a:rPr lang="en-AU" dirty="0" smtClean="0"/>
              <a:t>s60CC </a:t>
            </a:r>
          </a:p>
          <a:p>
            <a:pPr marL="0" indent="0">
              <a:buNone/>
            </a:pPr>
            <a:r>
              <a:rPr lang="en-AU" dirty="0"/>
              <a:t>http://www.austlii.edu.au/cgi-bin/viewdoc/au/legis/cth/consol_act/fla1975114/s60cc.html</a:t>
            </a:r>
          </a:p>
        </p:txBody>
      </p:sp>
    </p:spTree>
    <p:extLst>
      <p:ext uri="{BB962C8B-B14F-4D97-AF65-F5344CB8AC3E}">
        <p14:creationId xmlns:p14="http://schemas.microsoft.com/office/powerpoint/2010/main" val="918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Parenting orders Part VII FLA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What are ‘parenting orders’? </a:t>
            </a:r>
            <a:r>
              <a:rPr lang="en-AU" dirty="0" smtClean="0"/>
              <a:t>Section 64B(2</a:t>
            </a:r>
            <a:r>
              <a:rPr lang="en-AU" dirty="0" smtClean="0"/>
              <a:t>)</a:t>
            </a:r>
          </a:p>
          <a:p>
            <a:r>
              <a:rPr lang="en-AU" dirty="0" smtClean="0"/>
              <a:t>Allocation of Parental Responsibility </a:t>
            </a:r>
            <a:endParaRPr lang="en-AU" dirty="0" smtClean="0"/>
          </a:p>
          <a:p>
            <a:pPr lvl="1"/>
            <a:r>
              <a:rPr lang="en-AU" dirty="0"/>
              <a:t>shared or sole </a:t>
            </a:r>
          </a:p>
          <a:p>
            <a:pPr lvl="1"/>
            <a:r>
              <a:rPr lang="en-AU" dirty="0"/>
              <a:t>definition : ‘all the duties, powers, responsibilities and authority which, by law, parents have in relation to children’ s61B (guardianship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 smtClean="0"/>
              <a:t>Lives </a:t>
            </a:r>
            <a:r>
              <a:rPr lang="en-AU" dirty="0" smtClean="0"/>
              <a:t>with</a:t>
            </a:r>
          </a:p>
          <a:p>
            <a:r>
              <a:rPr lang="en-AU" dirty="0" smtClean="0"/>
              <a:t>Spends time with</a:t>
            </a:r>
          </a:p>
          <a:p>
            <a:r>
              <a:rPr lang="en-AU" dirty="0" smtClean="0"/>
              <a:t>Communicates with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Who </a:t>
            </a:r>
            <a:r>
              <a:rPr lang="en-AU" dirty="0" smtClean="0"/>
              <a:t>can apply for parenting orders?  </a:t>
            </a:r>
            <a:r>
              <a:rPr lang="en-AU" dirty="0" smtClean="0"/>
              <a:t>section</a:t>
            </a:r>
            <a:r>
              <a:rPr lang="en-AU" dirty="0" smtClean="0"/>
              <a:t> </a:t>
            </a:r>
            <a:r>
              <a:rPr lang="en-AU" dirty="0" smtClean="0"/>
              <a:t>65C</a:t>
            </a:r>
          </a:p>
          <a:p>
            <a:pPr marL="0" indent="0">
              <a:buNone/>
            </a:pPr>
            <a:r>
              <a:rPr lang="en-AU" dirty="0" smtClean="0"/>
              <a:t>- ‘parents’ - FLA parenting presumptions</a:t>
            </a:r>
          </a:p>
          <a:p>
            <a:pPr lvl="1">
              <a:buFontTx/>
              <a:buChar char="-"/>
            </a:pPr>
            <a:r>
              <a:rPr lang="en-AU" dirty="0" smtClean="0"/>
              <a:t>Presumptions </a:t>
            </a:r>
            <a:r>
              <a:rPr lang="en-AU" dirty="0" err="1" smtClean="0"/>
              <a:t>ss</a:t>
            </a:r>
            <a:r>
              <a:rPr lang="en-AU" dirty="0" smtClean="0"/>
              <a:t> 69P (marriage), 69Q (cohabitation), 69R (registration at birth), 60H (ART), 60HB (surrogacy)</a:t>
            </a:r>
          </a:p>
          <a:p>
            <a:pPr lvl="1">
              <a:buFontTx/>
              <a:buChar char="-"/>
            </a:pPr>
            <a:r>
              <a:rPr lang="en-AU" dirty="0" smtClean="0"/>
              <a:t>Note intersection with </a:t>
            </a:r>
            <a:r>
              <a:rPr lang="en-AU" dirty="0"/>
              <a:t>s</a:t>
            </a:r>
            <a:r>
              <a:rPr lang="en-AU" dirty="0" smtClean="0"/>
              <a:t>tate and territory legislation governing ‘parents’</a:t>
            </a:r>
          </a:p>
          <a:p>
            <a:pPr>
              <a:buFontTx/>
              <a:buChar char="-"/>
            </a:pPr>
            <a:r>
              <a:rPr lang="en-AU" dirty="0" smtClean="0"/>
              <a:t>Others: the child, the grandparent, any ‘other person concerned with the care, welfare or development of the child</a:t>
            </a:r>
          </a:p>
        </p:txBody>
      </p:sp>
    </p:spTree>
    <p:extLst>
      <p:ext uri="{BB962C8B-B14F-4D97-AF65-F5344CB8AC3E}">
        <p14:creationId xmlns:p14="http://schemas.microsoft.com/office/powerpoint/2010/main" val="39488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Parenting orders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When can they be applied for?</a:t>
            </a:r>
          </a:p>
          <a:p>
            <a:pPr>
              <a:buFontTx/>
              <a:buChar char="-"/>
            </a:pPr>
            <a:r>
              <a:rPr lang="en-AU" dirty="0" smtClean="0"/>
              <a:t>Only </a:t>
            </a:r>
            <a:r>
              <a:rPr lang="en-AU" dirty="0"/>
              <a:t>once FDR </a:t>
            </a:r>
            <a:r>
              <a:rPr lang="en-AU" dirty="0" smtClean="0"/>
              <a:t>certificate </a:t>
            </a:r>
            <a:r>
              <a:rPr lang="en-AU" dirty="0" smtClean="0"/>
              <a:t>obtained s60I(7) unless and exception s60I(9)</a:t>
            </a:r>
            <a:endParaRPr lang="en-AU" dirty="0"/>
          </a:p>
          <a:p>
            <a:pPr>
              <a:buFontTx/>
              <a:buChar char="-"/>
            </a:pPr>
            <a:r>
              <a:rPr lang="en-AU" sz="2400" dirty="0" smtClean="0"/>
              <a:t>Orders </a:t>
            </a:r>
            <a:r>
              <a:rPr lang="en-AU" sz="2400" dirty="0" smtClean="0"/>
              <a:t>include ‘Interim </a:t>
            </a:r>
            <a:r>
              <a:rPr lang="en-AU" sz="2400" dirty="0"/>
              <a:t>O</a:t>
            </a:r>
            <a:r>
              <a:rPr lang="en-AU" sz="2400" dirty="0" smtClean="0"/>
              <a:t>rders’ (orders until other orders are made) s64B and Final Orders</a:t>
            </a:r>
          </a:p>
        </p:txBody>
      </p:sp>
    </p:spTree>
    <p:extLst>
      <p:ext uri="{BB962C8B-B14F-4D97-AF65-F5344CB8AC3E}">
        <p14:creationId xmlns:p14="http://schemas.microsoft.com/office/powerpoint/2010/main" val="265854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Legislative </a:t>
            </a:r>
            <a:r>
              <a:rPr lang="en-AU" dirty="0" smtClean="0"/>
              <a:t>Pathway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A legislated decision making structure in the FLA, explained in </a:t>
            </a:r>
            <a:r>
              <a:rPr lang="en-AU" i="1" dirty="0" smtClean="0"/>
              <a:t>Goode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First, determine allocation of Parental responsibility </a:t>
            </a:r>
            <a:r>
              <a:rPr lang="en-AU" dirty="0" smtClean="0"/>
              <a:t>s61B</a:t>
            </a:r>
          </a:p>
          <a:p>
            <a:pPr>
              <a:buFontTx/>
              <a:buChar char="-"/>
            </a:pPr>
            <a:r>
              <a:rPr lang="en-AU" dirty="0" smtClean="0"/>
              <a:t>Decision </a:t>
            </a:r>
            <a:r>
              <a:rPr lang="en-AU" dirty="0" smtClean="0"/>
              <a:t>making </a:t>
            </a:r>
            <a:r>
              <a:rPr lang="en-AU" dirty="0" smtClean="0"/>
              <a:t>NOT time s65DA(1)</a:t>
            </a:r>
          </a:p>
          <a:p>
            <a:pPr>
              <a:buFontTx/>
              <a:buChar char="-"/>
            </a:pPr>
            <a:r>
              <a:rPr lang="en-AU" dirty="0" smtClean="0"/>
              <a:t>Application of presumption in s61DA</a:t>
            </a:r>
          </a:p>
          <a:p>
            <a:pPr lvl="1">
              <a:buFontTx/>
              <a:buChar char="-"/>
            </a:pPr>
            <a:r>
              <a:rPr lang="en-AU" dirty="0" smtClean="0"/>
              <a:t>presumption that </a:t>
            </a:r>
            <a:r>
              <a:rPr lang="en-AU" b="1" i="1" dirty="0" smtClean="0"/>
              <a:t>parents</a:t>
            </a:r>
            <a:r>
              <a:rPr lang="en-AU" dirty="0" smtClean="0"/>
              <a:t> have ‘Equal Shared Parental Responsibility’ = ESPR</a:t>
            </a:r>
          </a:p>
          <a:p>
            <a:pPr lvl="1">
              <a:buFontTx/>
              <a:buChar char="-"/>
            </a:pPr>
            <a:r>
              <a:rPr lang="en-AU" dirty="0" smtClean="0"/>
              <a:t>presumption does not apply if there has been FV </a:t>
            </a:r>
          </a:p>
          <a:p>
            <a:pPr>
              <a:buFontTx/>
              <a:buChar char="-"/>
            </a:pPr>
            <a:r>
              <a:rPr lang="en-AU" dirty="0" smtClean="0"/>
              <a:t>If presumption applies, then consultation </a:t>
            </a:r>
            <a:r>
              <a:rPr lang="en-AU" dirty="0"/>
              <a:t>on ‘</a:t>
            </a:r>
            <a:r>
              <a:rPr lang="en-AU" b="1" i="1" dirty="0"/>
              <a:t>major long-term issues</a:t>
            </a:r>
            <a:r>
              <a:rPr lang="en-AU" dirty="0"/>
              <a:t>’ – </a:t>
            </a:r>
            <a:r>
              <a:rPr lang="en-AU" dirty="0" err="1"/>
              <a:t>ss</a:t>
            </a:r>
            <a:r>
              <a:rPr lang="en-AU" dirty="0"/>
              <a:t> 65DAC, 65DAE</a:t>
            </a:r>
          </a:p>
          <a:p>
            <a:pPr lvl="1">
              <a:buFontTx/>
              <a:buChar char="-"/>
            </a:pPr>
            <a:r>
              <a:rPr lang="en-AU" dirty="0"/>
              <a:t>Definition s 4</a:t>
            </a:r>
          </a:p>
          <a:p>
            <a:pPr lvl="1">
              <a:buFontTx/>
              <a:buChar char="-"/>
            </a:pPr>
            <a:r>
              <a:rPr lang="en-AU" dirty="0"/>
              <a:t>Includes education, health, name, religious and cultural upbringing</a:t>
            </a:r>
          </a:p>
          <a:p>
            <a:pPr lvl="1">
              <a:buFontTx/>
              <a:buChar char="-"/>
            </a:pPr>
            <a:r>
              <a:rPr lang="en-AU" dirty="0"/>
              <a:t>Does not include a new partner, unless that involves </a:t>
            </a:r>
            <a:r>
              <a:rPr lang="en-AU" dirty="0" smtClean="0"/>
              <a:t>relocation</a:t>
            </a:r>
          </a:p>
          <a:p>
            <a:pPr>
              <a:buFontTx/>
              <a:buChar char="-"/>
            </a:pPr>
            <a:r>
              <a:rPr lang="en-AU" dirty="0" smtClean="0"/>
              <a:t>Even </a:t>
            </a:r>
            <a:r>
              <a:rPr lang="en-AU" dirty="0" smtClean="0"/>
              <a:t>if presumption applies, it can be rebutted if it is in the best interests of the child to do </a:t>
            </a:r>
            <a:r>
              <a:rPr lang="en-AU" dirty="0" smtClean="0"/>
              <a:t>so s 61DA(4)</a:t>
            </a:r>
          </a:p>
          <a:p>
            <a:pPr>
              <a:buFontTx/>
              <a:buChar char="-"/>
            </a:pPr>
            <a:r>
              <a:rPr lang="en-AU" dirty="0" smtClean="0"/>
              <a:t>If presumption does not apply, court considers what would be in the best interests of the child </a:t>
            </a:r>
          </a:p>
          <a:p>
            <a:pPr>
              <a:buFontTx/>
              <a:buChar char="-"/>
            </a:pPr>
            <a:r>
              <a:rPr lang="en-AU" dirty="0" smtClean="0"/>
              <a:t>Often Equal Shared Parental Responsibility ordered (ESPR). </a:t>
            </a:r>
            <a:r>
              <a:rPr lang="en-AU" dirty="0" smtClean="0"/>
              <a:t>Difficult to displace in practice.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Then</a:t>
            </a:r>
            <a:endParaRPr lang="en-AU" dirty="0" smtClean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2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Legislative pathway </a:t>
            </a:r>
            <a:r>
              <a:rPr lang="en-AU" dirty="0" err="1" smtClean="0"/>
              <a:t>cont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If ESPR ordered, then court MUST consider whether </a:t>
            </a:r>
            <a:endParaRPr lang="en-AU" dirty="0"/>
          </a:p>
          <a:p>
            <a:pPr lvl="1">
              <a:buFontTx/>
              <a:buChar char="-"/>
            </a:pPr>
            <a:r>
              <a:rPr lang="en-AU" dirty="0"/>
              <a:t>ET is in BI s65DAA(1)(a), and if so, </a:t>
            </a:r>
            <a:r>
              <a:rPr lang="en-AU" dirty="0" smtClean="0"/>
              <a:t>then is ET</a:t>
            </a:r>
            <a:endParaRPr lang="en-AU" dirty="0"/>
          </a:p>
          <a:p>
            <a:pPr lvl="1">
              <a:buFontTx/>
              <a:buChar char="-"/>
            </a:pPr>
            <a:r>
              <a:rPr lang="en-AU" dirty="0"/>
              <a:t>‘Reasonably practicable’ (RP) </a:t>
            </a:r>
            <a:r>
              <a:rPr lang="en-AU" dirty="0" smtClean="0"/>
              <a:t> </a:t>
            </a:r>
            <a:r>
              <a:rPr lang="en-AU" dirty="0"/>
              <a:t>65DAA(1)(b); </a:t>
            </a:r>
          </a:p>
          <a:p>
            <a:pPr lvl="2">
              <a:buFontTx/>
              <a:buChar char="-"/>
            </a:pPr>
            <a:r>
              <a:rPr lang="en-AU" dirty="0"/>
              <a:t>Definition of ‘reasonably </a:t>
            </a:r>
            <a:r>
              <a:rPr lang="en-AU" dirty="0" smtClean="0"/>
              <a:t>practicable</a:t>
            </a:r>
            <a:r>
              <a:rPr lang="en-AU" dirty="0"/>
              <a:t>: 65DAA(5)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73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Legislative pathway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If ESPR, but not </a:t>
            </a:r>
            <a:r>
              <a:rPr lang="en-AU" dirty="0" smtClean="0"/>
              <a:t>ET, </a:t>
            </a:r>
            <a:r>
              <a:rPr lang="en-AU" dirty="0" smtClean="0"/>
              <a:t>then court must consider </a:t>
            </a:r>
          </a:p>
          <a:p>
            <a:pPr lvl="1"/>
            <a:r>
              <a:rPr lang="en-AU" dirty="0" smtClean="0"/>
              <a:t>if substantial and significant time (SST) in best interests of </a:t>
            </a:r>
            <a:r>
              <a:rPr lang="en-AU" dirty="0"/>
              <a:t>child s65DAA(2), and if </a:t>
            </a:r>
            <a:r>
              <a:rPr lang="en-AU" dirty="0" smtClean="0"/>
              <a:t>so, then </a:t>
            </a:r>
          </a:p>
          <a:p>
            <a:pPr lvl="1"/>
            <a:r>
              <a:rPr lang="en-AU" dirty="0" smtClean="0"/>
              <a:t>Whether such an order is ‘reasonably practicable’ (RP) s65DAA(2)(d)</a:t>
            </a:r>
          </a:p>
          <a:p>
            <a:pPr lvl="2"/>
            <a:r>
              <a:rPr lang="en-AU" dirty="0" smtClean="0"/>
              <a:t>Definition of RP: s65DAA(5)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Definition of SST = s65DAA(3)</a:t>
            </a:r>
          </a:p>
          <a:p>
            <a:pPr lvl="1"/>
            <a:r>
              <a:rPr lang="en-AU" dirty="0" smtClean="0"/>
              <a:t>Includes weekdays and weekends/ holidays</a:t>
            </a:r>
          </a:p>
          <a:p>
            <a:pPr lvl="1"/>
            <a:r>
              <a:rPr lang="en-AU" dirty="0" smtClean="0"/>
              <a:t>Daily routine and special occasions</a:t>
            </a:r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7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Legislative pathway </a:t>
            </a:r>
            <a:r>
              <a:rPr lang="en-AU" dirty="0" err="1" smtClean="0"/>
              <a:t>cont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not SST, then what other order would be in the best interests of the </a:t>
            </a:r>
            <a:r>
              <a:rPr lang="en-AU" dirty="0" smtClean="0"/>
              <a:t>child?</a:t>
            </a:r>
          </a:p>
          <a:p>
            <a:pPr lvl="1"/>
            <a:r>
              <a:rPr lang="en-AU" dirty="0" smtClean="0"/>
              <a:t>Any spend time with order that amounts to </a:t>
            </a:r>
            <a:r>
              <a:rPr lang="en-AU" smtClean="0"/>
              <a:t>less time than </a:t>
            </a:r>
            <a:r>
              <a:rPr lang="en-AU" dirty="0" smtClean="0"/>
              <a:t>SST</a:t>
            </a:r>
          </a:p>
          <a:p>
            <a:pPr lvl="2"/>
            <a:r>
              <a:rPr lang="en-AU" dirty="0" smtClean="0"/>
              <a:t>For example, only school holidays or</a:t>
            </a:r>
          </a:p>
          <a:p>
            <a:pPr lvl="2"/>
            <a:r>
              <a:rPr lang="en-AU" dirty="0" smtClean="0"/>
              <a:t>Only weekends</a:t>
            </a:r>
          </a:p>
          <a:p>
            <a:pPr lvl="1"/>
            <a:r>
              <a:rPr lang="en-AU" dirty="0" smtClean="0"/>
              <a:t>Supervised time</a:t>
            </a:r>
          </a:p>
          <a:p>
            <a:pPr lvl="1"/>
            <a:r>
              <a:rPr lang="en-AU" dirty="0" smtClean="0"/>
              <a:t>Communication only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406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529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Clarity</vt:lpstr>
      <vt:lpstr>Family law</vt:lpstr>
      <vt:lpstr>Overarching principles for Parenting orders</vt:lpstr>
      <vt:lpstr>Parenting orders Part VII FLA</vt:lpstr>
      <vt:lpstr>Parenting orders</vt:lpstr>
      <vt:lpstr>Legislative Pathway</vt:lpstr>
      <vt:lpstr>Legislative pathway cont</vt:lpstr>
      <vt:lpstr>Legislative pathway continued</vt:lpstr>
      <vt:lpstr>Legislative pathway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law</dc:title>
  <dc:creator>Anne Macduff</dc:creator>
  <cp:lastModifiedBy>Anne Macduff</cp:lastModifiedBy>
  <cp:revision>20</cp:revision>
  <dcterms:created xsi:type="dcterms:W3CDTF">2018-12-03T12:44:41Z</dcterms:created>
  <dcterms:modified xsi:type="dcterms:W3CDTF">2022-06-14T23:06:21Z</dcterms:modified>
</cp:coreProperties>
</file>