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7" r:id="rId7"/>
    <p:sldId id="263" r:id="rId8"/>
    <p:sldId id="264" r:id="rId9"/>
    <p:sldId id="269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1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18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94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3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6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85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4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72DE-322F-45BB-A874-B8B4A52103EF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8EA7-B523-449E-BAC1-3D50526E6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6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Family Law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Section 60CC and the Best Interests of the </a:t>
            </a:r>
            <a:r>
              <a:rPr lang="en-AU" dirty="0" smtClean="0"/>
              <a:t>Child (BIOC)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750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BIOC – additional </a:t>
            </a:r>
            <a:r>
              <a:rPr lang="en-AU" dirty="0" smtClean="0"/>
              <a:t>considerations</a:t>
            </a:r>
            <a:br>
              <a:rPr lang="en-AU" dirty="0" smtClean="0"/>
            </a:br>
            <a:r>
              <a:rPr lang="en-AU" dirty="0" smtClean="0"/>
              <a:t>First Nations children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AU" dirty="0"/>
          </a:p>
          <a:p>
            <a:r>
              <a:rPr lang="en-AU" dirty="0"/>
              <a:t>s60CC(6) ATSI children have a right to </a:t>
            </a:r>
          </a:p>
          <a:p>
            <a:pPr lvl="1"/>
            <a:r>
              <a:rPr lang="en-AU" dirty="0"/>
              <a:t>Maintain their culture</a:t>
            </a:r>
          </a:p>
          <a:p>
            <a:pPr lvl="1"/>
            <a:r>
              <a:rPr lang="en-AU" dirty="0"/>
              <a:t>Live with others that support that culture, and develop a positive appreciation of that culture</a:t>
            </a:r>
          </a:p>
          <a:p>
            <a:r>
              <a:rPr lang="en-AU" dirty="0" smtClean="0"/>
              <a:t>First Nations experiences are relevant to BIOC, including</a:t>
            </a:r>
          </a:p>
          <a:p>
            <a:pPr lvl="1"/>
            <a:r>
              <a:rPr lang="en-AU" dirty="0"/>
              <a:t>Growing up in a discriminatory white environment</a:t>
            </a:r>
          </a:p>
          <a:p>
            <a:pPr lvl="1"/>
            <a:r>
              <a:rPr lang="en-AU" dirty="0"/>
              <a:t>Lack of opportunities for positive reinforcement of First Nations identity (self esteem)</a:t>
            </a:r>
          </a:p>
          <a:p>
            <a:pPr lvl="1"/>
            <a:r>
              <a:rPr lang="en-AU" dirty="0"/>
              <a:t>Exposure to culturally specific kinship obligations and child-rearing practices</a:t>
            </a:r>
          </a:p>
          <a:p>
            <a:pPr lvl="1"/>
            <a:r>
              <a:rPr lang="en-AU" dirty="0"/>
              <a:t>Maintaining a positive connection with that culture</a:t>
            </a:r>
          </a:p>
          <a:p>
            <a:pPr lvl="1"/>
            <a:r>
              <a:rPr lang="en-AU" dirty="0"/>
              <a:t>Maintaining a positive appreciation of that </a:t>
            </a:r>
            <a:r>
              <a:rPr lang="en-AU" dirty="0" smtClean="0"/>
              <a:t>culture</a:t>
            </a:r>
          </a:p>
          <a:p>
            <a:pPr lvl="1"/>
            <a:r>
              <a:rPr lang="en-AU" i="1" dirty="0" smtClean="0"/>
              <a:t>See Davis v Davis </a:t>
            </a:r>
            <a:r>
              <a:rPr lang="en-AU" dirty="0" smtClean="0"/>
              <a:t>(2007) 38 Fam LR 671 (TB p666- 667)</a:t>
            </a:r>
          </a:p>
          <a:p>
            <a:r>
              <a:rPr lang="en-AU" dirty="0" smtClean="0"/>
              <a:t>Balance with protection from harm: </a:t>
            </a:r>
            <a:r>
              <a:rPr lang="en-AU" i="1" dirty="0" err="1" smtClean="0"/>
              <a:t>Backford</a:t>
            </a:r>
            <a:r>
              <a:rPr lang="en-AU" i="1" dirty="0" smtClean="0"/>
              <a:t> v </a:t>
            </a:r>
            <a:r>
              <a:rPr lang="en-AU" i="1" dirty="0" err="1" smtClean="0"/>
              <a:t>Backford</a:t>
            </a:r>
            <a:r>
              <a:rPr lang="en-AU" i="1" dirty="0" smtClean="0"/>
              <a:t> </a:t>
            </a:r>
            <a:r>
              <a:rPr lang="en-AU" dirty="0" smtClean="0"/>
              <a:t>[2017] </a:t>
            </a:r>
            <a:r>
              <a:rPr lang="en-AU" dirty="0" err="1" smtClean="0"/>
              <a:t>FamCAFC</a:t>
            </a:r>
            <a:r>
              <a:rPr lang="en-AU" dirty="0" smtClean="0"/>
              <a:t> 1 (TB p 666)</a:t>
            </a:r>
          </a:p>
        </p:txBody>
      </p:sp>
    </p:spTree>
    <p:extLst>
      <p:ext uri="{BB962C8B-B14F-4D97-AF65-F5344CB8AC3E}">
        <p14:creationId xmlns:p14="http://schemas.microsoft.com/office/powerpoint/2010/main" val="259592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Looking at s60CC holistically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Identifying relevant facts (</a:t>
            </a:r>
            <a:r>
              <a:rPr lang="en-AU" dirty="0" err="1" smtClean="0"/>
              <a:t>ie</a:t>
            </a:r>
            <a:r>
              <a:rPr lang="en-AU" dirty="0" smtClean="0"/>
              <a:t> those linked to ‘relevant considerations’</a:t>
            </a:r>
          </a:p>
          <a:p>
            <a:r>
              <a:rPr lang="en-AU" dirty="0" smtClean="0"/>
              <a:t>Weighing </a:t>
            </a:r>
            <a:r>
              <a:rPr lang="en-AU" dirty="0" smtClean="0"/>
              <a:t>up the relevant </a:t>
            </a:r>
            <a:r>
              <a:rPr lang="en-AU" dirty="0" smtClean="0"/>
              <a:t>considerations</a:t>
            </a:r>
            <a:endParaRPr lang="en-AU" dirty="0" smtClean="0"/>
          </a:p>
          <a:p>
            <a:pPr lvl="1"/>
            <a:r>
              <a:rPr lang="en-AU" dirty="0" smtClean="0"/>
              <a:t>Primary – in favour of (both) parties, weighing against (both) parties</a:t>
            </a:r>
            <a:endParaRPr lang="en-AU" dirty="0" smtClean="0"/>
          </a:p>
          <a:p>
            <a:pPr lvl="1"/>
            <a:r>
              <a:rPr lang="en-AU" dirty="0" smtClean="0"/>
              <a:t>Additional</a:t>
            </a:r>
          </a:p>
          <a:p>
            <a:pPr lvl="1"/>
            <a:r>
              <a:rPr lang="en-AU" dirty="0" smtClean="0"/>
              <a:t>Overall</a:t>
            </a:r>
          </a:p>
          <a:p>
            <a:r>
              <a:rPr lang="en-AU" dirty="0" smtClean="0"/>
              <a:t>Consider arguments for and </a:t>
            </a:r>
            <a:r>
              <a:rPr lang="en-AU" dirty="0" smtClean="0"/>
              <a:t>against (examining BOTH parents and any relevant others), </a:t>
            </a:r>
            <a:r>
              <a:rPr lang="en-AU" dirty="0" smtClean="0"/>
              <a:t>in favour of each possible arrangement (order) proposed </a:t>
            </a:r>
            <a:r>
              <a:rPr lang="en-AU" dirty="0" smtClean="0"/>
              <a:t>in turn (ESPR</a:t>
            </a:r>
            <a:r>
              <a:rPr lang="en-AU" dirty="0" smtClean="0"/>
              <a:t>/ ET/ SST)</a:t>
            </a:r>
          </a:p>
          <a:p>
            <a:r>
              <a:rPr lang="en-AU" dirty="0" smtClean="0"/>
              <a:t>Overall, come to a conclusion, noting any consideration that is particularly weighty or </a:t>
            </a:r>
            <a:r>
              <a:rPr lang="en-AU" dirty="0" smtClean="0"/>
              <a:t>important and the basis of your reasoned outcome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363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Hypothetical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James, Jody and Ella revisited (with BIOC now considered)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5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FLA and the Best Interests of the Child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Best Interests are paramount s60CA</a:t>
            </a:r>
          </a:p>
          <a:p>
            <a:r>
              <a:rPr lang="en-AU" dirty="0" smtClean="0"/>
              <a:t>Relevant throughout Part VII FLA (Parenting Orders), but especially:</a:t>
            </a:r>
          </a:p>
          <a:p>
            <a:pPr lvl="1"/>
            <a:r>
              <a:rPr lang="en-AU" dirty="0" smtClean="0"/>
              <a:t>Rebutting ESPR</a:t>
            </a:r>
          </a:p>
          <a:p>
            <a:pPr lvl="1"/>
            <a:r>
              <a:rPr lang="en-AU" dirty="0" smtClean="0"/>
              <a:t>Even if ESPR presumption does not apply, whether ESPR should be ordered anyway</a:t>
            </a:r>
          </a:p>
          <a:p>
            <a:pPr lvl="1"/>
            <a:r>
              <a:rPr lang="en-AU" dirty="0" smtClean="0"/>
              <a:t>Considering whether to make an order for ET</a:t>
            </a:r>
          </a:p>
          <a:p>
            <a:pPr lvl="1"/>
            <a:r>
              <a:rPr lang="en-AU" dirty="0" smtClean="0"/>
              <a:t>Considering whether to make an order for SST</a:t>
            </a:r>
          </a:p>
          <a:p>
            <a:pPr lvl="1"/>
            <a:r>
              <a:rPr lang="en-AU" dirty="0" smtClean="0"/>
              <a:t>Considering any other order about living/ spending time with arrangements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849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Section 60CC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‘Best interests’ set out in section 60CC</a:t>
            </a:r>
          </a:p>
          <a:p>
            <a:r>
              <a:rPr lang="en-AU" dirty="0" smtClean="0"/>
              <a:t>‘Primary’ and ‘additional’ considerations (note terminology)</a:t>
            </a:r>
          </a:p>
          <a:p>
            <a:r>
              <a:rPr lang="en-AU" dirty="0" smtClean="0"/>
              <a:t>What do you need to know about each s60CC considerations?</a:t>
            </a:r>
          </a:p>
          <a:p>
            <a:pPr lvl="1"/>
            <a:r>
              <a:rPr lang="en-AU" dirty="0" smtClean="0"/>
              <a:t>What is the nature and scope of each consideration?</a:t>
            </a:r>
          </a:p>
          <a:p>
            <a:pPr lvl="1"/>
            <a:r>
              <a:rPr lang="en-AU" dirty="0" smtClean="0"/>
              <a:t>What facts might be relevant to each consideration?</a:t>
            </a:r>
          </a:p>
          <a:p>
            <a:pPr lvl="1"/>
            <a:r>
              <a:rPr lang="en-AU" dirty="0" smtClean="0"/>
              <a:t>What if a fact cannot be linked to one of the considerations?</a:t>
            </a:r>
          </a:p>
          <a:p>
            <a:pPr lvl="1"/>
            <a:r>
              <a:rPr lang="en-AU" dirty="0" smtClean="0"/>
              <a:t>What if a fact can be linked to more than one consideration?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26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s60CC - Overall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‘Primary’ considerations</a:t>
            </a:r>
          </a:p>
          <a:p>
            <a:pPr lvl="1"/>
            <a:r>
              <a:rPr lang="en-AU" dirty="0" smtClean="0"/>
              <a:t>s60CC(2)(a) – a ‘meaningful relationship’ with both parents</a:t>
            </a:r>
          </a:p>
          <a:p>
            <a:pPr lvl="1"/>
            <a:r>
              <a:rPr lang="en-AU" dirty="0" smtClean="0"/>
              <a:t>s60CC(2)(b)- protection from harm and FV</a:t>
            </a:r>
          </a:p>
          <a:p>
            <a:pPr lvl="1"/>
            <a:r>
              <a:rPr lang="en-AU" dirty="0" smtClean="0"/>
              <a:t>s60CC(2A) – greater weight to be given to (2)(b)</a:t>
            </a:r>
          </a:p>
          <a:p>
            <a:r>
              <a:rPr lang="en-AU" dirty="0" smtClean="0"/>
              <a:t>‘Additional’ considerations</a:t>
            </a:r>
          </a:p>
          <a:p>
            <a:r>
              <a:rPr lang="en-AU" dirty="0" smtClean="0"/>
              <a:t>What is the relationship between the primary and additional considerations? Do additional considerations ‘trump’ primary considerations</a:t>
            </a:r>
            <a:r>
              <a:rPr lang="en-AU" dirty="0" smtClean="0"/>
              <a:t>?*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5154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smtClean="0"/>
              <a:t>BIOC – primary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Primary considerations</a:t>
            </a:r>
            <a:endParaRPr lang="en-AU" dirty="0" smtClean="0"/>
          </a:p>
          <a:p>
            <a:pPr lvl="1"/>
            <a:r>
              <a:rPr lang="en-AU" dirty="0" smtClean="0"/>
              <a:t>(2)(a) </a:t>
            </a:r>
            <a:r>
              <a:rPr lang="en-AU" dirty="0" smtClean="0"/>
              <a:t>Benefit of a </a:t>
            </a:r>
            <a:r>
              <a:rPr lang="en-AU" dirty="0" smtClean="0"/>
              <a:t>meaningful relationship with both </a:t>
            </a:r>
            <a:r>
              <a:rPr lang="en-AU" dirty="0" smtClean="0"/>
              <a:t>parents</a:t>
            </a:r>
          </a:p>
          <a:p>
            <a:pPr lvl="2"/>
            <a:r>
              <a:rPr lang="en-AU" dirty="0" smtClean="0"/>
              <a:t>‘meaningful relationship’ = important, meaningful, of consequence</a:t>
            </a:r>
          </a:p>
          <a:p>
            <a:pPr lvl="2"/>
            <a:r>
              <a:rPr lang="en-AU" dirty="0" smtClean="0"/>
              <a:t>Present/ presumption/ prospective? (TB p618)</a:t>
            </a:r>
          </a:p>
          <a:p>
            <a:pPr lvl="2"/>
            <a:r>
              <a:rPr lang="en-AU" dirty="0" smtClean="0"/>
              <a:t>‘parents’</a:t>
            </a:r>
            <a:endParaRPr lang="en-AU" dirty="0" smtClean="0"/>
          </a:p>
          <a:p>
            <a:pPr lvl="2"/>
            <a:r>
              <a:rPr lang="en-AU" dirty="0" smtClean="0"/>
              <a:t>‘benefit’ or advantage to the child – a relationship can be meaningful without being beneficial. </a:t>
            </a:r>
          </a:p>
          <a:p>
            <a:pPr lvl="3"/>
            <a:r>
              <a:rPr lang="en-AU" i="1" dirty="0"/>
              <a:t>McCall v Clark (2009) 41 Fam LR </a:t>
            </a:r>
            <a:r>
              <a:rPr lang="en-AU" i="1" dirty="0" smtClean="0"/>
              <a:t>483</a:t>
            </a:r>
            <a:endParaRPr lang="en-AU" dirty="0" smtClean="0"/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(2)(b) Protection from harm and </a:t>
            </a:r>
            <a:r>
              <a:rPr lang="en-AU" dirty="0" smtClean="0"/>
              <a:t>FV</a:t>
            </a:r>
          </a:p>
          <a:p>
            <a:pPr lvl="2"/>
            <a:r>
              <a:rPr lang="en-AU" dirty="0" smtClean="0"/>
              <a:t>Definition in s4AB</a:t>
            </a:r>
          </a:p>
          <a:p>
            <a:pPr lvl="3"/>
            <a:r>
              <a:rPr lang="en-AU" dirty="0" smtClean="0"/>
              <a:t>Wide definition of FV – coercive behaviour</a:t>
            </a:r>
          </a:p>
          <a:p>
            <a:pPr lvl="3"/>
            <a:r>
              <a:rPr lang="en-AU" dirty="0" smtClean="0"/>
              <a:t>Wide definition of affected – includes exposure, witnessing</a:t>
            </a:r>
          </a:p>
          <a:p>
            <a:pPr lvl="2"/>
            <a:r>
              <a:rPr lang="en-AU" dirty="0" smtClean="0"/>
              <a:t>Greater weight s60CC(2A)</a:t>
            </a:r>
          </a:p>
          <a:p>
            <a:pPr lvl="3"/>
            <a:r>
              <a:rPr lang="en-AU" dirty="0" smtClean="0"/>
              <a:t>Decisions?</a:t>
            </a:r>
            <a:endParaRPr lang="en-AU" dirty="0" smtClean="0"/>
          </a:p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18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BIOC – additional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6"/>
            <a:ext cx="10515600" cy="4903773"/>
          </a:xfrm>
        </p:spPr>
        <p:txBody>
          <a:bodyPr>
            <a:normAutofit fontScale="77500" lnSpcReduction="20000"/>
          </a:bodyPr>
          <a:lstStyle/>
          <a:p>
            <a:endParaRPr lang="en-AU" dirty="0" smtClean="0"/>
          </a:p>
          <a:p>
            <a:pPr lvl="1"/>
            <a:r>
              <a:rPr lang="en-AU" dirty="0"/>
              <a:t>(3)(a) </a:t>
            </a:r>
            <a:r>
              <a:rPr lang="en-AU" dirty="0" smtClean="0"/>
              <a:t>Views</a:t>
            </a:r>
          </a:p>
          <a:p>
            <a:pPr lvl="2"/>
            <a:r>
              <a:rPr lang="en-AU" dirty="0" smtClean="0"/>
              <a:t>NOT wishes (recent change to views)</a:t>
            </a:r>
          </a:p>
          <a:p>
            <a:pPr lvl="2"/>
            <a:r>
              <a:rPr lang="en-AU" dirty="0" smtClean="0"/>
              <a:t>Relevant, but not decisive </a:t>
            </a:r>
          </a:p>
          <a:p>
            <a:pPr lvl="2"/>
            <a:r>
              <a:rPr lang="en-AU" dirty="0" smtClean="0"/>
              <a:t>Use of Family Reports to determine</a:t>
            </a:r>
          </a:p>
          <a:p>
            <a:pPr lvl="2"/>
            <a:r>
              <a:rPr lang="en-AU" dirty="0" smtClean="0"/>
              <a:t>Age – relevant and must be considered regardless of age of the child</a:t>
            </a:r>
          </a:p>
          <a:p>
            <a:pPr lvl="2"/>
            <a:r>
              <a:rPr lang="en-AU" dirty="0" smtClean="0"/>
              <a:t>Maturity </a:t>
            </a:r>
          </a:p>
          <a:p>
            <a:pPr lvl="3"/>
            <a:r>
              <a:rPr lang="en-AU" i="1" dirty="0" err="1" smtClean="0"/>
              <a:t>Gillick</a:t>
            </a:r>
            <a:r>
              <a:rPr lang="en-AU" i="1" dirty="0" smtClean="0"/>
              <a:t> v West Norfolk and </a:t>
            </a:r>
            <a:r>
              <a:rPr lang="en-AU" i="1" dirty="0" err="1" smtClean="0"/>
              <a:t>Wisbech</a:t>
            </a:r>
            <a:r>
              <a:rPr lang="en-AU" i="1" dirty="0" smtClean="0"/>
              <a:t> Area Health Authority </a:t>
            </a:r>
            <a:r>
              <a:rPr lang="en-AU" dirty="0" smtClean="0"/>
              <a:t>[1985] 3 All ER 402</a:t>
            </a:r>
          </a:p>
          <a:p>
            <a:pPr lvl="3"/>
            <a:r>
              <a:rPr lang="en-AU" i="1" dirty="0" err="1" smtClean="0"/>
              <a:t>Roda</a:t>
            </a:r>
            <a:r>
              <a:rPr lang="en-AU" i="1" dirty="0" smtClean="0"/>
              <a:t> v </a:t>
            </a:r>
            <a:r>
              <a:rPr lang="en-AU" i="1" dirty="0" err="1" smtClean="0"/>
              <a:t>Roda</a:t>
            </a:r>
            <a:r>
              <a:rPr lang="en-AU" i="1" dirty="0" smtClean="0"/>
              <a:t> (no 2) </a:t>
            </a:r>
            <a:r>
              <a:rPr lang="en-AU" dirty="0" smtClean="0"/>
              <a:t>[2014] </a:t>
            </a:r>
            <a:r>
              <a:rPr lang="en-AU" dirty="0" err="1" smtClean="0"/>
              <a:t>FamCA</a:t>
            </a:r>
            <a:r>
              <a:rPr lang="en-AU" dirty="0" smtClean="0"/>
              <a:t> 943 (TB p635)</a:t>
            </a:r>
          </a:p>
          <a:p>
            <a:pPr lvl="3"/>
            <a:r>
              <a:rPr lang="en-AU" i="1" dirty="0" err="1" smtClean="0"/>
              <a:t>Bondelmonte</a:t>
            </a:r>
            <a:r>
              <a:rPr lang="en-AU" i="1" dirty="0" smtClean="0"/>
              <a:t> v </a:t>
            </a:r>
            <a:r>
              <a:rPr lang="en-AU" i="1" dirty="0" err="1" smtClean="0"/>
              <a:t>Bondelmonte</a:t>
            </a:r>
            <a:r>
              <a:rPr lang="en-AU" i="1" dirty="0" smtClean="0"/>
              <a:t> </a:t>
            </a:r>
            <a:r>
              <a:rPr lang="en-AU" dirty="0" smtClean="0"/>
              <a:t>(2016) 259 CLR 662 (TB p 636)</a:t>
            </a:r>
          </a:p>
          <a:p>
            <a:pPr lvl="2"/>
            <a:r>
              <a:rPr lang="en-AU" dirty="0" smtClean="0"/>
              <a:t>Weighting – important, significant, and can outweigh primary considerations</a:t>
            </a:r>
            <a:endParaRPr lang="en-AU" dirty="0"/>
          </a:p>
          <a:p>
            <a:pPr lvl="1"/>
            <a:r>
              <a:rPr lang="en-AU" dirty="0"/>
              <a:t>(3)(b) Nature of the child’s relationship with each parent, and any other </a:t>
            </a:r>
            <a:r>
              <a:rPr lang="en-AU" dirty="0" smtClean="0"/>
              <a:t>person</a:t>
            </a:r>
          </a:p>
          <a:p>
            <a:pPr lvl="2"/>
            <a:r>
              <a:rPr lang="en-AU" dirty="0" smtClean="0"/>
              <a:t>Present relationship and past patterns</a:t>
            </a:r>
          </a:p>
          <a:p>
            <a:pPr lvl="2"/>
            <a:r>
              <a:rPr lang="en-AU" dirty="0" smtClean="0"/>
              <a:t>Quality</a:t>
            </a:r>
          </a:p>
          <a:p>
            <a:pPr lvl="2"/>
            <a:r>
              <a:rPr lang="en-AU" dirty="0" smtClean="0"/>
              <a:t>Relationship with ALL relevant people - family broadly – includes siblings</a:t>
            </a:r>
            <a:endParaRPr lang="en-AU" dirty="0"/>
          </a:p>
          <a:p>
            <a:pPr lvl="1"/>
            <a:r>
              <a:rPr lang="en-AU" dirty="0"/>
              <a:t>(3)(c) Failure of parent to take opportunity to either make decision for child, or spend time with </a:t>
            </a:r>
            <a:r>
              <a:rPr lang="en-AU" dirty="0" smtClean="0"/>
              <a:t>them</a:t>
            </a:r>
          </a:p>
          <a:p>
            <a:pPr lvl="2"/>
            <a:r>
              <a:rPr lang="en-AU" dirty="0" smtClean="0"/>
              <a:t>Past behaviours and patterns of BOTH parents</a:t>
            </a:r>
          </a:p>
          <a:p>
            <a:pPr lvl="2"/>
            <a:r>
              <a:rPr lang="en-AU" dirty="0" smtClean="0"/>
              <a:t>Explanations?</a:t>
            </a:r>
          </a:p>
          <a:p>
            <a:pPr lvl="2"/>
            <a:r>
              <a:rPr lang="en-AU" dirty="0" smtClean="0"/>
              <a:t>Conduct only relevant in so far as it impacts on children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96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BIOC – additional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AU" dirty="0"/>
              <a:t>(3)(ca) Failure of parent to fulfil obligations to maintain the child</a:t>
            </a:r>
          </a:p>
          <a:p>
            <a:pPr lvl="2"/>
            <a:r>
              <a:rPr lang="en-AU" dirty="0" smtClean="0"/>
              <a:t>Financial support including child support of BOTH parents</a:t>
            </a:r>
          </a:p>
          <a:p>
            <a:pPr lvl="2"/>
            <a:r>
              <a:rPr lang="en-AU" dirty="0" smtClean="0"/>
              <a:t>Explanations</a:t>
            </a:r>
          </a:p>
          <a:p>
            <a:pPr lvl="2"/>
            <a:r>
              <a:rPr lang="en-AU" dirty="0"/>
              <a:t>Conduct only relevant in so far as it impacts on </a:t>
            </a:r>
            <a:r>
              <a:rPr lang="en-AU" dirty="0" smtClean="0"/>
              <a:t>children</a:t>
            </a:r>
            <a:endParaRPr lang="en-AU" dirty="0" smtClean="0"/>
          </a:p>
          <a:p>
            <a:pPr lvl="1"/>
            <a:r>
              <a:rPr lang="en-AU" dirty="0" smtClean="0"/>
              <a:t>(</a:t>
            </a:r>
            <a:r>
              <a:rPr lang="en-AU" dirty="0" smtClean="0"/>
              <a:t>3)(d</a:t>
            </a:r>
            <a:r>
              <a:rPr lang="en-AU" dirty="0" smtClean="0"/>
              <a:t>) Likely effect of changes, including </a:t>
            </a:r>
            <a:r>
              <a:rPr lang="en-AU" dirty="0"/>
              <a:t>i</a:t>
            </a:r>
            <a:r>
              <a:rPr lang="en-AU" dirty="0" smtClean="0"/>
              <a:t>mpact </a:t>
            </a:r>
            <a:r>
              <a:rPr lang="en-AU" dirty="0" smtClean="0"/>
              <a:t>of separation from parent, child, or </a:t>
            </a:r>
            <a:r>
              <a:rPr lang="en-AU" dirty="0" smtClean="0"/>
              <a:t>others</a:t>
            </a:r>
          </a:p>
          <a:p>
            <a:pPr lvl="2"/>
            <a:r>
              <a:rPr lang="en-AU" dirty="0" smtClean="0"/>
              <a:t>No automatic weight given to the status quo</a:t>
            </a:r>
          </a:p>
          <a:p>
            <a:pPr lvl="2"/>
            <a:r>
              <a:rPr lang="en-AU" dirty="0" smtClean="0"/>
              <a:t>Past patterns </a:t>
            </a:r>
            <a:r>
              <a:rPr lang="en-AU" b="1" dirty="0" smtClean="0"/>
              <a:t>and</a:t>
            </a:r>
            <a:r>
              <a:rPr lang="en-AU" dirty="0" smtClean="0"/>
              <a:t> future oriented based on specific proposal being considered</a:t>
            </a:r>
          </a:p>
          <a:p>
            <a:pPr lvl="2"/>
            <a:r>
              <a:rPr lang="en-AU" dirty="0" smtClean="0"/>
              <a:t>Consider separation from ALL relevant people - wide definition of family (siblings/ grandparents)</a:t>
            </a:r>
          </a:p>
          <a:p>
            <a:pPr lvl="3"/>
            <a:r>
              <a:rPr lang="en-AU" i="1" dirty="0" smtClean="0"/>
              <a:t>Cassidy v </a:t>
            </a:r>
            <a:r>
              <a:rPr lang="en-AU" i="1" dirty="0" err="1" smtClean="0"/>
              <a:t>Sibly</a:t>
            </a:r>
            <a:r>
              <a:rPr lang="en-AU" i="1" dirty="0" smtClean="0"/>
              <a:t> </a:t>
            </a:r>
            <a:r>
              <a:rPr lang="en-AU" dirty="0" smtClean="0"/>
              <a:t>[2012] </a:t>
            </a:r>
            <a:r>
              <a:rPr lang="en-AU" dirty="0" err="1" smtClean="0"/>
              <a:t>FamCA</a:t>
            </a:r>
            <a:r>
              <a:rPr lang="en-AU" dirty="0" smtClean="0"/>
              <a:t> 245  (TB p 643)</a:t>
            </a:r>
            <a:endParaRPr lang="en-AU" dirty="0" smtClean="0"/>
          </a:p>
          <a:p>
            <a:pPr lvl="1"/>
            <a:r>
              <a:rPr lang="en-AU" dirty="0" smtClean="0"/>
              <a:t>(3)(e) Practical difficulty and expense of spending </a:t>
            </a:r>
            <a:r>
              <a:rPr lang="en-AU" dirty="0" smtClean="0"/>
              <a:t>time and communicating, </a:t>
            </a:r>
            <a:r>
              <a:rPr lang="en-AU" dirty="0" smtClean="0"/>
              <a:t>and impact on that </a:t>
            </a:r>
            <a:r>
              <a:rPr lang="en-AU" dirty="0" smtClean="0"/>
              <a:t>time on personal relations and direct contact with parents</a:t>
            </a:r>
          </a:p>
          <a:p>
            <a:pPr lvl="2"/>
            <a:r>
              <a:rPr lang="en-AU" dirty="0" smtClean="0"/>
              <a:t>Proposal specific</a:t>
            </a:r>
          </a:p>
          <a:p>
            <a:pPr lvl="2"/>
            <a:r>
              <a:rPr lang="en-AU" dirty="0" smtClean="0"/>
              <a:t>Different to ‘reasonably practicable’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407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BIOC – additional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AU" dirty="0"/>
              <a:t>(3)(f) Capacity of each parent to meet the child’s needs, including intellectual and emotional needs</a:t>
            </a:r>
          </a:p>
          <a:p>
            <a:pPr lvl="2"/>
            <a:r>
              <a:rPr lang="en-AU" dirty="0"/>
              <a:t>Conduct only relevant in so far as it impacts on children</a:t>
            </a:r>
          </a:p>
          <a:p>
            <a:pPr lvl="2"/>
            <a:r>
              <a:rPr lang="en-AU" dirty="0"/>
              <a:t>Are they child centred?</a:t>
            </a:r>
          </a:p>
          <a:p>
            <a:pPr lvl="2"/>
            <a:r>
              <a:rPr lang="en-AU" dirty="0"/>
              <a:t>Past/ present and future</a:t>
            </a:r>
            <a:r>
              <a:rPr lang="en-AU" dirty="0" smtClean="0"/>
              <a:t>?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 smtClean="0"/>
              <a:t>3</a:t>
            </a:r>
            <a:r>
              <a:rPr lang="en-AU" dirty="0"/>
              <a:t>)(h) the maturity, sex, lifestyle and background (including lifestyle, culture and traditions) of the child, and any other </a:t>
            </a:r>
            <a:r>
              <a:rPr lang="en-AU" dirty="0" smtClean="0"/>
              <a:t>person</a:t>
            </a:r>
          </a:p>
          <a:p>
            <a:pPr lvl="2"/>
            <a:r>
              <a:rPr lang="en-AU" dirty="0" smtClean="0"/>
              <a:t>Not necessarily discriminatory</a:t>
            </a:r>
          </a:p>
          <a:p>
            <a:pPr lvl="2"/>
            <a:r>
              <a:rPr lang="en-AU" dirty="0"/>
              <a:t>Conduct only relevant in so far as it impacts on </a:t>
            </a:r>
            <a:r>
              <a:rPr lang="en-AU" dirty="0" smtClean="0"/>
              <a:t>children</a:t>
            </a:r>
          </a:p>
          <a:p>
            <a:pPr lvl="2"/>
            <a:r>
              <a:rPr lang="en-AU" dirty="0" smtClean="0"/>
              <a:t>More about if a parent has a specific lifestyle, culture or tradition, then possible that child will need to spend time/ communicate, in order to share in those aspects of the parent’s life in order to understand and foster a positive, meaningful relationship with that parent: </a:t>
            </a:r>
            <a:r>
              <a:rPr lang="en-AU" i="1" dirty="0" smtClean="0"/>
              <a:t>Beard v McCarthy </a:t>
            </a:r>
            <a:r>
              <a:rPr lang="en-AU" dirty="0" smtClean="0"/>
              <a:t>[2009] </a:t>
            </a:r>
            <a:r>
              <a:rPr lang="en-AU" dirty="0" err="1" smtClean="0"/>
              <a:t>FamCA</a:t>
            </a:r>
            <a:r>
              <a:rPr lang="en-AU" dirty="0" smtClean="0"/>
              <a:t> 737 (TB p 660)</a:t>
            </a:r>
          </a:p>
          <a:p>
            <a:pPr lvl="2"/>
            <a:r>
              <a:rPr lang="en-AU" dirty="0" smtClean="0"/>
              <a:t>Those views/ beliefs have a negative impact on the child (including indirectly through community stigmatisation)</a:t>
            </a:r>
          </a:p>
          <a:p>
            <a:pPr lvl="3"/>
            <a:r>
              <a:rPr lang="en-AU" i="1" dirty="0" smtClean="0"/>
              <a:t>Elspeth v Peter </a:t>
            </a:r>
            <a:r>
              <a:rPr lang="en-AU" dirty="0" smtClean="0"/>
              <a:t>[2006] </a:t>
            </a:r>
            <a:r>
              <a:rPr lang="en-AU" dirty="0" err="1" smtClean="0"/>
              <a:t>FamCA</a:t>
            </a:r>
            <a:r>
              <a:rPr lang="en-AU" dirty="0" smtClean="0"/>
              <a:t> 1385 (TB p 662)</a:t>
            </a:r>
          </a:p>
          <a:p>
            <a:pPr lvl="3"/>
            <a:r>
              <a:rPr lang="en-AU" i="1" dirty="0" smtClean="0"/>
              <a:t>In the Marriage of H </a:t>
            </a:r>
            <a:r>
              <a:rPr lang="en-AU" dirty="0" smtClean="0"/>
              <a:t>(2003) 30 Fam LR 264 (TB p663)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2"/>
            <a:endParaRPr lang="en-AU" dirty="0"/>
          </a:p>
          <a:p>
            <a:pPr lvl="2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0940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BIOC – additional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(3)(</a:t>
            </a:r>
            <a:r>
              <a:rPr lang="en-AU" dirty="0" err="1"/>
              <a:t>i</a:t>
            </a:r>
            <a:r>
              <a:rPr lang="en-AU" dirty="0"/>
              <a:t>) Attitude to child and responsibilities of parenthood</a:t>
            </a:r>
          </a:p>
          <a:p>
            <a:pPr lvl="2"/>
            <a:r>
              <a:rPr lang="en-AU" dirty="0"/>
              <a:t>Conduct only relevant in so far as it impacts on children</a:t>
            </a:r>
          </a:p>
          <a:p>
            <a:pPr lvl="2"/>
            <a:r>
              <a:rPr lang="en-AU" dirty="0"/>
              <a:t>Are they child centred? </a:t>
            </a:r>
          </a:p>
          <a:p>
            <a:pPr lvl="1"/>
            <a:r>
              <a:rPr lang="en-AU" dirty="0" smtClean="0"/>
              <a:t>(</a:t>
            </a:r>
            <a:r>
              <a:rPr lang="en-AU" dirty="0"/>
              <a:t>3)(j), (k) Family violence</a:t>
            </a:r>
          </a:p>
          <a:p>
            <a:pPr lvl="2"/>
            <a:r>
              <a:rPr lang="en-AU" dirty="0"/>
              <a:t>And its impact, including what conclusions from any existing orders that might be drawn</a:t>
            </a:r>
          </a:p>
          <a:p>
            <a:pPr lvl="1"/>
            <a:r>
              <a:rPr lang="en-AU" dirty="0"/>
              <a:t>(3)(l) Order least likely to institute further proceedings</a:t>
            </a:r>
          </a:p>
          <a:p>
            <a:pPr lvl="2"/>
            <a:r>
              <a:rPr lang="en-AU" dirty="0"/>
              <a:t>Prevent parental conflict in the future</a:t>
            </a:r>
          </a:p>
          <a:p>
            <a:pPr lvl="2"/>
            <a:r>
              <a:rPr lang="en-AU" i="1" dirty="0"/>
              <a:t>Crawford v Dean [2012] </a:t>
            </a:r>
            <a:r>
              <a:rPr lang="en-AU" i="1" dirty="0" err="1"/>
              <a:t>FamCA</a:t>
            </a:r>
            <a:r>
              <a:rPr lang="en-AU" i="1" dirty="0"/>
              <a:t> 107 </a:t>
            </a:r>
            <a:r>
              <a:rPr lang="en-AU" dirty="0"/>
              <a:t>(TB p537)</a:t>
            </a:r>
          </a:p>
          <a:p>
            <a:pPr lvl="1"/>
            <a:r>
              <a:rPr lang="en-AU" dirty="0"/>
              <a:t>(3)(m) Any other consideration</a:t>
            </a:r>
          </a:p>
          <a:p>
            <a:pPr lvl="2"/>
            <a:r>
              <a:rPr lang="en-AU" dirty="0"/>
              <a:t>Broad, catch all. </a:t>
            </a:r>
            <a:endParaRPr lang="en-AU" dirty="0" smtClean="0"/>
          </a:p>
          <a:p>
            <a:pPr lvl="2"/>
            <a:r>
              <a:rPr lang="en-AU" dirty="0" smtClean="0"/>
              <a:t>In light of s60CA – BIOC</a:t>
            </a:r>
          </a:p>
          <a:p>
            <a:pPr lvl="2"/>
            <a:r>
              <a:rPr lang="en-AU" dirty="0" smtClean="0"/>
              <a:t>‘conduct raised that must have some impact on the child’ to be a relevant consideration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81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1221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Family Law   </vt:lpstr>
      <vt:lpstr>FLA and the Best Interests of the Child</vt:lpstr>
      <vt:lpstr>Section 60CC</vt:lpstr>
      <vt:lpstr>s60CC - Overall</vt:lpstr>
      <vt:lpstr>The BIOC – primary considerations</vt:lpstr>
      <vt:lpstr>The BIOC – additional considerations</vt:lpstr>
      <vt:lpstr>The BIOC – additional considerations</vt:lpstr>
      <vt:lpstr>The BIOC – additional considerations</vt:lpstr>
      <vt:lpstr>The BIOC – additional considerations</vt:lpstr>
      <vt:lpstr>The BIOC – additional considerations First Nations children</vt:lpstr>
      <vt:lpstr>Looking at s60CC holistically</vt:lpstr>
      <vt:lpstr>Hypothetical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Macduff</dc:creator>
  <cp:lastModifiedBy>Anne Macduff</cp:lastModifiedBy>
  <cp:revision>22</cp:revision>
  <dcterms:created xsi:type="dcterms:W3CDTF">2018-01-10T00:49:36Z</dcterms:created>
  <dcterms:modified xsi:type="dcterms:W3CDTF">2022-06-21T01:54:46Z</dcterms:modified>
</cp:coreProperties>
</file>