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7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78" d="100"/>
          <a:sy n="78" d="100"/>
        </p:scale>
        <p:origin x="6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21/06/2022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16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21/06/2022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9689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21/06/2022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42062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956EB9-42F7-4C7E-8163-1A76F140AE05}" type="datetimeFigureOut">
              <a:rPr lang="en-AU" smtClean="0"/>
              <a:t>21/06/2022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75420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956EB9-42F7-4C7E-8163-1A76F140AE05}" type="datetimeFigureOut">
              <a:rPr lang="en-AU" smtClean="0"/>
              <a:t>21/06/2022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919A9D3-2401-45EA-9935-3F18C2862C51}"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98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956EB9-42F7-4C7E-8163-1A76F140AE05}" type="datetimeFigureOut">
              <a:rPr lang="en-AU" smtClean="0"/>
              <a:t>21/06/2022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75650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956EB9-42F7-4C7E-8163-1A76F140AE05}" type="datetimeFigureOut">
              <a:rPr lang="en-AU" smtClean="0"/>
              <a:t>21/06/2022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135212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956EB9-42F7-4C7E-8163-1A76F140AE05}" type="datetimeFigureOut">
              <a:rPr lang="en-AU" smtClean="0"/>
              <a:t>21/06/2022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291735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956EB9-42F7-4C7E-8163-1A76F140AE05}" type="datetimeFigureOut">
              <a:rPr lang="en-AU" smtClean="0"/>
              <a:t>21/06/2022</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129659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956EB9-42F7-4C7E-8163-1A76F140AE05}" type="datetimeFigureOut">
              <a:rPr lang="en-AU" smtClean="0"/>
              <a:t>21/06/2022</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19A9D3-2401-45EA-9935-3F18C2862C51}" type="slidenum">
              <a:rPr lang="en-AU" smtClean="0"/>
              <a:t>‹#›</a:t>
            </a:fld>
            <a:endParaRPr lang="en-AU"/>
          </a:p>
        </p:txBody>
      </p:sp>
    </p:spTree>
    <p:extLst>
      <p:ext uri="{BB962C8B-B14F-4D97-AF65-F5344CB8AC3E}">
        <p14:creationId xmlns:p14="http://schemas.microsoft.com/office/powerpoint/2010/main" val="312220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956EB9-42F7-4C7E-8163-1A76F140AE05}" type="datetimeFigureOut">
              <a:rPr lang="en-AU" smtClean="0"/>
              <a:t>21/06/2022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919A9D3-2401-45EA-9935-3F18C2862C51}" type="slidenum">
              <a:rPr lang="en-AU" smtClean="0"/>
              <a:t>‹#›</a:t>
            </a:fld>
            <a:endParaRPr lang="en-AU"/>
          </a:p>
        </p:txBody>
      </p:sp>
    </p:spTree>
    <p:extLst>
      <p:ext uri="{BB962C8B-B14F-4D97-AF65-F5344CB8AC3E}">
        <p14:creationId xmlns:p14="http://schemas.microsoft.com/office/powerpoint/2010/main" val="399795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956EB9-42F7-4C7E-8163-1A76F140AE05}" type="datetimeFigureOut">
              <a:rPr lang="en-AU" smtClean="0"/>
              <a:t>21/06/2022</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19A9D3-2401-45EA-9935-3F18C2862C51}"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Parenting </a:t>
            </a:r>
            <a:r>
              <a:rPr lang="en-AU" dirty="0"/>
              <a:t>orders: </a:t>
            </a:r>
            <a:r>
              <a:rPr lang="en-AU" dirty="0" smtClean="0"/>
              <a:t/>
            </a:r>
            <a:br>
              <a:rPr lang="en-AU" dirty="0" smtClean="0"/>
            </a:br>
            <a:r>
              <a:rPr lang="en-AU" dirty="0" smtClean="0"/>
              <a:t>Using </a:t>
            </a:r>
            <a:r>
              <a:rPr lang="en-AU" dirty="0"/>
              <a:t>the legislative </a:t>
            </a:r>
            <a:r>
              <a:rPr lang="en-AU" dirty="0" smtClean="0"/>
              <a:t>pathway + BIOC</a:t>
            </a:r>
            <a:endParaRPr lang="en-AU" dirty="0"/>
          </a:p>
        </p:txBody>
      </p:sp>
      <p:sp>
        <p:nvSpPr>
          <p:cNvPr id="3" name="Subtitle 2"/>
          <p:cNvSpPr>
            <a:spLocks noGrp="1"/>
          </p:cNvSpPr>
          <p:nvPr>
            <p:ph type="subTitle" idx="1"/>
          </p:nvPr>
        </p:nvSpPr>
        <p:spPr/>
        <p:txBody>
          <a:bodyPr>
            <a:normAutofit fontScale="85000" lnSpcReduction="20000"/>
          </a:bodyPr>
          <a:lstStyle/>
          <a:p>
            <a:r>
              <a:rPr lang="en-AU" dirty="0" smtClean="0"/>
              <a:t>Family </a:t>
            </a:r>
            <a:r>
              <a:rPr lang="en-AU" dirty="0" smtClean="0"/>
              <a:t>Law </a:t>
            </a:r>
            <a:endParaRPr lang="en-AU" dirty="0" smtClean="0"/>
          </a:p>
          <a:p>
            <a:r>
              <a:rPr lang="en-AU" dirty="0" smtClean="0"/>
              <a:t>LAWS </a:t>
            </a:r>
            <a:r>
              <a:rPr lang="en-AU" dirty="0" smtClean="0"/>
              <a:t>4217</a:t>
            </a:r>
          </a:p>
          <a:p>
            <a:r>
              <a:rPr lang="en-AU" dirty="0" smtClean="0"/>
              <a:t>Winter 2022</a:t>
            </a:r>
            <a:endParaRPr lang="en-AU" dirty="0"/>
          </a:p>
        </p:txBody>
      </p:sp>
    </p:spTree>
    <p:extLst>
      <p:ext uri="{BB962C8B-B14F-4D97-AF65-F5344CB8AC3E}">
        <p14:creationId xmlns:p14="http://schemas.microsoft.com/office/powerpoint/2010/main" val="3002882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Orders made…</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AU" dirty="0"/>
              <a:t>The court makes an order </a:t>
            </a:r>
            <a:r>
              <a:rPr lang="en-AU" dirty="0" smtClean="0"/>
              <a:t>that it is in Ella’s best interests and reasonably practicable that Ella live with Jodie and spend </a:t>
            </a:r>
            <a:r>
              <a:rPr lang="en-GB" dirty="0" smtClean="0"/>
              <a:t>substantial </a:t>
            </a:r>
            <a:r>
              <a:rPr lang="en-GB" dirty="0"/>
              <a:t>and significant time with James </a:t>
            </a:r>
            <a:r>
              <a:rPr lang="en-GB" b="1" dirty="0" smtClean="0"/>
              <a:t>.</a:t>
            </a:r>
          </a:p>
          <a:p>
            <a:pPr marL="0" indent="0">
              <a:buNone/>
            </a:pPr>
            <a:r>
              <a:rPr lang="en-AU" dirty="0" smtClean="0"/>
              <a:t>Question</a:t>
            </a:r>
            <a:r>
              <a:rPr lang="en-AU" dirty="0"/>
              <a:t>: What would these orders look like? </a:t>
            </a:r>
            <a:endParaRPr lang="en-AU" dirty="0" smtClean="0"/>
          </a:p>
          <a:p>
            <a:pPr marL="0" indent="0">
              <a:buNone/>
            </a:pPr>
            <a:r>
              <a:rPr lang="en-US" dirty="0" smtClean="0"/>
              <a:t>Answer: The </a:t>
            </a:r>
            <a:r>
              <a:rPr lang="en-US" dirty="0"/>
              <a:t>orders might specify the following:</a:t>
            </a:r>
            <a:endParaRPr lang="en-AU" dirty="0"/>
          </a:p>
          <a:p>
            <a:pPr lvl="1"/>
            <a:r>
              <a:rPr lang="en-US" dirty="0"/>
              <a:t>Ella spending the majority of time with one of her parents and less than half the time with the other parent</a:t>
            </a:r>
            <a:endParaRPr lang="en-AU" dirty="0"/>
          </a:p>
          <a:p>
            <a:pPr lvl="1"/>
            <a:r>
              <a:rPr lang="en-US" dirty="0"/>
              <a:t>Ella spending some weekdays, some weekend days and some holiday time with each parent;</a:t>
            </a:r>
            <a:endParaRPr lang="en-AU" dirty="0"/>
          </a:p>
          <a:p>
            <a:pPr lvl="1"/>
            <a:r>
              <a:rPr lang="en-US" dirty="0"/>
              <a:t>Both parents being involved in events of particular significance to Ella (birthdays, Christmas </a:t>
            </a:r>
            <a:r>
              <a:rPr lang="en-US" dirty="0" err="1"/>
              <a:t>etc</a:t>
            </a:r>
            <a:r>
              <a:rPr lang="en-US" dirty="0"/>
              <a:t>)</a:t>
            </a:r>
            <a:endParaRPr lang="en-AU" dirty="0"/>
          </a:p>
          <a:p>
            <a:pPr lvl="1"/>
            <a:r>
              <a:rPr lang="en-US" dirty="0"/>
              <a:t>Ella being involved in events of particular significant to her parents (birthdays, Christmas, Mother’s and Father’s Day </a:t>
            </a:r>
            <a:r>
              <a:rPr lang="en-US" dirty="0" err="1"/>
              <a:t>etc</a:t>
            </a:r>
            <a:r>
              <a:rPr lang="en-US" dirty="0"/>
              <a:t>)</a:t>
            </a:r>
            <a:endParaRPr lang="en-AU" dirty="0"/>
          </a:p>
          <a:p>
            <a:r>
              <a:rPr lang="en-US" dirty="0"/>
              <a:t>There are lots of different timetables that might achieve </a:t>
            </a:r>
            <a:r>
              <a:rPr lang="en-US" dirty="0" smtClean="0"/>
              <a:t>these arrangements. </a:t>
            </a:r>
            <a:r>
              <a:rPr lang="en-US" dirty="0"/>
              <a:t>One of the benefits of a </a:t>
            </a:r>
            <a:r>
              <a:rPr lang="en-US" dirty="0" smtClean="0"/>
              <a:t>negotiated/ mediated </a:t>
            </a:r>
            <a:r>
              <a:rPr lang="en-US" dirty="0"/>
              <a:t>outcome is that it will involve orders that accommodate the particular needs of this family whereas a judicially determined timetable will probably have an element of “one size fits many</a:t>
            </a:r>
            <a:r>
              <a:rPr lang="en-US" dirty="0" smtClean="0"/>
              <a:t>”.</a:t>
            </a:r>
          </a:p>
          <a:p>
            <a:pPr marL="0" indent="0">
              <a:buNone/>
            </a:pPr>
            <a:endParaRPr lang="en-AU" dirty="0"/>
          </a:p>
        </p:txBody>
      </p:sp>
    </p:spTree>
    <p:extLst>
      <p:ext uri="{BB962C8B-B14F-4D97-AF65-F5344CB8AC3E}">
        <p14:creationId xmlns:p14="http://schemas.microsoft.com/office/powerpoint/2010/main" val="3604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questions</a:t>
            </a:r>
            <a:endParaRPr lang="en-AU" dirty="0"/>
          </a:p>
        </p:txBody>
      </p:sp>
      <p:sp>
        <p:nvSpPr>
          <p:cNvPr id="3" name="Content Placeholder 2"/>
          <p:cNvSpPr>
            <a:spLocks noGrp="1"/>
          </p:cNvSpPr>
          <p:nvPr>
            <p:ph idx="1"/>
          </p:nvPr>
        </p:nvSpPr>
        <p:spPr/>
        <p:txBody>
          <a:bodyPr/>
          <a:lstStyle/>
          <a:p>
            <a:r>
              <a:rPr lang="en-AU" dirty="0" smtClean="0"/>
              <a:t>Look at the flowchart, and consider what might happen if different decisions are made at different points in the flowchart. </a:t>
            </a:r>
          </a:p>
          <a:p>
            <a:r>
              <a:rPr lang="en-AU" dirty="0" smtClean="0"/>
              <a:t>What would happen if living with Jodie and spending SST with James was not in Ella’s BI? Or it wasn’t reasonably practicable? What other living arrangements could be ordered?</a:t>
            </a:r>
          </a:p>
        </p:txBody>
      </p:sp>
    </p:spTree>
    <p:extLst>
      <p:ext uri="{BB962C8B-B14F-4D97-AF65-F5344CB8AC3E}">
        <p14:creationId xmlns:p14="http://schemas.microsoft.com/office/powerpoint/2010/main" val="928295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a:t>
            </a:r>
            <a:r>
              <a:rPr lang="en-AU" dirty="0" smtClean="0"/>
              <a:t>rders about children</a:t>
            </a:r>
            <a:endParaRPr lang="en-AU" dirty="0"/>
          </a:p>
        </p:txBody>
      </p:sp>
      <p:sp>
        <p:nvSpPr>
          <p:cNvPr id="3" name="Content Placeholder 2"/>
          <p:cNvSpPr>
            <a:spLocks noGrp="1"/>
          </p:cNvSpPr>
          <p:nvPr>
            <p:ph idx="1"/>
          </p:nvPr>
        </p:nvSpPr>
        <p:spPr/>
        <p:txBody>
          <a:bodyPr/>
          <a:lstStyle/>
          <a:p>
            <a:r>
              <a:rPr lang="en-AU" dirty="0" smtClean="0"/>
              <a:t>Equal Shared Parental Responsibility (ESPR)</a:t>
            </a:r>
          </a:p>
          <a:p>
            <a:r>
              <a:rPr lang="en-AU" dirty="0" smtClean="0"/>
              <a:t>Time</a:t>
            </a:r>
          </a:p>
          <a:p>
            <a:pPr lvl="1"/>
            <a:r>
              <a:rPr lang="en-AU" dirty="0" smtClean="0"/>
              <a:t>Equal Time</a:t>
            </a:r>
          </a:p>
          <a:p>
            <a:pPr lvl="1"/>
            <a:r>
              <a:rPr lang="en-AU" dirty="0" smtClean="0"/>
              <a:t>Substantial and Significant Time</a:t>
            </a:r>
          </a:p>
          <a:p>
            <a:pPr lvl="1"/>
            <a:r>
              <a:rPr lang="en-AU" dirty="0" smtClean="0"/>
              <a:t>Other</a:t>
            </a:r>
          </a:p>
          <a:p>
            <a:r>
              <a:rPr lang="en-AU" dirty="0" smtClean="0"/>
              <a:t>A decision making process set out in the FLA and </a:t>
            </a:r>
            <a:r>
              <a:rPr lang="en-AU" dirty="0"/>
              <a:t>e</a:t>
            </a:r>
            <a:r>
              <a:rPr lang="en-AU" dirty="0" smtClean="0"/>
              <a:t>xplained in </a:t>
            </a:r>
            <a:r>
              <a:rPr lang="en-AU" i="1" dirty="0" smtClean="0"/>
              <a:t>Goode v Goode</a:t>
            </a:r>
            <a:endParaRPr lang="en-AU" i="1" dirty="0"/>
          </a:p>
        </p:txBody>
      </p:sp>
    </p:spTree>
    <p:extLst>
      <p:ext uri="{BB962C8B-B14F-4D97-AF65-F5344CB8AC3E}">
        <p14:creationId xmlns:p14="http://schemas.microsoft.com/office/powerpoint/2010/main" val="2957651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1 – Does ESPR apply?</a:t>
            </a:r>
            <a:endParaRPr lang="en-AU" dirty="0"/>
          </a:p>
        </p:txBody>
      </p:sp>
      <p:sp>
        <p:nvSpPr>
          <p:cNvPr id="3" name="Content Placeholder 2"/>
          <p:cNvSpPr>
            <a:spLocks noGrp="1"/>
          </p:cNvSpPr>
          <p:nvPr>
            <p:ph idx="1"/>
          </p:nvPr>
        </p:nvSpPr>
        <p:spPr/>
        <p:txBody>
          <a:bodyPr>
            <a:normAutofit/>
          </a:bodyPr>
          <a:lstStyle/>
          <a:p>
            <a:pPr marL="0" indent="0">
              <a:buNone/>
            </a:pPr>
            <a:r>
              <a:rPr lang="en-GB" dirty="0" smtClean="0"/>
              <a:t>(re) read </a:t>
            </a:r>
            <a:r>
              <a:rPr lang="en-GB" dirty="0" smtClean="0"/>
              <a:t>the fact scenario for James, Jodie and Ella. </a:t>
            </a:r>
          </a:p>
          <a:p>
            <a:pPr marL="0" indent="0">
              <a:buNone/>
            </a:pPr>
            <a:r>
              <a:rPr lang="en-GB" dirty="0" smtClean="0"/>
              <a:t>Question: After determining preliminaries such as whether mediation is necessary (s60I), what is the first step in determining what parenting orders are likely to be made?</a:t>
            </a:r>
          </a:p>
          <a:p>
            <a:pPr marL="0" indent="0">
              <a:buNone/>
            </a:pPr>
            <a:r>
              <a:rPr lang="en-GB" dirty="0" smtClean="0"/>
              <a:t>Answer</a:t>
            </a:r>
            <a:r>
              <a:rPr lang="en-GB" dirty="0"/>
              <a:t>: E</a:t>
            </a:r>
            <a:r>
              <a:rPr lang="en-GB" dirty="0" smtClean="0"/>
              <a:t>xamine </a:t>
            </a:r>
            <a:r>
              <a:rPr lang="en-GB" dirty="0"/>
              <a:t>whether the presumption of ESPR </a:t>
            </a:r>
            <a:r>
              <a:rPr lang="en-GB" b="1" dirty="0"/>
              <a:t>applies</a:t>
            </a:r>
            <a:r>
              <a:rPr lang="en-GB" dirty="0"/>
              <a:t> (s61DA(1</a:t>
            </a:r>
            <a:r>
              <a:rPr lang="en-GB" dirty="0" smtClean="0"/>
              <a:t>)).</a:t>
            </a:r>
          </a:p>
          <a:p>
            <a:pPr marL="0" indent="0">
              <a:buNone/>
            </a:pPr>
            <a:r>
              <a:rPr lang="en-GB" dirty="0" smtClean="0"/>
              <a:t>The </a:t>
            </a:r>
            <a:r>
              <a:rPr lang="en-GB" dirty="0"/>
              <a:t>court decides that the presumption of Equal Shared Parental Responsibility (ESPR) does apply because James and Jodie are parents, and there are no reasonable grounds to suspect FV. </a:t>
            </a:r>
          </a:p>
          <a:p>
            <a:pPr marL="0" indent="0">
              <a:buNone/>
            </a:pPr>
            <a:r>
              <a:rPr lang="en-GB" dirty="0"/>
              <a:t>Question: What is the next step in the legislative pathway? </a:t>
            </a:r>
            <a:endParaRPr lang="en-GB" b="1" dirty="0"/>
          </a:p>
          <a:p>
            <a:pPr marL="0" indent="0">
              <a:buNone/>
            </a:pPr>
            <a:endParaRPr lang="en-GB" dirty="0"/>
          </a:p>
        </p:txBody>
      </p:sp>
    </p:spTree>
    <p:extLst>
      <p:ext uri="{BB962C8B-B14F-4D97-AF65-F5344CB8AC3E}">
        <p14:creationId xmlns:p14="http://schemas.microsoft.com/office/powerpoint/2010/main" val="1483749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a:t>
            </a:r>
            <a:r>
              <a:rPr lang="en-AU" dirty="0" smtClean="0"/>
              <a:t>2 – Can ESPR be rebutted?</a:t>
            </a:r>
            <a:endParaRPr lang="en-AU"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Can </a:t>
            </a:r>
            <a:r>
              <a:rPr lang="en-GB" dirty="0" smtClean="0"/>
              <a:t>the </a:t>
            </a:r>
            <a:r>
              <a:rPr lang="en-GB" dirty="0"/>
              <a:t>presumption of ESPR </a:t>
            </a:r>
            <a:r>
              <a:rPr lang="en-GB" b="1" dirty="0"/>
              <a:t>can be </a:t>
            </a:r>
            <a:r>
              <a:rPr lang="en-GB" b="1" dirty="0" smtClean="0"/>
              <a:t>rebutted</a:t>
            </a:r>
            <a:r>
              <a:rPr lang="en-GB" dirty="0"/>
              <a:t>?</a:t>
            </a:r>
            <a:r>
              <a:rPr lang="en-GB" dirty="0" smtClean="0"/>
              <a:t> </a:t>
            </a:r>
            <a:r>
              <a:rPr lang="en-GB" dirty="0"/>
              <a:t>(s 61DA(4</a:t>
            </a:r>
            <a:r>
              <a:rPr lang="en-GB" dirty="0" smtClean="0"/>
              <a:t>))</a:t>
            </a:r>
            <a:endParaRPr lang="en-AU" dirty="0"/>
          </a:p>
          <a:p>
            <a:pPr marL="0" indent="0">
              <a:buNone/>
            </a:pPr>
            <a:r>
              <a:rPr lang="en-GB" dirty="0" smtClean="0"/>
              <a:t>In </a:t>
            </a:r>
            <a:r>
              <a:rPr lang="en-GB" dirty="0"/>
              <a:t>order to decide if the presumption is rebutted the Court needs to consider whether it is in Ella’s best interests for James and Jodie to have equal shared parental </a:t>
            </a:r>
            <a:r>
              <a:rPr lang="en-GB" dirty="0" smtClean="0"/>
              <a:t>responsibility</a:t>
            </a:r>
            <a:r>
              <a:rPr lang="en-AU" dirty="0" smtClean="0"/>
              <a:t>. </a:t>
            </a:r>
            <a:endParaRPr lang="en-AU" dirty="0" smtClean="0"/>
          </a:p>
          <a:p>
            <a:pPr marL="0" indent="0">
              <a:buNone/>
            </a:pPr>
            <a:r>
              <a:rPr lang="en-AU" dirty="0" smtClean="0"/>
              <a:t>If </a:t>
            </a:r>
            <a:r>
              <a:rPr lang="en-AU" dirty="0" smtClean="0"/>
              <a:t>James and Jodie do have ESPR, what does that mean they have to do?</a:t>
            </a:r>
          </a:p>
          <a:p>
            <a:r>
              <a:rPr lang="en-AU" dirty="0" smtClean="0"/>
              <a:t>If it is rebutted, what does that mean, and what could happen next?</a:t>
            </a:r>
            <a:endParaRPr lang="en-AU" dirty="0"/>
          </a:p>
          <a:p>
            <a:endParaRPr lang="en-AU" dirty="0" smtClean="0"/>
          </a:p>
          <a:p>
            <a:pPr marL="0" indent="0">
              <a:buNone/>
            </a:pPr>
            <a:r>
              <a:rPr lang="en-AU" dirty="0"/>
              <a:t>The court decides that it is not in Ella’s Best interests to rebut the presumption. The court therefore orders that James and Jodie have ESPR</a:t>
            </a:r>
            <a:r>
              <a:rPr lang="en-AU" b="1" dirty="0"/>
              <a:t>.</a:t>
            </a:r>
          </a:p>
          <a:p>
            <a:pPr marL="0" indent="0">
              <a:buNone/>
            </a:pPr>
            <a:r>
              <a:rPr lang="en-AU" dirty="0"/>
              <a:t>Question: What does this mean that Jodie and James need to do</a:t>
            </a:r>
            <a:r>
              <a:rPr lang="en-AU" dirty="0" smtClean="0"/>
              <a:t>?</a:t>
            </a:r>
          </a:p>
          <a:p>
            <a:pPr marL="0" indent="0">
              <a:buNone/>
            </a:pPr>
            <a:r>
              <a:rPr lang="en-AU" dirty="0" smtClean="0"/>
              <a:t>Answer</a:t>
            </a:r>
            <a:r>
              <a:rPr lang="en-AU" dirty="0"/>
              <a:t>: Consult with each other on major long-term decisions. </a:t>
            </a:r>
          </a:p>
          <a:p>
            <a:pPr marL="0" indent="0">
              <a:buNone/>
            </a:pPr>
            <a:r>
              <a:rPr lang="en-AU" dirty="0"/>
              <a:t>Question: </a:t>
            </a:r>
            <a:r>
              <a:rPr lang="en-GB" dirty="0"/>
              <a:t>What is the next decision that the court needs to make?</a:t>
            </a:r>
            <a:r>
              <a:rPr lang="en-GB" b="1" dirty="0"/>
              <a:t> </a:t>
            </a:r>
          </a:p>
          <a:p>
            <a:pPr marL="0" indent="0">
              <a:buNone/>
            </a:pPr>
            <a:endParaRPr lang="en-AU" dirty="0"/>
          </a:p>
          <a:p>
            <a:endParaRPr lang="en-AU" dirty="0" smtClean="0"/>
          </a:p>
        </p:txBody>
      </p:sp>
    </p:spTree>
    <p:extLst>
      <p:ext uri="{BB962C8B-B14F-4D97-AF65-F5344CB8AC3E}">
        <p14:creationId xmlns:p14="http://schemas.microsoft.com/office/powerpoint/2010/main" val="423936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a:t>
            </a:r>
            <a:r>
              <a:rPr lang="en-AU" dirty="0" smtClean="0"/>
              <a:t>3 – Equal Time in BI?</a:t>
            </a:r>
            <a:endParaRPr lang="en-AU" dirty="0"/>
          </a:p>
        </p:txBody>
      </p:sp>
      <p:sp>
        <p:nvSpPr>
          <p:cNvPr id="3" name="Content Placeholder 2"/>
          <p:cNvSpPr>
            <a:spLocks noGrp="1"/>
          </p:cNvSpPr>
          <p:nvPr>
            <p:ph idx="1"/>
          </p:nvPr>
        </p:nvSpPr>
        <p:spPr/>
        <p:txBody>
          <a:bodyPr>
            <a:normAutofit/>
          </a:bodyPr>
          <a:lstStyle/>
          <a:p>
            <a:pPr marL="0" indent="0">
              <a:buNone/>
            </a:pPr>
            <a:r>
              <a:rPr lang="en-GB" dirty="0" smtClean="0"/>
              <a:t>Thee </a:t>
            </a:r>
            <a:r>
              <a:rPr lang="en-GB" dirty="0"/>
              <a:t>court must consider whether or not </a:t>
            </a:r>
            <a:r>
              <a:rPr lang="en-GB" dirty="0" smtClean="0"/>
              <a:t>an </a:t>
            </a:r>
            <a:r>
              <a:rPr lang="en-GB" dirty="0"/>
              <a:t>order </a:t>
            </a:r>
            <a:r>
              <a:rPr lang="en-GB" dirty="0" smtClean="0"/>
              <a:t>of Equal Time would be in Ella’s BI</a:t>
            </a:r>
            <a:r>
              <a:rPr lang="en-GB" dirty="0" smtClean="0"/>
              <a:t>. (S65DAA(1</a:t>
            </a:r>
            <a:r>
              <a:rPr lang="en-GB" dirty="0" smtClean="0"/>
              <a:t>))</a:t>
            </a:r>
            <a:endParaRPr lang="en-GB" dirty="0"/>
          </a:p>
          <a:p>
            <a:pPr marL="0" indent="0">
              <a:buNone/>
            </a:pPr>
            <a:r>
              <a:rPr lang="en-GB" dirty="0" smtClean="0"/>
              <a:t>In </a:t>
            </a:r>
            <a:r>
              <a:rPr lang="en-GB" dirty="0"/>
              <a:t>deciding whether it is in Ella’s best interests to spend equal time with each of her parents, you will need to apply the best interests </a:t>
            </a:r>
            <a:r>
              <a:rPr lang="en-GB" dirty="0" smtClean="0"/>
              <a:t>factors</a:t>
            </a:r>
            <a:r>
              <a:rPr lang="en-GB" dirty="0"/>
              <a:t> </a:t>
            </a:r>
            <a:r>
              <a:rPr lang="en-GB" dirty="0" smtClean="0"/>
              <a:t>in s 60CC</a:t>
            </a:r>
          </a:p>
          <a:p>
            <a:pPr marL="0" indent="0">
              <a:buNone/>
            </a:pPr>
            <a:r>
              <a:rPr lang="en-GB" dirty="0"/>
              <a:t>The court decides that equal time with both parents is in Ella’s best interests. </a:t>
            </a:r>
            <a:endParaRPr lang="en-AU" dirty="0"/>
          </a:p>
          <a:p>
            <a:pPr marL="0" indent="0">
              <a:buNone/>
            </a:pPr>
            <a:r>
              <a:rPr lang="en-AU" dirty="0"/>
              <a:t>Question: </a:t>
            </a:r>
            <a:r>
              <a:rPr lang="en-GB" dirty="0"/>
              <a:t>What is the next decision that the court needs to make?</a:t>
            </a:r>
            <a:endParaRPr lang="en-AU" dirty="0"/>
          </a:p>
          <a:p>
            <a:pPr marL="0" indent="0">
              <a:buNone/>
            </a:pPr>
            <a:endParaRPr lang="en-AU" dirty="0" smtClean="0"/>
          </a:p>
        </p:txBody>
      </p:sp>
    </p:spTree>
    <p:extLst>
      <p:ext uri="{BB962C8B-B14F-4D97-AF65-F5344CB8AC3E}">
        <p14:creationId xmlns:p14="http://schemas.microsoft.com/office/powerpoint/2010/main" val="17044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a:t>
            </a:r>
            <a:r>
              <a:rPr lang="en-AU" dirty="0" smtClean="0"/>
              <a:t>4 – ET is RP?</a:t>
            </a:r>
            <a:endParaRPr lang="en-AU" dirty="0"/>
          </a:p>
        </p:txBody>
      </p:sp>
      <p:sp>
        <p:nvSpPr>
          <p:cNvPr id="3" name="Content Placeholder 2"/>
          <p:cNvSpPr>
            <a:spLocks noGrp="1"/>
          </p:cNvSpPr>
          <p:nvPr>
            <p:ph idx="1"/>
          </p:nvPr>
        </p:nvSpPr>
        <p:spPr/>
        <p:txBody>
          <a:bodyPr>
            <a:normAutofit/>
          </a:bodyPr>
          <a:lstStyle/>
          <a:p>
            <a:pPr marL="0" indent="0">
              <a:buNone/>
            </a:pPr>
            <a:r>
              <a:rPr lang="en-GB" dirty="0" smtClean="0"/>
              <a:t>The </a:t>
            </a:r>
            <a:r>
              <a:rPr lang="en-GB" dirty="0"/>
              <a:t>next step is to decide whether it would be reasonably practicable for Ella to spend equal time with each parent. (S65DAA(1)(b)). See also s61DAA(5</a:t>
            </a:r>
            <a:r>
              <a:rPr lang="en-GB" dirty="0" smtClean="0"/>
              <a:t>).</a:t>
            </a:r>
            <a:endParaRPr lang="en-GB" dirty="0"/>
          </a:p>
          <a:p>
            <a:pPr marL="0" indent="0">
              <a:buNone/>
            </a:pPr>
            <a:r>
              <a:rPr lang="en-GB" dirty="0" smtClean="0"/>
              <a:t>Activity: 10 </a:t>
            </a:r>
            <a:r>
              <a:rPr lang="en-GB" dirty="0" err="1" smtClean="0"/>
              <a:t>mins</a:t>
            </a:r>
            <a:endParaRPr lang="en-GB" dirty="0" smtClean="0"/>
          </a:p>
          <a:p>
            <a:pPr marL="0" indent="0">
              <a:buNone/>
            </a:pPr>
            <a:r>
              <a:rPr lang="en-GB" dirty="0" smtClean="0"/>
              <a:t>Discuss in groups the definition of RP, and come to a conclusion. </a:t>
            </a:r>
          </a:p>
          <a:p>
            <a:pPr marL="0" indent="0">
              <a:buNone/>
            </a:pPr>
            <a:r>
              <a:rPr lang="en-GB" dirty="0"/>
              <a:t>	</a:t>
            </a:r>
            <a:r>
              <a:rPr lang="en-GB" dirty="0" smtClean="0"/>
              <a:t>What is the implication of deciding that it is RP? </a:t>
            </a:r>
          </a:p>
          <a:p>
            <a:pPr marL="0" indent="0">
              <a:buNone/>
            </a:pPr>
            <a:r>
              <a:rPr lang="en-GB" dirty="0"/>
              <a:t>	</a:t>
            </a:r>
            <a:r>
              <a:rPr lang="en-GB" dirty="0" smtClean="0"/>
              <a:t>What is the implication of deciding that it is not RP?</a:t>
            </a:r>
          </a:p>
          <a:p>
            <a:pPr marL="0" indent="0">
              <a:buNone/>
            </a:pPr>
            <a:r>
              <a:rPr lang="en-GB" dirty="0" smtClean="0"/>
              <a:t>	How is RP different from the BI factors?</a:t>
            </a:r>
            <a:endParaRPr lang="en-AU" dirty="0"/>
          </a:p>
          <a:p>
            <a:pPr marL="0" indent="0">
              <a:buNone/>
            </a:pPr>
            <a:r>
              <a:rPr lang="en-AU" dirty="0" smtClean="0"/>
              <a:t> </a:t>
            </a:r>
          </a:p>
        </p:txBody>
      </p:sp>
    </p:spTree>
    <p:extLst>
      <p:ext uri="{BB962C8B-B14F-4D97-AF65-F5344CB8AC3E}">
        <p14:creationId xmlns:p14="http://schemas.microsoft.com/office/powerpoint/2010/main" val="20242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4 </a:t>
            </a:r>
            <a:r>
              <a:rPr lang="en-AU" dirty="0" err="1" smtClean="0"/>
              <a:t>cont</a:t>
            </a:r>
            <a:endParaRPr lang="en-AU"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Probably RP. See s65DAA(5) a)-e)</a:t>
            </a:r>
          </a:p>
          <a:p>
            <a:pPr marL="0" indent="0">
              <a:buNone/>
            </a:pPr>
            <a:r>
              <a:rPr lang="en-GB" dirty="0" smtClean="0"/>
              <a:t>Discussion</a:t>
            </a:r>
            <a:endParaRPr lang="en-AU" dirty="0"/>
          </a:p>
          <a:p>
            <a:pPr lvl="0"/>
            <a:r>
              <a:rPr lang="en-GB" dirty="0"/>
              <a:t>the parents live far apart – wherever Ella goes to school it is going to be a long commute from one of her parents’ homes – this will mean that if she lives half the time in each household she will have a long commute half the time – it will also mean that if her possessions get left behind at one home it won’t be easy for her parents to get them to the other home</a:t>
            </a:r>
            <a:endParaRPr lang="en-AU" dirty="0"/>
          </a:p>
          <a:p>
            <a:pPr lvl="0"/>
            <a:r>
              <a:rPr lang="en-GB" dirty="0"/>
              <a:t>James’ current work arrangements mean that he will not be physically available to care for Ella if she is with him 50% of the time – if he is able to change his work arrangements this will improve things but it is not clear yet whether that is possible</a:t>
            </a:r>
            <a:endParaRPr lang="en-AU" dirty="0"/>
          </a:p>
          <a:p>
            <a:r>
              <a:rPr lang="en-GB" dirty="0"/>
              <a:t>James and Jodie don’t have a very co-operative relationship at the moment– an equal time arrangement requires a lot of negotiation and co-operation between the parents – they might not be able to do </a:t>
            </a:r>
            <a:r>
              <a:rPr lang="en-GB" dirty="0" smtClean="0"/>
              <a:t>this</a:t>
            </a:r>
          </a:p>
          <a:p>
            <a:r>
              <a:rPr lang="en-AU" dirty="0"/>
              <a:t>The court decides that it is </a:t>
            </a:r>
            <a:r>
              <a:rPr lang="en-AU" b="1" dirty="0"/>
              <a:t>not reasonably practicable </a:t>
            </a:r>
            <a:r>
              <a:rPr lang="en-AU" dirty="0"/>
              <a:t>that Ella spends equal time with both Jodie and James at the moment. The court orders that James and Jodie should not have equal time. </a:t>
            </a:r>
            <a:endParaRPr lang="en-AU" dirty="0" smtClean="0"/>
          </a:p>
          <a:p>
            <a:r>
              <a:rPr lang="en-AU" dirty="0" smtClean="0"/>
              <a:t>What is the next step?</a:t>
            </a:r>
            <a:endParaRPr lang="en-AU" dirty="0"/>
          </a:p>
          <a:p>
            <a:endParaRPr lang="en-AU" dirty="0"/>
          </a:p>
          <a:p>
            <a:endParaRPr lang="en-AU" dirty="0"/>
          </a:p>
        </p:txBody>
      </p:sp>
    </p:spTree>
    <p:extLst>
      <p:ext uri="{BB962C8B-B14F-4D97-AF65-F5344CB8AC3E}">
        <p14:creationId xmlns:p14="http://schemas.microsoft.com/office/powerpoint/2010/main" val="75891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a:t>
            </a:r>
            <a:r>
              <a:rPr lang="en-AU" dirty="0" smtClean="0"/>
              <a:t>5 – Is SST in BI?</a:t>
            </a:r>
            <a:endParaRPr lang="en-AU" dirty="0"/>
          </a:p>
        </p:txBody>
      </p:sp>
      <p:sp>
        <p:nvSpPr>
          <p:cNvPr id="3" name="Content Placeholder 2"/>
          <p:cNvSpPr>
            <a:spLocks noGrp="1"/>
          </p:cNvSpPr>
          <p:nvPr>
            <p:ph idx="1"/>
          </p:nvPr>
        </p:nvSpPr>
        <p:spPr/>
        <p:txBody>
          <a:bodyPr>
            <a:normAutofit/>
          </a:bodyPr>
          <a:lstStyle/>
          <a:p>
            <a:pPr marL="0" indent="0">
              <a:buNone/>
            </a:pPr>
            <a:r>
              <a:rPr lang="en-GB" dirty="0" smtClean="0"/>
              <a:t>The </a:t>
            </a:r>
            <a:r>
              <a:rPr lang="en-GB" dirty="0"/>
              <a:t>next step </a:t>
            </a:r>
            <a:r>
              <a:rPr lang="en-GB" dirty="0" smtClean="0"/>
              <a:t>the court must consider is whether an </a:t>
            </a:r>
            <a:r>
              <a:rPr lang="en-GB" dirty="0"/>
              <a:t>order </a:t>
            </a:r>
            <a:r>
              <a:rPr lang="en-GB" dirty="0" smtClean="0"/>
              <a:t>to live with one parent, and to spend ‘substantial </a:t>
            </a:r>
            <a:r>
              <a:rPr lang="en-GB" dirty="0"/>
              <a:t>and significant time</a:t>
            </a:r>
            <a:r>
              <a:rPr lang="en-GB" dirty="0" smtClean="0"/>
              <a:t>’ with the other is in the child’s BI </a:t>
            </a:r>
            <a:r>
              <a:rPr lang="en-GB" dirty="0"/>
              <a:t>(S65DAA(2)(c) and s65DAA(3</a:t>
            </a:r>
            <a:r>
              <a:rPr lang="en-GB" dirty="0" smtClean="0"/>
              <a:t>))</a:t>
            </a:r>
            <a:endParaRPr lang="en-GB" dirty="0" smtClean="0"/>
          </a:p>
          <a:p>
            <a:pPr marL="0" indent="0">
              <a:buNone/>
            </a:pPr>
            <a:r>
              <a:rPr lang="en-GB" dirty="0" smtClean="0"/>
              <a:t>In </a:t>
            </a:r>
            <a:r>
              <a:rPr lang="en-GB" dirty="0"/>
              <a:t>deciding whether it would be in Ella’s best interests to spend substantial and significant time with each of her parents, s60CC considerations are applied. </a:t>
            </a:r>
            <a:r>
              <a:rPr lang="en-GB" dirty="0" smtClean="0"/>
              <a:t>Discuss and come to a conclusion in your groups. </a:t>
            </a:r>
            <a:endParaRPr lang="en-GB" dirty="0" smtClean="0"/>
          </a:p>
          <a:p>
            <a:pPr marL="0" indent="0">
              <a:buNone/>
            </a:pPr>
            <a:r>
              <a:rPr lang="en-GB" dirty="0"/>
              <a:t>The court decides that it is in Ella’s best interests to live with Jodie and spend substantial and </a:t>
            </a:r>
            <a:r>
              <a:rPr lang="en-GB" dirty="0" smtClean="0"/>
              <a:t>significant </a:t>
            </a:r>
            <a:r>
              <a:rPr lang="en-GB" dirty="0"/>
              <a:t>time with James. </a:t>
            </a:r>
            <a:endParaRPr lang="en-AU" dirty="0"/>
          </a:p>
          <a:p>
            <a:pPr marL="0" indent="0">
              <a:buNone/>
            </a:pPr>
            <a:r>
              <a:rPr lang="en-AU" dirty="0"/>
              <a:t>Question: </a:t>
            </a:r>
            <a:r>
              <a:rPr lang="en-GB" dirty="0"/>
              <a:t>What is the next decision that the court needs to make?</a:t>
            </a:r>
            <a:r>
              <a:rPr lang="en-GB" b="1" dirty="0"/>
              <a:t> </a:t>
            </a:r>
          </a:p>
          <a:p>
            <a:pPr marL="0" indent="0">
              <a:buNone/>
            </a:pPr>
            <a:endParaRPr lang="en-AU" dirty="0"/>
          </a:p>
          <a:p>
            <a:pPr marL="0" indent="0">
              <a:buNone/>
            </a:pPr>
            <a:endParaRPr lang="en-GB" i="1" dirty="0"/>
          </a:p>
          <a:p>
            <a:pPr marL="0" indent="0">
              <a:buNone/>
            </a:pPr>
            <a:endParaRPr lang="en-AU" dirty="0" smtClean="0"/>
          </a:p>
        </p:txBody>
      </p:sp>
    </p:spTree>
    <p:extLst>
      <p:ext uri="{BB962C8B-B14F-4D97-AF65-F5344CB8AC3E}">
        <p14:creationId xmlns:p14="http://schemas.microsoft.com/office/powerpoint/2010/main" val="4336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a:t>
            </a:r>
            <a:r>
              <a:rPr lang="en-AU" dirty="0" smtClean="0"/>
              <a:t>6 – Is SST RP?</a:t>
            </a:r>
            <a:endParaRPr lang="en-AU" dirty="0"/>
          </a:p>
        </p:txBody>
      </p:sp>
      <p:sp>
        <p:nvSpPr>
          <p:cNvPr id="3" name="Content Placeholder 2"/>
          <p:cNvSpPr>
            <a:spLocks noGrp="1"/>
          </p:cNvSpPr>
          <p:nvPr>
            <p:ph idx="1"/>
          </p:nvPr>
        </p:nvSpPr>
        <p:spPr/>
        <p:txBody>
          <a:bodyPr>
            <a:normAutofit fontScale="85000" lnSpcReduction="20000"/>
          </a:bodyPr>
          <a:lstStyle/>
          <a:p>
            <a:pPr marL="0" indent="0">
              <a:buNone/>
            </a:pPr>
            <a:r>
              <a:rPr lang="en-AU" dirty="0" smtClean="0"/>
              <a:t>Is it reasonably </a:t>
            </a:r>
            <a:r>
              <a:rPr lang="en-AU" dirty="0"/>
              <a:t>practicable for Ella to live with Jodie and spend equal substantial and significant time with James (s65DAA(2)(d</a:t>
            </a:r>
            <a:r>
              <a:rPr lang="en-AU" dirty="0" smtClean="0"/>
              <a:t>))?</a:t>
            </a:r>
          </a:p>
          <a:p>
            <a:pPr marL="0" indent="0">
              <a:buNone/>
            </a:pPr>
            <a:r>
              <a:rPr lang="en-AU" dirty="0"/>
              <a:t>The things the Court would be likely to take into account in making this decision are:</a:t>
            </a:r>
          </a:p>
          <a:p>
            <a:pPr lvl="0"/>
            <a:r>
              <a:rPr lang="en-AU" dirty="0"/>
              <a:t>the parents live far apart – if she is living mostly with one parent and spending substantial and significant time with the other she will have a long commute to school for a few days each fortnight – which might be OK – and if things get left behind at the house where she is most of the time it won’t be as much of an issue because she will be back soon so hopefully the dropping off the forgotten things won’t have to happen as much as if she was in equal time – but the distance is going to create some complications</a:t>
            </a:r>
          </a:p>
          <a:p>
            <a:pPr lvl="0"/>
            <a:r>
              <a:rPr lang="en-AU" dirty="0"/>
              <a:t>James’ current work arrangements seem to have some flexibility so while equal time might not be realistic it might be that he can organise to be available to care for Ella some days each fortnight, but just not half</a:t>
            </a:r>
          </a:p>
          <a:p>
            <a:pPr lvl="0"/>
            <a:r>
              <a:rPr lang="en-AU" dirty="0"/>
              <a:t>James and Jodie’s strained relationship could still create difficulties in a substantial and significant time arrangement though gaps in communication probably won’t cause quite as much difficulty as if there was an equal time arrangement</a:t>
            </a:r>
          </a:p>
          <a:p>
            <a:r>
              <a:rPr lang="en-AU" dirty="0"/>
              <a:t>This decision could go either way if a Court were deciding but if we had to pick it we’d say the Court would determine that it is reasonably practicable for Ella to live with Jodie and spend substantial and significant time with James.</a:t>
            </a:r>
          </a:p>
          <a:p>
            <a:pPr marL="0" indent="0">
              <a:buNone/>
            </a:pPr>
            <a:endParaRPr lang="en-AU" dirty="0"/>
          </a:p>
          <a:p>
            <a:pPr marL="0" indent="0">
              <a:buNone/>
            </a:pPr>
            <a:endParaRPr lang="en-AU" dirty="0" smtClean="0"/>
          </a:p>
          <a:p>
            <a:endParaRPr lang="en-AU" dirty="0" smtClean="0"/>
          </a:p>
        </p:txBody>
      </p:sp>
    </p:spTree>
    <p:extLst>
      <p:ext uri="{BB962C8B-B14F-4D97-AF65-F5344CB8AC3E}">
        <p14:creationId xmlns:p14="http://schemas.microsoft.com/office/powerpoint/2010/main" val="27658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195</TotalTime>
  <Words>1342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Parenting orders:  Using the legislative pathway + BIOC</vt:lpstr>
      <vt:lpstr>Orders about children</vt:lpstr>
      <vt:lpstr>Step 1 – Does ESPR apply?</vt:lpstr>
      <vt:lpstr>Step 2 – Can ESPR be rebutted?</vt:lpstr>
      <vt:lpstr>Step 3 – Equal Time in BI?</vt:lpstr>
      <vt:lpstr>Step 4 – ET is RP?</vt:lpstr>
      <vt:lpstr>Step 4 cont</vt:lpstr>
      <vt:lpstr>Step 5 – Is SST in BI?</vt:lpstr>
      <vt:lpstr>Step 6 – Is SST RP?</vt:lpstr>
      <vt:lpstr>Orders made…</vt:lpstr>
      <vt:lpstr>Further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Law Week 3</dc:title>
  <dc:creator>Anne Macduff</dc:creator>
  <cp:lastModifiedBy>Anne Macduff</cp:lastModifiedBy>
  <cp:revision>22</cp:revision>
  <dcterms:created xsi:type="dcterms:W3CDTF">2016-08-02T05:34:33Z</dcterms:created>
  <dcterms:modified xsi:type="dcterms:W3CDTF">2022-06-21T02:11:48Z</dcterms:modified>
</cp:coreProperties>
</file>