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84" r:id="rId3"/>
    <p:sldId id="285" r:id="rId4"/>
    <p:sldId id="288" r:id="rId5"/>
    <p:sldId id="286" r:id="rId6"/>
    <p:sldId id="287" r:id="rId7"/>
    <p:sldId id="289" r:id="rId8"/>
    <p:sldId id="290" r:id="rId9"/>
    <p:sldId id="291" r:id="rId10"/>
    <p:sldId id="292" r:id="rId11"/>
    <p:sldId id="296" r:id="rId12"/>
    <p:sldId id="294" r:id="rId13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7688"/>
    <a:srgbClr val="5E889D"/>
    <a:srgbClr val="94B0BE"/>
    <a:srgbClr val="4E37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10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" charset="0"/>
                <a:ea typeface="Arial" pitchFamily="-1" charset="0"/>
                <a:cs typeface="Arial" pitchFamily="-1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" charset="0"/>
                <a:ea typeface="Arial" pitchFamily="-1" charset="0"/>
                <a:cs typeface="Arial" pitchFamily="-1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" charset="0"/>
                <a:ea typeface="Arial" pitchFamily="-1" charset="0"/>
                <a:cs typeface="Arial" pitchFamily="-1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0BACF55-4F45-42C6-9ABE-277738A9FB8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" charset="0"/>
        <a:ea typeface="ＭＳ Ｐゴシック" charset="0"/>
        <a:cs typeface="Arial" pitchFamily="-1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" charset="0"/>
        <a:ea typeface="Arial" pitchFamily="-1" charset="0"/>
        <a:cs typeface="Arial" pitchFamily="-1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" charset="0"/>
        <a:ea typeface="Arial" pitchFamily="-1" charset="0"/>
        <a:cs typeface="Arial" pitchFamily="-1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" charset="0"/>
        <a:ea typeface="Arial" pitchFamily="-1" charset="0"/>
        <a:cs typeface="Arial" pitchFamily="-1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" charset="0"/>
        <a:ea typeface="Arial" pitchFamily="-1" charset="0"/>
        <a:cs typeface="Arial" pitchFamily="-1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7A51AF-2DB5-46E8-8613-A934900DA857}" type="slidenum">
              <a:rPr lang="en-AU" altLang="en-US" smtClean="0"/>
              <a:pPr>
                <a:spcBef>
                  <a:spcPct val="0"/>
                </a:spcBef>
              </a:pPr>
              <a:t>1</a:t>
            </a:fld>
            <a:endParaRPr lang="en-AU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652963"/>
            <a:ext cx="9144000" cy="2205037"/>
          </a:xfrm>
          <a:prstGeom prst="rect">
            <a:avLst/>
          </a:prstGeom>
          <a:solidFill>
            <a:srgbClr val="94B0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pic>
        <p:nvPicPr>
          <p:cNvPr id="6" name="Picture 9" descr="ANU_LOGO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652963"/>
            <a:ext cx="8280400" cy="51911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800"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919288"/>
            <a:ext cx="8207375" cy="64135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AF68F-AAEC-48F5-95CE-D45A46392CE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3382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D99CC-63C5-4064-91DC-CB0B7759498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84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765175"/>
            <a:ext cx="2058988" cy="5360988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5175"/>
            <a:ext cx="6029325" cy="5360988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C2A71-C30B-42D7-A54C-840B8DA47CB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772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CA47B-0A28-4436-8D27-167D4D01D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8199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44FC8-56E4-4D76-A7D9-3F7C689CC33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575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7985C-59A2-4E61-A883-3A83BEC1F11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361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E34B3-B975-46A1-813A-91DDD3AF76F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1506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B8F4F-9D0C-426E-B5E3-74AC62107F3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4871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A31D9-4ED3-41F0-AC89-08E79389D3C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5126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E3086-CC7F-47E8-AD99-F64CDB14D59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6425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81ADC-810E-4645-8072-C6C406CF925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2547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94B0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651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296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24525" y="6597650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-1" charset="0"/>
                <a:ea typeface="Arial" pitchFamily="-1" charset="0"/>
                <a:cs typeface="Arial" pitchFamily="-1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597650"/>
            <a:ext cx="5040312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-1" charset="0"/>
                <a:ea typeface="Arial" pitchFamily="-1" charset="0"/>
                <a:cs typeface="Arial" pitchFamily="-1" charset="0"/>
              </a:defRPr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97650"/>
            <a:ext cx="585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73F42DF-617E-4314-960B-55D1E2F2CA9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pic>
        <p:nvPicPr>
          <p:cNvPr id="1033" name="Picture 9" descr="ANU_LOGO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pitchFamily="-1" charset="0"/>
          <a:ea typeface="ＭＳ Ｐゴシック" charset="0"/>
          <a:cs typeface="Arial" pitchFamily="-1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pitchFamily="-1" charset="0"/>
          <a:ea typeface="ＭＳ Ｐゴシック" charset="0"/>
          <a:cs typeface="Arial" pitchFamily="-1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pitchFamily="-1" charset="0"/>
          <a:ea typeface="ＭＳ Ｐゴシック" charset="0"/>
          <a:cs typeface="Arial" pitchFamily="-1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pitchFamily="-1" charset="0"/>
          <a:ea typeface="ＭＳ Ｐゴシック" charset="0"/>
          <a:cs typeface="Arial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pitchFamily="-1" charset="0"/>
          <a:ea typeface="Arial" pitchFamily="-1" charset="0"/>
          <a:cs typeface="Arial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pitchFamily="-1" charset="0"/>
          <a:ea typeface="Arial" pitchFamily="-1" charset="0"/>
          <a:cs typeface="Arial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pitchFamily="-1" charset="0"/>
          <a:ea typeface="Arial" pitchFamily="-1" charset="0"/>
          <a:cs typeface="Arial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pitchFamily="-1" charset="0"/>
          <a:ea typeface="Arial" pitchFamily="-1" charset="0"/>
          <a:cs typeface="Arial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652963"/>
            <a:ext cx="8280400" cy="523875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ANU College of Law</a:t>
            </a:r>
          </a:p>
        </p:txBody>
      </p:sp>
      <p:sp>
        <p:nvSpPr>
          <p:cNvPr id="4099" name="Title 4"/>
          <p:cNvSpPr>
            <a:spLocks noGrp="1"/>
          </p:cNvSpPr>
          <p:nvPr>
            <p:ph type="ctrTitle"/>
          </p:nvPr>
        </p:nvSpPr>
        <p:spPr>
          <a:xfrm>
            <a:off x="1447800" y="1518117"/>
            <a:ext cx="5410200" cy="1938992"/>
          </a:xfrm>
        </p:spPr>
        <p:txBody>
          <a:bodyPr/>
          <a:lstStyle/>
          <a:p>
            <a:pPr algn="ctr" eaLnBrk="1" hangingPunct="1"/>
            <a:r>
              <a:rPr lang="en-US" altLang="en-US" sz="4000" dirty="0" smtClean="0">
                <a:solidFill>
                  <a:srgbClr val="161645"/>
                </a:solidFill>
                <a:ea typeface="ＭＳ Ｐゴシック" panose="020B0600070205080204" pitchFamily="34" charset="-128"/>
              </a:rPr>
              <a:t>FAMILY LAW</a:t>
            </a:r>
            <a:br>
              <a:rPr lang="en-US" altLang="en-US" sz="4000" dirty="0" smtClean="0">
                <a:solidFill>
                  <a:srgbClr val="161645"/>
                </a:solidFill>
                <a:ea typeface="ＭＳ Ｐゴシック" panose="020B0600070205080204" pitchFamily="34" charset="-128"/>
              </a:rPr>
            </a:br>
            <a:r>
              <a:rPr lang="en-US" altLang="en-US" sz="4000" dirty="0" smtClean="0">
                <a:solidFill>
                  <a:srgbClr val="161645"/>
                </a:solidFill>
                <a:ea typeface="ＭＳ Ｐゴシック" panose="020B0600070205080204" pitchFamily="34" charset="-128"/>
              </a:rPr>
              <a:t>Property </a:t>
            </a:r>
            <a:r>
              <a:rPr lang="en-US" altLang="en-US" sz="4000" dirty="0" smtClean="0">
                <a:solidFill>
                  <a:srgbClr val="161645"/>
                </a:solidFill>
                <a:ea typeface="ＭＳ Ｐゴシック" panose="020B0600070205080204" pitchFamily="34" charset="-128"/>
              </a:rPr>
              <a:t>Orders</a:t>
            </a:r>
            <a:br>
              <a:rPr lang="en-US" altLang="en-US" sz="4000" dirty="0" smtClean="0">
                <a:solidFill>
                  <a:srgbClr val="161645"/>
                </a:solidFill>
                <a:ea typeface="ＭＳ Ｐゴシック" panose="020B0600070205080204" pitchFamily="34" charset="-128"/>
              </a:rPr>
            </a:br>
            <a:endParaRPr lang="en-US" altLang="en-US" sz="4000" dirty="0" smtClean="0">
              <a:solidFill>
                <a:srgbClr val="161645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>
                <a:ea typeface="ＭＳ Ｐゴシック" panose="020B0600070205080204" pitchFamily="34" charset="-128"/>
              </a:rPr>
              <a:t>Relevant ‘guidelines</a:t>
            </a:r>
            <a:r>
              <a:rPr lang="en-AU" altLang="en-US" dirty="0" smtClean="0">
                <a:ea typeface="ＭＳ Ｐゴシック" panose="020B0600070205080204" pitchFamily="34" charset="-128"/>
              </a:rPr>
              <a:t>’ re contributions</a:t>
            </a:r>
            <a:endParaRPr lang="en-AU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z="2400" dirty="0" smtClean="0">
                <a:ea typeface="ＭＳ Ｐゴシック" panose="020B0600070205080204" pitchFamily="34" charset="-128"/>
              </a:rPr>
              <a:t>No starting point of equality (</a:t>
            </a:r>
            <a:r>
              <a:rPr lang="en-AU" altLang="en-US" sz="2400" i="1" dirty="0" smtClean="0">
                <a:ea typeface="ＭＳ Ｐゴシック" panose="020B0600070205080204" pitchFamily="34" charset="-128"/>
              </a:rPr>
              <a:t>Mallet</a:t>
            </a:r>
            <a:r>
              <a:rPr lang="en-AU" altLang="en-US" sz="2400" dirty="0" smtClean="0">
                <a:ea typeface="ＭＳ Ｐゴシック" panose="020B0600070205080204" pitchFamily="34" charset="-128"/>
              </a:rPr>
              <a:t>)</a:t>
            </a:r>
          </a:p>
          <a:p>
            <a:r>
              <a:rPr lang="en-AU" altLang="en-US" sz="2400" dirty="0" smtClean="0">
                <a:ea typeface="ＭＳ Ｐゴシック" panose="020B0600070205080204" pitchFamily="34" charset="-128"/>
              </a:rPr>
              <a:t>Springboard principle and erosion principle (</a:t>
            </a:r>
            <a:r>
              <a:rPr lang="en-AU" altLang="en-US" sz="2400" i="1" dirty="0" smtClean="0">
                <a:ea typeface="ＭＳ Ｐゴシック" panose="020B0600070205080204" pitchFamily="34" charset="-128"/>
              </a:rPr>
              <a:t>Marriage of Pierce</a:t>
            </a:r>
            <a:r>
              <a:rPr lang="en-AU" altLang="en-US" sz="2400" dirty="0" smtClean="0">
                <a:ea typeface="ＭＳ Ｐゴシック" panose="020B0600070205080204" pitchFamily="34" charset="-128"/>
              </a:rPr>
              <a:t>)</a:t>
            </a:r>
          </a:p>
          <a:p>
            <a:r>
              <a:rPr lang="en-AU" altLang="en-US" sz="2400" dirty="0" smtClean="0">
                <a:ea typeface="ＭＳ Ｐゴシック" panose="020B0600070205080204" pitchFamily="34" charset="-128"/>
              </a:rPr>
              <a:t>Gifts/ Inheritances: </a:t>
            </a:r>
            <a:r>
              <a:rPr lang="en-AU" altLang="en-US" sz="2400" i="1" dirty="0" err="1" smtClean="0">
                <a:ea typeface="ＭＳ Ｐゴシック" panose="020B0600070205080204" pitchFamily="34" charset="-128"/>
              </a:rPr>
              <a:t>Bonnici</a:t>
            </a:r>
            <a:r>
              <a:rPr lang="en-AU" altLang="en-US" sz="2400" i="1" dirty="0" smtClean="0">
                <a:ea typeface="ＭＳ Ｐゴシック" panose="020B0600070205080204" pitchFamily="34" charset="-128"/>
              </a:rPr>
              <a:t> v </a:t>
            </a:r>
            <a:r>
              <a:rPr lang="en-AU" altLang="en-US" sz="2400" i="1" dirty="0" err="1" smtClean="0">
                <a:ea typeface="ＭＳ Ｐゴシック" panose="020B0600070205080204" pitchFamily="34" charset="-128"/>
              </a:rPr>
              <a:t>Bonnci</a:t>
            </a:r>
            <a:r>
              <a:rPr lang="en-AU" altLang="en-US" sz="2400" i="1" dirty="0" smtClean="0">
                <a:ea typeface="ＭＳ Ｐゴシック" panose="020B0600070205080204" pitchFamily="34" charset="-128"/>
              </a:rPr>
              <a:t> </a:t>
            </a:r>
            <a:r>
              <a:rPr lang="en-AU" altLang="en-US" sz="2400" dirty="0" smtClean="0">
                <a:ea typeface="ＭＳ Ｐゴシック" panose="020B0600070205080204" pitchFamily="34" charset="-128"/>
              </a:rPr>
              <a:t>(timing and intention)</a:t>
            </a:r>
          </a:p>
          <a:p>
            <a:r>
              <a:rPr lang="en-AU" altLang="en-US" sz="2400" dirty="0" smtClean="0">
                <a:ea typeface="ＭＳ Ｐゴシック" panose="020B0600070205080204" pitchFamily="34" charset="-128"/>
              </a:rPr>
              <a:t>Lotto wins: </a:t>
            </a:r>
            <a:r>
              <a:rPr lang="en-AU" altLang="en-US" sz="2400" i="1" dirty="0" smtClean="0">
                <a:ea typeface="ＭＳ Ｐゴシック" panose="020B0600070205080204" pitchFamily="34" charset="-128"/>
              </a:rPr>
              <a:t>Farmer v Bramley</a:t>
            </a:r>
          </a:p>
          <a:p>
            <a:r>
              <a:rPr lang="en-AU" altLang="en-US" sz="2400" dirty="0" smtClean="0">
                <a:ea typeface="ＭＳ Ｐゴシック" panose="020B0600070205080204" pitchFamily="34" charset="-128"/>
              </a:rPr>
              <a:t>Post separation contributions </a:t>
            </a:r>
            <a:r>
              <a:rPr lang="en-AU" altLang="en-US" sz="2400" i="1" dirty="0" smtClean="0">
                <a:ea typeface="ＭＳ Ｐゴシック" panose="020B0600070205080204" pitchFamily="34" charset="-128"/>
              </a:rPr>
              <a:t>Ferraro</a:t>
            </a:r>
          </a:p>
          <a:p>
            <a:r>
              <a:rPr lang="en-AU" altLang="en-US" sz="2400" dirty="0" smtClean="0">
                <a:ea typeface="ＭＳ Ｐゴシック" panose="020B0600070205080204" pitchFamily="34" charset="-128"/>
              </a:rPr>
              <a:t>Quantifying the homemaker contribution: ‘a meaningful and not trivial weight’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85CFFC-3431-4FED-9A53-A1806FCB075A}" type="slidenum">
              <a:rPr lang="en-AU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AU" altLang="en-US" sz="14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>
                <a:ea typeface="ＭＳ Ｐゴシック" panose="020B0600070205080204" pitchFamily="34" charset="-128"/>
              </a:rPr>
              <a:t>Stage 2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AU" dirty="0" smtClean="0"/>
              <a:t>Superannuation - how the court decides which party makes a contribution </a:t>
            </a:r>
          </a:p>
          <a:p>
            <a:pPr lvl="1">
              <a:defRPr/>
            </a:pPr>
            <a:r>
              <a:rPr lang="en-AU" dirty="0" smtClean="0"/>
              <a:t>Treatment of superannuation generally (</a:t>
            </a:r>
            <a:r>
              <a:rPr lang="en-AU" dirty="0" err="1" smtClean="0"/>
              <a:t>Coghlan</a:t>
            </a:r>
            <a:r>
              <a:rPr lang="en-AU" dirty="0" smtClean="0"/>
              <a:t>)</a:t>
            </a:r>
          </a:p>
          <a:p>
            <a:pPr lvl="1">
              <a:defRPr/>
            </a:pPr>
            <a:r>
              <a:rPr lang="en-AU" dirty="0" smtClean="0"/>
              <a:t>Accumulation of superannuation before the </a:t>
            </a:r>
            <a:r>
              <a:rPr lang="en-AU" dirty="0" err="1" smtClean="0"/>
              <a:t>r’ship</a:t>
            </a:r>
            <a:r>
              <a:rPr lang="en-AU" dirty="0" smtClean="0"/>
              <a:t> where no value can be ascertained (West v Green)</a:t>
            </a:r>
          </a:p>
          <a:p>
            <a:pPr>
              <a:defRPr/>
            </a:pPr>
            <a:r>
              <a:rPr lang="en-AU" dirty="0" smtClean="0"/>
              <a:t>Negative contributions: gambling, </a:t>
            </a:r>
            <a:r>
              <a:rPr lang="en-AU" dirty="0" smtClean="0"/>
              <a:t>addiction (</a:t>
            </a:r>
            <a:r>
              <a:rPr lang="en-AU" i="1" dirty="0" err="1" smtClean="0"/>
              <a:t>Kowaliw</a:t>
            </a:r>
            <a:r>
              <a:rPr lang="en-AU" i="1" dirty="0" smtClean="0"/>
              <a:t>)</a:t>
            </a:r>
            <a:endParaRPr lang="en-AU" dirty="0" smtClean="0"/>
          </a:p>
          <a:p>
            <a:pPr>
              <a:defRPr/>
            </a:pPr>
            <a:r>
              <a:rPr lang="en-AU" dirty="0" smtClean="0"/>
              <a:t>Family Violence </a:t>
            </a:r>
            <a:r>
              <a:rPr lang="en-AU" dirty="0" smtClean="0"/>
              <a:t>(</a:t>
            </a:r>
            <a:r>
              <a:rPr lang="en-AU" i="1" dirty="0" smtClean="0"/>
              <a:t>Kennon</a:t>
            </a:r>
            <a:r>
              <a:rPr lang="en-AU" dirty="0" smtClean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>
                <a:ea typeface="ＭＳ Ｐゴシック" panose="020B0600070205080204" pitchFamily="34" charset="-128"/>
              </a:rPr>
              <a:t>Stage 2 overall conclusion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>
                <a:ea typeface="ＭＳ Ｐゴシック" panose="020B0600070205080204" pitchFamily="34" charset="-128"/>
              </a:rPr>
              <a:t>Contributions expressed as a </a:t>
            </a:r>
            <a:r>
              <a:rPr lang="en-AU" altLang="en-US" u="sng" dirty="0" smtClean="0">
                <a:ea typeface="ＭＳ Ｐゴシック" panose="020B0600070205080204" pitchFamily="34" charset="-128"/>
              </a:rPr>
              <a:t>% range </a:t>
            </a:r>
            <a:r>
              <a:rPr lang="en-AU" altLang="en-US" dirty="0" smtClean="0">
                <a:ea typeface="ＭＳ Ｐゴシック" panose="020B0600070205080204" pitchFamily="34" charset="-128"/>
              </a:rPr>
              <a:t>(overall = a holistic assessment)</a:t>
            </a:r>
          </a:p>
          <a:p>
            <a:r>
              <a:rPr lang="en-AU" altLang="en-US" dirty="0" smtClean="0">
                <a:ea typeface="ＭＳ Ｐゴシック" panose="020B0600070205080204" pitchFamily="34" charset="-128"/>
              </a:rPr>
              <a:t>For </a:t>
            </a:r>
            <a:r>
              <a:rPr lang="en-AU" altLang="en-US" dirty="0" err="1" smtClean="0">
                <a:ea typeface="ＭＳ Ｐゴシック" panose="020B0600070205080204" pitchFamily="34" charset="-128"/>
              </a:rPr>
              <a:t>eg</a:t>
            </a:r>
            <a:r>
              <a:rPr lang="en-AU" altLang="en-US" dirty="0" smtClean="0">
                <a:ea typeface="ＭＳ Ｐゴシック" panose="020B0600070205080204" pitchFamily="34" charset="-128"/>
              </a:rPr>
              <a:t> conclusions expressed as:</a:t>
            </a:r>
            <a:endParaRPr lang="en-AU" altLang="en-US" dirty="0" smtClean="0">
              <a:ea typeface="ＭＳ Ｐゴシック" panose="020B0600070205080204" pitchFamily="34" charset="-128"/>
            </a:endParaRPr>
          </a:p>
          <a:p>
            <a:pPr marL="457200" lvl="1" indent="0">
              <a:buFontTx/>
              <a:buNone/>
            </a:pPr>
            <a:r>
              <a:rPr lang="en-AU" altLang="en-US" dirty="0" smtClean="0">
                <a:ea typeface="ＭＳ Ｐゴシック" panose="020B0600070205080204" pitchFamily="34" charset="-128"/>
              </a:rPr>
              <a:t>40- 45% to </a:t>
            </a:r>
            <a:r>
              <a:rPr lang="en-AU" altLang="en-US" dirty="0">
                <a:ea typeface="ＭＳ Ｐゴシック" panose="020B0600070205080204" pitchFamily="34" charset="-128"/>
              </a:rPr>
              <a:t>H</a:t>
            </a:r>
            <a:r>
              <a:rPr lang="en-AU" altLang="en-US" dirty="0" smtClean="0">
                <a:ea typeface="ＭＳ Ｐゴシック" panose="020B0600070205080204" pitchFamily="34" charset="-128"/>
              </a:rPr>
              <a:t>, </a:t>
            </a:r>
            <a:r>
              <a:rPr lang="en-AU" altLang="en-US" dirty="0" smtClean="0">
                <a:ea typeface="ＭＳ Ｐゴシック" panose="020B0600070205080204" pitchFamily="34" charset="-128"/>
              </a:rPr>
              <a:t>60-55% to </a:t>
            </a:r>
            <a:r>
              <a:rPr lang="en-AU" altLang="en-US" dirty="0" smtClean="0">
                <a:ea typeface="ＭＳ Ｐゴシック" panose="020B0600070205080204" pitchFamily="34" charset="-128"/>
              </a:rPr>
              <a:t>W</a:t>
            </a:r>
          </a:p>
          <a:p>
            <a:pPr marL="457200" lvl="1" indent="0">
              <a:buFontTx/>
              <a:buNone/>
            </a:pPr>
            <a:r>
              <a:rPr lang="en-AU" altLang="en-US" dirty="0">
                <a:ea typeface="ＭＳ Ｐゴシック" panose="020B0600070205080204" pitchFamily="34" charset="-128"/>
              </a:rPr>
              <a:t>	</a:t>
            </a:r>
            <a:r>
              <a:rPr lang="en-AU" altLang="en-US" dirty="0" smtClean="0">
                <a:ea typeface="ＭＳ Ｐゴシック" panose="020B0600070205080204" pitchFamily="34" charset="-128"/>
              </a:rPr>
              <a:t>or 60-55% in favour of W</a:t>
            </a:r>
          </a:p>
          <a:p>
            <a:pPr marL="457200" lvl="1" indent="0">
              <a:buFontTx/>
              <a:buNone/>
            </a:pPr>
            <a:r>
              <a:rPr lang="en-AU" altLang="en-US" dirty="0" smtClean="0">
                <a:ea typeface="ＭＳ Ｐゴシック" panose="020B0600070205080204" pitchFamily="34" charset="-128"/>
              </a:rPr>
              <a:t>48-52% to H, 52-48% to H</a:t>
            </a:r>
          </a:p>
          <a:p>
            <a:pPr marL="457200" lvl="1" indent="0">
              <a:buFontTx/>
              <a:buNone/>
            </a:pPr>
            <a:r>
              <a:rPr lang="en-AU" altLang="en-US" dirty="0">
                <a:ea typeface="ＭＳ Ｐゴシック" panose="020B0600070205080204" pitchFamily="34" charset="-128"/>
              </a:rPr>
              <a:t>	</a:t>
            </a:r>
            <a:r>
              <a:rPr lang="en-AU" altLang="en-US" dirty="0" smtClean="0">
                <a:ea typeface="ＭＳ Ｐゴシック" panose="020B0600070205080204" pitchFamily="34" charset="-128"/>
              </a:rPr>
              <a:t>or roughly equal</a:t>
            </a:r>
          </a:p>
          <a:p>
            <a:pPr marL="457200" lvl="1" indent="0">
              <a:buFontTx/>
              <a:buNone/>
            </a:pPr>
            <a:endParaRPr lang="en-AU" altLang="en-US" dirty="0" smtClean="0">
              <a:ea typeface="ＭＳ Ｐゴシック" panose="020B0600070205080204" pitchFamily="34" charset="-128"/>
            </a:endParaRPr>
          </a:p>
          <a:p>
            <a:pPr marL="457200" lvl="1" indent="0">
              <a:buFontTx/>
              <a:buNone/>
            </a:pPr>
            <a:endParaRPr lang="en-AU" altLang="en-US" dirty="0" smtClean="0">
              <a:ea typeface="ＭＳ Ｐゴシック" panose="020B0600070205080204" pitchFamily="34" charset="-128"/>
            </a:endParaRPr>
          </a:p>
          <a:p>
            <a:endParaRPr lang="en-AU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BBFD9F-FFC3-4235-ABE9-A00D04A46AF7}" type="slidenum">
              <a:rPr lang="en-AU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AU" altLang="en-US" sz="14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>
                <a:ea typeface="ＭＳ Ｐゴシック" panose="020B0600070205080204" pitchFamily="34" charset="-128"/>
              </a:rPr>
              <a:t>Property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Part VIII and Part VIIIAB</a:t>
            </a:r>
          </a:p>
          <a:p>
            <a:pPr>
              <a:defRPr/>
            </a:pPr>
            <a:r>
              <a:rPr lang="en-AU" dirty="0" smtClean="0"/>
              <a:t>Goal ‘final’ and ‘clean break’ (s71, s90)</a:t>
            </a:r>
          </a:p>
          <a:p>
            <a:pPr lvl="1">
              <a:defRPr/>
            </a:pPr>
            <a:r>
              <a:rPr lang="en-AU" dirty="0" smtClean="0"/>
              <a:t>‘to finally determine the relationship between the parties</a:t>
            </a:r>
          </a:p>
          <a:p>
            <a:pPr>
              <a:defRPr/>
            </a:pPr>
            <a:r>
              <a:rPr lang="en-AU" dirty="0" smtClean="0"/>
              <a:t>Some preliminary issues:</a:t>
            </a:r>
            <a:r>
              <a:rPr lang="en-AU" dirty="0"/>
              <a:t> </a:t>
            </a:r>
            <a:r>
              <a:rPr lang="en-AU" dirty="0" smtClean="0"/>
              <a:t>Property settlement or Maintenance?</a:t>
            </a:r>
          </a:p>
          <a:p>
            <a:pPr>
              <a:defRPr/>
            </a:pPr>
            <a:r>
              <a:rPr lang="en-AU" dirty="0" smtClean="0"/>
              <a:t>Mostly similar for marriage and de facto</a:t>
            </a:r>
          </a:p>
          <a:p>
            <a:pPr lvl="1">
              <a:defRPr/>
            </a:pPr>
            <a:r>
              <a:rPr lang="en-AU" dirty="0" smtClean="0"/>
              <a:t>Section 79(4) and s75(2)</a:t>
            </a:r>
          </a:p>
          <a:p>
            <a:pPr lvl="1">
              <a:defRPr/>
            </a:pPr>
            <a:r>
              <a:rPr lang="en-AU" dirty="0" smtClean="0"/>
              <a:t>Section 90SM, s90SF(3)</a:t>
            </a:r>
          </a:p>
          <a:p>
            <a:pPr marL="457200" lvl="1" indent="0">
              <a:buFontTx/>
              <a:buNone/>
              <a:defRPr/>
            </a:pPr>
            <a:endParaRPr lang="en-AU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F6931D-13CE-410C-921A-6D787D3FDDC0}" type="slidenum">
              <a:rPr lang="en-AU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AU" altLang="en-US" sz="14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>
                <a:ea typeface="ＭＳ Ｐゴシック" panose="020B0600070205080204" pitchFamily="34" charset="-128"/>
              </a:rPr>
              <a:t>De facto couples and the FLA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AU" altLang="en-US" smtClean="0">
                <a:ea typeface="ＭＳ Ｐゴシック" panose="020B0600070205080204" pitchFamily="34" charset="-128"/>
              </a:rPr>
              <a:t>Do they met the s4AA definition of de facto?</a:t>
            </a:r>
          </a:p>
          <a:p>
            <a:pPr marL="514350" indent="-514350">
              <a:buFontTx/>
              <a:buAutoNum type="arabicPeriod"/>
            </a:pPr>
            <a:r>
              <a:rPr lang="en-AU" altLang="en-US" smtClean="0">
                <a:ea typeface="ＭＳ Ｐゴシック" panose="020B0600070205080204" pitchFamily="34" charset="-128"/>
              </a:rPr>
              <a:t>Do they satisfy the geographical requirements s90SK?</a:t>
            </a:r>
          </a:p>
          <a:p>
            <a:pPr marL="514350" indent="-514350">
              <a:buFontTx/>
              <a:buAutoNum type="arabicPeriod"/>
            </a:pPr>
            <a:r>
              <a:rPr lang="en-AU" altLang="en-US" smtClean="0">
                <a:ea typeface="ＭＳ Ｐゴシック" panose="020B0600070205080204" pitchFamily="34" charset="-128"/>
              </a:rPr>
              <a:t>Did they separate after 1 March 2009?</a:t>
            </a:r>
          </a:p>
          <a:p>
            <a:pPr marL="514350" indent="-514350">
              <a:buFontTx/>
              <a:buAutoNum type="arabicPeriod"/>
            </a:pPr>
            <a:r>
              <a:rPr lang="en-AU" altLang="en-US" smtClean="0">
                <a:ea typeface="ＭＳ Ｐゴシック" panose="020B0600070205080204" pitchFamily="34" charset="-128"/>
              </a:rPr>
              <a:t>Do they meet the other jurisdictional thresholds? s90SB</a:t>
            </a:r>
          </a:p>
          <a:p>
            <a:pPr marL="514350" indent="-514350"/>
            <a:endParaRPr lang="en-AU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A3E3F0-7566-46E9-A99B-817DA0946191}" type="slidenum">
              <a:rPr lang="en-AU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AU" altLang="en-US" sz="14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>
                <a:ea typeface="ＭＳ Ｐゴシック" panose="020B0600070205080204" pitchFamily="34" charset="-128"/>
              </a:rPr>
              <a:t>Time limits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>
                <a:ea typeface="ＭＳ Ｐゴシック" panose="020B0600070205080204" pitchFamily="34" charset="-128"/>
              </a:rPr>
              <a:t>De facto: 2 years post separation s44(6)</a:t>
            </a:r>
          </a:p>
          <a:p>
            <a:r>
              <a:rPr lang="en-AU" altLang="en-US" smtClean="0">
                <a:ea typeface="ＭＳ Ｐゴシック" panose="020B0600070205080204" pitchFamily="34" charset="-128"/>
              </a:rPr>
              <a:t>Married but separated: no time limit</a:t>
            </a:r>
          </a:p>
          <a:p>
            <a:r>
              <a:rPr lang="en-AU" altLang="en-US" smtClean="0">
                <a:ea typeface="ＭＳ Ｐゴシック" panose="020B0600070205080204" pitchFamily="34" charset="-128"/>
              </a:rPr>
              <a:t>Divorced:12 months post divorce s44(3)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E197CC-09CE-4ACC-8CF0-6C4594BEC602}" type="slidenum">
              <a:rPr lang="en-AU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AU" altLang="en-US" sz="14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>
                <a:ea typeface="ＭＳ Ｐゴシック" panose="020B0600070205080204" pitchFamily="34" charset="-128"/>
              </a:rPr>
              <a:t>Property Orders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i="1" dirty="0" smtClean="0">
                <a:ea typeface="ＭＳ Ｐゴシック" panose="020B0600070205080204" pitchFamily="34" charset="-128"/>
              </a:rPr>
              <a:t>Pre- Stanford</a:t>
            </a:r>
          </a:p>
          <a:p>
            <a:pPr lvl="1"/>
            <a:r>
              <a:rPr lang="en-AU" altLang="en-US" dirty="0" smtClean="0"/>
              <a:t>‘ just and equitable’ = 4 stages: Hickey</a:t>
            </a:r>
          </a:p>
          <a:p>
            <a:r>
              <a:rPr lang="en-AU" altLang="en-US" i="1" dirty="0" smtClean="0">
                <a:ea typeface="ＭＳ Ｐゴシック" panose="020B0600070205080204" pitchFamily="34" charset="-128"/>
              </a:rPr>
              <a:t>Stanford </a:t>
            </a:r>
            <a:r>
              <a:rPr lang="en-AU" altLang="en-US" dirty="0" smtClean="0">
                <a:ea typeface="ＭＳ Ｐゴシック" panose="020B0600070205080204" pitchFamily="34" charset="-128"/>
              </a:rPr>
              <a:t>and</a:t>
            </a:r>
            <a:r>
              <a:rPr lang="en-AU" altLang="en-US" i="1" dirty="0" smtClean="0">
                <a:ea typeface="ＭＳ Ｐゴシック" panose="020B0600070205080204" pitchFamily="34" charset="-128"/>
              </a:rPr>
              <a:t> </a:t>
            </a:r>
            <a:r>
              <a:rPr lang="en-AU" altLang="en-US" dirty="0" smtClean="0">
                <a:ea typeface="ＭＳ Ｐゴシック" panose="020B0600070205080204" pitchFamily="34" charset="-128"/>
              </a:rPr>
              <a:t>‘Just </a:t>
            </a:r>
            <a:r>
              <a:rPr lang="en-AU" altLang="en-US" dirty="0" smtClean="0">
                <a:ea typeface="ＭＳ Ｐゴシック" panose="020B0600070205080204" pitchFamily="34" charset="-128"/>
              </a:rPr>
              <a:t>and </a:t>
            </a:r>
            <a:r>
              <a:rPr lang="en-AU" altLang="en-US" dirty="0" smtClean="0">
                <a:ea typeface="ＭＳ Ｐゴシック" panose="020B0600070205080204" pitchFamily="34" charset="-128"/>
              </a:rPr>
              <a:t>Equitable’ </a:t>
            </a:r>
          </a:p>
          <a:p>
            <a:r>
              <a:rPr lang="en-AU" altLang="en-US" dirty="0" smtClean="0">
                <a:ea typeface="ＭＳ Ｐゴシック" panose="020B0600070205080204" pitchFamily="34" charset="-128"/>
              </a:rPr>
              <a:t>Now </a:t>
            </a:r>
            <a:r>
              <a:rPr lang="en-AU" altLang="en-US" dirty="0" smtClean="0">
                <a:ea typeface="ＭＳ Ｐゴシック" panose="020B0600070205080204" pitchFamily="34" charset="-128"/>
              </a:rPr>
              <a:t>5 stages? 4 stages + 1?</a:t>
            </a:r>
            <a:endParaRPr lang="en-AU" altLang="en-US" i="1" dirty="0" smtClean="0">
              <a:ea typeface="ＭＳ Ｐゴシック" panose="020B0600070205080204" pitchFamily="34" charset="-128"/>
            </a:endParaRPr>
          </a:p>
          <a:p>
            <a:endParaRPr lang="en-AU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4B0DE6-B320-4F49-AF89-D95DA5350A58}" type="slidenum">
              <a:rPr lang="en-AU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AU" altLang="en-US" sz="14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Property Orders cont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>
                <a:ea typeface="ＭＳ Ｐゴシック" panose="020B0600070205080204" pitchFamily="34" charset="-128"/>
              </a:rPr>
              <a:t>Stanford, Bevan ‘just and equitable’ </a:t>
            </a:r>
          </a:p>
          <a:p>
            <a:r>
              <a:rPr lang="en-AU" altLang="en-US" dirty="0" smtClean="0">
                <a:ea typeface="ＭＳ Ｐゴシック" panose="020B0600070205080204" pitchFamily="34" charset="-128"/>
              </a:rPr>
              <a:t>Overview of  stages 1-4</a:t>
            </a:r>
          </a:p>
          <a:p>
            <a:pPr lvl="1"/>
            <a:r>
              <a:rPr lang="en-AU" altLang="en-US" dirty="0" smtClean="0"/>
              <a:t>Identification of asset pool/s</a:t>
            </a:r>
          </a:p>
          <a:p>
            <a:pPr lvl="1"/>
            <a:r>
              <a:rPr lang="en-AU" altLang="en-US" dirty="0" smtClean="0"/>
              <a:t>Contributions</a:t>
            </a:r>
          </a:p>
          <a:p>
            <a:pPr lvl="1"/>
            <a:r>
              <a:rPr lang="en-AU" altLang="en-US" dirty="0" smtClean="0"/>
              <a:t>Future Needs</a:t>
            </a:r>
          </a:p>
          <a:p>
            <a:pPr lvl="1"/>
            <a:r>
              <a:rPr lang="en-AU" altLang="en-US" dirty="0" smtClean="0"/>
              <a:t>Just and </a:t>
            </a:r>
            <a:r>
              <a:rPr lang="en-AU" altLang="en-US" dirty="0" smtClean="0"/>
              <a:t>Equitable?</a:t>
            </a:r>
            <a:endParaRPr lang="en-AU" alt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01194C-D697-488E-934D-4B868835E9B1}" type="slidenum">
              <a:rPr lang="en-AU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AU" altLang="en-US" sz="14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>
                <a:ea typeface="ＭＳ Ｐゴシック" panose="020B0600070205080204" pitchFamily="34" charset="-128"/>
              </a:rPr>
              <a:t>Stage 1 – Asset pool/s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>
                <a:ea typeface="ＭＳ Ｐゴシック" panose="020B0600070205080204" pitchFamily="34" charset="-128"/>
              </a:rPr>
              <a:t>Identify </a:t>
            </a:r>
            <a:r>
              <a:rPr lang="en-AU" altLang="en-US" dirty="0" smtClean="0">
                <a:ea typeface="ＭＳ Ｐゴシック" panose="020B0600070205080204" pitchFamily="34" charset="-128"/>
              </a:rPr>
              <a:t>the legal and equitable </a:t>
            </a:r>
            <a:r>
              <a:rPr lang="en-AU" altLang="en-US" dirty="0" smtClean="0">
                <a:ea typeface="ＭＳ Ｐゴシック" panose="020B0600070205080204" pitchFamily="34" charset="-128"/>
              </a:rPr>
              <a:t>interests of both parties</a:t>
            </a:r>
          </a:p>
          <a:p>
            <a:r>
              <a:rPr lang="en-AU" altLang="en-US" dirty="0" smtClean="0">
                <a:ea typeface="ＭＳ Ｐゴシック" panose="020B0600070205080204" pitchFamily="34" charset="-128"/>
              </a:rPr>
              <a:t>Identify ‘property’</a:t>
            </a:r>
          </a:p>
          <a:p>
            <a:pPr lvl="1"/>
            <a:r>
              <a:rPr lang="en-AU" altLang="en-US" dirty="0" smtClean="0">
                <a:ea typeface="ＭＳ Ｐゴシック" panose="020B0600070205080204" pitchFamily="34" charset="-128"/>
              </a:rPr>
              <a:t>assets, resources and liabilities of the parties</a:t>
            </a:r>
            <a:endParaRPr lang="en-AU" altLang="en-US" dirty="0" smtClean="0">
              <a:ea typeface="ＭＳ Ｐゴシック" panose="020B0600070205080204" pitchFamily="34" charset="-128"/>
            </a:endParaRPr>
          </a:p>
          <a:p>
            <a:r>
              <a:rPr lang="en-AU" altLang="en-US" dirty="0" smtClean="0">
                <a:ea typeface="ＭＳ Ｐゴシック" panose="020B0600070205080204" pitchFamily="34" charset="-128"/>
              </a:rPr>
              <a:t>Determine the value (date of hearing)</a:t>
            </a:r>
          </a:p>
          <a:p>
            <a:r>
              <a:rPr lang="en-AU" altLang="en-US" dirty="0" smtClean="0">
                <a:ea typeface="ＭＳ Ｐゴシック" panose="020B0600070205080204" pitchFamily="34" charset="-128"/>
              </a:rPr>
              <a:t>Determining the net value</a:t>
            </a:r>
          </a:p>
          <a:p>
            <a:r>
              <a:rPr lang="en-AU" altLang="en-US" dirty="0" smtClean="0">
                <a:ea typeface="ＭＳ Ｐゴシック" panose="020B0600070205080204" pitchFamily="34" charset="-128"/>
              </a:rPr>
              <a:t>Superannuation: one or two pools? </a:t>
            </a:r>
            <a:r>
              <a:rPr lang="en-AU" altLang="en-US" i="1" dirty="0" err="1" smtClean="0">
                <a:ea typeface="ＭＳ Ｐゴシック" panose="020B0600070205080204" pitchFamily="34" charset="-128"/>
              </a:rPr>
              <a:t>Coghlan</a:t>
            </a:r>
            <a:endParaRPr lang="en-AU" altLang="en-US" i="1" dirty="0" smtClean="0">
              <a:ea typeface="ＭＳ Ｐゴシック" panose="020B0600070205080204" pitchFamily="34" charset="-128"/>
            </a:endParaRPr>
          </a:p>
          <a:p>
            <a:endParaRPr lang="en-AU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FE9276-C1B0-4123-B71E-BCE80833DC43}" type="slidenum">
              <a:rPr lang="en-AU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AU" altLang="en-US" sz="14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>
                <a:ea typeface="ＭＳ Ｐゴシック" panose="020B0600070205080204" pitchFamily="34" charset="-128"/>
              </a:rPr>
              <a:t>Superannuation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>
                <a:ea typeface="ＭＳ Ｐゴシック" panose="020B0600070205080204" pitchFamily="34" charset="-128"/>
              </a:rPr>
              <a:t>What is it?</a:t>
            </a:r>
          </a:p>
          <a:p>
            <a:r>
              <a:rPr lang="en-AU" altLang="en-US" dirty="0" smtClean="0">
                <a:ea typeface="ＭＳ Ｐゴシック" panose="020B0600070205080204" pitchFamily="34" charset="-128"/>
              </a:rPr>
              <a:t>2002 amendments: Splitting and </a:t>
            </a:r>
            <a:r>
              <a:rPr lang="en-AU" altLang="en-US" dirty="0" smtClean="0">
                <a:ea typeface="ＭＳ Ｐゴシック" panose="020B0600070205080204" pitchFamily="34" charset="-128"/>
              </a:rPr>
              <a:t>flagging orders</a:t>
            </a:r>
            <a:endParaRPr lang="en-AU" altLang="en-US" dirty="0" smtClean="0">
              <a:ea typeface="ＭＳ Ｐゴシック" panose="020B0600070205080204" pitchFamily="34" charset="-128"/>
            </a:endParaRPr>
          </a:p>
          <a:p>
            <a:r>
              <a:rPr lang="en-AU" altLang="en-US" dirty="0" smtClean="0">
                <a:ea typeface="ＭＳ Ｐゴシック" panose="020B0600070205080204" pitchFamily="34" charset="-128"/>
              </a:rPr>
              <a:t>Different types of </a:t>
            </a:r>
            <a:r>
              <a:rPr lang="en-AU" altLang="en-US" dirty="0" smtClean="0">
                <a:ea typeface="ＭＳ Ｐゴシック" panose="020B0600070205080204" pitchFamily="34" charset="-128"/>
              </a:rPr>
              <a:t>schemes </a:t>
            </a:r>
            <a:r>
              <a:rPr lang="en-AU" altLang="en-US" dirty="0" smtClean="0">
                <a:ea typeface="ＭＳ Ｐゴシック" panose="020B0600070205080204" pitchFamily="34" charset="-128"/>
              </a:rPr>
              <a:t>– accumulation and defined benefit</a:t>
            </a:r>
          </a:p>
          <a:p>
            <a:r>
              <a:rPr lang="en-AU" altLang="en-US" i="1" dirty="0" err="1" smtClean="0">
                <a:ea typeface="ＭＳ Ｐゴシック" panose="020B0600070205080204" pitchFamily="34" charset="-128"/>
              </a:rPr>
              <a:t>Coghlan</a:t>
            </a:r>
            <a:r>
              <a:rPr lang="en-AU" altLang="en-US" dirty="0" smtClean="0">
                <a:ea typeface="ＭＳ Ｐゴシック" panose="020B0600070205080204" pitchFamily="34" charset="-128"/>
              </a:rPr>
              <a:t>: A ‘species of property’</a:t>
            </a:r>
          </a:p>
          <a:p>
            <a:r>
              <a:rPr lang="en-AU" altLang="en-US" dirty="0" smtClean="0">
                <a:ea typeface="ＭＳ Ｐゴシック" panose="020B0600070205080204" pitchFamily="34" charset="-128"/>
              </a:rPr>
              <a:t>One pool or two?</a:t>
            </a:r>
          </a:p>
          <a:p>
            <a:endParaRPr lang="en-AU" altLang="en-US" dirty="0" smtClean="0">
              <a:ea typeface="ＭＳ Ｐゴシック" panose="020B0600070205080204" pitchFamily="34" charset="-128"/>
            </a:endParaRPr>
          </a:p>
          <a:p>
            <a:endParaRPr lang="en-AU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25F606-4E7C-4438-ADA4-B7D850C17E8F}" type="slidenum">
              <a:rPr lang="en-AU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AU" altLang="en-US" sz="14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>
                <a:ea typeface="ＭＳ Ｐゴシック" panose="020B0600070205080204" pitchFamily="34" charset="-128"/>
              </a:rPr>
              <a:t>Stage 2: Contributions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z="2400" dirty="0" smtClean="0">
                <a:ea typeface="ＭＳ Ｐゴシック" panose="020B0600070205080204" pitchFamily="34" charset="-128"/>
              </a:rPr>
              <a:t>Global </a:t>
            </a:r>
            <a:r>
              <a:rPr lang="en-AU" altLang="en-US" sz="2400" dirty="0" smtClean="0">
                <a:ea typeface="ＭＳ Ｐゴシック" panose="020B0600070205080204" pitchFamily="34" charset="-128"/>
              </a:rPr>
              <a:t>or asset by </a:t>
            </a:r>
            <a:r>
              <a:rPr lang="en-AU" altLang="en-US" sz="2400" dirty="0" smtClean="0">
                <a:ea typeface="ＭＳ Ｐゴシック" panose="020B0600070205080204" pitchFamily="34" charset="-128"/>
              </a:rPr>
              <a:t>asset approach; </a:t>
            </a:r>
            <a:r>
              <a:rPr lang="en-AU" altLang="en-US" sz="2400" i="1" dirty="0" err="1" smtClean="0">
                <a:ea typeface="ＭＳ Ｐゴシック" panose="020B0600070205080204" pitchFamily="34" charset="-128"/>
              </a:rPr>
              <a:t>Norbis</a:t>
            </a:r>
            <a:endParaRPr lang="en-AU" altLang="en-US" sz="2400" i="1" dirty="0" smtClean="0">
              <a:ea typeface="ＭＳ Ｐゴシック" panose="020B0600070205080204" pitchFamily="34" charset="-128"/>
            </a:endParaRPr>
          </a:p>
          <a:p>
            <a:r>
              <a:rPr lang="en-AU" altLang="en-US" sz="2400" dirty="0" smtClean="0">
                <a:ea typeface="ＭＳ Ｐゴシック" panose="020B0600070205080204" pitchFamily="34" charset="-128"/>
              </a:rPr>
              <a:t>Types of contributions (</a:t>
            </a:r>
            <a:r>
              <a:rPr lang="en-AU" altLang="en-US" sz="2000" dirty="0" err="1" smtClean="0">
                <a:ea typeface="ＭＳ Ｐゴシック" panose="020B0600070205080204" pitchFamily="34" charset="-128"/>
              </a:rPr>
              <a:t>Ss</a:t>
            </a:r>
            <a:r>
              <a:rPr lang="en-AU" altLang="en-US" sz="2000" dirty="0" smtClean="0">
                <a:ea typeface="ＭＳ Ｐゴシック" panose="020B0600070205080204" pitchFamily="34" charset="-128"/>
              </a:rPr>
              <a:t> 79(4) (a)-(c)/ 90SM(4)(a)- (c))</a:t>
            </a:r>
          </a:p>
          <a:p>
            <a:pPr lvl="1"/>
            <a:r>
              <a:rPr lang="en-AU" altLang="en-US" sz="2400" dirty="0" smtClean="0"/>
              <a:t>A) </a:t>
            </a:r>
            <a:r>
              <a:rPr lang="en-AU" altLang="en-US" sz="2400" i="1" dirty="0" smtClean="0"/>
              <a:t>financial contributions </a:t>
            </a:r>
            <a:r>
              <a:rPr lang="en-AU" altLang="en-US" sz="2400" b="1" dirty="0" smtClean="0"/>
              <a:t>directly or indirectly </a:t>
            </a:r>
            <a:r>
              <a:rPr lang="en-AU" altLang="en-US" sz="2400" u="sng" dirty="0" smtClean="0"/>
              <a:t>by or on behalf of a party</a:t>
            </a:r>
            <a:r>
              <a:rPr lang="en-AU" altLang="en-US" sz="2400" dirty="0" smtClean="0"/>
              <a:t> to the marriage to the acquisition, conservation or improvement of </a:t>
            </a:r>
            <a:r>
              <a:rPr lang="en-AU" altLang="en-US" sz="2400" i="1" dirty="0" smtClean="0"/>
              <a:t>any </a:t>
            </a:r>
            <a:r>
              <a:rPr lang="en-AU" altLang="en-US" sz="2400" i="1" dirty="0" smtClean="0"/>
              <a:t>of the property </a:t>
            </a:r>
            <a:r>
              <a:rPr lang="en-AU" altLang="en-US" sz="2400" dirty="0" smtClean="0"/>
              <a:t>of the parties to the </a:t>
            </a:r>
            <a:r>
              <a:rPr lang="en-AU" altLang="en-US" sz="2400" dirty="0" smtClean="0"/>
              <a:t>marriage</a:t>
            </a:r>
            <a:endParaRPr lang="en-AU" altLang="en-US" sz="2000" dirty="0" smtClean="0"/>
          </a:p>
          <a:p>
            <a:pPr lvl="1"/>
            <a:r>
              <a:rPr lang="en-AU" altLang="en-US" sz="2400" dirty="0" smtClean="0"/>
              <a:t>B) the </a:t>
            </a:r>
            <a:r>
              <a:rPr lang="en-AU" altLang="en-US" sz="2400" i="1" dirty="0" smtClean="0"/>
              <a:t>non-financial</a:t>
            </a:r>
            <a:r>
              <a:rPr lang="en-AU" altLang="en-US" sz="2400" dirty="0" smtClean="0"/>
              <a:t> </a:t>
            </a:r>
            <a:r>
              <a:rPr lang="en-AU" altLang="en-US" sz="2400" dirty="0" smtClean="0"/>
              <a:t>contribution (</a:t>
            </a:r>
            <a:r>
              <a:rPr lang="en-AU" altLang="en-US" sz="2400" b="1" dirty="0" smtClean="0"/>
              <a:t>direct or indirect</a:t>
            </a:r>
            <a:r>
              <a:rPr lang="en-AU" altLang="en-US" sz="2400" dirty="0" smtClean="0"/>
              <a:t>) </a:t>
            </a:r>
            <a:r>
              <a:rPr lang="en-AU" altLang="en-US" sz="2400" u="sng" dirty="0" smtClean="0"/>
              <a:t>to the </a:t>
            </a:r>
            <a:r>
              <a:rPr lang="en-AU" altLang="en-US" sz="2400" u="sng" dirty="0" smtClean="0"/>
              <a:t>property </a:t>
            </a:r>
            <a:endParaRPr lang="en-AU" altLang="en-US" sz="2400" u="sng" dirty="0" smtClean="0"/>
          </a:p>
          <a:p>
            <a:pPr lvl="1"/>
            <a:r>
              <a:rPr lang="en-AU" altLang="en-US" sz="2400" dirty="0" smtClean="0"/>
              <a:t>C) the contribution to the </a:t>
            </a:r>
            <a:r>
              <a:rPr lang="en-AU" altLang="en-US" sz="2400" i="1" dirty="0" smtClean="0"/>
              <a:t>welfare of the family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4F9313-18CF-4E85-B83D-281D19FA862F}" type="slidenum">
              <a:rPr lang="en-AU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AU" altLang="en-US" sz="14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UPowerpointTemplate2010">
  <a:themeElements>
    <a:clrScheme name="ANUPowerpointTemplate20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NUPowerpointTemplate2010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ANUPowerpointTemplate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ANUPowerpointTemplate2010</Template>
  <TotalTime>306</TotalTime>
  <Words>533</Words>
  <Application>Microsoft Office PowerPoint</Application>
  <PresentationFormat>On-screen Show (4:3)</PresentationFormat>
  <Paragraphs>82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ＭＳ Ｐゴシック</vt:lpstr>
      <vt:lpstr>ANUPowerpointTemplate2010</vt:lpstr>
      <vt:lpstr>FAMILY LAW Property Orders </vt:lpstr>
      <vt:lpstr>Property Orders</vt:lpstr>
      <vt:lpstr>De facto couples and the FLA</vt:lpstr>
      <vt:lpstr>Time limits</vt:lpstr>
      <vt:lpstr>Property Orders</vt:lpstr>
      <vt:lpstr>Property Orders cont</vt:lpstr>
      <vt:lpstr>Stage 1 – Asset pool/s</vt:lpstr>
      <vt:lpstr>Superannuation</vt:lpstr>
      <vt:lpstr>Stage 2: Contributions</vt:lpstr>
      <vt:lpstr>Relevant ‘guidelines’ re contributions</vt:lpstr>
      <vt:lpstr>Stage 2 Contributions</vt:lpstr>
      <vt:lpstr>Stage 2 overall conclusion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u4031391</dc:creator>
  <cp:lastModifiedBy>Anne Macduff</cp:lastModifiedBy>
  <cp:revision>50</cp:revision>
  <dcterms:created xsi:type="dcterms:W3CDTF">2012-06-27T09:13:48Z</dcterms:created>
  <dcterms:modified xsi:type="dcterms:W3CDTF">2022-06-23T00:08:55Z</dcterms:modified>
</cp:coreProperties>
</file>