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sldIdLst>
    <p:sldId id="263" r:id="rId2"/>
    <p:sldId id="280" r:id="rId3"/>
    <p:sldId id="281" r:id="rId4"/>
    <p:sldId id="282" r:id="rId5"/>
    <p:sldId id="293" r:id="rId6"/>
    <p:sldId id="295" r:id="rId7"/>
    <p:sldId id="294" r:id="rId8"/>
    <p:sldId id="296" r:id="rId9"/>
    <p:sldId id="283" r:id="rId10"/>
    <p:sldId id="285" r:id="rId11"/>
    <p:sldId id="286" r:id="rId12"/>
    <p:sldId id="287" r:id="rId13"/>
    <p:sldId id="288" r:id="rId14"/>
    <p:sldId id="317" r:id="rId15"/>
    <p:sldId id="284" r:id="rId16"/>
    <p:sldId id="291" r:id="rId17"/>
    <p:sldId id="299" r:id="rId18"/>
    <p:sldId id="289" r:id="rId19"/>
    <p:sldId id="298" r:id="rId20"/>
    <p:sldId id="297" r:id="rId21"/>
    <p:sldId id="304" r:id="rId22"/>
    <p:sldId id="300" r:id="rId23"/>
    <p:sldId id="301" r:id="rId24"/>
    <p:sldId id="302" r:id="rId25"/>
    <p:sldId id="303" r:id="rId26"/>
    <p:sldId id="305" r:id="rId27"/>
    <p:sldId id="307" r:id="rId28"/>
    <p:sldId id="306" r:id="rId29"/>
    <p:sldId id="318" r:id="rId30"/>
    <p:sldId id="312" r:id="rId31"/>
    <p:sldId id="313" r:id="rId32"/>
    <p:sldId id="310" r:id="rId33"/>
    <p:sldId id="308" r:id="rId34"/>
    <p:sldId id="309" r:id="rId35"/>
    <p:sldId id="311" r:id="rId36"/>
    <p:sldId id="314" r:id="rId37"/>
    <p:sldId id="316" r:id="rId38"/>
    <p:sldId id="315" r:id="rId39"/>
    <p:sldId id="270" r:id="rId4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7688"/>
    <a:srgbClr val="5E889D"/>
    <a:srgbClr val="94B0BE"/>
    <a:srgbClr val="4E37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4358" autoAdjust="0"/>
  </p:normalViewPr>
  <p:slideViewPr>
    <p:cSldViewPr>
      <p:cViewPr>
        <p:scale>
          <a:sx n="66" d="100"/>
          <a:sy n="66" d="100"/>
        </p:scale>
        <p:origin x="1930" y="-2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4B10D-6422-4394-8192-EE6CEAAD8FDE}"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0F3E6C0-BF9B-4FA3-B5FB-DB1D7F324A06}">
      <dgm:prSet/>
      <dgm:spPr/>
      <dgm:t>
        <a:bodyPr/>
        <a:lstStyle/>
        <a:p>
          <a:pPr>
            <a:lnSpc>
              <a:spcPct val="100000"/>
            </a:lnSpc>
            <a:defRPr cap="all"/>
          </a:pPr>
          <a:r>
            <a:rPr lang="en-AU" b="0" i="0" dirty="0"/>
            <a:t>A video of a candidate making a false policy statement.</a:t>
          </a:r>
          <a:endParaRPr lang="en-US" dirty="0"/>
        </a:p>
      </dgm:t>
    </dgm:pt>
    <dgm:pt modelId="{E78AD276-09CE-4703-AD71-DE570002F7E5}" type="parTrans" cxnId="{8C0F0966-58BF-4D33-84CC-8B0AF453D1AD}">
      <dgm:prSet/>
      <dgm:spPr/>
      <dgm:t>
        <a:bodyPr/>
        <a:lstStyle/>
        <a:p>
          <a:endParaRPr lang="en-US"/>
        </a:p>
      </dgm:t>
    </dgm:pt>
    <dgm:pt modelId="{C34F7743-5CF0-49BB-AC3F-B11CA6523E5F}" type="sibTrans" cxnId="{8C0F0966-58BF-4D33-84CC-8B0AF453D1AD}">
      <dgm:prSet/>
      <dgm:spPr/>
      <dgm:t>
        <a:bodyPr/>
        <a:lstStyle/>
        <a:p>
          <a:pPr>
            <a:lnSpc>
              <a:spcPct val="100000"/>
            </a:lnSpc>
          </a:pPr>
          <a:endParaRPr lang="en-US"/>
        </a:p>
      </dgm:t>
    </dgm:pt>
    <dgm:pt modelId="{1529C7A8-8CA8-40AA-B908-9A1B7EA45CFF}">
      <dgm:prSet/>
      <dgm:spPr/>
      <dgm:t>
        <a:bodyPr/>
        <a:lstStyle/>
        <a:p>
          <a:pPr>
            <a:lnSpc>
              <a:spcPct val="100000"/>
            </a:lnSpc>
            <a:defRPr cap="all"/>
          </a:pPr>
          <a:r>
            <a:rPr lang="en-AU" b="0" i="0" dirty="0"/>
            <a:t>A trusted celebrity urging people not to vote for either party (or to donkey vote) in efforts to suppress voters.</a:t>
          </a:r>
          <a:endParaRPr lang="en-US" dirty="0"/>
        </a:p>
      </dgm:t>
    </dgm:pt>
    <dgm:pt modelId="{82C68D9C-045D-4CF4-B4A3-F8ACAADF8041}" type="parTrans" cxnId="{C535D3E0-67F8-4BA6-B2C2-6FC4435CEC56}">
      <dgm:prSet/>
      <dgm:spPr/>
      <dgm:t>
        <a:bodyPr/>
        <a:lstStyle/>
        <a:p>
          <a:endParaRPr lang="en-US"/>
        </a:p>
      </dgm:t>
    </dgm:pt>
    <dgm:pt modelId="{23E83A95-5723-4804-90C4-EE1A1282DBCD}" type="sibTrans" cxnId="{C535D3E0-67F8-4BA6-B2C2-6FC4435CEC56}">
      <dgm:prSet/>
      <dgm:spPr/>
      <dgm:t>
        <a:bodyPr/>
        <a:lstStyle/>
        <a:p>
          <a:pPr>
            <a:lnSpc>
              <a:spcPct val="100000"/>
            </a:lnSpc>
          </a:pPr>
          <a:endParaRPr lang="en-US"/>
        </a:p>
      </dgm:t>
    </dgm:pt>
    <dgm:pt modelId="{E118FF4E-537F-4B86-81A3-0C7A3D88C0A3}">
      <dgm:prSet/>
      <dgm:spPr/>
      <dgm:t>
        <a:bodyPr/>
        <a:lstStyle/>
        <a:p>
          <a:pPr>
            <a:lnSpc>
              <a:spcPct val="100000"/>
            </a:lnSpc>
            <a:defRPr cap="all"/>
          </a:pPr>
          <a:r>
            <a:rPr lang="en-AU" b="0" i="0" dirty="0"/>
            <a:t>A fake video showing a candidate accepting a bribe, cheating on their partner or engaging in criminal activity (such as taking drugs).</a:t>
          </a:r>
          <a:r>
            <a:rPr lang="en-AU" b="0" i="0" baseline="30000" dirty="0"/>
            <a:t> </a:t>
          </a:r>
          <a:endParaRPr lang="en-US" dirty="0"/>
        </a:p>
      </dgm:t>
    </dgm:pt>
    <dgm:pt modelId="{090F01DA-75F9-4848-AAA0-733E34749333}" type="parTrans" cxnId="{35DB4EB1-E7A5-4AF5-988E-AF599749D86D}">
      <dgm:prSet/>
      <dgm:spPr/>
      <dgm:t>
        <a:bodyPr/>
        <a:lstStyle/>
        <a:p>
          <a:endParaRPr lang="en-US"/>
        </a:p>
      </dgm:t>
    </dgm:pt>
    <dgm:pt modelId="{021EAA02-4FB9-4343-8968-F96C911FE6AF}" type="sibTrans" cxnId="{35DB4EB1-E7A5-4AF5-988E-AF599749D86D}">
      <dgm:prSet/>
      <dgm:spPr/>
      <dgm:t>
        <a:bodyPr/>
        <a:lstStyle/>
        <a:p>
          <a:endParaRPr lang="en-US"/>
        </a:p>
      </dgm:t>
    </dgm:pt>
    <dgm:pt modelId="{3B0F2DAF-0F84-439A-97B9-91B89ED0FD37}" type="pres">
      <dgm:prSet presAssocID="{39B4B10D-6422-4394-8192-EE6CEAAD8FDE}" presName="root" presStyleCnt="0">
        <dgm:presLayoutVars>
          <dgm:dir/>
          <dgm:resizeHandles val="exact"/>
        </dgm:presLayoutVars>
      </dgm:prSet>
      <dgm:spPr/>
    </dgm:pt>
    <dgm:pt modelId="{03B8B969-6983-42C9-98F4-3C455DF2A796}" type="pres">
      <dgm:prSet presAssocID="{B0F3E6C0-BF9B-4FA3-B5FB-DB1D7F324A06}" presName="compNode" presStyleCnt="0"/>
      <dgm:spPr/>
    </dgm:pt>
    <dgm:pt modelId="{F6039ADA-FD89-43F7-A6D3-68D954F6D02F}" type="pres">
      <dgm:prSet presAssocID="{B0F3E6C0-BF9B-4FA3-B5FB-DB1D7F324A06}" presName="iconBgRect" presStyleLbl="bgShp" presStyleIdx="0" presStyleCnt="3"/>
      <dgm:spPr>
        <a:prstGeom prst="round2DiagRect">
          <a:avLst>
            <a:gd name="adj1" fmla="val 29727"/>
            <a:gd name="adj2" fmla="val 0"/>
          </a:avLst>
        </a:prstGeom>
      </dgm:spPr>
    </dgm:pt>
    <dgm:pt modelId="{07B5485D-AA7B-4417-8E36-F11E6393FFFD}" type="pres">
      <dgm:prSet presAssocID="{B0F3E6C0-BF9B-4FA3-B5FB-DB1D7F324A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994A707-88EF-4D75-982B-D0476B940C49}" type="pres">
      <dgm:prSet presAssocID="{B0F3E6C0-BF9B-4FA3-B5FB-DB1D7F324A06}" presName="spaceRect" presStyleCnt="0"/>
      <dgm:spPr/>
    </dgm:pt>
    <dgm:pt modelId="{6E8387A6-D37E-4A8B-9FAA-29A20DA57168}" type="pres">
      <dgm:prSet presAssocID="{B0F3E6C0-BF9B-4FA3-B5FB-DB1D7F324A06}" presName="textRect" presStyleLbl="revTx" presStyleIdx="0" presStyleCnt="3">
        <dgm:presLayoutVars>
          <dgm:chMax val="1"/>
          <dgm:chPref val="1"/>
        </dgm:presLayoutVars>
      </dgm:prSet>
      <dgm:spPr/>
    </dgm:pt>
    <dgm:pt modelId="{625EB59C-5819-461C-BC71-342B42205757}" type="pres">
      <dgm:prSet presAssocID="{C34F7743-5CF0-49BB-AC3F-B11CA6523E5F}" presName="sibTrans" presStyleCnt="0"/>
      <dgm:spPr/>
    </dgm:pt>
    <dgm:pt modelId="{B10BB18C-086F-4636-B64D-D933F9633CEC}" type="pres">
      <dgm:prSet presAssocID="{1529C7A8-8CA8-40AA-B908-9A1B7EA45CFF}" presName="compNode" presStyleCnt="0"/>
      <dgm:spPr/>
    </dgm:pt>
    <dgm:pt modelId="{87238EB2-4055-4587-9674-7E5AF5BFC88A}" type="pres">
      <dgm:prSet presAssocID="{1529C7A8-8CA8-40AA-B908-9A1B7EA45CFF}" presName="iconBgRect" presStyleLbl="bgShp" presStyleIdx="1" presStyleCnt="3"/>
      <dgm:spPr>
        <a:prstGeom prst="round2DiagRect">
          <a:avLst>
            <a:gd name="adj1" fmla="val 29727"/>
            <a:gd name="adj2" fmla="val 0"/>
          </a:avLst>
        </a:prstGeom>
      </dgm:spPr>
    </dgm:pt>
    <dgm:pt modelId="{35A0A64C-703A-497C-88EA-90F127E90975}" type="pres">
      <dgm:prSet presAssocID="{1529C7A8-8CA8-40AA-B908-9A1B7EA45C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E8D83FF5-64D0-40CD-B481-D4E9EDB2ACD4}" type="pres">
      <dgm:prSet presAssocID="{1529C7A8-8CA8-40AA-B908-9A1B7EA45CFF}" presName="spaceRect" presStyleCnt="0"/>
      <dgm:spPr/>
    </dgm:pt>
    <dgm:pt modelId="{41886A50-CB8E-4580-85C4-E5013E169405}" type="pres">
      <dgm:prSet presAssocID="{1529C7A8-8CA8-40AA-B908-9A1B7EA45CFF}" presName="textRect" presStyleLbl="revTx" presStyleIdx="1" presStyleCnt="3">
        <dgm:presLayoutVars>
          <dgm:chMax val="1"/>
          <dgm:chPref val="1"/>
        </dgm:presLayoutVars>
      </dgm:prSet>
      <dgm:spPr/>
    </dgm:pt>
    <dgm:pt modelId="{85C24F18-F22E-41B5-BA8A-9B87B9A8E3F1}" type="pres">
      <dgm:prSet presAssocID="{23E83A95-5723-4804-90C4-EE1A1282DBCD}" presName="sibTrans" presStyleCnt="0"/>
      <dgm:spPr/>
    </dgm:pt>
    <dgm:pt modelId="{2C8A9D18-0367-443B-9888-AE7C2326EA87}" type="pres">
      <dgm:prSet presAssocID="{E118FF4E-537F-4B86-81A3-0C7A3D88C0A3}" presName="compNode" presStyleCnt="0"/>
      <dgm:spPr/>
    </dgm:pt>
    <dgm:pt modelId="{1719026F-434A-4F82-B8EE-5182EADA8A7E}" type="pres">
      <dgm:prSet presAssocID="{E118FF4E-537F-4B86-81A3-0C7A3D88C0A3}" presName="iconBgRect" presStyleLbl="bgShp" presStyleIdx="2" presStyleCnt="3"/>
      <dgm:spPr>
        <a:prstGeom prst="round2DiagRect">
          <a:avLst>
            <a:gd name="adj1" fmla="val 29727"/>
            <a:gd name="adj2" fmla="val 0"/>
          </a:avLst>
        </a:prstGeom>
      </dgm:spPr>
    </dgm:pt>
    <dgm:pt modelId="{757C81F6-FD95-4AAB-9560-91D8BE4A9C48}" type="pres">
      <dgm:prSet presAssocID="{E118FF4E-537F-4B86-81A3-0C7A3D88C0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C9E58EEB-A4D3-411C-B440-4A0D5BAFCF94}" type="pres">
      <dgm:prSet presAssocID="{E118FF4E-537F-4B86-81A3-0C7A3D88C0A3}" presName="spaceRect" presStyleCnt="0"/>
      <dgm:spPr/>
    </dgm:pt>
    <dgm:pt modelId="{9FAF8399-12A9-4E55-B733-B1C4B4A454D9}" type="pres">
      <dgm:prSet presAssocID="{E118FF4E-537F-4B86-81A3-0C7A3D88C0A3}" presName="textRect" presStyleLbl="revTx" presStyleIdx="2" presStyleCnt="3">
        <dgm:presLayoutVars>
          <dgm:chMax val="1"/>
          <dgm:chPref val="1"/>
        </dgm:presLayoutVars>
      </dgm:prSet>
      <dgm:spPr/>
    </dgm:pt>
  </dgm:ptLst>
  <dgm:cxnLst>
    <dgm:cxn modelId="{7BA50C31-5324-4135-9049-1C231F160989}" type="presOf" srcId="{E118FF4E-537F-4B86-81A3-0C7A3D88C0A3}" destId="{9FAF8399-12A9-4E55-B733-B1C4B4A454D9}" srcOrd="0" destOrd="0" presId="urn:microsoft.com/office/officeart/2018/5/layout/IconLeafLabelList"/>
    <dgm:cxn modelId="{8C0F0966-58BF-4D33-84CC-8B0AF453D1AD}" srcId="{39B4B10D-6422-4394-8192-EE6CEAAD8FDE}" destId="{B0F3E6C0-BF9B-4FA3-B5FB-DB1D7F324A06}" srcOrd="0" destOrd="0" parTransId="{E78AD276-09CE-4703-AD71-DE570002F7E5}" sibTransId="{C34F7743-5CF0-49BB-AC3F-B11CA6523E5F}"/>
    <dgm:cxn modelId="{8B9CE246-D02A-4F46-B474-DBAD3050742E}" type="presOf" srcId="{39B4B10D-6422-4394-8192-EE6CEAAD8FDE}" destId="{3B0F2DAF-0F84-439A-97B9-91B89ED0FD37}" srcOrd="0" destOrd="0" presId="urn:microsoft.com/office/officeart/2018/5/layout/IconLeafLabelList"/>
    <dgm:cxn modelId="{4D1FE073-29BF-4CD6-9734-E762EBD44763}" type="presOf" srcId="{B0F3E6C0-BF9B-4FA3-B5FB-DB1D7F324A06}" destId="{6E8387A6-D37E-4A8B-9FAA-29A20DA57168}" srcOrd="0" destOrd="0" presId="urn:microsoft.com/office/officeart/2018/5/layout/IconLeafLabelList"/>
    <dgm:cxn modelId="{35DB4EB1-E7A5-4AF5-988E-AF599749D86D}" srcId="{39B4B10D-6422-4394-8192-EE6CEAAD8FDE}" destId="{E118FF4E-537F-4B86-81A3-0C7A3D88C0A3}" srcOrd="2" destOrd="0" parTransId="{090F01DA-75F9-4848-AAA0-733E34749333}" sibTransId="{021EAA02-4FB9-4343-8968-F96C911FE6AF}"/>
    <dgm:cxn modelId="{C535D3E0-67F8-4BA6-B2C2-6FC4435CEC56}" srcId="{39B4B10D-6422-4394-8192-EE6CEAAD8FDE}" destId="{1529C7A8-8CA8-40AA-B908-9A1B7EA45CFF}" srcOrd="1" destOrd="0" parTransId="{82C68D9C-045D-4CF4-B4A3-F8ACAADF8041}" sibTransId="{23E83A95-5723-4804-90C4-EE1A1282DBCD}"/>
    <dgm:cxn modelId="{5107FAF6-C5BA-4103-8AE2-D88A021AF20F}" type="presOf" srcId="{1529C7A8-8CA8-40AA-B908-9A1B7EA45CFF}" destId="{41886A50-CB8E-4580-85C4-E5013E169405}" srcOrd="0" destOrd="0" presId="urn:microsoft.com/office/officeart/2018/5/layout/IconLeafLabelList"/>
    <dgm:cxn modelId="{F8632EB4-9FFE-4372-A139-945E0CC249F2}" type="presParOf" srcId="{3B0F2DAF-0F84-439A-97B9-91B89ED0FD37}" destId="{03B8B969-6983-42C9-98F4-3C455DF2A796}" srcOrd="0" destOrd="0" presId="urn:microsoft.com/office/officeart/2018/5/layout/IconLeafLabelList"/>
    <dgm:cxn modelId="{2C6063D6-B080-488D-ACDF-39548E09CD8D}" type="presParOf" srcId="{03B8B969-6983-42C9-98F4-3C455DF2A796}" destId="{F6039ADA-FD89-43F7-A6D3-68D954F6D02F}" srcOrd="0" destOrd="0" presId="urn:microsoft.com/office/officeart/2018/5/layout/IconLeafLabelList"/>
    <dgm:cxn modelId="{9411F0BB-3F41-444B-AE1C-C87648DB18DD}" type="presParOf" srcId="{03B8B969-6983-42C9-98F4-3C455DF2A796}" destId="{07B5485D-AA7B-4417-8E36-F11E6393FFFD}" srcOrd="1" destOrd="0" presId="urn:microsoft.com/office/officeart/2018/5/layout/IconLeafLabelList"/>
    <dgm:cxn modelId="{9D17B4B3-E22E-413D-AB0E-002934361264}" type="presParOf" srcId="{03B8B969-6983-42C9-98F4-3C455DF2A796}" destId="{F994A707-88EF-4D75-982B-D0476B940C49}" srcOrd="2" destOrd="0" presId="urn:microsoft.com/office/officeart/2018/5/layout/IconLeafLabelList"/>
    <dgm:cxn modelId="{B315701F-F491-4885-B15F-6EF26570AA55}" type="presParOf" srcId="{03B8B969-6983-42C9-98F4-3C455DF2A796}" destId="{6E8387A6-D37E-4A8B-9FAA-29A20DA57168}" srcOrd="3" destOrd="0" presId="urn:microsoft.com/office/officeart/2018/5/layout/IconLeafLabelList"/>
    <dgm:cxn modelId="{80EEB078-192E-458D-8523-50AB3C0E44AF}" type="presParOf" srcId="{3B0F2DAF-0F84-439A-97B9-91B89ED0FD37}" destId="{625EB59C-5819-461C-BC71-342B42205757}" srcOrd="1" destOrd="0" presId="urn:microsoft.com/office/officeart/2018/5/layout/IconLeafLabelList"/>
    <dgm:cxn modelId="{4A537850-1F63-412B-B60A-654D2FE12FEE}" type="presParOf" srcId="{3B0F2DAF-0F84-439A-97B9-91B89ED0FD37}" destId="{B10BB18C-086F-4636-B64D-D933F9633CEC}" srcOrd="2" destOrd="0" presId="urn:microsoft.com/office/officeart/2018/5/layout/IconLeafLabelList"/>
    <dgm:cxn modelId="{4B3E50C4-8C9A-44AF-881A-3180AFDA303F}" type="presParOf" srcId="{B10BB18C-086F-4636-B64D-D933F9633CEC}" destId="{87238EB2-4055-4587-9674-7E5AF5BFC88A}" srcOrd="0" destOrd="0" presId="urn:microsoft.com/office/officeart/2018/5/layout/IconLeafLabelList"/>
    <dgm:cxn modelId="{7C5E1AFC-B83E-4C3E-9A99-66E61E037E89}" type="presParOf" srcId="{B10BB18C-086F-4636-B64D-D933F9633CEC}" destId="{35A0A64C-703A-497C-88EA-90F127E90975}" srcOrd="1" destOrd="0" presId="urn:microsoft.com/office/officeart/2018/5/layout/IconLeafLabelList"/>
    <dgm:cxn modelId="{8BFAAA42-64BF-4626-9D63-5F956DC0FE5C}" type="presParOf" srcId="{B10BB18C-086F-4636-B64D-D933F9633CEC}" destId="{E8D83FF5-64D0-40CD-B481-D4E9EDB2ACD4}" srcOrd="2" destOrd="0" presId="urn:microsoft.com/office/officeart/2018/5/layout/IconLeafLabelList"/>
    <dgm:cxn modelId="{63943D07-1D38-4135-A9BF-A36B81C03DA8}" type="presParOf" srcId="{B10BB18C-086F-4636-B64D-D933F9633CEC}" destId="{41886A50-CB8E-4580-85C4-E5013E169405}" srcOrd="3" destOrd="0" presId="urn:microsoft.com/office/officeart/2018/5/layout/IconLeafLabelList"/>
    <dgm:cxn modelId="{2F63C6EF-46E0-4917-B514-CCFA39ABC81F}" type="presParOf" srcId="{3B0F2DAF-0F84-439A-97B9-91B89ED0FD37}" destId="{85C24F18-F22E-41B5-BA8A-9B87B9A8E3F1}" srcOrd="3" destOrd="0" presId="urn:microsoft.com/office/officeart/2018/5/layout/IconLeafLabelList"/>
    <dgm:cxn modelId="{EB906FD0-D4C9-4770-8987-C9C04DE04F96}" type="presParOf" srcId="{3B0F2DAF-0F84-439A-97B9-91B89ED0FD37}" destId="{2C8A9D18-0367-443B-9888-AE7C2326EA87}" srcOrd="4" destOrd="0" presId="urn:microsoft.com/office/officeart/2018/5/layout/IconLeafLabelList"/>
    <dgm:cxn modelId="{AA39CD4D-9405-44A8-89B4-837237F35473}" type="presParOf" srcId="{2C8A9D18-0367-443B-9888-AE7C2326EA87}" destId="{1719026F-434A-4F82-B8EE-5182EADA8A7E}" srcOrd="0" destOrd="0" presId="urn:microsoft.com/office/officeart/2018/5/layout/IconLeafLabelList"/>
    <dgm:cxn modelId="{2AD6EDD7-997B-4822-A0E5-579396B11E1E}" type="presParOf" srcId="{2C8A9D18-0367-443B-9888-AE7C2326EA87}" destId="{757C81F6-FD95-4AAB-9560-91D8BE4A9C48}" srcOrd="1" destOrd="0" presId="urn:microsoft.com/office/officeart/2018/5/layout/IconLeafLabelList"/>
    <dgm:cxn modelId="{72B331EB-94B5-494C-B2D1-473B3E9F206C}" type="presParOf" srcId="{2C8A9D18-0367-443B-9888-AE7C2326EA87}" destId="{C9E58EEB-A4D3-411C-B440-4A0D5BAFCF94}" srcOrd="2" destOrd="0" presId="urn:microsoft.com/office/officeart/2018/5/layout/IconLeafLabelList"/>
    <dgm:cxn modelId="{19099CE0-8294-47F8-B7CC-1D6A3046BE35}" type="presParOf" srcId="{2C8A9D18-0367-443B-9888-AE7C2326EA87}" destId="{9FAF8399-12A9-4E55-B733-B1C4B4A454D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39ADA-FD89-43F7-A6D3-68D954F6D02F}">
      <dsp:nvSpPr>
        <dsp:cNvPr id="0" name=""/>
        <dsp:cNvSpPr/>
      </dsp:nvSpPr>
      <dsp:spPr>
        <a:xfrm>
          <a:off x="516391" y="320565"/>
          <a:ext cx="1509750" cy="150975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5485D-AA7B-4417-8E36-F11E6393FFFD}">
      <dsp:nvSpPr>
        <dsp:cNvPr id="0" name=""/>
        <dsp:cNvSpPr/>
      </dsp:nvSpPr>
      <dsp:spPr>
        <a:xfrm>
          <a:off x="838141" y="642315"/>
          <a:ext cx="866250" cy="866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8387A6-D37E-4A8B-9FAA-29A20DA57168}">
      <dsp:nvSpPr>
        <dsp:cNvPr id="0" name=""/>
        <dsp:cNvSpPr/>
      </dsp:nvSpPr>
      <dsp:spPr>
        <a:xfrm>
          <a:off x="33766" y="2300566"/>
          <a:ext cx="2475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AU" sz="1100" b="0" i="0" kern="1200" dirty="0"/>
            <a:t>A video of a candidate making a false policy statement.</a:t>
          </a:r>
          <a:endParaRPr lang="en-US" sz="1100" kern="1200" dirty="0"/>
        </a:p>
      </dsp:txBody>
      <dsp:txXfrm>
        <a:off x="33766" y="2300566"/>
        <a:ext cx="2475000" cy="810000"/>
      </dsp:txXfrm>
    </dsp:sp>
    <dsp:sp modelId="{87238EB2-4055-4587-9674-7E5AF5BFC88A}">
      <dsp:nvSpPr>
        <dsp:cNvPr id="0" name=""/>
        <dsp:cNvSpPr/>
      </dsp:nvSpPr>
      <dsp:spPr>
        <a:xfrm>
          <a:off x="3424516" y="320565"/>
          <a:ext cx="1509750" cy="150975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0A64C-703A-497C-88EA-90F127E90975}">
      <dsp:nvSpPr>
        <dsp:cNvPr id="0" name=""/>
        <dsp:cNvSpPr/>
      </dsp:nvSpPr>
      <dsp:spPr>
        <a:xfrm>
          <a:off x="3746266" y="642315"/>
          <a:ext cx="866250" cy="866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886A50-CB8E-4580-85C4-E5013E169405}">
      <dsp:nvSpPr>
        <dsp:cNvPr id="0" name=""/>
        <dsp:cNvSpPr/>
      </dsp:nvSpPr>
      <dsp:spPr>
        <a:xfrm>
          <a:off x="2941891" y="2300566"/>
          <a:ext cx="2475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AU" sz="1100" b="0" i="0" kern="1200" dirty="0"/>
            <a:t>A trusted celebrity urging people not to vote for either party (or to donkey vote) in efforts to suppress voters.</a:t>
          </a:r>
          <a:endParaRPr lang="en-US" sz="1100" kern="1200" dirty="0"/>
        </a:p>
      </dsp:txBody>
      <dsp:txXfrm>
        <a:off x="2941891" y="2300566"/>
        <a:ext cx="2475000" cy="810000"/>
      </dsp:txXfrm>
    </dsp:sp>
    <dsp:sp modelId="{1719026F-434A-4F82-B8EE-5182EADA8A7E}">
      <dsp:nvSpPr>
        <dsp:cNvPr id="0" name=""/>
        <dsp:cNvSpPr/>
      </dsp:nvSpPr>
      <dsp:spPr>
        <a:xfrm>
          <a:off x="6332641" y="320565"/>
          <a:ext cx="1509750" cy="150975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C81F6-FD95-4AAB-9560-91D8BE4A9C48}">
      <dsp:nvSpPr>
        <dsp:cNvPr id="0" name=""/>
        <dsp:cNvSpPr/>
      </dsp:nvSpPr>
      <dsp:spPr>
        <a:xfrm>
          <a:off x="6654391" y="642315"/>
          <a:ext cx="866250" cy="866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AF8399-12A9-4E55-B733-B1C4B4A454D9}">
      <dsp:nvSpPr>
        <dsp:cNvPr id="0" name=""/>
        <dsp:cNvSpPr/>
      </dsp:nvSpPr>
      <dsp:spPr>
        <a:xfrm>
          <a:off x="5850016" y="2300566"/>
          <a:ext cx="2475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AU" sz="1100" b="0" i="0" kern="1200" dirty="0"/>
            <a:t>A fake video showing a candidate accepting a bribe, cheating on their partner or engaging in criminal activity (such as taking drugs).</a:t>
          </a:r>
          <a:r>
            <a:rPr lang="en-AU" sz="1100" b="0" i="0" kern="1200" baseline="30000" dirty="0"/>
            <a:t> </a:t>
          </a:r>
          <a:endParaRPr lang="en-US" sz="1100" kern="1200" dirty="0"/>
        </a:p>
      </dsp:txBody>
      <dsp:txXfrm>
        <a:off x="5850016" y="2300566"/>
        <a:ext cx="2475000" cy="81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AU" altLang="x-none"/>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AU" altLang="x-none"/>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x-none"/>
              <a:t>Click to edit Master text styles</a:t>
            </a:r>
          </a:p>
          <a:p>
            <a:pPr lvl="1"/>
            <a:r>
              <a:rPr lang="en-AU" altLang="x-none"/>
              <a:t>Second level</a:t>
            </a:r>
          </a:p>
          <a:p>
            <a:pPr lvl="2"/>
            <a:r>
              <a:rPr lang="en-AU" altLang="x-none"/>
              <a:t>Third level</a:t>
            </a:r>
          </a:p>
          <a:p>
            <a:pPr lvl="3"/>
            <a:r>
              <a:rPr lang="en-AU" altLang="x-none"/>
              <a:t>Fourth level</a:t>
            </a:r>
          </a:p>
          <a:p>
            <a:pPr lvl="4"/>
            <a:r>
              <a:rPr lang="en-AU" altLang="x-none"/>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AU" altLang="x-non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68C604BE-0F0D-D04A-8219-1C702BFC3B16}" type="slidenum">
              <a:rPr lang="en-AU" altLang="x-none"/>
              <a:pPr/>
              <a:t>‹#›</a:t>
            </a:fld>
            <a:endParaRPr lang="en-AU" altLang="x-none"/>
          </a:p>
        </p:txBody>
      </p:sp>
    </p:spTree>
    <p:extLst>
      <p:ext uri="{BB962C8B-B14F-4D97-AF65-F5344CB8AC3E}">
        <p14:creationId xmlns:p14="http://schemas.microsoft.com/office/powerpoint/2010/main" val="10751269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Arial"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Personal capacity</a:t>
            </a:r>
          </a:p>
        </p:txBody>
      </p:sp>
      <p:sp>
        <p:nvSpPr>
          <p:cNvPr id="4" name="Slide Number Placeholder 3"/>
          <p:cNvSpPr>
            <a:spLocks noGrp="1"/>
          </p:cNvSpPr>
          <p:nvPr>
            <p:ph type="sldNum" sz="quarter" idx="5"/>
          </p:nvPr>
        </p:nvSpPr>
        <p:spPr/>
        <p:txBody>
          <a:bodyPr/>
          <a:lstStyle/>
          <a:p>
            <a:fld id="{68C604BE-0F0D-D04A-8219-1C702BFC3B16}" type="slidenum">
              <a:rPr lang="en-AU" altLang="x-none" smtClean="0"/>
              <a:pPr/>
              <a:t>2</a:t>
            </a:fld>
            <a:endParaRPr lang="en-AU" altLang="x-none"/>
          </a:p>
        </p:txBody>
      </p:sp>
    </p:spTree>
    <p:extLst>
      <p:ext uri="{BB962C8B-B14F-4D97-AF65-F5344CB8AC3E}">
        <p14:creationId xmlns:p14="http://schemas.microsoft.com/office/powerpoint/2010/main" val="43983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8C604BE-0F0D-D04A-8219-1C702BFC3B16}" type="slidenum">
              <a:rPr lang="en-AU" altLang="x-none" smtClean="0"/>
              <a:pPr/>
              <a:t>3</a:t>
            </a:fld>
            <a:endParaRPr lang="en-AU" altLang="x-none"/>
          </a:p>
        </p:txBody>
      </p:sp>
    </p:spTree>
    <p:extLst>
      <p:ext uri="{BB962C8B-B14F-4D97-AF65-F5344CB8AC3E}">
        <p14:creationId xmlns:p14="http://schemas.microsoft.com/office/powerpoint/2010/main" val="276629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8C604BE-0F0D-D04A-8219-1C702BFC3B16}" type="slidenum">
              <a:rPr lang="en-AU" altLang="x-none" smtClean="0"/>
              <a:pPr/>
              <a:t>28</a:t>
            </a:fld>
            <a:endParaRPr lang="en-AU" altLang="x-none"/>
          </a:p>
        </p:txBody>
      </p:sp>
    </p:spTree>
    <p:extLst>
      <p:ext uri="{BB962C8B-B14F-4D97-AF65-F5344CB8AC3E}">
        <p14:creationId xmlns:p14="http://schemas.microsoft.com/office/powerpoint/2010/main" val="1283523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4652963"/>
            <a:ext cx="9144000" cy="2205037"/>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pPr lvl="0"/>
            <a:r>
              <a:rPr lang="en-AU" altLang="x-none" noProof="0"/>
              <a:t>Click to edit Master subtitle style</a:t>
            </a:r>
          </a:p>
        </p:txBody>
      </p:sp>
      <p:sp>
        <p:nvSpPr>
          <p:cNvPr id="8197" name="Rectangle 5"/>
          <p:cNvSpPr>
            <a:spLocks noGrp="1" noChangeArrowheads="1"/>
          </p:cNvSpPr>
          <p:nvPr>
            <p:ph type="dt" sz="half" idx="2"/>
          </p:nvPr>
        </p:nvSpPr>
        <p:spPr>
          <a:xfrm>
            <a:off x="457200" y="6245225"/>
            <a:ext cx="2133600" cy="476250"/>
          </a:xfrm>
        </p:spPr>
        <p:txBody>
          <a:bodyPr/>
          <a:lstStyle>
            <a:lvl1pPr algn="l">
              <a:defRPr/>
            </a:lvl1pPr>
          </a:lstStyle>
          <a:p>
            <a:endParaRPr lang="en-AU" altLang="x-none"/>
          </a:p>
        </p:txBody>
      </p:sp>
      <p:sp>
        <p:nvSpPr>
          <p:cNvPr id="8198" name="Rectangle 6"/>
          <p:cNvSpPr>
            <a:spLocks noGrp="1" noChangeArrowheads="1"/>
          </p:cNvSpPr>
          <p:nvPr>
            <p:ph type="ftr" sz="quarter" idx="3"/>
          </p:nvPr>
        </p:nvSpPr>
        <p:spPr>
          <a:xfrm>
            <a:off x="3124200" y="6245225"/>
            <a:ext cx="2895600" cy="476250"/>
          </a:xfrm>
        </p:spPr>
        <p:txBody>
          <a:bodyPr/>
          <a:lstStyle>
            <a:lvl1pPr algn="ctr">
              <a:defRPr/>
            </a:lvl1pPr>
          </a:lstStyle>
          <a:p>
            <a:r>
              <a:rPr lang="en-AU" altLang="x-none"/>
              <a:t>Footer text goes in here</a:t>
            </a:r>
          </a:p>
        </p:txBody>
      </p:sp>
      <p:sp>
        <p:nvSpPr>
          <p:cNvPr id="8199" name="Rectangle 7"/>
          <p:cNvSpPr>
            <a:spLocks noGrp="1" noChangeArrowheads="1"/>
          </p:cNvSpPr>
          <p:nvPr>
            <p:ph type="sldNum" sz="quarter" idx="4"/>
          </p:nvPr>
        </p:nvSpPr>
        <p:spPr>
          <a:xfrm>
            <a:off x="6553200" y="6245225"/>
            <a:ext cx="2133600" cy="476250"/>
          </a:xfrm>
        </p:spPr>
        <p:txBody>
          <a:bodyPr/>
          <a:lstStyle>
            <a:lvl1pPr>
              <a:defRPr/>
            </a:lvl1pPr>
          </a:lstStyle>
          <a:p>
            <a:fld id="{9F3E6DF8-AF08-4E4B-9CA5-1234BCB0AB19}" type="slidenum">
              <a:rPr lang="en-AU" altLang="x-none"/>
              <a:pPr/>
              <a:t>‹#›</a:t>
            </a:fld>
            <a:endParaRPr lang="en-AU" altLang="x-none"/>
          </a:p>
        </p:txBody>
      </p:sp>
      <p:sp>
        <p:nvSpPr>
          <p:cNvPr id="8200" name="Rectangle 8"/>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pic>
        <p:nvPicPr>
          <p:cNvPr id="8201" name="Picture 9" descr="ANU_LOGO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extLst>
            <a:ext uri="{909E8E84-426E-40DD-AFC4-6F175D3DCCD1}">
              <a14:hiddenFill xmlns:a14="http://schemas.microsoft.com/office/drawing/2010/main">
                <a:solidFill>
                  <a:srgbClr val="FFFFFF"/>
                </a:solidFill>
              </a14:hiddenFill>
            </a:ext>
          </a:extLst>
        </p:spPr>
      </p:pic>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pPr lvl="0"/>
            <a:r>
              <a:rPr lang="en-AU" altLang="x-none"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x-none"/>
          </a:p>
        </p:txBody>
      </p:sp>
      <p:sp>
        <p:nvSpPr>
          <p:cNvPr id="5" name="Footer Placeholder 4"/>
          <p:cNvSpPr>
            <a:spLocks noGrp="1"/>
          </p:cNvSpPr>
          <p:nvPr>
            <p:ph type="ftr" sz="quarter" idx="11"/>
          </p:nvPr>
        </p:nvSpPr>
        <p:spPr/>
        <p:txBody>
          <a:bodyPr/>
          <a:lstStyle>
            <a:lvl1pPr>
              <a:defRPr/>
            </a:lvl1pPr>
          </a:lstStyle>
          <a:p>
            <a:r>
              <a:rPr lang="en-AU" altLang="x-none"/>
              <a:t>Footer text goes in here</a:t>
            </a:r>
          </a:p>
        </p:txBody>
      </p:sp>
      <p:sp>
        <p:nvSpPr>
          <p:cNvPr id="6" name="Slide Number Placeholder 5"/>
          <p:cNvSpPr>
            <a:spLocks noGrp="1"/>
          </p:cNvSpPr>
          <p:nvPr>
            <p:ph type="sldNum" sz="quarter" idx="12"/>
          </p:nvPr>
        </p:nvSpPr>
        <p:spPr/>
        <p:txBody>
          <a:bodyPr/>
          <a:lstStyle>
            <a:lvl1pPr>
              <a:defRPr/>
            </a:lvl1pPr>
          </a:lstStyle>
          <a:p>
            <a:fld id="{AC6AF67C-1848-A64D-A1D8-DC5EA66A4258}" type="slidenum">
              <a:rPr lang="en-AU" altLang="x-none"/>
              <a:pPr/>
              <a:t>‹#›</a:t>
            </a:fld>
            <a:endParaRPr lang="en-AU" altLang="x-none"/>
          </a:p>
        </p:txBody>
      </p:sp>
    </p:spTree>
    <p:extLst>
      <p:ext uri="{BB962C8B-B14F-4D97-AF65-F5344CB8AC3E}">
        <p14:creationId xmlns:p14="http://schemas.microsoft.com/office/powerpoint/2010/main" val="97835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x-none"/>
          </a:p>
        </p:txBody>
      </p:sp>
      <p:sp>
        <p:nvSpPr>
          <p:cNvPr id="5" name="Footer Placeholder 4"/>
          <p:cNvSpPr>
            <a:spLocks noGrp="1"/>
          </p:cNvSpPr>
          <p:nvPr>
            <p:ph type="ftr" sz="quarter" idx="11"/>
          </p:nvPr>
        </p:nvSpPr>
        <p:spPr/>
        <p:txBody>
          <a:bodyPr/>
          <a:lstStyle>
            <a:lvl1pPr>
              <a:defRPr/>
            </a:lvl1pPr>
          </a:lstStyle>
          <a:p>
            <a:r>
              <a:rPr lang="en-AU" altLang="x-none"/>
              <a:t>Footer text goes in here</a:t>
            </a:r>
          </a:p>
        </p:txBody>
      </p:sp>
      <p:sp>
        <p:nvSpPr>
          <p:cNvPr id="6" name="Slide Number Placeholder 5"/>
          <p:cNvSpPr>
            <a:spLocks noGrp="1"/>
          </p:cNvSpPr>
          <p:nvPr>
            <p:ph type="sldNum" sz="quarter" idx="12"/>
          </p:nvPr>
        </p:nvSpPr>
        <p:spPr/>
        <p:txBody>
          <a:bodyPr/>
          <a:lstStyle>
            <a:lvl1pPr>
              <a:defRPr/>
            </a:lvl1pPr>
          </a:lstStyle>
          <a:p>
            <a:fld id="{A0CE8A18-DF49-B248-B740-D51F7349A537}" type="slidenum">
              <a:rPr lang="en-AU" altLang="x-none"/>
              <a:pPr/>
              <a:t>‹#›</a:t>
            </a:fld>
            <a:endParaRPr lang="en-AU" altLang="x-none"/>
          </a:p>
        </p:txBody>
      </p:sp>
    </p:spTree>
    <p:extLst>
      <p:ext uri="{BB962C8B-B14F-4D97-AF65-F5344CB8AC3E}">
        <p14:creationId xmlns:p14="http://schemas.microsoft.com/office/powerpoint/2010/main" val="212839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x-none"/>
          </a:p>
        </p:txBody>
      </p:sp>
      <p:sp>
        <p:nvSpPr>
          <p:cNvPr id="5" name="Footer Placeholder 4"/>
          <p:cNvSpPr>
            <a:spLocks noGrp="1"/>
          </p:cNvSpPr>
          <p:nvPr>
            <p:ph type="ftr" sz="quarter" idx="11"/>
          </p:nvPr>
        </p:nvSpPr>
        <p:spPr/>
        <p:txBody>
          <a:bodyPr/>
          <a:lstStyle>
            <a:lvl1pPr>
              <a:defRPr/>
            </a:lvl1pPr>
          </a:lstStyle>
          <a:p>
            <a:r>
              <a:rPr lang="en-AU" altLang="x-none"/>
              <a:t>Footer text goes in here</a:t>
            </a:r>
          </a:p>
        </p:txBody>
      </p:sp>
      <p:sp>
        <p:nvSpPr>
          <p:cNvPr id="6" name="Slide Number Placeholder 5"/>
          <p:cNvSpPr>
            <a:spLocks noGrp="1"/>
          </p:cNvSpPr>
          <p:nvPr>
            <p:ph type="sldNum" sz="quarter" idx="12"/>
          </p:nvPr>
        </p:nvSpPr>
        <p:spPr/>
        <p:txBody>
          <a:bodyPr/>
          <a:lstStyle>
            <a:lvl1pPr>
              <a:defRPr/>
            </a:lvl1pPr>
          </a:lstStyle>
          <a:p>
            <a:fld id="{F89FC6BB-8C27-F94A-91F2-E83A92A465D1}" type="slidenum">
              <a:rPr lang="en-AU" altLang="x-none"/>
              <a:pPr/>
              <a:t>‹#›</a:t>
            </a:fld>
            <a:endParaRPr lang="en-AU" altLang="x-none"/>
          </a:p>
        </p:txBody>
      </p:sp>
    </p:spTree>
    <p:extLst>
      <p:ext uri="{BB962C8B-B14F-4D97-AF65-F5344CB8AC3E}">
        <p14:creationId xmlns:p14="http://schemas.microsoft.com/office/powerpoint/2010/main" val="157971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x-none"/>
          </a:p>
        </p:txBody>
      </p:sp>
      <p:sp>
        <p:nvSpPr>
          <p:cNvPr id="5" name="Footer Placeholder 4"/>
          <p:cNvSpPr>
            <a:spLocks noGrp="1"/>
          </p:cNvSpPr>
          <p:nvPr>
            <p:ph type="ftr" sz="quarter" idx="11"/>
          </p:nvPr>
        </p:nvSpPr>
        <p:spPr/>
        <p:txBody>
          <a:bodyPr/>
          <a:lstStyle>
            <a:lvl1pPr>
              <a:defRPr/>
            </a:lvl1pPr>
          </a:lstStyle>
          <a:p>
            <a:r>
              <a:rPr lang="en-AU" altLang="x-none"/>
              <a:t>Footer text goes in here</a:t>
            </a:r>
          </a:p>
        </p:txBody>
      </p:sp>
      <p:sp>
        <p:nvSpPr>
          <p:cNvPr id="6" name="Slide Number Placeholder 5"/>
          <p:cNvSpPr>
            <a:spLocks noGrp="1"/>
          </p:cNvSpPr>
          <p:nvPr>
            <p:ph type="sldNum" sz="quarter" idx="12"/>
          </p:nvPr>
        </p:nvSpPr>
        <p:spPr/>
        <p:txBody>
          <a:bodyPr/>
          <a:lstStyle>
            <a:lvl1pPr>
              <a:defRPr/>
            </a:lvl1pPr>
          </a:lstStyle>
          <a:p>
            <a:fld id="{7687EAC1-25B4-6649-AB5D-4B7E84931DA7}" type="slidenum">
              <a:rPr lang="en-AU" altLang="x-none"/>
              <a:pPr/>
              <a:t>‹#›</a:t>
            </a:fld>
            <a:endParaRPr lang="en-AU" altLang="x-none"/>
          </a:p>
        </p:txBody>
      </p:sp>
    </p:spTree>
    <p:extLst>
      <p:ext uri="{BB962C8B-B14F-4D97-AF65-F5344CB8AC3E}">
        <p14:creationId xmlns:p14="http://schemas.microsoft.com/office/powerpoint/2010/main" val="92955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16113"/>
            <a:ext cx="40386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16113"/>
            <a:ext cx="4038600"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x-none"/>
          </a:p>
        </p:txBody>
      </p:sp>
      <p:sp>
        <p:nvSpPr>
          <p:cNvPr id="6" name="Footer Placeholder 5"/>
          <p:cNvSpPr>
            <a:spLocks noGrp="1"/>
          </p:cNvSpPr>
          <p:nvPr>
            <p:ph type="ftr" sz="quarter" idx="11"/>
          </p:nvPr>
        </p:nvSpPr>
        <p:spPr/>
        <p:txBody>
          <a:bodyPr/>
          <a:lstStyle>
            <a:lvl1pPr>
              <a:defRPr/>
            </a:lvl1pPr>
          </a:lstStyle>
          <a:p>
            <a:r>
              <a:rPr lang="en-AU" altLang="x-none"/>
              <a:t>Footer text goes in here</a:t>
            </a:r>
          </a:p>
        </p:txBody>
      </p:sp>
      <p:sp>
        <p:nvSpPr>
          <p:cNvPr id="7" name="Slide Number Placeholder 6"/>
          <p:cNvSpPr>
            <a:spLocks noGrp="1"/>
          </p:cNvSpPr>
          <p:nvPr>
            <p:ph type="sldNum" sz="quarter" idx="12"/>
          </p:nvPr>
        </p:nvSpPr>
        <p:spPr/>
        <p:txBody>
          <a:bodyPr/>
          <a:lstStyle>
            <a:lvl1pPr>
              <a:defRPr/>
            </a:lvl1pPr>
          </a:lstStyle>
          <a:p>
            <a:fld id="{1DA24F7C-11E0-8C43-95D0-813906CF76BC}" type="slidenum">
              <a:rPr lang="en-AU" altLang="x-none"/>
              <a:pPr/>
              <a:t>‹#›</a:t>
            </a:fld>
            <a:endParaRPr lang="en-AU" altLang="x-none"/>
          </a:p>
        </p:txBody>
      </p:sp>
    </p:spTree>
    <p:extLst>
      <p:ext uri="{BB962C8B-B14F-4D97-AF65-F5344CB8AC3E}">
        <p14:creationId xmlns:p14="http://schemas.microsoft.com/office/powerpoint/2010/main" val="16281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519261"/>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885008"/>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30238" y="2768748"/>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85008"/>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768748"/>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x-none"/>
          </a:p>
        </p:txBody>
      </p:sp>
      <p:sp>
        <p:nvSpPr>
          <p:cNvPr id="8" name="Footer Placeholder 7"/>
          <p:cNvSpPr>
            <a:spLocks noGrp="1"/>
          </p:cNvSpPr>
          <p:nvPr>
            <p:ph type="ftr" sz="quarter" idx="11"/>
          </p:nvPr>
        </p:nvSpPr>
        <p:spPr/>
        <p:txBody>
          <a:bodyPr/>
          <a:lstStyle>
            <a:lvl1pPr>
              <a:defRPr/>
            </a:lvl1pPr>
          </a:lstStyle>
          <a:p>
            <a:r>
              <a:rPr lang="en-AU" altLang="x-none"/>
              <a:t>Footer text goes in here</a:t>
            </a:r>
          </a:p>
        </p:txBody>
      </p:sp>
      <p:sp>
        <p:nvSpPr>
          <p:cNvPr id="9" name="Slide Number Placeholder 8"/>
          <p:cNvSpPr>
            <a:spLocks noGrp="1"/>
          </p:cNvSpPr>
          <p:nvPr>
            <p:ph type="sldNum" sz="quarter" idx="12"/>
          </p:nvPr>
        </p:nvSpPr>
        <p:spPr/>
        <p:txBody>
          <a:bodyPr/>
          <a:lstStyle>
            <a:lvl1pPr>
              <a:defRPr/>
            </a:lvl1pPr>
          </a:lstStyle>
          <a:p>
            <a:fld id="{B5DB8171-D680-7343-8453-43227B20E101}" type="slidenum">
              <a:rPr lang="en-AU" altLang="x-none"/>
              <a:pPr/>
              <a:t>‹#›</a:t>
            </a:fld>
            <a:endParaRPr lang="en-AU" altLang="x-none"/>
          </a:p>
        </p:txBody>
      </p:sp>
    </p:spTree>
    <p:extLst>
      <p:ext uri="{BB962C8B-B14F-4D97-AF65-F5344CB8AC3E}">
        <p14:creationId xmlns:p14="http://schemas.microsoft.com/office/powerpoint/2010/main" val="56283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x-none"/>
          </a:p>
        </p:txBody>
      </p:sp>
      <p:sp>
        <p:nvSpPr>
          <p:cNvPr id="4" name="Footer Placeholder 3"/>
          <p:cNvSpPr>
            <a:spLocks noGrp="1"/>
          </p:cNvSpPr>
          <p:nvPr>
            <p:ph type="ftr" sz="quarter" idx="11"/>
          </p:nvPr>
        </p:nvSpPr>
        <p:spPr/>
        <p:txBody>
          <a:bodyPr/>
          <a:lstStyle>
            <a:lvl1pPr>
              <a:defRPr/>
            </a:lvl1pPr>
          </a:lstStyle>
          <a:p>
            <a:r>
              <a:rPr lang="en-AU" altLang="x-none"/>
              <a:t>Footer text goes in here</a:t>
            </a:r>
          </a:p>
        </p:txBody>
      </p:sp>
      <p:sp>
        <p:nvSpPr>
          <p:cNvPr id="5" name="Slide Number Placeholder 4"/>
          <p:cNvSpPr>
            <a:spLocks noGrp="1"/>
          </p:cNvSpPr>
          <p:nvPr>
            <p:ph type="sldNum" sz="quarter" idx="12"/>
          </p:nvPr>
        </p:nvSpPr>
        <p:spPr/>
        <p:txBody>
          <a:bodyPr/>
          <a:lstStyle>
            <a:lvl1pPr>
              <a:defRPr/>
            </a:lvl1pPr>
          </a:lstStyle>
          <a:p>
            <a:fld id="{D0817F97-46B2-A643-88E5-074E7847BE3C}" type="slidenum">
              <a:rPr lang="en-AU" altLang="x-none"/>
              <a:pPr/>
              <a:t>‹#›</a:t>
            </a:fld>
            <a:endParaRPr lang="en-AU" altLang="x-none"/>
          </a:p>
        </p:txBody>
      </p:sp>
    </p:spTree>
    <p:extLst>
      <p:ext uri="{BB962C8B-B14F-4D97-AF65-F5344CB8AC3E}">
        <p14:creationId xmlns:p14="http://schemas.microsoft.com/office/powerpoint/2010/main" val="202056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x-none"/>
          </a:p>
        </p:txBody>
      </p:sp>
      <p:sp>
        <p:nvSpPr>
          <p:cNvPr id="3" name="Footer Placeholder 2"/>
          <p:cNvSpPr>
            <a:spLocks noGrp="1"/>
          </p:cNvSpPr>
          <p:nvPr>
            <p:ph type="ftr" sz="quarter" idx="11"/>
          </p:nvPr>
        </p:nvSpPr>
        <p:spPr/>
        <p:txBody>
          <a:bodyPr/>
          <a:lstStyle>
            <a:lvl1pPr>
              <a:defRPr/>
            </a:lvl1pPr>
          </a:lstStyle>
          <a:p>
            <a:r>
              <a:rPr lang="en-AU" altLang="x-none"/>
              <a:t>Footer text goes in here</a:t>
            </a:r>
          </a:p>
        </p:txBody>
      </p:sp>
      <p:sp>
        <p:nvSpPr>
          <p:cNvPr id="4" name="Slide Number Placeholder 3"/>
          <p:cNvSpPr>
            <a:spLocks noGrp="1"/>
          </p:cNvSpPr>
          <p:nvPr>
            <p:ph type="sldNum" sz="quarter" idx="12"/>
          </p:nvPr>
        </p:nvSpPr>
        <p:spPr/>
        <p:txBody>
          <a:bodyPr/>
          <a:lstStyle>
            <a:lvl1pPr>
              <a:defRPr/>
            </a:lvl1pPr>
          </a:lstStyle>
          <a:p>
            <a:fld id="{B3BDD000-5D8E-4740-8C73-50BC10866A03}" type="slidenum">
              <a:rPr lang="en-AU" altLang="x-none"/>
              <a:pPr/>
              <a:t>‹#›</a:t>
            </a:fld>
            <a:endParaRPr lang="en-AU" altLang="x-none"/>
          </a:p>
        </p:txBody>
      </p:sp>
    </p:spTree>
    <p:extLst>
      <p:ext uri="{BB962C8B-B14F-4D97-AF65-F5344CB8AC3E}">
        <p14:creationId xmlns:p14="http://schemas.microsoft.com/office/powerpoint/2010/main" val="154445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676672"/>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859631"/>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281708"/>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x-none"/>
          </a:p>
        </p:txBody>
      </p:sp>
      <p:sp>
        <p:nvSpPr>
          <p:cNvPr id="6" name="Footer Placeholder 5"/>
          <p:cNvSpPr>
            <a:spLocks noGrp="1"/>
          </p:cNvSpPr>
          <p:nvPr>
            <p:ph type="ftr" sz="quarter" idx="11"/>
          </p:nvPr>
        </p:nvSpPr>
        <p:spPr/>
        <p:txBody>
          <a:bodyPr/>
          <a:lstStyle>
            <a:lvl1pPr>
              <a:defRPr/>
            </a:lvl1pPr>
          </a:lstStyle>
          <a:p>
            <a:r>
              <a:rPr lang="en-AU" altLang="x-none"/>
              <a:t>Footer text goes in here</a:t>
            </a:r>
          </a:p>
        </p:txBody>
      </p:sp>
      <p:sp>
        <p:nvSpPr>
          <p:cNvPr id="7" name="Slide Number Placeholder 6"/>
          <p:cNvSpPr>
            <a:spLocks noGrp="1"/>
          </p:cNvSpPr>
          <p:nvPr>
            <p:ph type="sldNum" sz="quarter" idx="12"/>
          </p:nvPr>
        </p:nvSpPr>
        <p:spPr/>
        <p:txBody>
          <a:bodyPr/>
          <a:lstStyle>
            <a:lvl1pPr>
              <a:defRPr/>
            </a:lvl1pPr>
          </a:lstStyle>
          <a:p>
            <a:fld id="{BF5A8E7A-4098-AB4E-8356-97C0B71B5837}" type="slidenum">
              <a:rPr lang="en-AU" altLang="x-none"/>
              <a:pPr/>
              <a:t>‹#›</a:t>
            </a:fld>
            <a:endParaRPr lang="en-AU" altLang="x-none"/>
          </a:p>
        </p:txBody>
      </p:sp>
    </p:spTree>
    <p:extLst>
      <p:ext uri="{BB962C8B-B14F-4D97-AF65-F5344CB8AC3E}">
        <p14:creationId xmlns:p14="http://schemas.microsoft.com/office/powerpoint/2010/main" val="106851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676672"/>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1147663"/>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281708"/>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x-none"/>
          </a:p>
        </p:txBody>
      </p:sp>
      <p:sp>
        <p:nvSpPr>
          <p:cNvPr id="6" name="Footer Placeholder 5"/>
          <p:cNvSpPr>
            <a:spLocks noGrp="1"/>
          </p:cNvSpPr>
          <p:nvPr>
            <p:ph type="ftr" sz="quarter" idx="11"/>
          </p:nvPr>
        </p:nvSpPr>
        <p:spPr/>
        <p:txBody>
          <a:bodyPr/>
          <a:lstStyle>
            <a:lvl1pPr>
              <a:defRPr/>
            </a:lvl1pPr>
          </a:lstStyle>
          <a:p>
            <a:r>
              <a:rPr lang="en-AU" altLang="x-none"/>
              <a:t>Footer text goes in here</a:t>
            </a:r>
          </a:p>
        </p:txBody>
      </p:sp>
      <p:sp>
        <p:nvSpPr>
          <p:cNvPr id="7" name="Slide Number Placeholder 6"/>
          <p:cNvSpPr>
            <a:spLocks noGrp="1"/>
          </p:cNvSpPr>
          <p:nvPr>
            <p:ph type="sldNum" sz="quarter" idx="12"/>
          </p:nvPr>
        </p:nvSpPr>
        <p:spPr/>
        <p:txBody>
          <a:bodyPr/>
          <a:lstStyle>
            <a:lvl1pPr>
              <a:defRPr/>
            </a:lvl1pPr>
          </a:lstStyle>
          <a:p>
            <a:fld id="{BBFA26A6-4122-6144-85F0-3BBCE759E0C0}" type="slidenum">
              <a:rPr lang="en-AU" altLang="x-none"/>
              <a:pPr/>
              <a:t>‹#›</a:t>
            </a:fld>
            <a:endParaRPr lang="en-AU" altLang="x-none"/>
          </a:p>
        </p:txBody>
      </p:sp>
    </p:spTree>
    <p:extLst>
      <p:ext uri="{BB962C8B-B14F-4D97-AF65-F5344CB8AC3E}">
        <p14:creationId xmlns:p14="http://schemas.microsoft.com/office/powerpoint/2010/main" val="123255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 name="Rectangle 2"/>
          <p:cNvSpPr>
            <a:spLocks noGrp="1" noChangeArrowheads="1"/>
          </p:cNvSpPr>
          <p:nvPr>
            <p:ph type="title"/>
          </p:nvPr>
        </p:nvSpPr>
        <p:spPr bwMode="auto">
          <a:xfrm>
            <a:off x="468313" y="7651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AU" altLang="x-none"/>
              <a:t>Click to edit Master title style</a:t>
            </a:r>
          </a:p>
        </p:txBody>
      </p:sp>
      <p:sp>
        <p:nvSpPr>
          <p:cNvPr id="1027" name="Rectangle 3"/>
          <p:cNvSpPr>
            <a:spLocks noGrp="1" noChangeArrowheads="1"/>
          </p:cNvSpPr>
          <p:nvPr>
            <p:ph type="body" idx="1"/>
          </p:nvPr>
        </p:nvSpPr>
        <p:spPr bwMode="auto">
          <a:xfrm>
            <a:off x="457200" y="1916113"/>
            <a:ext cx="82296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x-none"/>
              <a:t>Click to edit Master text styles</a:t>
            </a:r>
          </a:p>
          <a:p>
            <a:pPr lvl="1"/>
            <a:r>
              <a:rPr lang="en-AU" altLang="x-none"/>
              <a:t>Second level</a:t>
            </a:r>
          </a:p>
          <a:p>
            <a:pPr lvl="2"/>
            <a:r>
              <a:rPr lang="en-AU" altLang="x-none"/>
              <a:t>Third level</a:t>
            </a:r>
          </a:p>
          <a:p>
            <a:pPr lvl="3"/>
            <a:r>
              <a:rPr lang="en-AU" altLang="x-none"/>
              <a:t>Fourth level</a:t>
            </a:r>
          </a:p>
          <a:p>
            <a:pPr lvl="4"/>
            <a:r>
              <a:rPr lang="en-AU" altLang="x-none"/>
              <a:t>Fifth level</a:t>
            </a:r>
          </a:p>
        </p:txBody>
      </p:sp>
      <p:sp>
        <p:nvSpPr>
          <p:cNvPr id="1028" name="Rectangle 4"/>
          <p:cNvSpPr>
            <a:spLocks noGrp="1" noChangeArrowheads="1"/>
          </p:cNvSpPr>
          <p:nvPr>
            <p:ph type="dt" sz="half" idx="2"/>
          </p:nvPr>
        </p:nvSpPr>
        <p:spPr bwMode="auto">
          <a:xfrm>
            <a:off x="5724525" y="6597650"/>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n-AU" altLang="x-none"/>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r>
              <a:rPr lang="en-AU" altLang="x-none"/>
              <a:t>Footer text goes in here</a:t>
            </a:r>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E0600C36-DE0C-DF4C-AAF5-1561733FE351}" type="slidenum">
              <a:rPr lang="en-AU" altLang="x-none"/>
              <a:pPr/>
              <a:t>‹#›</a:t>
            </a:fld>
            <a:endParaRPr lang="en-AU" altLang="x-none"/>
          </a:p>
        </p:txBody>
      </p:sp>
      <p:sp>
        <p:nvSpPr>
          <p:cNvPr id="1031" name="Rectangle 7"/>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x-none" altLang="x-none"/>
          </a:p>
        </p:txBody>
      </p:sp>
      <p:pic>
        <p:nvPicPr>
          <p:cNvPr id="1033" name="Picture 9" descr="ANU_LOGO_WHIT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rgbClr val="527688"/>
          </a:solidFill>
          <a:latin typeface="+mj-lt"/>
          <a:ea typeface="+mj-ea"/>
          <a:cs typeface="+mj-cs"/>
        </a:defRPr>
      </a:lvl1pPr>
      <a:lvl2pPr algn="l" rtl="0" fontAlgn="base">
        <a:spcBef>
          <a:spcPct val="0"/>
        </a:spcBef>
        <a:spcAft>
          <a:spcPct val="0"/>
        </a:spcAft>
        <a:defRPr sz="3600">
          <a:solidFill>
            <a:srgbClr val="527688"/>
          </a:solidFill>
          <a:latin typeface="Arial" charset="0"/>
          <a:ea typeface="Arial" charset="0"/>
          <a:cs typeface="Arial" charset="0"/>
        </a:defRPr>
      </a:lvl2pPr>
      <a:lvl3pPr algn="l" rtl="0" fontAlgn="base">
        <a:spcBef>
          <a:spcPct val="0"/>
        </a:spcBef>
        <a:spcAft>
          <a:spcPct val="0"/>
        </a:spcAft>
        <a:defRPr sz="3600">
          <a:solidFill>
            <a:srgbClr val="527688"/>
          </a:solidFill>
          <a:latin typeface="Arial" charset="0"/>
          <a:ea typeface="Arial" charset="0"/>
          <a:cs typeface="Arial" charset="0"/>
        </a:defRPr>
      </a:lvl3pPr>
      <a:lvl4pPr algn="l" rtl="0" fontAlgn="base">
        <a:spcBef>
          <a:spcPct val="0"/>
        </a:spcBef>
        <a:spcAft>
          <a:spcPct val="0"/>
        </a:spcAft>
        <a:defRPr sz="3600">
          <a:solidFill>
            <a:srgbClr val="527688"/>
          </a:solidFill>
          <a:latin typeface="Arial" charset="0"/>
          <a:ea typeface="Arial" charset="0"/>
          <a:cs typeface="Arial" charset="0"/>
        </a:defRPr>
      </a:lvl4pPr>
      <a:lvl5pPr algn="l" rtl="0" fontAlgn="base">
        <a:spcBef>
          <a:spcPct val="0"/>
        </a:spcBef>
        <a:spcAft>
          <a:spcPct val="0"/>
        </a:spcAft>
        <a:defRPr sz="3600">
          <a:solidFill>
            <a:srgbClr val="527688"/>
          </a:solidFill>
          <a:latin typeface="Arial" charset="0"/>
          <a:ea typeface="Arial" charset="0"/>
          <a:cs typeface="Arial" charset="0"/>
        </a:defRPr>
      </a:lvl5pPr>
      <a:lvl6pPr marL="457200" algn="l" rtl="0" fontAlgn="base">
        <a:spcBef>
          <a:spcPct val="0"/>
        </a:spcBef>
        <a:spcAft>
          <a:spcPct val="0"/>
        </a:spcAft>
        <a:defRPr sz="3600">
          <a:solidFill>
            <a:srgbClr val="527688"/>
          </a:solidFill>
          <a:latin typeface="Arial" charset="0"/>
          <a:ea typeface="Arial" charset="0"/>
          <a:cs typeface="Arial" charset="0"/>
        </a:defRPr>
      </a:lvl6pPr>
      <a:lvl7pPr marL="914400" algn="l" rtl="0" fontAlgn="base">
        <a:spcBef>
          <a:spcPct val="0"/>
        </a:spcBef>
        <a:spcAft>
          <a:spcPct val="0"/>
        </a:spcAft>
        <a:defRPr sz="3600">
          <a:solidFill>
            <a:srgbClr val="527688"/>
          </a:solidFill>
          <a:latin typeface="Arial" charset="0"/>
          <a:ea typeface="Arial" charset="0"/>
          <a:cs typeface="Arial" charset="0"/>
        </a:defRPr>
      </a:lvl7pPr>
      <a:lvl8pPr marL="1371600" algn="l" rtl="0" fontAlgn="base">
        <a:spcBef>
          <a:spcPct val="0"/>
        </a:spcBef>
        <a:spcAft>
          <a:spcPct val="0"/>
        </a:spcAft>
        <a:defRPr sz="3600">
          <a:solidFill>
            <a:srgbClr val="527688"/>
          </a:solidFill>
          <a:latin typeface="Arial" charset="0"/>
          <a:ea typeface="Arial" charset="0"/>
          <a:cs typeface="Arial" charset="0"/>
        </a:defRPr>
      </a:lvl8pPr>
      <a:lvl9pPr marL="1828800" algn="l" rtl="0" fontAlgn="base">
        <a:spcBef>
          <a:spcPct val="0"/>
        </a:spcBef>
        <a:spcAft>
          <a:spcPct val="0"/>
        </a:spcAft>
        <a:defRPr sz="3600">
          <a:solidFill>
            <a:srgbClr val="527688"/>
          </a:solidFill>
          <a:latin typeface="Arial" charset="0"/>
          <a:ea typeface="Arial" charset="0"/>
          <a:cs typeface="Arial"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a:xfrm>
            <a:off x="468313" y="1916798"/>
            <a:ext cx="8207375" cy="646331"/>
          </a:xfrm>
        </p:spPr>
        <p:txBody>
          <a:bodyPr/>
          <a:lstStyle/>
          <a:p>
            <a:r>
              <a:rPr lang="en-AU" altLang="x-none" dirty="0"/>
              <a:t>Cybersecurity and Elections</a:t>
            </a:r>
            <a:endParaRPr lang="x-none" altLang="x-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FE94-887F-48A1-B589-F5F085A839BF}"/>
              </a:ext>
            </a:extLst>
          </p:cNvPr>
          <p:cNvSpPr>
            <a:spLocks noGrp="1"/>
          </p:cNvSpPr>
          <p:nvPr>
            <p:ph type="title"/>
          </p:nvPr>
        </p:nvSpPr>
        <p:spPr/>
        <p:txBody>
          <a:bodyPr/>
          <a:lstStyle/>
          <a:p>
            <a:r>
              <a:rPr lang="en-AU" dirty="0"/>
              <a:t>What do we mean by direct threats?</a:t>
            </a:r>
          </a:p>
        </p:txBody>
      </p:sp>
      <p:sp>
        <p:nvSpPr>
          <p:cNvPr id="3" name="Content Placeholder 2">
            <a:extLst>
              <a:ext uri="{FF2B5EF4-FFF2-40B4-BE49-F238E27FC236}">
                <a16:creationId xmlns:a16="http://schemas.microsoft.com/office/drawing/2014/main" id="{9DE01100-2314-4B1D-8D4E-4743B01618BC}"/>
              </a:ext>
            </a:extLst>
          </p:cNvPr>
          <p:cNvSpPr>
            <a:spLocks noGrp="1"/>
          </p:cNvSpPr>
          <p:nvPr>
            <p:ph idx="1"/>
          </p:nvPr>
        </p:nvSpPr>
        <p:spPr/>
        <p:txBody>
          <a:bodyPr/>
          <a:lstStyle/>
          <a:p>
            <a:r>
              <a:rPr lang="en-AU" dirty="0"/>
              <a:t>Altering/falsifying election results;</a:t>
            </a:r>
          </a:p>
          <a:p>
            <a:r>
              <a:rPr lang="en-AU" dirty="0"/>
              <a:t>Attacking an electronic voting system to prevent voting;</a:t>
            </a:r>
          </a:p>
          <a:p>
            <a:r>
              <a:rPr lang="en-AU" dirty="0"/>
              <a:t>Or other cyber threat that prevented voting on the day (</a:t>
            </a:r>
            <a:r>
              <a:rPr lang="en-AU" dirty="0" err="1"/>
              <a:t>ie</a:t>
            </a:r>
            <a:r>
              <a:rPr lang="en-AU" dirty="0"/>
              <a:t>. shutting down a train network)</a:t>
            </a:r>
          </a:p>
        </p:txBody>
      </p:sp>
      <p:sp>
        <p:nvSpPr>
          <p:cNvPr id="4" name="Slide Number Placeholder 3">
            <a:extLst>
              <a:ext uri="{FF2B5EF4-FFF2-40B4-BE49-F238E27FC236}">
                <a16:creationId xmlns:a16="http://schemas.microsoft.com/office/drawing/2014/main" id="{21B4AADE-69D0-4B0C-BFBF-0A9B597023C2}"/>
              </a:ext>
            </a:extLst>
          </p:cNvPr>
          <p:cNvSpPr>
            <a:spLocks noGrp="1"/>
          </p:cNvSpPr>
          <p:nvPr>
            <p:ph type="sldNum" sz="quarter" idx="12"/>
          </p:nvPr>
        </p:nvSpPr>
        <p:spPr/>
        <p:txBody>
          <a:bodyPr/>
          <a:lstStyle/>
          <a:p>
            <a:fld id="{F89FC6BB-8C27-F94A-91F2-E83A92A465D1}" type="slidenum">
              <a:rPr lang="en-AU" altLang="x-none" smtClean="0"/>
              <a:pPr/>
              <a:t>10</a:t>
            </a:fld>
            <a:endParaRPr lang="en-AU" altLang="x-none"/>
          </a:p>
        </p:txBody>
      </p:sp>
      <p:pic>
        <p:nvPicPr>
          <p:cNvPr id="1028" name="Picture 4" descr="Australia takes leave of its Census">
            <a:extLst>
              <a:ext uri="{FF2B5EF4-FFF2-40B4-BE49-F238E27FC236}">
                <a16:creationId xmlns:a16="http://schemas.microsoft.com/office/drawing/2014/main" id="{C0960226-0243-4CD1-A62B-866B6F403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671" y="5097111"/>
            <a:ext cx="2232248" cy="14169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 election 2020: Is Trump right about Dominion machines? - BBC News">
            <a:extLst>
              <a:ext uri="{FF2B5EF4-FFF2-40B4-BE49-F238E27FC236}">
                <a16:creationId xmlns:a16="http://schemas.microsoft.com/office/drawing/2014/main" id="{9F163FB9-4B5F-4D7B-BD0B-930A533F5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378" y="4764991"/>
            <a:ext cx="2045951" cy="171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51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FBA1-50CB-437C-B71E-72F21B39C611}"/>
              </a:ext>
            </a:extLst>
          </p:cNvPr>
          <p:cNvSpPr>
            <a:spLocks noGrp="1"/>
          </p:cNvSpPr>
          <p:nvPr>
            <p:ph type="title"/>
          </p:nvPr>
        </p:nvSpPr>
        <p:spPr/>
        <p:txBody>
          <a:bodyPr/>
          <a:lstStyle/>
          <a:p>
            <a:r>
              <a:rPr lang="en-AU" dirty="0"/>
              <a:t>Can a direct cyber attack impact a Federal Election?</a:t>
            </a:r>
          </a:p>
        </p:txBody>
      </p:sp>
      <p:sp>
        <p:nvSpPr>
          <p:cNvPr id="3" name="Content Placeholder 2">
            <a:extLst>
              <a:ext uri="{FF2B5EF4-FFF2-40B4-BE49-F238E27FC236}">
                <a16:creationId xmlns:a16="http://schemas.microsoft.com/office/drawing/2014/main" id="{8E355C62-19D8-4A80-895A-B9B4AF8D254C}"/>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D432BACB-E557-4EBE-B12B-03E700ADEA35}"/>
              </a:ext>
            </a:extLst>
          </p:cNvPr>
          <p:cNvSpPr>
            <a:spLocks noGrp="1"/>
          </p:cNvSpPr>
          <p:nvPr>
            <p:ph type="sldNum" sz="quarter" idx="12"/>
          </p:nvPr>
        </p:nvSpPr>
        <p:spPr/>
        <p:txBody>
          <a:bodyPr/>
          <a:lstStyle/>
          <a:p>
            <a:fld id="{F89FC6BB-8C27-F94A-91F2-E83A92A465D1}" type="slidenum">
              <a:rPr lang="en-AU" altLang="x-none" smtClean="0"/>
              <a:pPr/>
              <a:t>11</a:t>
            </a:fld>
            <a:endParaRPr lang="en-AU" altLang="x-none"/>
          </a:p>
        </p:txBody>
      </p:sp>
    </p:spTree>
    <p:extLst>
      <p:ext uri="{BB962C8B-B14F-4D97-AF65-F5344CB8AC3E}">
        <p14:creationId xmlns:p14="http://schemas.microsoft.com/office/powerpoint/2010/main" val="17054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FBA1-50CB-437C-B71E-72F21B39C611}"/>
              </a:ext>
            </a:extLst>
          </p:cNvPr>
          <p:cNvSpPr>
            <a:spLocks noGrp="1"/>
          </p:cNvSpPr>
          <p:nvPr>
            <p:ph type="title"/>
          </p:nvPr>
        </p:nvSpPr>
        <p:spPr/>
        <p:txBody>
          <a:bodyPr/>
          <a:lstStyle/>
          <a:p>
            <a:r>
              <a:rPr lang="en-AU" dirty="0"/>
              <a:t>Can a direct cyber attack impact a Federal Election?</a:t>
            </a:r>
          </a:p>
        </p:txBody>
      </p:sp>
      <p:sp>
        <p:nvSpPr>
          <p:cNvPr id="3" name="Content Placeholder 2">
            <a:extLst>
              <a:ext uri="{FF2B5EF4-FFF2-40B4-BE49-F238E27FC236}">
                <a16:creationId xmlns:a16="http://schemas.microsoft.com/office/drawing/2014/main" id="{8E355C62-19D8-4A80-895A-B9B4AF8D254C}"/>
              </a:ext>
            </a:extLst>
          </p:cNvPr>
          <p:cNvSpPr>
            <a:spLocks noGrp="1"/>
          </p:cNvSpPr>
          <p:nvPr>
            <p:ph idx="1"/>
          </p:nvPr>
        </p:nvSpPr>
        <p:spPr/>
        <p:txBody>
          <a:bodyPr/>
          <a:lstStyle/>
          <a:p>
            <a:r>
              <a:rPr lang="en-AU" dirty="0"/>
              <a:t>No</a:t>
            </a:r>
          </a:p>
          <a:p>
            <a:r>
              <a:rPr lang="en-AU" dirty="0"/>
              <a:t>AEC uses manual counting for all lower house seats and only partially automates the counting for the senate.</a:t>
            </a:r>
          </a:p>
          <a:p>
            <a:r>
              <a:rPr lang="en-AU" dirty="0"/>
              <a:t>Every vote is counted and verified by multiple AEC employees and the parties are permitted to have scrutineers to check the ballots.</a:t>
            </a:r>
          </a:p>
        </p:txBody>
      </p:sp>
      <p:sp>
        <p:nvSpPr>
          <p:cNvPr id="4" name="Slide Number Placeholder 3">
            <a:extLst>
              <a:ext uri="{FF2B5EF4-FFF2-40B4-BE49-F238E27FC236}">
                <a16:creationId xmlns:a16="http://schemas.microsoft.com/office/drawing/2014/main" id="{D432BACB-E557-4EBE-B12B-03E700ADEA35}"/>
              </a:ext>
            </a:extLst>
          </p:cNvPr>
          <p:cNvSpPr>
            <a:spLocks noGrp="1"/>
          </p:cNvSpPr>
          <p:nvPr>
            <p:ph type="sldNum" sz="quarter" idx="12"/>
          </p:nvPr>
        </p:nvSpPr>
        <p:spPr/>
        <p:txBody>
          <a:bodyPr/>
          <a:lstStyle/>
          <a:p>
            <a:fld id="{F89FC6BB-8C27-F94A-91F2-E83A92A465D1}" type="slidenum">
              <a:rPr lang="en-AU" altLang="x-none" smtClean="0"/>
              <a:pPr/>
              <a:t>12</a:t>
            </a:fld>
            <a:endParaRPr lang="en-AU" altLang="x-none"/>
          </a:p>
        </p:txBody>
      </p:sp>
    </p:spTree>
    <p:extLst>
      <p:ext uri="{BB962C8B-B14F-4D97-AF65-F5344CB8AC3E}">
        <p14:creationId xmlns:p14="http://schemas.microsoft.com/office/powerpoint/2010/main" val="289194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FE94-887F-48A1-B589-F5F085A839BF}"/>
              </a:ext>
            </a:extLst>
          </p:cNvPr>
          <p:cNvSpPr>
            <a:spLocks noGrp="1"/>
          </p:cNvSpPr>
          <p:nvPr>
            <p:ph type="title"/>
          </p:nvPr>
        </p:nvSpPr>
        <p:spPr/>
        <p:txBody>
          <a:bodyPr/>
          <a:lstStyle/>
          <a:p>
            <a:r>
              <a:rPr lang="en-AU" dirty="0"/>
              <a:t>What do we mean by direct threats?</a:t>
            </a:r>
          </a:p>
        </p:txBody>
      </p:sp>
      <p:sp>
        <p:nvSpPr>
          <p:cNvPr id="3" name="Content Placeholder 2">
            <a:extLst>
              <a:ext uri="{FF2B5EF4-FFF2-40B4-BE49-F238E27FC236}">
                <a16:creationId xmlns:a16="http://schemas.microsoft.com/office/drawing/2014/main" id="{9DE01100-2314-4B1D-8D4E-4743B01618BC}"/>
              </a:ext>
            </a:extLst>
          </p:cNvPr>
          <p:cNvSpPr>
            <a:spLocks noGrp="1"/>
          </p:cNvSpPr>
          <p:nvPr>
            <p:ph idx="1"/>
          </p:nvPr>
        </p:nvSpPr>
        <p:spPr/>
        <p:txBody>
          <a:bodyPr/>
          <a:lstStyle/>
          <a:p>
            <a:r>
              <a:rPr lang="en-AU" dirty="0"/>
              <a:t>Altering/falsifying election results;</a:t>
            </a:r>
          </a:p>
          <a:p>
            <a:r>
              <a:rPr lang="en-AU" dirty="0"/>
              <a:t>Attacking an electronic voting system to prevent voting;</a:t>
            </a:r>
          </a:p>
          <a:p>
            <a:r>
              <a:rPr lang="en-US" b="1" dirty="0"/>
              <a:t>Or other cyber threat that prevented voting on the day (</a:t>
            </a:r>
            <a:r>
              <a:rPr lang="en-US" b="1" dirty="0" err="1"/>
              <a:t>ie</a:t>
            </a:r>
            <a:r>
              <a:rPr lang="en-US" b="1" dirty="0"/>
              <a:t>. shutting down a train network)</a:t>
            </a:r>
          </a:p>
          <a:p>
            <a:endParaRPr lang="en-AU" dirty="0"/>
          </a:p>
        </p:txBody>
      </p:sp>
      <p:sp>
        <p:nvSpPr>
          <p:cNvPr id="4" name="Slide Number Placeholder 3">
            <a:extLst>
              <a:ext uri="{FF2B5EF4-FFF2-40B4-BE49-F238E27FC236}">
                <a16:creationId xmlns:a16="http://schemas.microsoft.com/office/drawing/2014/main" id="{21B4AADE-69D0-4B0C-BFBF-0A9B597023C2}"/>
              </a:ext>
            </a:extLst>
          </p:cNvPr>
          <p:cNvSpPr>
            <a:spLocks noGrp="1"/>
          </p:cNvSpPr>
          <p:nvPr>
            <p:ph type="sldNum" sz="quarter" idx="12"/>
          </p:nvPr>
        </p:nvSpPr>
        <p:spPr/>
        <p:txBody>
          <a:bodyPr/>
          <a:lstStyle/>
          <a:p>
            <a:fld id="{F89FC6BB-8C27-F94A-91F2-E83A92A465D1}" type="slidenum">
              <a:rPr lang="en-AU" altLang="x-none" smtClean="0"/>
              <a:pPr/>
              <a:t>13</a:t>
            </a:fld>
            <a:endParaRPr lang="en-AU" altLang="x-none"/>
          </a:p>
        </p:txBody>
      </p:sp>
    </p:spTree>
    <p:extLst>
      <p:ext uri="{BB962C8B-B14F-4D97-AF65-F5344CB8AC3E}">
        <p14:creationId xmlns:p14="http://schemas.microsoft.com/office/powerpoint/2010/main" val="5500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5F28-7F6A-4F95-A09C-45C33935B21A}"/>
              </a:ext>
            </a:extLst>
          </p:cNvPr>
          <p:cNvSpPr>
            <a:spLocks noGrp="1"/>
          </p:cNvSpPr>
          <p:nvPr>
            <p:ph type="title"/>
          </p:nvPr>
        </p:nvSpPr>
        <p:spPr/>
        <p:txBody>
          <a:bodyPr/>
          <a:lstStyle/>
          <a:p>
            <a:r>
              <a:rPr lang="en-AU" dirty="0"/>
              <a:t>What happens if someone succeeded?</a:t>
            </a:r>
          </a:p>
        </p:txBody>
      </p:sp>
      <p:sp>
        <p:nvSpPr>
          <p:cNvPr id="3" name="Content Placeholder 2">
            <a:extLst>
              <a:ext uri="{FF2B5EF4-FFF2-40B4-BE49-F238E27FC236}">
                <a16:creationId xmlns:a16="http://schemas.microsoft.com/office/drawing/2014/main" id="{D530977F-FE81-4E86-B363-1613FC19FBE7}"/>
              </a:ext>
            </a:extLst>
          </p:cNvPr>
          <p:cNvSpPr>
            <a:spLocks noGrp="1"/>
          </p:cNvSpPr>
          <p:nvPr>
            <p:ph idx="1"/>
          </p:nvPr>
        </p:nvSpPr>
        <p:spPr/>
        <p:txBody>
          <a:bodyPr/>
          <a:lstStyle/>
          <a:p>
            <a:pPr algn="l">
              <a:spcBef>
                <a:spcPts val="1400"/>
              </a:spcBef>
              <a:spcAft>
                <a:spcPts val="0"/>
              </a:spcAft>
            </a:pPr>
            <a:r>
              <a:rPr lang="en-US" sz="2200" b="1" i="0" dirty="0">
                <a:solidFill>
                  <a:srgbClr val="000000"/>
                </a:solidFill>
                <a:effectLst/>
                <a:latin typeface="Times New Roman" panose="02020603050405020304" pitchFamily="18" charset="0"/>
              </a:rPr>
              <a:t>360  Powers of Court</a:t>
            </a:r>
          </a:p>
          <a:p>
            <a:pPr marL="0" indent="0" algn="l">
              <a:spcBef>
                <a:spcPts val="1400"/>
              </a:spcBef>
              <a:spcAft>
                <a:spcPts val="0"/>
              </a:spcAft>
              <a:buNone/>
            </a:pPr>
            <a:r>
              <a:rPr lang="en-US" sz="2200" b="1" dirty="0">
                <a:solidFill>
                  <a:srgbClr val="000000"/>
                </a:solidFill>
                <a:latin typeface="Times New Roman" panose="02020603050405020304" pitchFamily="18" charset="0"/>
              </a:rPr>
              <a:t>	</a:t>
            </a:r>
            <a:r>
              <a:rPr lang="en-US" sz="2000" b="0" i="0" dirty="0">
                <a:solidFill>
                  <a:srgbClr val="000000"/>
                </a:solidFill>
                <a:effectLst/>
                <a:latin typeface="Times New Roman" panose="02020603050405020304" pitchFamily="18" charset="0"/>
              </a:rPr>
              <a:t>(1)  The Court of Disputed Returns shall sit as an open Court and its 	powers shall include the 	following:</a:t>
            </a:r>
          </a:p>
          <a:p>
            <a:pPr marL="0" indent="0" algn="l">
              <a:spcBef>
                <a:spcPts val="200"/>
              </a:spcBef>
              <a:spcAft>
                <a:spcPts val="0"/>
              </a:spcAft>
              <a:buNone/>
            </a:pPr>
            <a:r>
              <a:rPr lang="en-US" sz="2200" b="0" i="0" dirty="0">
                <a:solidFill>
                  <a:srgbClr val="000000"/>
                </a:solidFill>
                <a:effectLst/>
                <a:latin typeface="Times New Roman" panose="02020603050405020304" pitchFamily="18" charset="0"/>
              </a:rPr>
              <a:t>		…</a:t>
            </a:r>
          </a:p>
          <a:p>
            <a:pPr marL="0" indent="0" algn="l">
              <a:spcBef>
                <a:spcPts val="200"/>
              </a:spcBef>
              <a:spcAft>
                <a:spcPts val="0"/>
              </a:spcAft>
              <a:buNone/>
            </a:pPr>
            <a:r>
              <a:rPr lang="en-US" sz="1800" b="0" i="0" dirty="0">
                <a:solidFill>
                  <a:srgbClr val="000000"/>
                </a:solidFill>
                <a:effectLst/>
                <a:latin typeface="Times New Roman" panose="02020603050405020304" pitchFamily="18" charset="0"/>
              </a:rPr>
              <a:t>		(v)  To declare that any person who was returned as elected was not 		duly elected; </a:t>
            </a:r>
          </a:p>
          <a:p>
            <a:pPr marL="0" indent="0" algn="l">
              <a:spcBef>
                <a:spcPts val="200"/>
              </a:spcBef>
              <a:spcAft>
                <a:spcPts val="0"/>
              </a:spcAft>
              <a:buNone/>
            </a:pPr>
            <a:r>
              <a:rPr lang="en-US" sz="1800" dirty="0">
                <a:solidFill>
                  <a:srgbClr val="000000"/>
                </a:solidFill>
                <a:latin typeface="Times New Roman" panose="02020603050405020304" pitchFamily="18" charset="0"/>
              </a:rPr>
              <a:t>		</a:t>
            </a:r>
            <a:r>
              <a:rPr lang="en-US" sz="1800" b="0" i="0" dirty="0">
                <a:solidFill>
                  <a:srgbClr val="000000"/>
                </a:solidFill>
                <a:effectLst/>
                <a:latin typeface="Times New Roman" panose="02020603050405020304" pitchFamily="18" charset="0"/>
              </a:rPr>
              <a:t>(vi)  To declare any candidate duly elected who was not returned as 		elected;</a:t>
            </a:r>
          </a:p>
          <a:p>
            <a:pPr marL="0" indent="0" algn="l">
              <a:spcBef>
                <a:spcPts val="200"/>
              </a:spcBef>
              <a:spcAft>
                <a:spcPts val="0"/>
              </a:spcAft>
              <a:buNone/>
            </a:pPr>
            <a:r>
              <a:rPr lang="en-US" sz="1800" dirty="0">
                <a:solidFill>
                  <a:srgbClr val="000000"/>
                </a:solidFill>
                <a:latin typeface="Times New Roman" panose="02020603050405020304" pitchFamily="18" charset="0"/>
              </a:rPr>
              <a:t>		</a:t>
            </a:r>
            <a:r>
              <a:rPr lang="en-US" sz="1800" b="0" i="0" dirty="0">
                <a:solidFill>
                  <a:srgbClr val="000000"/>
                </a:solidFill>
                <a:effectLst/>
                <a:latin typeface="Times New Roman" panose="02020603050405020304" pitchFamily="18" charset="0"/>
              </a:rPr>
              <a:t> (vii)  To declare any election absolutely void;</a:t>
            </a:r>
          </a:p>
          <a:p>
            <a:pPr marL="0" indent="0" algn="l">
              <a:spcBef>
                <a:spcPts val="900"/>
              </a:spcBef>
              <a:spcAft>
                <a:spcPts val="0"/>
              </a:spcAft>
              <a:buNone/>
            </a:pPr>
            <a:endParaRPr lang="en-US" sz="1800" b="0" i="0" dirty="0">
              <a:solidFill>
                <a:srgbClr val="000000"/>
              </a:solidFill>
              <a:effectLst/>
              <a:latin typeface="Times New Roman" panose="02020603050405020304" pitchFamily="18" charset="0"/>
            </a:endParaRPr>
          </a:p>
          <a:p>
            <a:endParaRPr lang="en-AU" dirty="0"/>
          </a:p>
        </p:txBody>
      </p:sp>
      <p:sp>
        <p:nvSpPr>
          <p:cNvPr id="4" name="Slide Number Placeholder 3">
            <a:extLst>
              <a:ext uri="{FF2B5EF4-FFF2-40B4-BE49-F238E27FC236}">
                <a16:creationId xmlns:a16="http://schemas.microsoft.com/office/drawing/2014/main" id="{0D05BCC9-C22E-4696-9578-2CE826C5A491}"/>
              </a:ext>
            </a:extLst>
          </p:cNvPr>
          <p:cNvSpPr>
            <a:spLocks noGrp="1"/>
          </p:cNvSpPr>
          <p:nvPr>
            <p:ph type="sldNum" sz="quarter" idx="12"/>
          </p:nvPr>
        </p:nvSpPr>
        <p:spPr/>
        <p:txBody>
          <a:bodyPr/>
          <a:lstStyle/>
          <a:p>
            <a:fld id="{F89FC6BB-8C27-F94A-91F2-E83A92A465D1}" type="slidenum">
              <a:rPr lang="en-AU" altLang="x-none" smtClean="0"/>
              <a:pPr/>
              <a:t>14</a:t>
            </a:fld>
            <a:endParaRPr lang="en-AU" altLang="x-none"/>
          </a:p>
        </p:txBody>
      </p:sp>
    </p:spTree>
    <p:extLst>
      <p:ext uri="{BB962C8B-B14F-4D97-AF65-F5344CB8AC3E}">
        <p14:creationId xmlns:p14="http://schemas.microsoft.com/office/powerpoint/2010/main" val="156125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FF67-53D7-446F-AAE9-8FF8D4AFF0AA}"/>
              </a:ext>
            </a:extLst>
          </p:cNvPr>
          <p:cNvSpPr>
            <a:spLocks noGrp="1"/>
          </p:cNvSpPr>
          <p:nvPr>
            <p:ph type="title"/>
          </p:nvPr>
        </p:nvSpPr>
        <p:spPr/>
        <p:txBody>
          <a:bodyPr/>
          <a:lstStyle/>
          <a:p>
            <a:r>
              <a:rPr lang="en-AU" dirty="0"/>
              <a:t>What happens if someone succeeded?</a:t>
            </a:r>
          </a:p>
        </p:txBody>
      </p:sp>
      <p:sp>
        <p:nvSpPr>
          <p:cNvPr id="3" name="Content Placeholder 2">
            <a:extLst>
              <a:ext uri="{FF2B5EF4-FFF2-40B4-BE49-F238E27FC236}">
                <a16:creationId xmlns:a16="http://schemas.microsoft.com/office/drawing/2014/main" id="{E4DDF860-1D8F-4F4D-83F2-7417939B5177}"/>
              </a:ext>
            </a:extLst>
          </p:cNvPr>
          <p:cNvSpPr>
            <a:spLocks noGrp="1"/>
          </p:cNvSpPr>
          <p:nvPr>
            <p:ph idx="1"/>
          </p:nvPr>
        </p:nvSpPr>
        <p:spPr/>
        <p:txBody>
          <a:bodyPr/>
          <a:lstStyle/>
          <a:p>
            <a:r>
              <a:rPr lang="en-US" sz="2200" i="1" dirty="0"/>
              <a:t>NSW Electoral Commissioner v Kempsey Shire Council (No 2) </a:t>
            </a:r>
            <a:r>
              <a:rPr lang="en-US" sz="2200" dirty="0"/>
              <a:t>[2022] NSWSC 282</a:t>
            </a:r>
          </a:p>
          <a:p>
            <a:pPr lvl="1"/>
            <a:r>
              <a:rPr lang="en-US" sz="2200" dirty="0"/>
              <a:t>NSW </a:t>
            </a:r>
            <a:r>
              <a:rPr lang="en-US" sz="2200" dirty="0" err="1"/>
              <a:t>iVote</a:t>
            </a:r>
            <a:r>
              <a:rPr lang="en-US" sz="2200" dirty="0"/>
              <a:t> system crashed on the day of the 2021 council elections, preventing a small number of electors in certain council wards from casting a vote.</a:t>
            </a:r>
          </a:p>
          <a:p>
            <a:pPr lvl="1"/>
            <a:r>
              <a:rPr lang="en-US" sz="2200" dirty="0"/>
              <a:t>Evidence from AEC was that the number of votes could impact the three council results in the case; evidence from a different expert called by one of the </a:t>
            </a:r>
            <a:r>
              <a:rPr lang="en-US" sz="2200" dirty="0" err="1"/>
              <a:t>councillors</a:t>
            </a:r>
            <a:r>
              <a:rPr lang="en-US" sz="2200" dirty="0"/>
              <a:t> was that a </a:t>
            </a:r>
            <a:r>
              <a:rPr lang="en-US" sz="2200" b="1" dirty="0"/>
              <a:t>greater </a:t>
            </a:r>
            <a:r>
              <a:rPr lang="en-US" sz="2200" dirty="0"/>
              <a:t>number of results were in question.</a:t>
            </a:r>
          </a:p>
          <a:p>
            <a:pPr lvl="1"/>
            <a:r>
              <a:rPr lang="en-US" sz="2200" dirty="0"/>
              <a:t>Issue for the NSW Supreme Court was whether a new poll had to be held.</a:t>
            </a:r>
            <a:endParaRPr lang="en-AU" sz="2200" dirty="0"/>
          </a:p>
          <a:p>
            <a:pPr lvl="1"/>
            <a:endParaRPr lang="en-US" dirty="0"/>
          </a:p>
        </p:txBody>
      </p:sp>
      <p:sp>
        <p:nvSpPr>
          <p:cNvPr id="4" name="Slide Number Placeholder 3">
            <a:extLst>
              <a:ext uri="{FF2B5EF4-FFF2-40B4-BE49-F238E27FC236}">
                <a16:creationId xmlns:a16="http://schemas.microsoft.com/office/drawing/2014/main" id="{7722277D-681F-4B82-98A5-DEBED9A5B8F2}"/>
              </a:ext>
            </a:extLst>
          </p:cNvPr>
          <p:cNvSpPr>
            <a:spLocks noGrp="1"/>
          </p:cNvSpPr>
          <p:nvPr>
            <p:ph type="sldNum" sz="quarter" idx="12"/>
          </p:nvPr>
        </p:nvSpPr>
        <p:spPr/>
        <p:txBody>
          <a:bodyPr/>
          <a:lstStyle/>
          <a:p>
            <a:fld id="{F89FC6BB-8C27-F94A-91F2-E83A92A465D1}" type="slidenum">
              <a:rPr lang="en-AU" altLang="x-none" smtClean="0"/>
              <a:pPr/>
              <a:t>15</a:t>
            </a:fld>
            <a:endParaRPr lang="en-AU" altLang="x-none"/>
          </a:p>
        </p:txBody>
      </p:sp>
    </p:spTree>
    <p:extLst>
      <p:ext uri="{BB962C8B-B14F-4D97-AF65-F5344CB8AC3E}">
        <p14:creationId xmlns:p14="http://schemas.microsoft.com/office/powerpoint/2010/main" val="405711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6F15-6FB1-45FB-9D8E-D3C7ECAD15FE}"/>
              </a:ext>
            </a:extLst>
          </p:cNvPr>
          <p:cNvSpPr>
            <a:spLocks noGrp="1"/>
          </p:cNvSpPr>
          <p:nvPr>
            <p:ph type="title"/>
          </p:nvPr>
        </p:nvSpPr>
        <p:spPr/>
        <p:txBody>
          <a:bodyPr/>
          <a:lstStyle/>
          <a:p>
            <a:r>
              <a:rPr lang="en-AU" dirty="0"/>
              <a:t>The test the Court applies</a:t>
            </a:r>
          </a:p>
        </p:txBody>
      </p:sp>
      <p:sp>
        <p:nvSpPr>
          <p:cNvPr id="3" name="Content Placeholder 2">
            <a:extLst>
              <a:ext uri="{FF2B5EF4-FFF2-40B4-BE49-F238E27FC236}">
                <a16:creationId xmlns:a16="http://schemas.microsoft.com/office/drawing/2014/main" id="{9783103F-F415-4034-9EE7-9C976658D282}"/>
              </a:ext>
            </a:extLst>
          </p:cNvPr>
          <p:cNvSpPr>
            <a:spLocks noGrp="1"/>
          </p:cNvSpPr>
          <p:nvPr>
            <p:ph idx="1"/>
          </p:nvPr>
        </p:nvSpPr>
        <p:spPr/>
        <p:txBody>
          <a:bodyPr/>
          <a:lstStyle/>
          <a:p>
            <a:r>
              <a:rPr lang="en-AU" dirty="0"/>
              <a:t>At [75]:</a:t>
            </a:r>
          </a:p>
          <a:p>
            <a:pPr lvl="1"/>
            <a:r>
              <a:rPr lang="en-US" sz="1800" dirty="0"/>
              <a:t>Regardless of the basis upon which these Courts have considered the matter, they all accept that … </a:t>
            </a:r>
            <a:r>
              <a:rPr lang="en-US" sz="1800" b="1" dirty="0"/>
              <a:t>there is some threshold of materiality which must be overcome before relief will be granted voiding an election in whole or in part by reason of a breach of a statutory requirement pertaining to the election</a:t>
            </a:r>
            <a:r>
              <a:rPr lang="en-US" sz="1800" dirty="0"/>
              <a:t>. If it was necessary to decide I would consider myself bound to subsume the discussion of breaches of statutory provisions concerning elections in the above cases into the framework of </a:t>
            </a:r>
            <a:r>
              <a:rPr lang="en-US" sz="1800" i="1" dirty="0"/>
              <a:t>Project Blue Sky</a:t>
            </a:r>
            <a:r>
              <a:rPr lang="en-US" sz="1800" dirty="0"/>
              <a:t>, </a:t>
            </a:r>
            <a:r>
              <a:rPr lang="en-US" sz="1800" i="1" dirty="0"/>
              <a:t>Hossain</a:t>
            </a:r>
            <a:r>
              <a:rPr lang="en-US" sz="1800" dirty="0"/>
              <a:t> and </a:t>
            </a:r>
            <a:r>
              <a:rPr lang="en-US" sz="1800" i="1" dirty="0"/>
              <a:t>MZAPC</a:t>
            </a:r>
            <a:r>
              <a:rPr lang="en-US" sz="1800" dirty="0"/>
              <a:t>. However, in the end result it is not necessary to go that far. The threshold is certainly above the mere existence of a bare possibility and below more likely than not that a different result would have ensued. For the reasons set out below, within that range, the various formulations, including that the result of the election is rendered uncertain, are all satisfied in this case. In view of the evidence that was adduced any relevant onus was discharged.</a:t>
            </a:r>
            <a:endParaRPr lang="en-AU" sz="1800" dirty="0"/>
          </a:p>
        </p:txBody>
      </p:sp>
      <p:sp>
        <p:nvSpPr>
          <p:cNvPr id="4" name="Slide Number Placeholder 3">
            <a:extLst>
              <a:ext uri="{FF2B5EF4-FFF2-40B4-BE49-F238E27FC236}">
                <a16:creationId xmlns:a16="http://schemas.microsoft.com/office/drawing/2014/main" id="{17C6544D-B88A-4E9E-AE35-C38967ACF470}"/>
              </a:ext>
            </a:extLst>
          </p:cNvPr>
          <p:cNvSpPr>
            <a:spLocks noGrp="1"/>
          </p:cNvSpPr>
          <p:nvPr>
            <p:ph type="sldNum" sz="quarter" idx="12"/>
          </p:nvPr>
        </p:nvSpPr>
        <p:spPr/>
        <p:txBody>
          <a:bodyPr/>
          <a:lstStyle/>
          <a:p>
            <a:fld id="{F89FC6BB-8C27-F94A-91F2-E83A92A465D1}" type="slidenum">
              <a:rPr lang="en-AU" altLang="x-none" smtClean="0"/>
              <a:pPr/>
              <a:t>16</a:t>
            </a:fld>
            <a:endParaRPr lang="en-AU" altLang="x-none"/>
          </a:p>
        </p:txBody>
      </p:sp>
    </p:spTree>
    <p:extLst>
      <p:ext uri="{BB962C8B-B14F-4D97-AF65-F5344CB8AC3E}">
        <p14:creationId xmlns:p14="http://schemas.microsoft.com/office/powerpoint/2010/main" val="2149788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07AA-E85E-423C-9E31-74442795633D}"/>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F2CDAA2-76BD-4FB5-8BD4-433BA9699944}"/>
              </a:ext>
            </a:extLst>
          </p:cNvPr>
          <p:cNvSpPr>
            <a:spLocks noGrp="1"/>
          </p:cNvSpPr>
          <p:nvPr>
            <p:ph idx="1"/>
          </p:nvPr>
        </p:nvSpPr>
        <p:spPr/>
        <p:txBody>
          <a:bodyPr/>
          <a:lstStyle/>
          <a:p>
            <a:r>
              <a:rPr lang="en-US" sz="1400" dirty="0"/>
              <a:t>[83] …I consider that the better analysis is … a comparison of the various margins between candidates at the exclusion points including the last count and the number of excluded voters, …This approach is akin to that suggested by Dr Teague.</a:t>
            </a:r>
          </a:p>
          <a:p>
            <a:r>
              <a:rPr lang="en-US" sz="1400" dirty="0"/>
              <a:t>[84] In the case of Shellharbour City Council-Ward A the (maximum) number of disenfranchised </a:t>
            </a:r>
            <a:r>
              <a:rPr lang="en-US" sz="1400" dirty="0" err="1"/>
              <a:t>iVoters</a:t>
            </a:r>
            <a:r>
              <a:rPr lang="en-US" sz="1400" dirty="0"/>
              <a:t> was 54 and the margin between the last two candidates was four votes. Even making allowance for the potential for a number of the 54 voters not to have yielded formal votes, I am satisfied that the breach of regulation 333E was material to the outcome of the election …</a:t>
            </a:r>
          </a:p>
          <a:p>
            <a:r>
              <a:rPr lang="en-US" sz="1400" dirty="0"/>
              <a:t>[85] In the case of Kempsey Shire Council, the (maximum) number of disenfranchised </a:t>
            </a:r>
            <a:r>
              <a:rPr lang="en-US" sz="1400" dirty="0" err="1"/>
              <a:t>iVoters</a:t>
            </a:r>
            <a:r>
              <a:rPr lang="en-US" sz="1400" dirty="0"/>
              <a:t> was 34 which was equal to or exceeded the margins between excluded candidates in the fourth count (two votes), the fifth count (25 votes), the sixth count (19 votes), the 12th count (two votes), the 17th count (34 votes) and the 18th count (31 votes). Even making allowance for the potential for a number of the 34 </a:t>
            </a:r>
            <a:r>
              <a:rPr lang="en-US" sz="1400" dirty="0" err="1"/>
              <a:t>iVoters</a:t>
            </a:r>
            <a:r>
              <a:rPr lang="en-US" sz="1400" dirty="0"/>
              <a:t> not to have cast formal votes, I am satisfied that the breach of regulation 333E was material to the outcome of the election …</a:t>
            </a:r>
          </a:p>
          <a:p>
            <a:r>
              <a:rPr lang="en-US" sz="1400" dirty="0"/>
              <a:t>[86] In the case of Singleton Council, the (maximum) number of disenfranchised </a:t>
            </a:r>
            <a:r>
              <a:rPr lang="en-US" sz="1400" dirty="0" err="1"/>
              <a:t>iVoters</a:t>
            </a:r>
            <a:r>
              <a:rPr lang="en-US" sz="1400" dirty="0"/>
              <a:t> was 55 which was much greater than the difference between the progressive total of the two candidates elected in the last round of counting and that of the last remaining candidate left on that count (55 versus 28; 55 versus 3). It was also far greater than the margins between the excluded candidates in the eighth count (34 votes) and the ninth count (four votes). Even making allowance for the potential for a number of the 55 </a:t>
            </a:r>
            <a:r>
              <a:rPr lang="en-US" sz="1400" dirty="0" err="1"/>
              <a:t>iVoters</a:t>
            </a:r>
            <a:r>
              <a:rPr lang="en-US" sz="1400" dirty="0"/>
              <a:t> not to have cast formal votes, I am satisfied that the breach of regulation 333E was material to the outcome of the election …</a:t>
            </a:r>
            <a:endParaRPr lang="en-AU" sz="1400" dirty="0"/>
          </a:p>
        </p:txBody>
      </p:sp>
      <p:sp>
        <p:nvSpPr>
          <p:cNvPr id="4" name="Slide Number Placeholder 3">
            <a:extLst>
              <a:ext uri="{FF2B5EF4-FFF2-40B4-BE49-F238E27FC236}">
                <a16:creationId xmlns:a16="http://schemas.microsoft.com/office/drawing/2014/main" id="{C33188C7-1D91-4798-B088-C1B0B05E2B9D}"/>
              </a:ext>
            </a:extLst>
          </p:cNvPr>
          <p:cNvSpPr>
            <a:spLocks noGrp="1"/>
          </p:cNvSpPr>
          <p:nvPr>
            <p:ph type="sldNum" sz="quarter" idx="12"/>
          </p:nvPr>
        </p:nvSpPr>
        <p:spPr/>
        <p:txBody>
          <a:bodyPr/>
          <a:lstStyle/>
          <a:p>
            <a:fld id="{F89FC6BB-8C27-F94A-91F2-E83A92A465D1}" type="slidenum">
              <a:rPr lang="en-AU" altLang="x-none" smtClean="0"/>
              <a:pPr/>
              <a:t>17</a:t>
            </a:fld>
            <a:endParaRPr lang="en-AU" altLang="x-none"/>
          </a:p>
        </p:txBody>
      </p:sp>
    </p:spTree>
    <p:extLst>
      <p:ext uri="{BB962C8B-B14F-4D97-AF65-F5344CB8AC3E}">
        <p14:creationId xmlns:p14="http://schemas.microsoft.com/office/powerpoint/2010/main" val="232066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FF67-53D7-446F-AAE9-8FF8D4AFF0AA}"/>
              </a:ext>
            </a:extLst>
          </p:cNvPr>
          <p:cNvSpPr>
            <a:spLocks noGrp="1"/>
          </p:cNvSpPr>
          <p:nvPr>
            <p:ph type="title"/>
          </p:nvPr>
        </p:nvSpPr>
        <p:spPr/>
        <p:txBody>
          <a:bodyPr/>
          <a:lstStyle/>
          <a:p>
            <a:r>
              <a:rPr lang="en-AU" dirty="0"/>
              <a:t>What happens if someone succeeded?</a:t>
            </a:r>
          </a:p>
        </p:txBody>
      </p:sp>
      <p:sp>
        <p:nvSpPr>
          <p:cNvPr id="3" name="Content Placeholder 2">
            <a:extLst>
              <a:ext uri="{FF2B5EF4-FFF2-40B4-BE49-F238E27FC236}">
                <a16:creationId xmlns:a16="http://schemas.microsoft.com/office/drawing/2014/main" id="{E4DDF860-1D8F-4F4D-83F2-7417939B5177}"/>
              </a:ext>
            </a:extLst>
          </p:cNvPr>
          <p:cNvSpPr>
            <a:spLocks noGrp="1"/>
          </p:cNvSpPr>
          <p:nvPr>
            <p:ph idx="1"/>
          </p:nvPr>
        </p:nvSpPr>
        <p:spPr/>
        <p:txBody>
          <a:bodyPr/>
          <a:lstStyle/>
          <a:p>
            <a:r>
              <a:rPr lang="en-US" i="1" dirty="0"/>
              <a:t>Australian Electoral Commission v Johnston </a:t>
            </a:r>
            <a:r>
              <a:rPr lang="en-US" dirty="0"/>
              <a:t>[2014] HCA 5</a:t>
            </a:r>
          </a:p>
          <a:p>
            <a:pPr lvl="1"/>
            <a:r>
              <a:rPr lang="en-US" sz="1800" dirty="0"/>
              <a:t>WA Senate election results unknown on election night. At 50</a:t>
            </a:r>
            <a:r>
              <a:rPr lang="en-US" sz="1800" baseline="30000" dirty="0"/>
              <a:t>th</a:t>
            </a:r>
            <a:r>
              <a:rPr lang="en-US" sz="1800" dirty="0"/>
              <a:t> exclusion point 14 votes separated the eliminated candidate from the candidate ranked higher. </a:t>
            </a:r>
          </a:p>
          <a:p>
            <a:pPr lvl="1"/>
            <a:r>
              <a:rPr lang="en-US" sz="1800" dirty="0"/>
              <a:t>Which candidate was excluded would affect whose preferences were considered.</a:t>
            </a:r>
          </a:p>
          <a:p>
            <a:pPr lvl="1"/>
            <a:r>
              <a:rPr lang="en-US" sz="1800" dirty="0"/>
              <a:t>Recount was requested, and, when refused, appealed to AEC Commissioner who ordered a recount.</a:t>
            </a:r>
          </a:p>
          <a:p>
            <a:pPr lvl="1"/>
            <a:r>
              <a:rPr lang="en-US" sz="1800" dirty="0"/>
              <a:t>Recount conducted, however ~1300 ballots were missing.</a:t>
            </a:r>
          </a:p>
          <a:p>
            <a:pPr lvl="1"/>
            <a:r>
              <a:rPr lang="en-US" sz="1800" dirty="0"/>
              <a:t>AEC applied to Court of Disputed Returns for an order that the election be declared void. Some of the candidates applied for different orders, however their applications are not relevant to the central issue.</a:t>
            </a:r>
          </a:p>
          <a:p>
            <a:pPr lvl="1"/>
            <a:endParaRPr lang="en-US" dirty="0"/>
          </a:p>
        </p:txBody>
      </p:sp>
      <p:sp>
        <p:nvSpPr>
          <p:cNvPr id="4" name="Slide Number Placeholder 3">
            <a:extLst>
              <a:ext uri="{FF2B5EF4-FFF2-40B4-BE49-F238E27FC236}">
                <a16:creationId xmlns:a16="http://schemas.microsoft.com/office/drawing/2014/main" id="{7722277D-681F-4B82-98A5-DEBED9A5B8F2}"/>
              </a:ext>
            </a:extLst>
          </p:cNvPr>
          <p:cNvSpPr>
            <a:spLocks noGrp="1"/>
          </p:cNvSpPr>
          <p:nvPr>
            <p:ph type="sldNum" sz="quarter" idx="12"/>
          </p:nvPr>
        </p:nvSpPr>
        <p:spPr/>
        <p:txBody>
          <a:bodyPr/>
          <a:lstStyle/>
          <a:p>
            <a:fld id="{F89FC6BB-8C27-F94A-91F2-E83A92A465D1}" type="slidenum">
              <a:rPr lang="en-AU" altLang="x-none" smtClean="0"/>
              <a:pPr/>
              <a:t>18</a:t>
            </a:fld>
            <a:endParaRPr lang="en-AU" altLang="x-none"/>
          </a:p>
        </p:txBody>
      </p:sp>
    </p:spTree>
    <p:extLst>
      <p:ext uri="{BB962C8B-B14F-4D97-AF65-F5344CB8AC3E}">
        <p14:creationId xmlns:p14="http://schemas.microsoft.com/office/powerpoint/2010/main" val="172730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FF67-53D7-446F-AAE9-8FF8D4AFF0AA}"/>
              </a:ext>
            </a:extLst>
          </p:cNvPr>
          <p:cNvSpPr>
            <a:spLocks noGrp="1"/>
          </p:cNvSpPr>
          <p:nvPr>
            <p:ph type="title"/>
          </p:nvPr>
        </p:nvSpPr>
        <p:spPr/>
        <p:txBody>
          <a:bodyPr/>
          <a:lstStyle/>
          <a:p>
            <a:r>
              <a:rPr lang="en-AU" dirty="0"/>
              <a:t>What happens if someone succeeded?</a:t>
            </a:r>
          </a:p>
        </p:txBody>
      </p:sp>
      <p:sp>
        <p:nvSpPr>
          <p:cNvPr id="3" name="Content Placeholder 2">
            <a:extLst>
              <a:ext uri="{FF2B5EF4-FFF2-40B4-BE49-F238E27FC236}">
                <a16:creationId xmlns:a16="http://schemas.microsoft.com/office/drawing/2014/main" id="{E4DDF860-1D8F-4F4D-83F2-7417939B5177}"/>
              </a:ext>
            </a:extLst>
          </p:cNvPr>
          <p:cNvSpPr>
            <a:spLocks noGrp="1"/>
          </p:cNvSpPr>
          <p:nvPr>
            <p:ph idx="1"/>
          </p:nvPr>
        </p:nvSpPr>
        <p:spPr/>
        <p:txBody>
          <a:bodyPr/>
          <a:lstStyle/>
          <a:p>
            <a:r>
              <a:rPr lang="en-US" i="1" dirty="0"/>
              <a:t>Australian Electoral Commission v Johnston </a:t>
            </a:r>
            <a:r>
              <a:rPr lang="en-US" dirty="0"/>
              <a:t>[2014] HCA 5</a:t>
            </a:r>
          </a:p>
          <a:p>
            <a:pPr lvl="1"/>
            <a:r>
              <a:rPr lang="en-US" sz="1600" dirty="0"/>
              <a:t>[42] According to the fresh scrutiny, at the 50th exclusion point </a:t>
            </a:r>
            <a:r>
              <a:rPr lang="en-US" sz="1600" dirty="0" err="1"/>
              <a:t>Mr</a:t>
            </a:r>
            <a:r>
              <a:rPr lang="en-US" sz="1600" dirty="0"/>
              <a:t> Bow had 23,515 votes and </a:t>
            </a:r>
            <a:r>
              <a:rPr lang="en-US" sz="1600" dirty="0" err="1"/>
              <a:t>Mr</a:t>
            </a:r>
            <a:r>
              <a:rPr lang="en-US" sz="1600" dirty="0"/>
              <a:t> van </a:t>
            </a:r>
            <a:r>
              <a:rPr lang="en-US" sz="1600" dirty="0" err="1"/>
              <a:t>Burgel</a:t>
            </a:r>
            <a:r>
              <a:rPr lang="en-US" sz="1600" dirty="0"/>
              <a:t> had 23,501 (</a:t>
            </a:r>
            <a:r>
              <a:rPr lang="en-US" sz="1600" b="1" dirty="0"/>
              <a:t>a difference of 14 votes in </a:t>
            </a:r>
            <a:r>
              <a:rPr lang="en-US" sz="1600" b="1" dirty="0" err="1"/>
              <a:t>favour</a:t>
            </a:r>
            <a:r>
              <a:rPr lang="en-US" sz="1600" b="1" dirty="0"/>
              <a:t> of </a:t>
            </a:r>
            <a:r>
              <a:rPr lang="en-US" sz="1600" b="1" dirty="0" err="1"/>
              <a:t>Mr</a:t>
            </a:r>
            <a:r>
              <a:rPr lang="en-US" sz="1600" b="1" dirty="0"/>
              <a:t> Bow</a:t>
            </a:r>
            <a:r>
              <a:rPr lang="en-US" sz="1600" dirty="0"/>
              <a:t>). All parties accept that if, at the 50th exclusion point, </a:t>
            </a:r>
            <a:r>
              <a:rPr lang="en-US" sz="1600" dirty="0" err="1"/>
              <a:t>Mr</a:t>
            </a:r>
            <a:r>
              <a:rPr lang="en-US" sz="1600" dirty="0"/>
              <a:t> van </a:t>
            </a:r>
            <a:r>
              <a:rPr lang="en-US" sz="1600" dirty="0" err="1"/>
              <a:t>Burgel</a:t>
            </a:r>
            <a:r>
              <a:rPr lang="en-US" sz="1600" dirty="0"/>
              <a:t> had more votes than </a:t>
            </a:r>
            <a:r>
              <a:rPr lang="en-US" sz="1600" dirty="0" err="1"/>
              <a:t>Mr</a:t>
            </a:r>
            <a:r>
              <a:rPr lang="en-US" sz="1600" dirty="0"/>
              <a:t> Bow (with the consequence that </a:t>
            </a:r>
            <a:r>
              <a:rPr lang="en-US" sz="1600" dirty="0" err="1"/>
              <a:t>Mr</a:t>
            </a:r>
            <a:r>
              <a:rPr lang="en-US" sz="1600" dirty="0"/>
              <a:t> Bow was excluded and his votes transferred in accordance with s 273), </a:t>
            </a:r>
            <a:r>
              <a:rPr lang="en-US" sz="1600" dirty="0" err="1"/>
              <a:t>Mr</a:t>
            </a:r>
            <a:r>
              <a:rPr lang="en-US" sz="1600" dirty="0"/>
              <a:t> </a:t>
            </a:r>
            <a:r>
              <a:rPr lang="en-US" sz="1600" dirty="0" err="1"/>
              <a:t>Dropulich</a:t>
            </a:r>
            <a:r>
              <a:rPr lang="en-US" sz="1600" dirty="0"/>
              <a:t> and Senator Ludlam (not </a:t>
            </a:r>
            <a:r>
              <a:rPr lang="en-US" sz="1600" dirty="0" err="1"/>
              <a:t>Mr</a:t>
            </a:r>
            <a:r>
              <a:rPr lang="en-US" sz="1600" dirty="0"/>
              <a:t> Wang and Senator Pratt) would have been the fifth and sixth candidates elected as senators for Western Australia.</a:t>
            </a:r>
          </a:p>
          <a:p>
            <a:pPr lvl="1"/>
            <a:r>
              <a:rPr lang="en-AU" sz="1600" dirty="0"/>
              <a:t>[50] </a:t>
            </a:r>
            <a:r>
              <a:rPr lang="en-US" sz="1600" dirty="0"/>
              <a:t>Re-counting those votes which were the subject of the Electoral Commissioner's direction and were available for re-count revealed that, at the 50th exclusion point, </a:t>
            </a:r>
            <a:r>
              <a:rPr lang="en-US" sz="1600" dirty="0" err="1"/>
              <a:t>Mr</a:t>
            </a:r>
            <a:r>
              <a:rPr lang="en-US" sz="1600" dirty="0"/>
              <a:t> van </a:t>
            </a:r>
            <a:r>
              <a:rPr lang="en-US" sz="1600" dirty="0" err="1"/>
              <a:t>Burgel</a:t>
            </a:r>
            <a:r>
              <a:rPr lang="en-US" sz="1600" dirty="0"/>
              <a:t> had 23,526 votes and </a:t>
            </a:r>
            <a:r>
              <a:rPr lang="en-US" sz="1600" dirty="0" err="1"/>
              <a:t>Mr</a:t>
            </a:r>
            <a:r>
              <a:rPr lang="en-US" sz="1600" dirty="0"/>
              <a:t> Bow had 23,514 (</a:t>
            </a:r>
            <a:r>
              <a:rPr lang="en-US" sz="1600" b="1" dirty="0"/>
              <a:t>a difference of 12 votes in </a:t>
            </a:r>
            <a:r>
              <a:rPr lang="en-US" sz="1600" b="1" dirty="0" err="1"/>
              <a:t>favour</a:t>
            </a:r>
            <a:r>
              <a:rPr lang="en-US" sz="1600" b="1" dirty="0"/>
              <a:t> of </a:t>
            </a:r>
            <a:r>
              <a:rPr lang="en-US" sz="1600" b="1" dirty="0" err="1"/>
              <a:t>Mr</a:t>
            </a:r>
            <a:r>
              <a:rPr lang="en-US" sz="1600" b="1" dirty="0"/>
              <a:t> van </a:t>
            </a:r>
            <a:r>
              <a:rPr lang="en-US" sz="1600" b="1" dirty="0" err="1"/>
              <a:t>Burgel</a:t>
            </a:r>
            <a:r>
              <a:rPr lang="en-US" sz="1600" dirty="0"/>
              <a:t>). (As noted earlier, the fresh scrutiny had found </a:t>
            </a:r>
            <a:r>
              <a:rPr lang="en-US" sz="1600" dirty="0" err="1"/>
              <a:t>Mr</a:t>
            </a:r>
            <a:r>
              <a:rPr lang="en-US" sz="1600" dirty="0"/>
              <a:t> van </a:t>
            </a:r>
            <a:r>
              <a:rPr lang="en-US" sz="1600" dirty="0" err="1"/>
              <a:t>Burgel</a:t>
            </a:r>
            <a:r>
              <a:rPr lang="en-US" sz="1600" dirty="0"/>
              <a:t> to have 23,501 votes and </a:t>
            </a:r>
            <a:r>
              <a:rPr lang="en-US" sz="1600" dirty="0" err="1"/>
              <a:t>Mr</a:t>
            </a:r>
            <a:r>
              <a:rPr lang="en-US" sz="1600" dirty="0"/>
              <a:t> Bow 23,515.)</a:t>
            </a:r>
            <a:endParaRPr lang="en-AU" sz="1600" dirty="0"/>
          </a:p>
        </p:txBody>
      </p:sp>
      <p:sp>
        <p:nvSpPr>
          <p:cNvPr id="4" name="Slide Number Placeholder 3">
            <a:extLst>
              <a:ext uri="{FF2B5EF4-FFF2-40B4-BE49-F238E27FC236}">
                <a16:creationId xmlns:a16="http://schemas.microsoft.com/office/drawing/2014/main" id="{7722277D-681F-4B82-98A5-DEBED9A5B8F2}"/>
              </a:ext>
            </a:extLst>
          </p:cNvPr>
          <p:cNvSpPr>
            <a:spLocks noGrp="1"/>
          </p:cNvSpPr>
          <p:nvPr>
            <p:ph type="sldNum" sz="quarter" idx="12"/>
          </p:nvPr>
        </p:nvSpPr>
        <p:spPr/>
        <p:txBody>
          <a:bodyPr/>
          <a:lstStyle/>
          <a:p>
            <a:fld id="{F89FC6BB-8C27-F94A-91F2-E83A92A465D1}" type="slidenum">
              <a:rPr lang="en-AU" altLang="x-none" smtClean="0"/>
              <a:pPr/>
              <a:t>19</a:t>
            </a:fld>
            <a:endParaRPr lang="en-AU" altLang="x-none"/>
          </a:p>
        </p:txBody>
      </p:sp>
    </p:spTree>
    <p:extLst>
      <p:ext uri="{BB962C8B-B14F-4D97-AF65-F5344CB8AC3E}">
        <p14:creationId xmlns:p14="http://schemas.microsoft.com/office/powerpoint/2010/main" val="320932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Andrew Ray – andrew.ray@anu.edu.au</a:t>
            </a:r>
          </a:p>
        </p:txBody>
      </p:sp>
      <p:sp>
        <p:nvSpPr>
          <p:cNvPr id="4" name="Slide Number Placeholder 3"/>
          <p:cNvSpPr>
            <a:spLocks noGrp="1"/>
          </p:cNvSpPr>
          <p:nvPr>
            <p:ph type="sldNum" sz="quarter" idx="12"/>
          </p:nvPr>
        </p:nvSpPr>
        <p:spPr/>
        <p:txBody>
          <a:bodyPr/>
          <a:lstStyle/>
          <a:p>
            <a:fld id="{F89FC6BB-8C27-F94A-91F2-E83A92A465D1}" type="slidenum">
              <a:rPr lang="en-AU" altLang="x-none" smtClean="0"/>
              <a:pPr/>
              <a:t>2</a:t>
            </a:fld>
            <a:endParaRPr lang="en-AU" altLang="x-none"/>
          </a:p>
        </p:txBody>
      </p:sp>
      <p:sp>
        <p:nvSpPr>
          <p:cNvPr id="5" name="Title 4">
            <a:extLst>
              <a:ext uri="{FF2B5EF4-FFF2-40B4-BE49-F238E27FC236}">
                <a16:creationId xmlns:a16="http://schemas.microsoft.com/office/drawing/2014/main" id="{9FABCE64-437E-448D-96DF-816FB9304640}"/>
              </a:ext>
            </a:extLst>
          </p:cNvPr>
          <p:cNvSpPr>
            <a:spLocks noGrp="1"/>
          </p:cNvSpPr>
          <p:nvPr>
            <p:ph type="title"/>
          </p:nvPr>
        </p:nvSpPr>
        <p:spPr/>
        <p:txBody>
          <a:bodyPr/>
          <a:lstStyle/>
          <a:p>
            <a:r>
              <a:rPr lang="en-AU" dirty="0"/>
              <a:t>Introduction</a:t>
            </a:r>
          </a:p>
        </p:txBody>
      </p:sp>
    </p:spTree>
    <p:extLst>
      <p:ext uri="{BB962C8B-B14F-4D97-AF65-F5344CB8AC3E}">
        <p14:creationId xmlns:p14="http://schemas.microsoft.com/office/powerpoint/2010/main" val="4062787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BB60-3312-481F-B8B4-A6F667FB6E5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25F065C5-06B7-4324-84DD-99880069DA38}"/>
              </a:ext>
            </a:extLst>
          </p:cNvPr>
          <p:cNvSpPr>
            <a:spLocks noGrp="1"/>
          </p:cNvSpPr>
          <p:nvPr>
            <p:ph idx="1"/>
          </p:nvPr>
        </p:nvSpPr>
        <p:spPr/>
        <p:txBody>
          <a:bodyPr/>
          <a:lstStyle/>
          <a:p>
            <a:pPr marL="0" indent="0">
              <a:buNone/>
            </a:pPr>
            <a:r>
              <a:rPr lang="en-US" sz="1600" dirty="0"/>
              <a:t>These reasons will show that </a:t>
            </a:r>
            <a:r>
              <a:rPr lang="en-US" sz="1600" b="1" dirty="0"/>
              <a:t>the electors who submitted the lost ballot papers were prevented from voting. The Court may not admit evidence of records about the lost ballot papers made following the original scrutiny or the fresh scrutiny in deciding whether the result of the election was affected by the loss of the ballot papers.</a:t>
            </a:r>
          </a:p>
          <a:p>
            <a:pPr marL="0" indent="0">
              <a:buNone/>
            </a:pPr>
            <a:r>
              <a:rPr lang="en-US" sz="1600" b="1" dirty="0"/>
              <a:t>The number of ballot papers lost far exceeded the margin between relevant candidates at a point in the count determinative of who were the successful candidates for the fifth and sixth Senate places. </a:t>
            </a:r>
            <a:r>
              <a:rPr lang="en-US" sz="1600" dirty="0"/>
              <a:t>That margin was assessed on the fresh scrutiny to be 14 votes in </a:t>
            </a:r>
            <a:r>
              <a:rPr lang="en-US" sz="1600" dirty="0" err="1"/>
              <a:t>favour</a:t>
            </a:r>
            <a:r>
              <a:rPr lang="en-US" sz="1600" dirty="0"/>
              <a:t> of one candidate and, on the re-count of available ballot papers, 12 votes in </a:t>
            </a:r>
            <a:r>
              <a:rPr lang="en-US" sz="1600" dirty="0" err="1"/>
              <a:t>favour</a:t>
            </a:r>
            <a:r>
              <a:rPr lang="en-US" sz="1600" dirty="0"/>
              <a:t> of the other. Without evidence of the voting intentions recorded in the lost ballot papers, the conclusion that the result which was declared was likely affected by the loss of the ballot papers is inevitable.</a:t>
            </a:r>
          </a:p>
          <a:p>
            <a:pPr marL="0" indent="0">
              <a:buNone/>
            </a:pPr>
            <a:r>
              <a:rPr lang="en-US" sz="1600" dirty="0"/>
              <a:t>It may be noted, however, that, if the Court could admit such records, three of the respondents to the petitions assert (and no other party denies) that the records would demonstrate that the result of the election was likely affected. Combining what was recorded about the lost ballot papers with what was ascertained in the re-count would have led to a different result.</a:t>
            </a:r>
            <a:endParaRPr lang="en-AU" sz="1600" dirty="0"/>
          </a:p>
        </p:txBody>
      </p:sp>
      <p:sp>
        <p:nvSpPr>
          <p:cNvPr id="4" name="Slide Number Placeholder 3">
            <a:extLst>
              <a:ext uri="{FF2B5EF4-FFF2-40B4-BE49-F238E27FC236}">
                <a16:creationId xmlns:a16="http://schemas.microsoft.com/office/drawing/2014/main" id="{CD0095F7-F0EC-4C76-9496-321E20C38D22}"/>
              </a:ext>
            </a:extLst>
          </p:cNvPr>
          <p:cNvSpPr>
            <a:spLocks noGrp="1"/>
          </p:cNvSpPr>
          <p:nvPr>
            <p:ph type="sldNum" sz="quarter" idx="12"/>
          </p:nvPr>
        </p:nvSpPr>
        <p:spPr/>
        <p:txBody>
          <a:bodyPr/>
          <a:lstStyle/>
          <a:p>
            <a:fld id="{F89FC6BB-8C27-F94A-91F2-E83A92A465D1}" type="slidenum">
              <a:rPr lang="en-AU" altLang="x-none" smtClean="0"/>
              <a:pPr/>
              <a:t>20</a:t>
            </a:fld>
            <a:endParaRPr lang="en-AU" altLang="x-none"/>
          </a:p>
        </p:txBody>
      </p:sp>
    </p:spTree>
    <p:extLst>
      <p:ext uri="{BB962C8B-B14F-4D97-AF65-F5344CB8AC3E}">
        <p14:creationId xmlns:p14="http://schemas.microsoft.com/office/powerpoint/2010/main" val="3675693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68CB-AF07-4E03-A511-CBCCB638EB98}"/>
              </a:ext>
            </a:extLst>
          </p:cNvPr>
          <p:cNvSpPr>
            <a:spLocks noGrp="1"/>
          </p:cNvSpPr>
          <p:nvPr>
            <p:ph type="title"/>
          </p:nvPr>
        </p:nvSpPr>
        <p:spPr/>
        <p:txBody>
          <a:bodyPr/>
          <a:lstStyle/>
          <a:p>
            <a:r>
              <a:rPr lang="en-AU" dirty="0"/>
              <a:t>Indirect Threats</a:t>
            </a:r>
          </a:p>
        </p:txBody>
      </p:sp>
      <p:sp>
        <p:nvSpPr>
          <p:cNvPr id="3" name="Text Placeholder 2">
            <a:extLst>
              <a:ext uri="{FF2B5EF4-FFF2-40B4-BE49-F238E27FC236}">
                <a16:creationId xmlns:a16="http://schemas.microsoft.com/office/drawing/2014/main" id="{B3559FAC-CBC2-46E8-B06F-1D2F7D463B56}"/>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F7946955-C9FC-476B-86EF-FD6C4F4CDF87}"/>
              </a:ext>
            </a:extLst>
          </p:cNvPr>
          <p:cNvSpPr>
            <a:spLocks noGrp="1"/>
          </p:cNvSpPr>
          <p:nvPr>
            <p:ph type="sldNum" sz="quarter" idx="12"/>
          </p:nvPr>
        </p:nvSpPr>
        <p:spPr/>
        <p:txBody>
          <a:bodyPr/>
          <a:lstStyle/>
          <a:p>
            <a:fld id="{7687EAC1-25B4-6649-AB5D-4B7E84931DA7}" type="slidenum">
              <a:rPr lang="en-AU" altLang="x-none" smtClean="0"/>
              <a:pPr/>
              <a:t>21</a:t>
            </a:fld>
            <a:endParaRPr lang="en-AU" altLang="x-none"/>
          </a:p>
        </p:txBody>
      </p:sp>
    </p:spTree>
    <p:extLst>
      <p:ext uri="{BB962C8B-B14F-4D97-AF65-F5344CB8AC3E}">
        <p14:creationId xmlns:p14="http://schemas.microsoft.com/office/powerpoint/2010/main" val="300513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6A54-D897-4D55-8788-FDC53B750759}"/>
              </a:ext>
            </a:extLst>
          </p:cNvPr>
          <p:cNvSpPr>
            <a:spLocks noGrp="1"/>
          </p:cNvSpPr>
          <p:nvPr>
            <p:ph type="title"/>
          </p:nvPr>
        </p:nvSpPr>
        <p:spPr/>
        <p:txBody>
          <a:bodyPr/>
          <a:lstStyle/>
          <a:p>
            <a:r>
              <a:rPr lang="en-AU" dirty="0"/>
              <a:t>Indirect Cyber Threats?</a:t>
            </a:r>
          </a:p>
        </p:txBody>
      </p:sp>
      <p:sp>
        <p:nvSpPr>
          <p:cNvPr id="3" name="Content Placeholder 2">
            <a:extLst>
              <a:ext uri="{FF2B5EF4-FFF2-40B4-BE49-F238E27FC236}">
                <a16:creationId xmlns:a16="http://schemas.microsoft.com/office/drawing/2014/main" id="{78DAAC28-9E57-4AA9-BCC2-DFE333EDE639}"/>
              </a:ext>
            </a:extLst>
          </p:cNvPr>
          <p:cNvSpPr>
            <a:spLocks noGrp="1"/>
          </p:cNvSpPr>
          <p:nvPr>
            <p:ph idx="1"/>
          </p:nvPr>
        </p:nvSpPr>
        <p:spPr/>
        <p:txBody>
          <a:bodyPr/>
          <a:lstStyle/>
          <a:p>
            <a:r>
              <a:rPr lang="en-AU" dirty="0"/>
              <a:t>What do we mean by misinformation and disinformation?</a:t>
            </a:r>
          </a:p>
          <a:p>
            <a:r>
              <a:rPr lang="en-AU" dirty="0"/>
              <a:t>What do we mean by foreign interference?</a:t>
            </a:r>
          </a:p>
        </p:txBody>
      </p:sp>
      <p:sp>
        <p:nvSpPr>
          <p:cNvPr id="4" name="Slide Number Placeholder 3">
            <a:extLst>
              <a:ext uri="{FF2B5EF4-FFF2-40B4-BE49-F238E27FC236}">
                <a16:creationId xmlns:a16="http://schemas.microsoft.com/office/drawing/2014/main" id="{F2B35500-83D3-4E6F-A3D0-D94692EEEE92}"/>
              </a:ext>
            </a:extLst>
          </p:cNvPr>
          <p:cNvSpPr>
            <a:spLocks noGrp="1"/>
          </p:cNvSpPr>
          <p:nvPr>
            <p:ph type="sldNum" sz="quarter" idx="12"/>
          </p:nvPr>
        </p:nvSpPr>
        <p:spPr/>
        <p:txBody>
          <a:bodyPr/>
          <a:lstStyle/>
          <a:p>
            <a:fld id="{F89FC6BB-8C27-F94A-91F2-E83A92A465D1}" type="slidenum">
              <a:rPr lang="en-AU" altLang="x-none" smtClean="0"/>
              <a:pPr/>
              <a:t>22</a:t>
            </a:fld>
            <a:endParaRPr lang="en-AU" altLang="x-none"/>
          </a:p>
        </p:txBody>
      </p:sp>
    </p:spTree>
    <p:extLst>
      <p:ext uri="{BB962C8B-B14F-4D97-AF65-F5344CB8AC3E}">
        <p14:creationId xmlns:p14="http://schemas.microsoft.com/office/powerpoint/2010/main" val="2622937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6A54-D897-4D55-8788-FDC53B750759}"/>
              </a:ext>
            </a:extLst>
          </p:cNvPr>
          <p:cNvSpPr>
            <a:spLocks noGrp="1"/>
          </p:cNvSpPr>
          <p:nvPr>
            <p:ph type="title"/>
          </p:nvPr>
        </p:nvSpPr>
        <p:spPr/>
        <p:txBody>
          <a:bodyPr/>
          <a:lstStyle/>
          <a:p>
            <a:r>
              <a:rPr lang="en-AU" dirty="0"/>
              <a:t>Indirect Cyber Threats?</a:t>
            </a:r>
          </a:p>
        </p:txBody>
      </p:sp>
      <p:sp>
        <p:nvSpPr>
          <p:cNvPr id="3" name="Content Placeholder 2">
            <a:extLst>
              <a:ext uri="{FF2B5EF4-FFF2-40B4-BE49-F238E27FC236}">
                <a16:creationId xmlns:a16="http://schemas.microsoft.com/office/drawing/2014/main" id="{78DAAC28-9E57-4AA9-BCC2-DFE333EDE639}"/>
              </a:ext>
            </a:extLst>
          </p:cNvPr>
          <p:cNvSpPr>
            <a:spLocks noGrp="1"/>
          </p:cNvSpPr>
          <p:nvPr>
            <p:ph idx="1"/>
          </p:nvPr>
        </p:nvSpPr>
        <p:spPr/>
        <p:txBody>
          <a:bodyPr/>
          <a:lstStyle/>
          <a:p>
            <a:r>
              <a:rPr lang="en-AU" dirty="0"/>
              <a:t>Misinformation: False information that may have an impact on voter choice, how electors cast their vote or discourage voting.</a:t>
            </a:r>
          </a:p>
          <a:p>
            <a:r>
              <a:rPr lang="en-AU" dirty="0"/>
              <a:t>Disinformation: Intentional misinformation</a:t>
            </a:r>
          </a:p>
        </p:txBody>
      </p:sp>
      <p:sp>
        <p:nvSpPr>
          <p:cNvPr id="4" name="Slide Number Placeholder 3">
            <a:extLst>
              <a:ext uri="{FF2B5EF4-FFF2-40B4-BE49-F238E27FC236}">
                <a16:creationId xmlns:a16="http://schemas.microsoft.com/office/drawing/2014/main" id="{F2B35500-83D3-4E6F-A3D0-D94692EEEE92}"/>
              </a:ext>
            </a:extLst>
          </p:cNvPr>
          <p:cNvSpPr>
            <a:spLocks noGrp="1"/>
          </p:cNvSpPr>
          <p:nvPr>
            <p:ph type="sldNum" sz="quarter" idx="12"/>
          </p:nvPr>
        </p:nvSpPr>
        <p:spPr/>
        <p:txBody>
          <a:bodyPr/>
          <a:lstStyle/>
          <a:p>
            <a:fld id="{F89FC6BB-8C27-F94A-91F2-E83A92A465D1}" type="slidenum">
              <a:rPr lang="en-AU" altLang="x-none" smtClean="0"/>
              <a:pPr/>
              <a:t>23</a:t>
            </a:fld>
            <a:endParaRPr lang="en-AU" altLang="x-none"/>
          </a:p>
        </p:txBody>
      </p:sp>
    </p:spTree>
    <p:extLst>
      <p:ext uri="{BB962C8B-B14F-4D97-AF65-F5344CB8AC3E}">
        <p14:creationId xmlns:p14="http://schemas.microsoft.com/office/powerpoint/2010/main" val="3388897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3F29-3F6C-40BA-87D4-D16506F48F32}"/>
              </a:ext>
            </a:extLst>
          </p:cNvPr>
          <p:cNvSpPr>
            <a:spLocks noGrp="1"/>
          </p:cNvSpPr>
          <p:nvPr>
            <p:ph type="title"/>
          </p:nvPr>
        </p:nvSpPr>
        <p:spPr/>
        <p:txBody>
          <a:bodyPr/>
          <a:lstStyle/>
          <a:p>
            <a:r>
              <a:rPr lang="en-AU" dirty="0"/>
              <a:t>Examples</a:t>
            </a:r>
          </a:p>
        </p:txBody>
      </p:sp>
      <p:sp>
        <p:nvSpPr>
          <p:cNvPr id="3" name="Content Placeholder 2">
            <a:extLst>
              <a:ext uri="{FF2B5EF4-FFF2-40B4-BE49-F238E27FC236}">
                <a16:creationId xmlns:a16="http://schemas.microsoft.com/office/drawing/2014/main" id="{9AC139D5-BADC-4ADA-BAD5-3FC131859597}"/>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905F3B34-6A11-4DC6-9D21-3DDAD7A7A94F}"/>
              </a:ext>
            </a:extLst>
          </p:cNvPr>
          <p:cNvSpPr>
            <a:spLocks noGrp="1"/>
          </p:cNvSpPr>
          <p:nvPr>
            <p:ph type="sldNum" sz="quarter" idx="12"/>
          </p:nvPr>
        </p:nvSpPr>
        <p:spPr/>
        <p:txBody>
          <a:bodyPr/>
          <a:lstStyle/>
          <a:p>
            <a:fld id="{F89FC6BB-8C27-F94A-91F2-E83A92A465D1}" type="slidenum">
              <a:rPr lang="en-AU" altLang="x-none" smtClean="0"/>
              <a:pPr/>
              <a:t>24</a:t>
            </a:fld>
            <a:endParaRPr lang="en-AU" altLang="x-none"/>
          </a:p>
        </p:txBody>
      </p:sp>
    </p:spTree>
    <p:extLst>
      <p:ext uri="{BB962C8B-B14F-4D97-AF65-F5344CB8AC3E}">
        <p14:creationId xmlns:p14="http://schemas.microsoft.com/office/powerpoint/2010/main" val="3945867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3F29-3F6C-40BA-87D4-D16506F48F32}"/>
              </a:ext>
            </a:extLst>
          </p:cNvPr>
          <p:cNvSpPr>
            <a:spLocks noGrp="1"/>
          </p:cNvSpPr>
          <p:nvPr>
            <p:ph type="title"/>
          </p:nvPr>
        </p:nvSpPr>
        <p:spPr/>
        <p:txBody>
          <a:bodyPr/>
          <a:lstStyle/>
          <a:p>
            <a:r>
              <a:rPr lang="en-AU" dirty="0"/>
              <a:t>Examples</a:t>
            </a:r>
          </a:p>
        </p:txBody>
      </p:sp>
      <p:sp>
        <p:nvSpPr>
          <p:cNvPr id="3" name="Content Placeholder 2">
            <a:extLst>
              <a:ext uri="{FF2B5EF4-FFF2-40B4-BE49-F238E27FC236}">
                <a16:creationId xmlns:a16="http://schemas.microsoft.com/office/drawing/2014/main" id="{9AC139D5-BADC-4ADA-BAD5-3FC131859597}"/>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905F3B34-6A11-4DC6-9D21-3DDAD7A7A94F}"/>
              </a:ext>
            </a:extLst>
          </p:cNvPr>
          <p:cNvSpPr>
            <a:spLocks noGrp="1"/>
          </p:cNvSpPr>
          <p:nvPr>
            <p:ph type="sldNum" sz="quarter" idx="12"/>
          </p:nvPr>
        </p:nvSpPr>
        <p:spPr/>
        <p:txBody>
          <a:bodyPr/>
          <a:lstStyle/>
          <a:p>
            <a:fld id="{F89FC6BB-8C27-F94A-91F2-E83A92A465D1}" type="slidenum">
              <a:rPr lang="en-AU" altLang="x-none" smtClean="0"/>
              <a:pPr/>
              <a:t>25</a:t>
            </a:fld>
            <a:endParaRPr lang="en-AU" altLang="x-none"/>
          </a:p>
        </p:txBody>
      </p:sp>
      <p:pic>
        <p:nvPicPr>
          <p:cNvPr id="2052" name="Picture 4" descr="It felt like a big tide': how the death tax lie infected Australia's  election campaign | Australian election 2019 | The Guardian">
            <a:extLst>
              <a:ext uri="{FF2B5EF4-FFF2-40B4-BE49-F238E27FC236}">
                <a16:creationId xmlns:a16="http://schemas.microsoft.com/office/drawing/2014/main" id="{E34BEC6C-2B05-4F84-A94F-61160558C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0" y="2434717"/>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arbon tax reduces Australia's greenhouse emissions by less than 0.1 per  cent – VASA">
            <a:extLst>
              <a:ext uri="{FF2B5EF4-FFF2-40B4-BE49-F238E27FC236}">
                <a16:creationId xmlns:a16="http://schemas.microsoft.com/office/drawing/2014/main" id="{1922B59B-4742-463C-A0CE-458A9A74D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085" y="4423283"/>
            <a:ext cx="2969804" cy="16705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ediscare campaign - ABC News (Australian Broadcasting Corporation)">
            <a:extLst>
              <a:ext uri="{FF2B5EF4-FFF2-40B4-BE49-F238E27FC236}">
                <a16:creationId xmlns:a16="http://schemas.microsoft.com/office/drawing/2014/main" id="{B084E51A-5ADA-4204-AF2F-4C8740DBCE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71" y="2518867"/>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iberals' lawyers say Chinese-language election signs could have been  better marked as party content - ABC News">
            <a:extLst>
              <a:ext uri="{FF2B5EF4-FFF2-40B4-BE49-F238E27FC236}">
                <a16:creationId xmlns:a16="http://schemas.microsoft.com/office/drawing/2014/main" id="{8EBF357D-508A-4609-97AD-F7275BE73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615" y="4607691"/>
            <a:ext cx="2313539" cy="130170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he GOP Keeps Proving There's No Election Fraud | WIRED">
            <a:extLst>
              <a:ext uri="{FF2B5EF4-FFF2-40B4-BE49-F238E27FC236}">
                <a16:creationId xmlns:a16="http://schemas.microsoft.com/office/drawing/2014/main" id="{8A162FA3-7CE2-49B5-8388-5EBD01FF51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575" y="4468326"/>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CF4E3ED-41AC-4386-B042-47BA49B94751}"/>
              </a:ext>
            </a:extLst>
          </p:cNvPr>
          <p:cNvPicPr>
            <a:picLocks noChangeAspect="1"/>
          </p:cNvPicPr>
          <p:nvPr/>
        </p:nvPicPr>
        <p:blipFill>
          <a:blip r:embed="rId7"/>
          <a:stretch>
            <a:fillRect/>
          </a:stretch>
        </p:blipFill>
        <p:spPr>
          <a:xfrm>
            <a:off x="3193317" y="2471402"/>
            <a:ext cx="3096344" cy="1583980"/>
          </a:xfrm>
          <a:prstGeom prst="rect">
            <a:avLst/>
          </a:prstGeom>
        </p:spPr>
      </p:pic>
    </p:spTree>
    <p:extLst>
      <p:ext uri="{BB962C8B-B14F-4D97-AF65-F5344CB8AC3E}">
        <p14:creationId xmlns:p14="http://schemas.microsoft.com/office/powerpoint/2010/main" val="1702511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C474-3F68-4041-AFDA-3F7E48E9CD9F}"/>
              </a:ext>
            </a:extLst>
          </p:cNvPr>
          <p:cNvSpPr>
            <a:spLocks noGrp="1"/>
          </p:cNvSpPr>
          <p:nvPr>
            <p:ph type="title"/>
          </p:nvPr>
        </p:nvSpPr>
        <p:spPr/>
        <p:txBody>
          <a:bodyPr/>
          <a:lstStyle/>
          <a:p>
            <a:r>
              <a:rPr lang="en-AU" dirty="0"/>
              <a:t>Impact of misinformation/disinformation</a:t>
            </a:r>
          </a:p>
        </p:txBody>
      </p:sp>
      <p:sp>
        <p:nvSpPr>
          <p:cNvPr id="3" name="Content Placeholder 2">
            <a:extLst>
              <a:ext uri="{FF2B5EF4-FFF2-40B4-BE49-F238E27FC236}">
                <a16:creationId xmlns:a16="http://schemas.microsoft.com/office/drawing/2014/main" id="{1918D53D-9F35-4B7E-B7F0-21154930A267}"/>
              </a:ext>
            </a:extLst>
          </p:cNvPr>
          <p:cNvSpPr>
            <a:spLocks noGrp="1"/>
          </p:cNvSpPr>
          <p:nvPr>
            <p:ph idx="1"/>
          </p:nvPr>
        </p:nvSpPr>
        <p:spPr/>
        <p:txBody>
          <a:bodyPr/>
          <a:lstStyle/>
          <a:p>
            <a:r>
              <a:rPr lang="en-AU" dirty="0"/>
              <a:t>Loss of trust in elections / the AEC</a:t>
            </a:r>
          </a:p>
          <a:p>
            <a:r>
              <a:rPr lang="en-AU" dirty="0"/>
              <a:t>Loss of trust in political parties</a:t>
            </a:r>
          </a:p>
          <a:p>
            <a:r>
              <a:rPr lang="en-AU" dirty="0"/>
              <a:t>Potential impact on voter intention</a:t>
            </a:r>
          </a:p>
          <a:p>
            <a:pPr lvl="1"/>
            <a:r>
              <a:rPr lang="en-AU" dirty="0"/>
              <a:t>Least likely outcome: </a:t>
            </a:r>
            <a:r>
              <a:rPr lang="en-US" dirty="0"/>
              <a:t>Spencer McKay and Chris </a:t>
            </a:r>
            <a:r>
              <a:rPr lang="en-US" dirty="0" err="1"/>
              <a:t>Tenove</a:t>
            </a:r>
            <a:r>
              <a:rPr lang="en-US" dirty="0"/>
              <a:t>, ‘Disinformation as a Threat to Deliberative Democracy’ (2020) (July) </a:t>
            </a:r>
            <a:r>
              <a:rPr lang="en-US" i="1" dirty="0"/>
              <a:t>Political Research Quarterly</a:t>
            </a:r>
            <a:r>
              <a:rPr lang="en-US" dirty="0"/>
              <a:t> 1</a:t>
            </a:r>
            <a:endParaRPr lang="en-AU" dirty="0"/>
          </a:p>
          <a:p>
            <a:endParaRPr lang="en-AU" dirty="0"/>
          </a:p>
        </p:txBody>
      </p:sp>
      <p:sp>
        <p:nvSpPr>
          <p:cNvPr id="4" name="Slide Number Placeholder 3">
            <a:extLst>
              <a:ext uri="{FF2B5EF4-FFF2-40B4-BE49-F238E27FC236}">
                <a16:creationId xmlns:a16="http://schemas.microsoft.com/office/drawing/2014/main" id="{AE00DA25-2DDC-4B3B-BDE1-4BD870700F64}"/>
              </a:ext>
            </a:extLst>
          </p:cNvPr>
          <p:cNvSpPr>
            <a:spLocks noGrp="1"/>
          </p:cNvSpPr>
          <p:nvPr>
            <p:ph type="sldNum" sz="quarter" idx="12"/>
          </p:nvPr>
        </p:nvSpPr>
        <p:spPr/>
        <p:txBody>
          <a:bodyPr/>
          <a:lstStyle/>
          <a:p>
            <a:fld id="{F89FC6BB-8C27-F94A-91F2-E83A92A465D1}" type="slidenum">
              <a:rPr lang="en-AU" altLang="x-none" smtClean="0"/>
              <a:pPr/>
              <a:t>26</a:t>
            </a:fld>
            <a:endParaRPr lang="en-AU" altLang="x-none"/>
          </a:p>
        </p:txBody>
      </p:sp>
    </p:spTree>
    <p:extLst>
      <p:ext uri="{BB962C8B-B14F-4D97-AF65-F5344CB8AC3E}">
        <p14:creationId xmlns:p14="http://schemas.microsoft.com/office/powerpoint/2010/main" val="4234697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7CC2-8AE3-4783-A911-C8E1DA47141A}"/>
              </a:ext>
            </a:extLst>
          </p:cNvPr>
          <p:cNvSpPr>
            <a:spLocks noGrp="1"/>
          </p:cNvSpPr>
          <p:nvPr>
            <p:ph type="title"/>
          </p:nvPr>
        </p:nvSpPr>
        <p:spPr/>
        <p:txBody>
          <a:bodyPr/>
          <a:lstStyle/>
          <a:p>
            <a:r>
              <a:rPr lang="en-AU" dirty="0"/>
              <a:t>Factors exacerbating the issue</a:t>
            </a:r>
          </a:p>
        </p:txBody>
      </p:sp>
      <p:sp>
        <p:nvSpPr>
          <p:cNvPr id="3" name="Content Placeholder 2">
            <a:extLst>
              <a:ext uri="{FF2B5EF4-FFF2-40B4-BE49-F238E27FC236}">
                <a16:creationId xmlns:a16="http://schemas.microsoft.com/office/drawing/2014/main" id="{61D00A99-E6C3-4586-8DC5-63565D25DA5D}"/>
              </a:ext>
            </a:extLst>
          </p:cNvPr>
          <p:cNvSpPr>
            <a:spLocks noGrp="1"/>
          </p:cNvSpPr>
          <p:nvPr>
            <p:ph idx="1"/>
          </p:nvPr>
        </p:nvSpPr>
        <p:spPr/>
        <p:txBody>
          <a:bodyPr/>
          <a:lstStyle/>
          <a:p>
            <a:r>
              <a:rPr lang="en-AU" sz="2800" dirty="0"/>
              <a:t>Increased reliance on social media for news</a:t>
            </a:r>
          </a:p>
          <a:p>
            <a:r>
              <a:rPr lang="en-AU" sz="2800" dirty="0"/>
              <a:t>Rise of echo chambers</a:t>
            </a:r>
          </a:p>
          <a:p>
            <a:r>
              <a:rPr lang="en-AU" sz="2800" dirty="0"/>
              <a:t>Lack of engagement between different sides of politics</a:t>
            </a:r>
          </a:p>
          <a:p>
            <a:r>
              <a:rPr lang="en-AU" sz="2800" dirty="0"/>
              <a:t>Increase in amount of fake news generally</a:t>
            </a:r>
          </a:p>
          <a:p>
            <a:r>
              <a:rPr lang="en-AU" sz="2800" dirty="0"/>
              <a:t>Decreasing funding to reputable news sources</a:t>
            </a:r>
          </a:p>
          <a:p>
            <a:r>
              <a:rPr lang="en-AU" sz="2800" dirty="0"/>
              <a:t>Limits on fact checking websites</a:t>
            </a:r>
          </a:p>
        </p:txBody>
      </p:sp>
      <p:sp>
        <p:nvSpPr>
          <p:cNvPr id="4" name="Slide Number Placeholder 3">
            <a:extLst>
              <a:ext uri="{FF2B5EF4-FFF2-40B4-BE49-F238E27FC236}">
                <a16:creationId xmlns:a16="http://schemas.microsoft.com/office/drawing/2014/main" id="{AE0B9E11-20A8-49ED-A593-9166DB8B18AA}"/>
              </a:ext>
            </a:extLst>
          </p:cNvPr>
          <p:cNvSpPr>
            <a:spLocks noGrp="1"/>
          </p:cNvSpPr>
          <p:nvPr>
            <p:ph type="sldNum" sz="quarter" idx="12"/>
          </p:nvPr>
        </p:nvSpPr>
        <p:spPr/>
        <p:txBody>
          <a:bodyPr/>
          <a:lstStyle/>
          <a:p>
            <a:fld id="{F89FC6BB-8C27-F94A-91F2-E83A92A465D1}" type="slidenum">
              <a:rPr lang="en-AU" altLang="x-none" smtClean="0"/>
              <a:pPr/>
              <a:t>27</a:t>
            </a:fld>
            <a:endParaRPr lang="en-AU" altLang="x-none"/>
          </a:p>
        </p:txBody>
      </p:sp>
    </p:spTree>
    <p:extLst>
      <p:ext uri="{BB962C8B-B14F-4D97-AF65-F5344CB8AC3E}">
        <p14:creationId xmlns:p14="http://schemas.microsoft.com/office/powerpoint/2010/main" val="2430527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1283-AC73-4204-A0C4-A24AB3653BAC}"/>
              </a:ext>
            </a:extLst>
          </p:cNvPr>
          <p:cNvSpPr>
            <a:spLocks noGrp="1"/>
          </p:cNvSpPr>
          <p:nvPr>
            <p:ph type="title"/>
          </p:nvPr>
        </p:nvSpPr>
        <p:spPr/>
        <p:txBody>
          <a:bodyPr/>
          <a:lstStyle/>
          <a:p>
            <a:r>
              <a:rPr lang="en-AU" dirty="0"/>
              <a:t>Future Technologies: Political Deepfakes</a:t>
            </a:r>
          </a:p>
        </p:txBody>
      </p:sp>
      <p:sp>
        <p:nvSpPr>
          <p:cNvPr id="3" name="Content Placeholder 2">
            <a:extLst>
              <a:ext uri="{FF2B5EF4-FFF2-40B4-BE49-F238E27FC236}">
                <a16:creationId xmlns:a16="http://schemas.microsoft.com/office/drawing/2014/main" id="{31543DD4-E64A-4A18-B3B1-2E73AE01DBE1}"/>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129C3630-230D-4974-A4E2-D1B8EAB64D88}"/>
              </a:ext>
            </a:extLst>
          </p:cNvPr>
          <p:cNvSpPr>
            <a:spLocks noGrp="1"/>
          </p:cNvSpPr>
          <p:nvPr>
            <p:ph type="sldNum" sz="quarter" idx="12"/>
          </p:nvPr>
        </p:nvSpPr>
        <p:spPr/>
        <p:txBody>
          <a:bodyPr/>
          <a:lstStyle/>
          <a:p>
            <a:fld id="{F89FC6BB-8C27-F94A-91F2-E83A92A465D1}" type="slidenum">
              <a:rPr lang="en-AU" altLang="x-none" smtClean="0"/>
              <a:pPr/>
              <a:t>28</a:t>
            </a:fld>
            <a:endParaRPr lang="en-AU" altLang="x-none"/>
          </a:p>
        </p:txBody>
      </p:sp>
      <p:pic>
        <p:nvPicPr>
          <p:cNvPr id="5" name="Picture 4">
            <a:extLst>
              <a:ext uri="{FF2B5EF4-FFF2-40B4-BE49-F238E27FC236}">
                <a16:creationId xmlns:a16="http://schemas.microsoft.com/office/drawing/2014/main" id="{CE53AB98-A9F3-4235-AB18-69A6177998DA}"/>
              </a:ext>
            </a:extLst>
          </p:cNvPr>
          <p:cNvPicPr>
            <a:picLocks noChangeAspect="1"/>
          </p:cNvPicPr>
          <p:nvPr/>
        </p:nvPicPr>
        <p:blipFill>
          <a:blip r:embed="rId3"/>
          <a:stretch>
            <a:fillRect/>
          </a:stretch>
        </p:blipFill>
        <p:spPr>
          <a:xfrm>
            <a:off x="2130864" y="3336291"/>
            <a:ext cx="1707011" cy="1800000"/>
          </a:xfrm>
          <a:prstGeom prst="rect">
            <a:avLst/>
          </a:prstGeom>
        </p:spPr>
      </p:pic>
      <p:pic>
        <p:nvPicPr>
          <p:cNvPr id="6" name="Picture 5">
            <a:extLst>
              <a:ext uri="{FF2B5EF4-FFF2-40B4-BE49-F238E27FC236}">
                <a16:creationId xmlns:a16="http://schemas.microsoft.com/office/drawing/2014/main" id="{315E1862-4D62-4C3C-A250-EA731FA89082}"/>
              </a:ext>
            </a:extLst>
          </p:cNvPr>
          <p:cNvPicPr>
            <a:picLocks noChangeAspect="1"/>
          </p:cNvPicPr>
          <p:nvPr/>
        </p:nvPicPr>
        <p:blipFill>
          <a:blip r:embed="rId4"/>
          <a:stretch>
            <a:fillRect/>
          </a:stretch>
        </p:blipFill>
        <p:spPr>
          <a:xfrm>
            <a:off x="4020893" y="3336291"/>
            <a:ext cx="1437838" cy="1800000"/>
          </a:xfrm>
          <a:prstGeom prst="rect">
            <a:avLst/>
          </a:prstGeom>
        </p:spPr>
      </p:pic>
      <p:pic>
        <p:nvPicPr>
          <p:cNvPr id="7" name="Picture 6">
            <a:extLst>
              <a:ext uri="{FF2B5EF4-FFF2-40B4-BE49-F238E27FC236}">
                <a16:creationId xmlns:a16="http://schemas.microsoft.com/office/drawing/2014/main" id="{773AB836-FB4E-4678-A18F-64F966E28D00}"/>
              </a:ext>
            </a:extLst>
          </p:cNvPr>
          <p:cNvPicPr>
            <a:picLocks noChangeAspect="1"/>
          </p:cNvPicPr>
          <p:nvPr/>
        </p:nvPicPr>
        <p:blipFill>
          <a:blip r:embed="rId5"/>
          <a:stretch>
            <a:fillRect/>
          </a:stretch>
        </p:blipFill>
        <p:spPr>
          <a:xfrm>
            <a:off x="436149" y="3336291"/>
            <a:ext cx="1534091" cy="1800000"/>
          </a:xfrm>
          <a:prstGeom prst="rect">
            <a:avLst/>
          </a:prstGeom>
        </p:spPr>
      </p:pic>
      <p:pic>
        <p:nvPicPr>
          <p:cNvPr id="8" name="Picture 7">
            <a:extLst>
              <a:ext uri="{FF2B5EF4-FFF2-40B4-BE49-F238E27FC236}">
                <a16:creationId xmlns:a16="http://schemas.microsoft.com/office/drawing/2014/main" id="{4BBB0FDF-8DA6-4472-835D-6A0E3AAE067F}"/>
              </a:ext>
            </a:extLst>
          </p:cNvPr>
          <p:cNvPicPr>
            <a:picLocks noChangeAspect="1"/>
          </p:cNvPicPr>
          <p:nvPr/>
        </p:nvPicPr>
        <p:blipFill>
          <a:blip r:embed="rId6"/>
          <a:stretch>
            <a:fillRect/>
          </a:stretch>
        </p:blipFill>
        <p:spPr>
          <a:xfrm>
            <a:off x="7358858" y="3303048"/>
            <a:ext cx="1553846" cy="1800000"/>
          </a:xfrm>
          <a:prstGeom prst="rect">
            <a:avLst/>
          </a:prstGeom>
        </p:spPr>
      </p:pic>
      <p:pic>
        <p:nvPicPr>
          <p:cNvPr id="9" name="Picture 8">
            <a:extLst>
              <a:ext uri="{FF2B5EF4-FFF2-40B4-BE49-F238E27FC236}">
                <a16:creationId xmlns:a16="http://schemas.microsoft.com/office/drawing/2014/main" id="{752208BB-03A7-45F0-B622-3C936CFDF7A0}"/>
              </a:ext>
            </a:extLst>
          </p:cNvPr>
          <p:cNvPicPr>
            <a:picLocks noChangeAspect="1"/>
          </p:cNvPicPr>
          <p:nvPr/>
        </p:nvPicPr>
        <p:blipFill>
          <a:blip r:embed="rId7"/>
          <a:stretch>
            <a:fillRect/>
          </a:stretch>
        </p:blipFill>
        <p:spPr>
          <a:xfrm>
            <a:off x="5619355" y="3336291"/>
            <a:ext cx="1578879" cy="1800000"/>
          </a:xfrm>
          <a:prstGeom prst="rect">
            <a:avLst/>
          </a:prstGeom>
        </p:spPr>
      </p:pic>
    </p:spTree>
    <p:extLst>
      <p:ext uri="{BB962C8B-B14F-4D97-AF65-F5344CB8AC3E}">
        <p14:creationId xmlns:p14="http://schemas.microsoft.com/office/powerpoint/2010/main" val="197391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B74C2-D544-4BBB-8B48-566AB537C757}"/>
              </a:ext>
            </a:extLst>
          </p:cNvPr>
          <p:cNvSpPr>
            <a:spLocks noGrp="1"/>
          </p:cNvSpPr>
          <p:nvPr>
            <p:ph type="title"/>
          </p:nvPr>
        </p:nvSpPr>
        <p:spPr/>
        <p:txBody>
          <a:bodyPr/>
          <a:lstStyle/>
          <a:p>
            <a:r>
              <a:rPr lang="en-AU" dirty="0"/>
              <a:t>What could they show?</a:t>
            </a:r>
          </a:p>
        </p:txBody>
      </p:sp>
      <p:sp>
        <p:nvSpPr>
          <p:cNvPr id="3" name="Content Placeholder 2">
            <a:extLst>
              <a:ext uri="{FF2B5EF4-FFF2-40B4-BE49-F238E27FC236}">
                <a16:creationId xmlns:a16="http://schemas.microsoft.com/office/drawing/2014/main" id="{9E580921-CA60-4842-B874-8E818CFFA950}"/>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D4AE4DA9-C60B-4BBB-9EDF-2555BEE13D01}"/>
              </a:ext>
            </a:extLst>
          </p:cNvPr>
          <p:cNvSpPr>
            <a:spLocks noGrp="1"/>
          </p:cNvSpPr>
          <p:nvPr>
            <p:ph type="sldNum" sz="quarter" idx="12"/>
          </p:nvPr>
        </p:nvSpPr>
        <p:spPr/>
        <p:txBody>
          <a:bodyPr/>
          <a:lstStyle/>
          <a:p>
            <a:fld id="{F89FC6BB-8C27-F94A-91F2-E83A92A465D1}" type="slidenum">
              <a:rPr lang="en-AU" altLang="x-none" smtClean="0"/>
              <a:pPr/>
              <a:t>29</a:t>
            </a:fld>
            <a:endParaRPr lang="en-AU" altLang="x-none"/>
          </a:p>
        </p:txBody>
      </p:sp>
      <p:graphicFrame>
        <p:nvGraphicFramePr>
          <p:cNvPr id="5" name="Content Placeholder 2">
            <a:extLst>
              <a:ext uri="{FF2B5EF4-FFF2-40B4-BE49-F238E27FC236}">
                <a16:creationId xmlns:a16="http://schemas.microsoft.com/office/drawing/2014/main" id="{B6408F39-F45B-4B4F-9465-CE30F630E5E8}"/>
              </a:ext>
            </a:extLst>
          </p:cNvPr>
          <p:cNvGraphicFramePr>
            <a:graphicFrameLocks/>
          </p:cNvGraphicFramePr>
          <p:nvPr>
            <p:extLst>
              <p:ext uri="{D42A27DB-BD31-4B8C-83A1-F6EECF244321}">
                <p14:modId xmlns:p14="http://schemas.microsoft.com/office/powerpoint/2010/main" val="2596429580"/>
              </p:ext>
            </p:extLst>
          </p:nvPr>
        </p:nvGraphicFramePr>
        <p:xfrm>
          <a:off x="403721" y="1921787"/>
          <a:ext cx="8358783" cy="3431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471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Federal jurisdiction – how does voting work</a:t>
            </a:r>
          </a:p>
          <a:p>
            <a:r>
              <a:rPr lang="en-AU" dirty="0"/>
              <a:t>Direct cyber threats</a:t>
            </a:r>
          </a:p>
          <a:p>
            <a:pPr lvl="1"/>
            <a:r>
              <a:rPr lang="en-AU" dirty="0"/>
              <a:t>What happens if someone succeeds?</a:t>
            </a:r>
          </a:p>
          <a:p>
            <a:r>
              <a:rPr lang="en-AU" dirty="0"/>
              <a:t>Indirect cyber threats</a:t>
            </a:r>
          </a:p>
          <a:p>
            <a:pPr lvl="1"/>
            <a:r>
              <a:rPr lang="en-AU" dirty="0"/>
              <a:t>Misinformation and disinformation</a:t>
            </a:r>
          </a:p>
          <a:p>
            <a:pPr lvl="1"/>
            <a:r>
              <a:rPr lang="en-AU" dirty="0"/>
              <a:t>Future technologies</a:t>
            </a:r>
          </a:p>
          <a:p>
            <a:r>
              <a:rPr lang="en-AU" dirty="0"/>
              <a:t>Principles for reform</a:t>
            </a:r>
          </a:p>
          <a:p>
            <a:endParaRPr lang="en-AU" dirty="0"/>
          </a:p>
        </p:txBody>
      </p:sp>
      <p:sp>
        <p:nvSpPr>
          <p:cNvPr id="4" name="Slide Number Placeholder 3"/>
          <p:cNvSpPr>
            <a:spLocks noGrp="1"/>
          </p:cNvSpPr>
          <p:nvPr>
            <p:ph type="sldNum" sz="quarter" idx="12"/>
          </p:nvPr>
        </p:nvSpPr>
        <p:spPr/>
        <p:txBody>
          <a:bodyPr/>
          <a:lstStyle/>
          <a:p>
            <a:fld id="{F89FC6BB-8C27-F94A-91F2-E83A92A465D1}" type="slidenum">
              <a:rPr lang="en-AU" altLang="x-none" smtClean="0"/>
              <a:pPr/>
              <a:t>3</a:t>
            </a:fld>
            <a:endParaRPr lang="en-AU" altLang="x-none"/>
          </a:p>
        </p:txBody>
      </p:sp>
      <p:sp>
        <p:nvSpPr>
          <p:cNvPr id="5" name="Title 4">
            <a:extLst>
              <a:ext uri="{FF2B5EF4-FFF2-40B4-BE49-F238E27FC236}">
                <a16:creationId xmlns:a16="http://schemas.microsoft.com/office/drawing/2014/main" id="{9FABCE64-437E-448D-96DF-816FB9304640}"/>
              </a:ext>
            </a:extLst>
          </p:cNvPr>
          <p:cNvSpPr>
            <a:spLocks noGrp="1"/>
          </p:cNvSpPr>
          <p:nvPr>
            <p:ph type="title"/>
          </p:nvPr>
        </p:nvSpPr>
        <p:spPr/>
        <p:txBody>
          <a:bodyPr/>
          <a:lstStyle/>
          <a:p>
            <a:r>
              <a:rPr lang="en-AU" dirty="0"/>
              <a:t>Focus of Lecture</a:t>
            </a:r>
          </a:p>
        </p:txBody>
      </p:sp>
    </p:spTree>
    <p:extLst>
      <p:ext uri="{BB962C8B-B14F-4D97-AF65-F5344CB8AC3E}">
        <p14:creationId xmlns:p14="http://schemas.microsoft.com/office/powerpoint/2010/main" val="2050129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7725-4B6E-4FC5-9619-C2B21C48846C}"/>
              </a:ext>
            </a:extLst>
          </p:cNvPr>
          <p:cNvSpPr>
            <a:spLocks noGrp="1"/>
          </p:cNvSpPr>
          <p:nvPr>
            <p:ph type="title"/>
          </p:nvPr>
        </p:nvSpPr>
        <p:spPr/>
        <p:txBody>
          <a:bodyPr/>
          <a:lstStyle/>
          <a:p>
            <a:r>
              <a:rPr lang="en-AU" dirty="0"/>
              <a:t>Challenges of deepfakes</a:t>
            </a:r>
          </a:p>
        </p:txBody>
      </p:sp>
      <p:sp>
        <p:nvSpPr>
          <p:cNvPr id="3" name="Content Placeholder 2">
            <a:extLst>
              <a:ext uri="{FF2B5EF4-FFF2-40B4-BE49-F238E27FC236}">
                <a16:creationId xmlns:a16="http://schemas.microsoft.com/office/drawing/2014/main" id="{1C58C472-FEF4-4361-81C8-FD95C0101A2F}"/>
              </a:ext>
            </a:extLst>
          </p:cNvPr>
          <p:cNvSpPr>
            <a:spLocks noGrp="1"/>
          </p:cNvSpPr>
          <p:nvPr>
            <p:ph idx="1"/>
          </p:nvPr>
        </p:nvSpPr>
        <p:spPr/>
        <p:txBody>
          <a:bodyPr/>
          <a:lstStyle/>
          <a:p>
            <a:r>
              <a:rPr lang="en-AU" dirty="0"/>
              <a:t>Hard to disprove</a:t>
            </a:r>
          </a:p>
          <a:p>
            <a:r>
              <a:rPr lang="en-AU" dirty="0"/>
              <a:t>Easily spread</a:t>
            </a:r>
          </a:p>
          <a:p>
            <a:r>
              <a:rPr lang="en-AU" dirty="0"/>
              <a:t>Can be posted from overseas or anonymously and then picked up and reported on</a:t>
            </a:r>
          </a:p>
          <a:p>
            <a:r>
              <a:rPr lang="en-AU" dirty="0"/>
              <a:t>Can enable politicians to claim true footage has been faked</a:t>
            </a:r>
          </a:p>
        </p:txBody>
      </p:sp>
      <p:sp>
        <p:nvSpPr>
          <p:cNvPr id="4" name="Slide Number Placeholder 3">
            <a:extLst>
              <a:ext uri="{FF2B5EF4-FFF2-40B4-BE49-F238E27FC236}">
                <a16:creationId xmlns:a16="http://schemas.microsoft.com/office/drawing/2014/main" id="{88691E3F-FF0E-455C-8AB1-52EB297F396B}"/>
              </a:ext>
            </a:extLst>
          </p:cNvPr>
          <p:cNvSpPr>
            <a:spLocks noGrp="1"/>
          </p:cNvSpPr>
          <p:nvPr>
            <p:ph type="sldNum" sz="quarter" idx="12"/>
          </p:nvPr>
        </p:nvSpPr>
        <p:spPr/>
        <p:txBody>
          <a:bodyPr/>
          <a:lstStyle/>
          <a:p>
            <a:fld id="{F89FC6BB-8C27-F94A-91F2-E83A92A465D1}" type="slidenum">
              <a:rPr lang="en-AU" altLang="x-none" smtClean="0"/>
              <a:pPr/>
              <a:t>30</a:t>
            </a:fld>
            <a:endParaRPr lang="en-AU" altLang="x-none"/>
          </a:p>
        </p:txBody>
      </p:sp>
    </p:spTree>
    <p:extLst>
      <p:ext uri="{BB962C8B-B14F-4D97-AF65-F5344CB8AC3E}">
        <p14:creationId xmlns:p14="http://schemas.microsoft.com/office/powerpoint/2010/main" val="680517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AA2D-EA44-4253-8778-4480C233D5C0}"/>
              </a:ext>
            </a:extLst>
          </p:cNvPr>
          <p:cNvSpPr>
            <a:spLocks noGrp="1"/>
          </p:cNvSpPr>
          <p:nvPr>
            <p:ph type="title"/>
          </p:nvPr>
        </p:nvSpPr>
        <p:spPr/>
        <p:txBody>
          <a:bodyPr/>
          <a:lstStyle/>
          <a:p>
            <a:r>
              <a:rPr lang="en-AU" dirty="0"/>
              <a:t>Examples of Deepfakes</a:t>
            </a:r>
          </a:p>
        </p:txBody>
      </p:sp>
      <p:sp>
        <p:nvSpPr>
          <p:cNvPr id="3" name="Content Placeholder 2">
            <a:extLst>
              <a:ext uri="{FF2B5EF4-FFF2-40B4-BE49-F238E27FC236}">
                <a16:creationId xmlns:a16="http://schemas.microsoft.com/office/drawing/2014/main" id="{6755FA77-5E3A-45AA-A4D5-78D53AC13B5B}"/>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CB9B83F3-2CDC-43B8-9D04-8E92E669EB53}"/>
              </a:ext>
            </a:extLst>
          </p:cNvPr>
          <p:cNvSpPr>
            <a:spLocks noGrp="1"/>
          </p:cNvSpPr>
          <p:nvPr>
            <p:ph type="sldNum" sz="quarter" idx="12"/>
          </p:nvPr>
        </p:nvSpPr>
        <p:spPr/>
        <p:txBody>
          <a:bodyPr/>
          <a:lstStyle/>
          <a:p>
            <a:fld id="{F89FC6BB-8C27-F94A-91F2-E83A92A465D1}" type="slidenum">
              <a:rPr lang="en-AU" altLang="x-none" smtClean="0"/>
              <a:pPr/>
              <a:t>31</a:t>
            </a:fld>
            <a:endParaRPr lang="en-AU" altLang="x-none"/>
          </a:p>
        </p:txBody>
      </p:sp>
    </p:spTree>
    <p:extLst>
      <p:ext uri="{BB962C8B-B14F-4D97-AF65-F5344CB8AC3E}">
        <p14:creationId xmlns:p14="http://schemas.microsoft.com/office/powerpoint/2010/main" val="3578865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3C23-D273-475C-BE8E-C13434660E39}"/>
              </a:ext>
            </a:extLst>
          </p:cNvPr>
          <p:cNvSpPr>
            <a:spLocks noGrp="1"/>
          </p:cNvSpPr>
          <p:nvPr>
            <p:ph type="title"/>
          </p:nvPr>
        </p:nvSpPr>
        <p:spPr/>
        <p:txBody>
          <a:bodyPr/>
          <a:lstStyle/>
          <a:p>
            <a:r>
              <a:rPr lang="en-AU" dirty="0"/>
              <a:t>Combatting the threat of misinformation</a:t>
            </a:r>
          </a:p>
        </p:txBody>
      </p:sp>
      <p:sp>
        <p:nvSpPr>
          <p:cNvPr id="3" name="Text Placeholder 2">
            <a:extLst>
              <a:ext uri="{FF2B5EF4-FFF2-40B4-BE49-F238E27FC236}">
                <a16:creationId xmlns:a16="http://schemas.microsoft.com/office/drawing/2014/main" id="{3BDAC64F-0611-43CB-B6DA-DD444904E42F}"/>
              </a:ext>
            </a:extLst>
          </p:cNvPr>
          <p:cNvSpPr>
            <a:spLocks noGrp="1"/>
          </p:cNvSpPr>
          <p:nvPr>
            <p:ph type="body" idx="1"/>
          </p:nvPr>
        </p:nvSpPr>
        <p:spPr/>
        <p:txBody>
          <a:bodyPr/>
          <a:lstStyle/>
          <a:p>
            <a:endParaRPr lang="en-AU"/>
          </a:p>
        </p:txBody>
      </p:sp>
      <p:sp>
        <p:nvSpPr>
          <p:cNvPr id="4" name="Slide Number Placeholder 3">
            <a:extLst>
              <a:ext uri="{FF2B5EF4-FFF2-40B4-BE49-F238E27FC236}">
                <a16:creationId xmlns:a16="http://schemas.microsoft.com/office/drawing/2014/main" id="{7185DF9A-FB4D-4DD9-AEB2-34D00ED01F98}"/>
              </a:ext>
            </a:extLst>
          </p:cNvPr>
          <p:cNvSpPr>
            <a:spLocks noGrp="1"/>
          </p:cNvSpPr>
          <p:nvPr>
            <p:ph type="sldNum" sz="quarter" idx="12"/>
          </p:nvPr>
        </p:nvSpPr>
        <p:spPr/>
        <p:txBody>
          <a:bodyPr/>
          <a:lstStyle/>
          <a:p>
            <a:fld id="{7687EAC1-25B4-6649-AB5D-4B7E84931DA7}" type="slidenum">
              <a:rPr lang="en-AU" altLang="x-none" smtClean="0"/>
              <a:pPr/>
              <a:t>32</a:t>
            </a:fld>
            <a:endParaRPr lang="en-AU" altLang="x-none"/>
          </a:p>
        </p:txBody>
      </p:sp>
    </p:spTree>
    <p:extLst>
      <p:ext uri="{BB962C8B-B14F-4D97-AF65-F5344CB8AC3E}">
        <p14:creationId xmlns:p14="http://schemas.microsoft.com/office/powerpoint/2010/main" val="2792209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D636-A500-47CC-92DC-E2860C5F2B86}"/>
              </a:ext>
            </a:extLst>
          </p:cNvPr>
          <p:cNvSpPr>
            <a:spLocks noGrp="1"/>
          </p:cNvSpPr>
          <p:nvPr>
            <p:ph type="title"/>
          </p:nvPr>
        </p:nvSpPr>
        <p:spPr/>
        <p:txBody>
          <a:bodyPr/>
          <a:lstStyle/>
          <a:p>
            <a:r>
              <a:rPr lang="en-AU" dirty="0"/>
              <a:t>Legislation?</a:t>
            </a:r>
          </a:p>
        </p:txBody>
      </p:sp>
      <p:sp>
        <p:nvSpPr>
          <p:cNvPr id="3" name="Content Placeholder 2">
            <a:extLst>
              <a:ext uri="{FF2B5EF4-FFF2-40B4-BE49-F238E27FC236}">
                <a16:creationId xmlns:a16="http://schemas.microsoft.com/office/drawing/2014/main" id="{7520654B-254F-4E89-871D-909C2C6E5507}"/>
              </a:ext>
            </a:extLst>
          </p:cNvPr>
          <p:cNvSpPr>
            <a:spLocks noGrp="1"/>
          </p:cNvSpPr>
          <p:nvPr>
            <p:ph idx="1"/>
          </p:nvPr>
        </p:nvSpPr>
        <p:spPr/>
        <p:txBody>
          <a:bodyPr/>
          <a:lstStyle/>
          <a:p>
            <a:r>
              <a:rPr lang="en-AU" sz="2200" dirty="0"/>
              <a:t>Section 383(1) </a:t>
            </a:r>
            <a:r>
              <a:rPr lang="en-AU" sz="2200" i="1" dirty="0"/>
              <a:t>Electoral Act </a:t>
            </a:r>
            <a:r>
              <a:rPr lang="en-AU" sz="2200" dirty="0"/>
              <a:t>– Federal Court may grant an injunction where an offence under the Act has occurred or is likely to occur.</a:t>
            </a:r>
          </a:p>
          <a:p>
            <a:r>
              <a:rPr lang="en-US" sz="2200" b="1" dirty="0"/>
              <a:t>329 Misleading or deceptive publications etc.</a:t>
            </a:r>
          </a:p>
          <a:p>
            <a:pPr lvl="1"/>
            <a:r>
              <a:rPr lang="en-US" sz="2200" dirty="0"/>
              <a:t>(1) A person shall not, during the relevant period in relation to an election under this Act, print, publish or distribute, or cause, permit or authorize to be printed, published or distributed, any matter or thing that is likely </a:t>
            </a:r>
            <a:r>
              <a:rPr lang="en-US" sz="2200" b="1" dirty="0"/>
              <a:t>to mislead or deceive an elector in relation to the casting of a vote</a:t>
            </a:r>
            <a:endParaRPr lang="en-AU" sz="2200" b="1" dirty="0"/>
          </a:p>
        </p:txBody>
      </p:sp>
      <p:sp>
        <p:nvSpPr>
          <p:cNvPr id="4" name="Slide Number Placeholder 3">
            <a:extLst>
              <a:ext uri="{FF2B5EF4-FFF2-40B4-BE49-F238E27FC236}">
                <a16:creationId xmlns:a16="http://schemas.microsoft.com/office/drawing/2014/main" id="{A3D45C5A-7D46-401F-BB10-FD3388DFF333}"/>
              </a:ext>
            </a:extLst>
          </p:cNvPr>
          <p:cNvSpPr>
            <a:spLocks noGrp="1"/>
          </p:cNvSpPr>
          <p:nvPr>
            <p:ph type="sldNum" sz="quarter" idx="12"/>
          </p:nvPr>
        </p:nvSpPr>
        <p:spPr/>
        <p:txBody>
          <a:bodyPr/>
          <a:lstStyle/>
          <a:p>
            <a:fld id="{F89FC6BB-8C27-F94A-91F2-E83A92A465D1}" type="slidenum">
              <a:rPr lang="en-AU" altLang="x-none" smtClean="0"/>
              <a:pPr/>
              <a:t>33</a:t>
            </a:fld>
            <a:endParaRPr lang="en-AU" altLang="x-none"/>
          </a:p>
        </p:txBody>
      </p:sp>
    </p:spTree>
    <p:extLst>
      <p:ext uri="{BB962C8B-B14F-4D97-AF65-F5344CB8AC3E}">
        <p14:creationId xmlns:p14="http://schemas.microsoft.com/office/powerpoint/2010/main" val="3134827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5B41-2FCF-4F2F-A78B-453112D1BA66}"/>
              </a:ext>
            </a:extLst>
          </p:cNvPr>
          <p:cNvSpPr>
            <a:spLocks noGrp="1"/>
          </p:cNvSpPr>
          <p:nvPr>
            <p:ph type="title"/>
          </p:nvPr>
        </p:nvSpPr>
        <p:spPr/>
        <p:txBody>
          <a:bodyPr/>
          <a:lstStyle/>
          <a:p>
            <a:r>
              <a:rPr lang="en-AU" i="1" dirty="0"/>
              <a:t>Garbett v Liu</a:t>
            </a:r>
          </a:p>
        </p:txBody>
      </p:sp>
      <p:sp>
        <p:nvSpPr>
          <p:cNvPr id="3" name="Content Placeholder 2">
            <a:extLst>
              <a:ext uri="{FF2B5EF4-FFF2-40B4-BE49-F238E27FC236}">
                <a16:creationId xmlns:a16="http://schemas.microsoft.com/office/drawing/2014/main" id="{0E4C4F68-4A79-4AC6-AAE5-5A66E9D7F7C2}"/>
              </a:ext>
            </a:extLst>
          </p:cNvPr>
          <p:cNvSpPr>
            <a:spLocks noGrp="1"/>
          </p:cNvSpPr>
          <p:nvPr>
            <p:ph idx="1"/>
          </p:nvPr>
        </p:nvSpPr>
        <p:spPr/>
        <p:txBody>
          <a:bodyPr/>
          <a:lstStyle/>
          <a:p>
            <a:r>
              <a:rPr lang="en-US" sz="2600" dirty="0"/>
              <a:t>The provision is not concerned with a matter or thing which is misleading or deceptive and which might influence an elector in forming a judgment … It is concerned with the casting of the vote … The distinction is one between the formation of the political or voting judgment of the elector, and its recording or expression (at [31], [36])</a:t>
            </a:r>
            <a:endParaRPr lang="en-AU" sz="2600" dirty="0"/>
          </a:p>
        </p:txBody>
      </p:sp>
      <p:sp>
        <p:nvSpPr>
          <p:cNvPr id="4" name="Slide Number Placeholder 3">
            <a:extLst>
              <a:ext uri="{FF2B5EF4-FFF2-40B4-BE49-F238E27FC236}">
                <a16:creationId xmlns:a16="http://schemas.microsoft.com/office/drawing/2014/main" id="{CD2D5912-4844-47DC-9113-FE70C78A7C9F}"/>
              </a:ext>
            </a:extLst>
          </p:cNvPr>
          <p:cNvSpPr>
            <a:spLocks noGrp="1"/>
          </p:cNvSpPr>
          <p:nvPr>
            <p:ph type="sldNum" sz="quarter" idx="12"/>
          </p:nvPr>
        </p:nvSpPr>
        <p:spPr/>
        <p:txBody>
          <a:bodyPr/>
          <a:lstStyle/>
          <a:p>
            <a:fld id="{F89FC6BB-8C27-F94A-91F2-E83A92A465D1}" type="slidenum">
              <a:rPr lang="en-AU" altLang="x-none" smtClean="0"/>
              <a:pPr/>
              <a:t>34</a:t>
            </a:fld>
            <a:endParaRPr lang="en-AU" altLang="x-none"/>
          </a:p>
        </p:txBody>
      </p:sp>
    </p:spTree>
    <p:extLst>
      <p:ext uri="{BB962C8B-B14F-4D97-AF65-F5344CB8AC3E}">
        <p14:creationId xmlns:p14="http://schemas.microsoft.com/office/powerpoint/2010/main" val="1841909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564A-0713-4939-84AC-797E920F5475}"/>
              </a:ext>
            </a:extLst>
          </p:cNvPr>
          <p:cNvSpPr>
            <a:spLocks noGrp="1"/>
          </p:cNvSpPr>
          <p:nvPr>
            <p:ph type="title"/>
          </p:nvPr>
        </p:nvSpPr>
        <p:spPr/>
        <p:txBody>
          <a:bodyPr/>
          <a:lstStyle/>
          <a:p>
            <a:r>
              <a:rPr lang="en-AU" dirty="0"/>
              <a:t>SA Electoral Act s 113(2)</a:t>
            </a:r>
          </a:p>
        </p:txBody>
      </p:sp>
      <p:sp>
        <p:nvSpPr>
          <p:cNvPr id="3" name="Content Placeholder 2">
            <a:extLst>
              <a:ext uri="{FF2B5EF4-FFF2-40B4-BE49-F238E27FC236}">
                <a16:creationId xmlns:a16="http://schemas.microsoft.com/office/drawing/2014/main" id="{EAE4F54C-BBB0-4BF7-9B88-6B622E095915}"/>
              </a:ext>
            </a:extLst>
          </p:cNvPr>
          <p:cNvSpPr>
            <a:spLocks noGrp="1"/>
          </p:cNvSpPr>
          <p:nvPr>
            <p:ph idx="1"/>
          </p:nvPr>
        </p:nvSpPr>
        <p:spPr/>
        <p:txBody>
          <a:bodyPr/>
          <a:lstStyle/>
          <a:p>
            <a:r>
              <a:rPr lang="en-US" dirty="0"/>
              <a:t>A person who </a:t>
            </a:r>
            <a:r>
              <a:rPr lang="en-US" dirty="0" err="1"/>
              <a:t>authorises</a:t>
            </a:r>
            <a:r>
              <a:rPr lang="en-US" dirty="0"/>
              <a:t>, causes or permits the publication of </a:t>
            </a:r>
            <a:r>
              <a:rPr lang="en-US" b="1" dirty="0"/>
              <a:t>an electoral advertisement</a:t>
            </a:r>
            <a:r>
              <a:rPr lang="en-US" dirty="0"/>
              <a:t> (an advertiser) is guilty of an offence if the advertisement </a:t>
            </a:r>
            <a:r>
              <a:rPr lang="en-US" b="1" dirty="0"/>
              <a:t>contains a statement purporting to be a statement of fact that is inaccurate and misleading to a material extent</a:t>
            </a:r>
            <a:endParaRPr lang="en-AU" b="1" dirty="0"/>
          </a:p>
        </p:txBody>
      </p:sp>
      <p:sp>
        <p:nvSpPr>
          <p:cNvPr id="4" name="Slide Number Placeholder 3">
            <a:extLst>
              <a:ext uri="{FF2B5EF4-FFF2-40B4-BE49-F238E27FC236}">
                <a16:creationId xmlns:a16="http://schemas.microsoft.com/office/drawing/2014/main" id="{D10DA521-D37F-4E6B-B6E5-1C60E425D46C}"/>
              </a:ext>
            </a:extLst>
          </p:cNvPr>
          <p:cNvSpPr>
            <a:spLocks noGrp="1"/>
          </p:cNvSpPr>
          <p:nvPr>
            <p:ph type="sldNum" sz="quarter" idx="12"/>
          </p:nvPr>
        </p:nvSpPr>
        <p:spPr/>
        <p:txBody>
          <a:bodyPr/>
          <a:lstStyle/>
          <a:p>
            <a:fld id="{F89FC6BB-8C27-F94A-91F2-E83A92A465D1}" type="slidenum">
              <a:rPr lang="en-AU" altLang="x-none" smtClean="0"/>
              <a:pPr/>
              <a:t>35</a:t>
            </a:fld>
            <a:endParaRPr lang="en-AU" altLang="x-none"/>
          </a:p>
        </p:txBody>
      </p:sp>
    </p:spTree>
    <p:extLst>
      <p:ext uri="{BB962C8B-B14F-4D97-AF65-F5344CB8AC3E}">
        <p14:creationId xmlns:p14="http://schemas.microsoft.com/office/powerpoint/2010/main" val="4293039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14CD-830A-4712-884B-E0CC1EDB4038}"/>
              </a:ext>
            </a:extLst>
          </p:cNvPr>
          <p:cNvSpPr>
            <a:spLocks noGrp="1"/>
          </p:cNvSpPr>
          <p:nvPr>
            <p:ph type="title"/>
          </p:nvPr>
        </p:nvSpPr>
        <p:spPr/>
        <p:txBody>
          <a:bodyPr/>
          <a:lstStyle/>
          <a:p>
            <a:r>
              <a:rPr lang="en-AU" dirty="0"/>
              <a:t>Do truth in political advertising laws work?</a:t>
            </a:r>
          </a:p>
        </p:txBody>
      </p:sp>
      <p:sp>
        <p:nvSpPr>
          <p:cNvPr id="3" name="Content Placeholder 2">
            <a:extLst>
              <a:ext uri="{FF2B5EF4-FFF2-40B4-BE49-F238E27FC236}">
                <a16:creationId xmlns:a16="http://schemas.microsoft.com/office/drawing/2014/main" id="{13691426-0881-4B81-806F-19F3E7F95447}"/>
              </a:ext>
            </a:extLst>
          </p:cNvPr>
          <p:cNvSpPr>
            <a:spLocks noGrp="1"/>
          </p:cNvSpPr>
          <p:nvPr>
            <p:ph idx="1"/>
          </p:nvPr>
        </p:nvSpPr>
        <p:spPr/>
        <p:txBody>
          <a:bodyPr/>
          <a:lstStyle/>
          <a:p>
            <a:r>
              <a:rPr lang="en-AU" dirty="0"/>
              <a:t>Utility?</a:t>
            </a:r>
          </a:p>
          <a:p>
            <a:pPr lvl="1"/>
            <a:r>
              <a:rPr lang="en-AU" dirty="0"/>
              <a:t>Foreign interference or anonymous posters</a:t>
            </a:r>
          </a:p>
          <a:p>
            <a:r>
              <a:rPr lang="en-AU" dirty="0"/>
              <a:t>Potential exploitation of the law</a:t>
            </a:r>
          </a:p>
          <a:p>
            <a:r>
              <a:rPr lang="en-AU" dirty="0"/>
              <a:t>Risk of politicising court decisions – what does truth in an election actually mean?</a:t>
            </a:r>
          </a:p>
        </p:txBody>
      </p:sp>
      <p:sp>
        <p:nvSpPr>
          <p:cNvPr id="4" name="Slide Number Placeholder 3">
            <a:extLst>
              <a:ext uri="{FF2B5EF4-FFF2-40B4-BE49-F238E27FC236}">
                <a16:creationId xmlns:a16="http://schemas.microsoft.com/office/drawing/2014/main" id="{3F85B956-16CA-4A96-97C1-B2376C9E33FA}"/>
              </a:ext>
            </a:extLst>
          </p:cNvPr>
          <p:cNvSpPr>
            <a:spLocks noGrp="1"/>
          </p:cNvSpPr>
          <p:nvPr>
            <p:ph type="sldNum" sz="quarter" idx="12"/>
          </p:nvPr>
        </p:nvSpPr>
        <p:spPr/>
        <p:txBody>
          <a:bodyPr/>
          <a:lstStyle/>
          <a:p>
            <a:fld id="{F89FC6BB-8C27-F94A-91F2-E83A92A465D1}" type="slidenum">
              <a:rPr lang="en-AU" altLang="x-none" smtClean="0"/>
              <a:pPr/>
              <a:t>36</a:t>
            </a:fld>
            <a:endParaRPr lang="en-AU" altLang="x-none"/>
          </a:p>
        </p:txBody>
      </p:sp>
      <p:pic>
        <p:nvPicPr>
          <p:cNvPr id="6" name="Picture 5">
            <a:extLst>
              <a:ext uri="{FF2B5EF4-FFF2-40B4-BE49-F238E27FC236}">
                <a16:creationId xmlns:a16="http://schemas.microsoft.com/office/drawing/2014/main" id="{960F13EF-12A4-4CA0-A374-0C680E89407A}"/>
              </a:ext>
            </a:extLst>
          </p:cNvPr>
          <p:cNvPicPr>
            <a:picLocks noChangeAspect="1"/>
          </p:cNvPicPr>
          <p:nvPr/>
        </p:nvPicPr>
        <p:blipFill>
          <a:blip r:embed="rId2"/>
          <a:stretch>
            <a:fillRect/>
          </a:stretch>
        </p:blipFill>
        <p:spPr>
          <a:xfrm>
            <a:off x="1254977" y="4866481"/>
            <a:ext cx="7105650" cy="1495425"/>
          </a:xfrm>
          <a:prstGeom prst="rect">
            <a:avLst/>
          </a:prstGeom>
        </p:spPr>
      </p:pic>
    </p:spTree>
    <p:extLst>
      <p:ext uri="{BB962C8B-B14F-4D97-AF65-F5344CB8AC3E}">
        <p14:creationId xmlns:p14="http://schemas.microsoft.com/office/powerpoint/2010/main" val="1944891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404F-246C-4111-B2E9-0BBE1CF65BC3}"/>
              </a:ext>
            </a:extLst>
          </p:cNvPr>
          <p:cNvSpPr>
            <a:spLocks noGrp="1"/>
          </p:cNvSpPr>
          <p:nvPr>
            <p:ph type="title"/>
          </p:nvPr>
        </p:nvSpPr>
        <p:spPr/>
        <p:txBody>
          <a:bodyPr/>
          <a:lstStyle/>
          <a:p>
            <a:r>
              <a:rPr lang="en-AU" dirty="0"/>
              <a:t>Other pathways for reform</a:t>
            </a:r>
          </a:p>
        </p:txBody>
      </p:sp>
      <p:sp>
        <p:nvSpPr>
          <p:cNvPr id="3" name="Content Placeholder 2">
            <a:extLst>
              <a:ext uri="{FF2B5EF4-FFF2-40B4-BE49-F238E27FC236}">
                <a16:creationId xmlns:a16="http://schemas.microsoft.com/office/drawing/2014/main" id="{273C1A74-D618-42FC-8F5E-57463E38BD10}"/>
              </a:ext>
            </a:extLst>
          </p:cNvPr>
          <p:cNvSpPr>
            <a:spLocks noGrp="1"/>
          </p:cNvSpPr>
          <p:nvPr>
            <p:ph idx="1"/>
          </p:nvPr>
        </p:nvSpPr>
        <p:spPr/>
        <p:txBody>
          <a:bodyPr/>
          <a:lstStyle/>
          <a:p>
            <a:r>
              <a:rPr lang="en-US" sz="2600" dirty="0"/>
              <a:t>Education</a:t>
            </a:r>
          </a:p>
          <a:p>
            <a:r>
              <a:rPr lang="en-US" sz="2600" dirty="0"/>
              <a:t>Public fact checking service</a:t>
            </a:r>
          </a:p>
          <a:p>
            <a:r>
              <a:rPr lang="en-US" sz="2600" dirty="0"/>
              <a:t>Targeted reform</a:t>
            </a:r>
          </a:p>
          <a:p>
            <a:r>
              <a:rPr lang="en-US" sz="2600" dirty="0"/>
              <a:t>Broadcasting Services Act 1992 sch 2 s 3A</a:t>
            </a:r>
          </a:p>
          <a:p>
            <a:r>
              <a:rPr lang="en-US" sz="2600" b="1" dirty="0"/>
              <a:t>3A  Broadcasting of election advertisements</a:t>
            </a:r>
          </a:p>
          <a:p>
            <a:pPr marL="0" indent="0">
              <a:buNone/>
            </a:pPr>
            <a:r>
              <a:rPr lang="en-US" sz="2600" dirty="0"/>
              <a:t>…</a:t>
            </a:r>
          </a:p>
          <a:p>
            <a:pPr marL="0" indent="0">
              <a:buNone/>
            </a:pPr>
            <a:r>
              <a:rPr lang="en-US" sz="2600" dirty="0"/>
              <a:t>	the broadcaster must not broadcast an election 	advertisement in relation to the election during 	the relevant period as part of the service.</a:t>
            </a:r>
            <a:endParaRPr lang="en-AU" sz="2600" dirty="0"/>
          </a:p>
        </p:txBody>
      </p:sp>
      <p:sp>
        <p:nvSpPr>
          <p:cNvPr id="4" name="Slide Number Placeholder 3">
            <a:extLst>
              <a:ext uri="{FF2B5EF4-FFF2-40B4-BE49-F238E27FC236}">
                <a16:creationId xmlns:a16="http://schemas.microsoft.com/office/drawing/2014/main" id="{CD2F944C-F8AE-4454-B72F-29F535351ED7}"/>
              </a:ext>
            </a:extLst>
          </p:cNvPr>
          <p:cNvSpPr>
            <a:spLocks noGrp="1"/>
          </p:cNvSpPr>
          <p:nvPr>
            <p:ph type="sldNum" sz="quarter" idx="12"/>
          </p:nvPr>
        </p:nvSpPr>
        <p:spPr/>
        <p:txBody>
          <a:bodyPr/>
          <a:lstStyle/>
          <a:p>
            <a:fld id="{F89FC6BB-8C27-F94A-91F2-E83A92A465D1}" type="slidenum">
              <a:rPr lang="en-AU" altLang="x-none" smtClean="0"/>
              <a:pPr/>
              <a:t>37</a:t>
            </a:fld>
            <a:endParaRPr lang="en-AU" altLang="x-none"/>
          </a:p>
        </p:txBody>
      </p:sp>
    </p:spTree>
    <p:extLst>
      <p:ext uri="{BB962C8B-B14F-4D97-AF65-F5344CB8AC3E}">
        <p14:creationId xmlns:p14="http://schemas.microsoft.com/office/powerpoint/2010/main" val="3580172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DF34-6538-444F-86DD-742B53154778}"/>
              </a:ext>
            </a:extLst>
          </p:cNvPr>
          <p:cNvSpPr>
            <a:spLocks noGrp="1"/>
          </p:cNvSpPr>
          <p:nvPr>
            <p:ph type="title"/>
          </p:nvPr>
        </p:nvSpPr>
        <p:spPr/>
        <p:txBody>
          <a:bodyPr/>
          <a:lstStyle/>
          <a:p>
            <a:r>
              <a:rPr lang="en-AU" dirty="0"/>
              <a:t>General Principles for Reform</a:t>
            </a:r>
          </a:p>
        </p:txBody>
      </p:sp>
      <p:sp>
        <p:nvSpPr>
          <p:cNvPr id="3" name="Content Placeholder 2">
            <a:extLst>
              <a:ext uri="{FF2B5EF4-FFF2-40B4-BE49-F238E27FC236}">
                <a16:creationId xmlns:a16="http://schemas.microsoft.com/office/drawing/2014/main" id="{D7C0DA79-F0EF-4BB1-B5F0-E3CDFBB87289}"/>
              </a:ext>
            </a:extLst>
          </p:cNvPr>
          <p:cNvSpPr>
            <a:spLocks noGrp="1"/>
          </p:cNvSpPr>
          <p:nvPr>
            <p:ph idx="1"/>
          </p:nvPr>
        </p:nvSpPr>
        <p:spPr/>
        <p:txBody>
          <a:bodyPr/>
          <a:lstStyle/>
          <a:p>
            <a:r>
              <a:rPr lang="en-AU" dirty="0"/>
              <a:t>Any laws will need to comply with the IFPC</a:t>
            </a:r>
          </a:p>
          <a:p>
            <a:r>
              <a:rPr lang="en-AU" dirty="0"/>
              <a:t>They should be tailored and targeted to specific threats</a:t>
            </a:r>
          </a:p>
          <a:p>
            <a:r>
              <a:rPr lang="en-AU" dirty="0"/>
              <a:t>The chilling effect of the laws should be carefully considered as should any potential impact on court decisions</a:t>
            </a:r>
          </a:p>
          <a:p>
            <a:r>
              <a:rPr lang="en-AU" dirty="0"/>
              <a:t>Consider how we can assess “truth” in advertising</a:t>
            </a:r>
          </a:p>
        </p:txBody>
      </p:sp>
      <p:sp>
        <p:nvSpPr>
          <p:cNvPr id="4" name="Slide Number Placeholder 3">
            <a:extLst>
              <a:ext uri="{FF2B5EF4-FFF2-40B4-BE49-F238E27FC236}">
                <a16:creationId xmlns:a16="http://schemas.microsoft.com/office/drawing/2014/main" id="{DFB8F415-2FC3-41BE-82DF-0A36027A673F}"/>
              </a:ext>
            </a:extLst>
          </p:cNvPr>
          <p:cNvSpPr>
            <a:spLocks noGrp="1"/>
          </p:cNvSpPr>
          <p:nvPr>
            <p:ph type="sldNum" sz="quarter" idx="12"/>
          </p:nvPr>
        </p:nvSpPr>
        <p:spPr/>
        <p:txBody>
          <a:bodyPr/>
          <a:lstStyle/>
          <a:p>
            <a:fld id="{F89FC6BB-8C27-F94A-91F2-E83A92A465D1}" type="slidenum">
              <a:rPr lang="en-AU" altLang="x-none" smtClean="0"/>
              <a:pPr/>
              <a:t>38</a:t>
            </a:fld>
            <a:endParaRPr lang="en-AU" altLang="x-none"/>
          </a:p>
        </p:txBody>
      </p:sp>
    </p:spTree>
    <p:extLst>
      <p:ext uri="{BB962C8B-B14F-4D97-AF65-F5344CB8AC3E}">
        <p14:creationId xmlns:p14="http://schemas.microsoft.com/office/powerpoint/2010/main" val="1599606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endParaRPr lang="en-AU" dirty="0"/>
          </a:p>
        </p:txBody>
      </p:sp>
      <p:sp>
        <p:nvSpPr>
          <p:cNvPr id="4" name="Slide Number Placeholder 3"/>
          <p:cNvSpPr>
            <a:spLocks noGrp="1"/>
          </p:cNvSpPr>
          <p:nvPr>
            <p:ph type="sldNum" sz="quarter" idx="12"/>
          </p:nvPr>
        </p:nvSpPr>
        <p:spPr/>
        <p:txBody>
          <a:bodyPr/>
          <a:lstStyle/>
          <a:p>
            <a:fld id="{F89FC6BB-8C27-F94A-91F2-E83A92A465D1}" type="slidenum">
              <a:rPr lang="en-AU" altLang="x-none" smtClean="0"/>
              <a:pPr/>
              <a:t>39</a:t>
            </a:fld>
            <a:endParaRPr lang="en-AU" altLang="x-none"/>
          </a:p>
        </p:txBody>
      </p:sp>
    </p:spTree>
    <p:extLst>
      <p:ext uri="{BB962C8B-B14F-4D97-AF65-F5344CB8AC3E}">
        <p14:creationId xmlns:p14="http://schemas.microsoft.com/office/powerpoint/2010/main" val="223069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D3CA-B990-4856-AAEE-30D85597EC4A}"/>
              </a:ext>
            </a:extLst>
          </p:cNvPr>
          <p:cNvSpPr>
            <a:spLocks noGrp="1"/>
          </p:cNvSpPr>
          <p:nvPr>
            <p:ph type="title"/>
          </p:nvPr>
        </p:nvSpPr>
        <p:spPr/>
        <p:txBody>
          <a:bodyPr/>
          <a:lstStyle/>
          <a:p>
            <a:r>
              <a:rPr lang="en-AU" dirty="0"/>
              <a:t>What will not be covered in depth</a:t>
            </a:r>
          </a:p>
        </p:txBody>
      </p:sp>
      <p:sp>
        <p:nvSpPr>
          <p:cNvPr id="3" name="Content Placeholder 2">
            <a:extLst>
              <a:ext uri="{FF2B5EF4-FFF2-40B4-BE49-F238E27FC236}">
                <a16:creationId xmlns:a16="http://schemas.microsoft.com/office/drawing/2014/main" id="{43FED211-931E-4DA2-AD2F-1E07B93CA718}"/>
              </a:ext>
            </a:extLst>
          </p:cNvPr>
          <p:cNvSpPr>
            <a:spLocks noGrp="1"/>
          </p:cNvSpPr>
          <p:nvPr>
            <p:ph idx="1"/>
          </p:nvPr>
        </p:nvSpPr>
        <p:spPr/>
        <p:txBody>
          <a:bodyPr/>
          <a:lstStyle/>
          <a:p>
            <a:r>
              <a:rPr lang="en-AU" dirty="0"/>
              <a:t>Foreign interference (directly)</a:t>
            </a:r>
          </a:p>
          <a:p>
            <a:pPr lvl="1"/>
            <a:r>
              <a:rPr lang="en-AU" dirty="0"/>
              <a:t>See Foreign Influence Transparency Scheme</a:t>
            </a:r>
          </a:p>
          <a:p>
            <a:pPr lvl="1"/>
            <a:r>
              <a:rPr lang="en-US" dirty="0"/>
              <a:t>Foreign Influence Transparency Scheme Act 2018</a:t>
            </a:r>
            <a:endParaRPr lang="en-AU" dirty="0"/>
          </a:p>
        </p:txBody>
      </p:sp>
      <p:sp>
        <p:nvSpPr>
          <p:cNvPr id="4" name="Slide Number Placeholder 3">
            <a:extLst>
              <a:ext uri="{FF2B5EF4-FFF2-40B4-BE49-F238E27FC236}">
                <a16:creationId xmlns:a16="http://schemas.microsoft.com/office/drawing/2014/main" id="{4DF33249-127D-490E-9ED8-CAA503299107}"/>
              </a:ext>
            </a:extLst>
          </p:cNvPr>
          <p:cNvSpPr>
            <a:spLocks noGrp="1"/>
          </p:cNvSpPr>
          <p:nvPr>
            <p:ph type="sldNum" sz="quarter" idx="12"/>
          </p:nvPr>
        </p:nvSpPr>
        <p:spPr/>
        <p:txBody>
          <a:bodyPr/>
          <a:lstStyle/>
          <a:p>
            <a:fld id="{F89FC6BB-8C27-F94A-91F2-E83A92A465D1}" type="slidenum">
              <a:rPr lang="en-AU" altLang="x-none" smtClean="0"/>
              <a:pPr/>
              <a:t>4</a:t>
            </a:fld>
            <a:endParaRPr lang="en-AU" altLang="x-none"/>
          </a:p>
        </p:txBody>
      </p:sp>
    </p:spTree>
    <p:extLst>
      <p:ext uri="{BB962C8B-B14F-4D97-AF65-F5344CB8AC3E}">
        <p14:creationId xmlns:p14="http://schemas.microsoft.com/office/powerpoint/2010/main" val="53385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FB30-E881-441F-95C5-C9CF33C47236}"/>
              </a:ext>
            </a:extLst>
          </p:cNvPr>
          <p:cNvSpPr>
            <a:spLocks noGrp="1"/>
          </p:cNvSpPr>
          <p:nvPr>
            <p:ph type="title"/>
          </p:nvPr>
        </p:nvSpPr>
        <p:spPr/>
        <p:txBody>
          <a:bodyPr/>
          <a:lstStyle/>
          <a:p>
            <a:r>
              <a:rPr lang="en-AU" dirty="0"/>
              <a:t>How does voting work?</a:t>
            </a:r>
          </a:p>
        </p:txBody>
      </p:sp>
      <p:sp>
        <p:nvSpPr>
          <p:cNvPr id="3" name="Content Placeholder 2">
            <a:extLst>
              <a:ext uri="{FF2B5EF4-FFF2-40B4-BE49-F238E27FC236}">
                <a16:creationId xmlns:a16="http://schemas.microsoft.com/office/drawing/2014/main" id="{D76124DD-306D-4BFE-8CF0-975CDB844D4B}"/>
              </a:ext>
            </a:extLst>
          </p:cNvPr>
          <p:cNvSpPr>
            <a:spLocks noGrp="1"/>
          </p:cNvSpPr>
          <p:nvPr>
            <p:ph idx="1"/>
          </p:nvPr>
        </p:nvSpPr>
        <p:spPr/>
        <p:txBody>
          <a:bodyPr/>
          <a:lstStyle/>
          <a:p>
            <a:r>
              <a:rPr lang="en-AU" sz="2200" dirty="0"/>
              <a:t>Lower house – preferential voting (candidate with lowest count eliminated and votes redirected based on preferences)</a:t>
            </a:r>
          </a:p>
          <a:p>
            <a:r>
              <a:rPr lang="en-AU" sz="2200" dirty="0"/>
              <a:t>Upper house – preferential voting system based on quota</a:t>
            </a:r>
          </a:p>
          <a:p>
            <a:pPr lvl="1"/>
            <a:r>
              <a:rPr lang="en-AU" sz="2200" dirty="0"/>
              <a:t>1. Votes distributed to first preferences</a:t>
            </a:r>
          </a:p>
          <a:p>
            <a:pPr lvl="1"/>
            <a:r>
              <a:rPr lang="en-AU" sz="2200" dirty="0"/>
              <a:t>2. Any surplus votes distributed to second preferences of each paper at the transfer value</a:t>
            </a:r>
          </a:p>
          <a:p>
            <a:pPr lvl="1"/>
            <a:r>
              <a:rPr lang="en-AU" sz="2200" dirty="0"/>
              <a:t>3. Lowest candidate eliminated and votes distributed to next preference for each ballot paper.</a:t>
            </a:r>
          </a:p>
          <a:p>
            <a:pPr lvl="1"/>
            <a:r>
              <a:rPr lang="en-AU" sz="2200" dirty="0"/>
              <a:t>4. Any preferences that flow to elected senators distributed to next preference using the transfer value</a:t>
            </a:r>
          </a:p>
        </p:txBody>
      </p:sp>
      <p:sp>
        <p:nvSpPr>
          <p:cNvPr id="4" name="Slide Number Placeholder 3">
            <a:extLst>
              <a:ext uri="{FF2B5EF4-FFF2-40B4-BE49-F238E27FC236}">
                <a16:creationId xmlns:a16="http://schemas.microsoft.com/office/drawing/2014/main" id="{F9C625B4-5522-4924-98B6-6C90A386CDE2}"/>
              </a:ext>
            </a:extLst>
          </p:cNvPr>
          <p:cNvSpPr>
            <a:spLocks noGrp="1"/>
          </p:cNvSpPr>
          <p:nvPr>
            <p:ph type="sldNum" sz="quarter" idx="12"/>
          </p:nvPr>
        </p:nvSpPr>
        <p:spPr/>
        <p:txBody>
          <a:bodyPr/>
          <a:lstStyle/>
          <a:p>
            <a:fld id="{F89FC6BB-8C27-F94A-91F2-E83A92A465D1}" type="slidenum">
              <a:rPr lang="en-AU" altLang="x-none" smtClean="0"/>
              <a:pPr/>
              <a:t>5</a:t>
            </a:fld>
            <a:endParaRPr lang="en-AU" altLang="x-none"/>
          </a:p>
        </p:txBody>
      </p:sp>
    </p:spTree>
    <p:extLst>
      <p:ext uri="{BB962C8B-B14F-4D97-AF65-F5344CB8AC3E}">
        <p14:creationId xmlns:p14="http://schemas.microsoft.com/office/powerpoint/2010/main" val="30404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4A8E-67AA-440A-869E-C17B2564B07F}"/>
              </a:ext>
            </a:extLst>
          </p:cNvPr>
          <p:cNvSpPr>
            <a:spLocks noGrp="1"/>
          </p:cNvSpPr>
          <p:nvPr>
            <p:ph type="title"/>
          </p:nvPr>
        </p:nvSpPr>
        <p:spPr/>
        <p:txBody>
          <a:bodyPr/>
          <a:lstStyle/>
          <a:p>
            <a:r>
              <a:rPr lang="en-AU" dirty="0"/>
              <a:t>Exhausted votes</a:t>
            </a:r>
          </a:p>
        </p:txBody>
      </p:sp>
      <p:sp>
        <p:nvSpPr>
          <p:cNvPr id="3" name="Content Placeholder 2">
            <a:extLst>
              <a:ext uri="{FF2B5EF4-FFF2-40B4-BE49-F238E27FC236}">
                <a16:creationId xmlns:a16="http://schemas.microsoft.com/office/drawing/2014/main" id="{04349F99-2C43-42DE-84BD-FF3E16302BE8}"/>
              </a:ext>
            </a:extLst>
          </p:cNvPr>
          <p:cNvSpPr>
            <a:spLocks noGrp="1"/>
          </p:cNvSpPr>
          <p:nvPr>
            <p:ph idx="1"/>
          </p:nvPr>
        </p:nvSpPr>
        <p:spPr/>
        <p:txBody>
          <a:bodyPr/>
          <a:lstStyle/>
          <a:p>
            <a:r>
              <a:rPr lang="en-AU" dirty="0"/>
              <a:t>“</a:t>
            </a:r>
            <a:r>
              <a:rPr lang="en-US" dirty="0"/>
              <a:t>A vote is considered "exhausted" when there is no next available preference for any continuing candidate meaning that it must be set aside from the scrutiny at that point.”</a:t>
            </a:r>
            <a:endParaRPr lang="en-AU" dirty="0"/>
          </a:p>
        </p:txBody>
      </p:sp>
      <p:sp>
        <p:nvSpPr>
          <p:cNvPr id="4" name="Slide Number Placeholder 3">
            <a:extLst>
              <a:ext uri="{FF2B5EF4-FFF2-40B4-BE49-F238E27FC236}">
                <a16:creationId xmlns:a16="http://schemas.microsoft.com/office/drawing/2014/main" id="{2A183439-B3AE-4400-90B2-4BD283B961EC}"/>
              </a:ext>
            </a:extLst>
          </p:cNvPr>
          <p:cNvSpPr>
            <a:spLocks noGrp="1"/>
          </p:cNvSpPr>
          <p:nvPr>
            <p:ph type="sldNum" sz="quarter" idx="12"/>
          </p:nvPr>
        </p:nvSpPr>
        <p:spPr/>
        <p:txBody>
          <a:bodyPr/>
          <a:lstStyle/>
          <a:p>
            <a:fld id="{F89FC6BB-8C27-F94A-91F2-E83A92A465D1}" type="slidenum">
              <a:rPr lang="en-AU" altLang="x-none" smtClean="0"/>
              <a:pPr/>
              <a:t>6</a:t>
            </a:fld>
            <a:endParaRPr lang="en-AU" altLang="x-none"/>
          </a:p>
        </p:txBody>
      </p:sp>
    </p:spTree>
    <p:extLst>
      <p:ext uri="{BB962C8B-B14F-4D97-AF65-F5344CB8AC3E}">
        <p14:creationId xmlns:p14="http://schemas.microsoft.com/office/powerpoint/2010/main" val="220199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8431-7617-418F-987D-A58EE189A578}"/>
              </a:ext>
            </a:extLst>
          </p:cNvPr>
          <p:cNvSpPr>
            <a:spLocks noGrp="1"/>
          </p:cNvSpPr>
          <p:nvPr>
            <p:ph type="title"/>
          </p:nvPr>
        </p:nvSpPr>
        <p:spPr/>
        <p:txBody>
          <a:bodyPr/>
          <a:lstStyle/>
          <a:p>
            <a:r>
              <a:rPr lang="en-AU" dirty="0"/>
              <a:t>Senate</a:t>
            </a:r>
          </a:p>
        </p:txBody>
      </p:sp>
      <p:sp>
        <p:nvSpPr>
          <p:cNvPr id="3" name="Content Placeholder 2">
            <a:extLst>
              <a:ext uri="{FF2B5EF4-FFF2-40B4-BE49-F238E27FC236}">
                <a16:creationId xmlns:a16="http://schemas.microsoft.com/office/drawing/2014/main" id="{7733EDB9-F354-4E30-9213-95115DC93BB7}"/>
              </a:ext>
            </a:extLst>
          </p:cNvPr>
          <p:cNvSpPr>
            <a:spLocks noGrp="1"/>
          </p:cNvSpPr>
          <p:nvPr>
            <p:ph idx="1"/>
          </p:nvPr>
        </p:nvSpPr>
        <p:spPr/>
        <p:txBody>
          <a:bodyPr/>
          <a:lstStyle/>
          <a:p>
            <a:r>
              <a:rPr lang="en-AU" sz="2400" dirty="0"/>
              <a:t>Quota = </a:t>
            </a:r>
            <a:r>
              <a:rPr lang="en-US" sz="2400" dirty="0"/>
              <a:t>(Number of formal ballot papers / (Number of senators to be elected + 1)) rounded down + 1</a:t>
            </a:r>
          </a:p>
          <a:p>
            <a:pPr lvl="1"/>
            <a:r>
              <a:rPr lang="en-US" sz="2200" dirty="0" err="1"/>
              <a:t>Eg</a:t>
            </a:r>
            <a:r>
              <a:rPr lang="en-US" sz="2200" dirty="0"/>
              <a:t> ACT (</a:t>
            </a:r>
            <a:r>
              <a:rPr lang="en-US" sz="2200" dirty="0" err="1"/>
              <a:t>est</a:t>
            </a:r>
            <a:r>
              <a:rPr lang="en-US" sz="2200" dirty="0"/>
              <a:t>) (300,000/(2 + 1)+ = 100,000</a:t>
            </a:r>
          </a:p>
          <a:p>
            <a:pPr lvl="1"/>
            <a:r>
              <a:rPr lang="en-US" sz="2200" dirty="0"/>
              <a:t>Rounded down + 1 = 100,001</a:t>
            </a:r>
          </a:p>
          <a:p>
            <a:r>
              <a:rPr lang="en-US" sz="2400" dirty="0"/>
              <a:t>Transfer value = Surplus / Number of votes for candidate</a:t>
            </a:r>
          </a:p>
          <a:p>
            <a:pPr lvl="1"/>
            <a:r>
              <a:rPr lang="en-US" sz="2200" dirty="0" err="1"/>
              <a:t>Eg</a:t>
            </a:r>
            <a:r>
              <a:rPr lang="en-US" sz="2200" dirty="0"/>
              <a:t> if ACT candidate received 120,000 votes the transfer value for each second preference would be ~.20</a:t>
            </a:r>
          </a:p>
          <a:p>
            <a:r>
              <a:rPr lang="en-AU" sz="2400" dirty="0"/>
              <a:t>Surplus = Number of votes - Quota</a:t>
            </a:r>
          </a:p>
        </p:txBody>
      </p:sp>
      <p:sp>
        <p:nvSpPr>
          <p:cNvPr id="4" name="Slide Number Placeholder 3">
            <a:extLst>
              <a:ext uri="{FF2B5EF4-FFF2-40B4-BE49-F238E27FC236}">
                <a16:creationId xmlns:a16="http://schemas.microsoft.com/office/drawing/2014/main" id="{2A9FDAA9-43E2-48C3-B675-E49484935B9C}"/>
              </a:ext>
            </a:extLst>
          </p:cNvPr>
          <p:cNvSpPr>
            <a:spLocks noGrp="1"/>
          </p:cNvSpPr>
          <p:nvPr>
            <p:ph type="sldNum" sz="quarter" idx="12"/>
          </p:nvPr>
        </p:nvSpPr>
        <p:spPr/>
        <p:txBody>
          <a:bodyPr/>
          <a:lstStyle/>
          <a:p>
            <a:fld id="{F89FC6BB-8C27-F94A-91F2-E83A92A465D1}" type="slidenum">
              <a:rPr lang="en-AU" altLang="x-none" smtClean="0"/>
              <a:pPr/>
              <a:t>7</a:t>
            </a:fld>
            <a:endParaRPr lang="en-AU" altLang="x-none"/>
          </a:p>
        </p:txBody>
      </p:sp>
    </p:spTree>
    <p:extLst>
      <p:ext uri="{BB962C8B-B14F-4D97-AF65-F5344CB8AC3E}">
        <p14:creationId xmlns:p14="http://schemas.microsoft.com/office/powerpoint/2010/main" val="245264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8485-C633-4D4B-AFCB-0D9A157D4718}"/>
              </a:ext>
            </a:extLst>
          </p:cNvPr>
          <p:cNvSpPr>
            <a:spLocks noGrp="1"/>
          </p:cNvSpPr>
          <p:nvPr>
            <p:ph type="title"/>
          </p:nvPr>
        </p:nvSpPr>
        <p:spPr/>
        <p:txBody>
          <a:bodyPr/>
          <a:lstStyle/>
          <a:p>
            <a:r>
              <a:rPr lang="en-AU" dirty="0"/>
              <a:t>Worked example of the Senate Count ACT</a:t>
            </a:r>
          </a:p>
        </p:txBody>
      </p:sp>
      <p:sp>
        <p:nvSpPr>
          <p:cNvPr id="3" name="Content Placeholder 2">
            <a:extLst>
              <a:ext uri="{FF2B5EF4-FFF2-40B4-BE49-F238E27FC236}">
                <a16:creationId xmlns:a16="http://schemas.microsoft.com/office/drawing/2014/main" id="{7DF58265-33F6-48E3-9B6B-56F38A556BCA}"/>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89B3F3D-C30D-4A84-833A-59958CAA7005}"/>
              </a:ext>
            </a:extLst>
          </p:cNvPr>
          <p:cNvSpPr>
            <a:spLocks noGrp="1"/>
          </p:cNvSpPr>
          <p:nvPr>
            <p:ph type="sldNum" sz="quarter" idx="12"/>
          </p:nvPr>
        </p:nvSpPr>
        <p:spPr/>
        <p:txBody>
          <a:bodyPr/>
          <a:lstStyle/>
          <a:p>
            <a:fld id="{F89FC6BB-8C27-F94A-91F2-E83A92A465D1}" type="slidenum">
              <a:rPr lang="en-AU" altLang="x-none" smtClean="0"/>
              <a:pPr/>
              <a:t>8</a:t>
            </a:fld>
            <a:endParaRPr lang="en-AU" altLang="x-none"/>
          </a:p>
        </p:txBody>
      </p:sp>
    </p:spTree>
    <p:extLst>
      <p:ext uri="{BB962C8B-B14F-4D97-AF65-F5344CB8AC3E}">
        <p14:creationId xmlns:p14="http://schemas.microsoft.com/office/powerpoint/2010/main" val="298258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FE94-887F-48A1-B589-F5F085A839BF}"/>
              </a:ext>
            </a:extLst>
          </p:cNvPr>
          <p:cNvSpPr>
            <a:spLocks noGrp="1"/>
          </p:cNvSpPr>
          <p:nvPr>
            <p:ph type="title"/>
          </p:nvPr>
        </p:nvSpPr>
        <p:spPr/>
        <p:txBody>
          <a:bodyPr/>
          <a:lstStyle/>
          <a:p>
            <a:r>
              <a:rPr lang="en-AU" dirty="0"/>
              <a:t>What do we mean by direct threats?</a:t>
            </a:r>
          </a:p>
        </p:txBody>
      </p:sp>
      <p:sp>
        <p:nvSpPr>
          <p:cNvPr id="3" name="Content Placeholder 2">
            <a:extLst>
              <a:ext uri="{FF2B5EF4-FFF2-40B4-BE49-F238E27FC236}">
                <a16:creationId xmlns:a16="http://schemas.microsoft.com/office/drawing/2014/main" id="{9DE01100-2314-4B1D-8D4E-4743B01618BC}"/>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21B4AADE-69D0-4B0C-BFBF-0A9B597023C2}"/>
              </a:ext>
            </a:extLst>
          </p:cNvPr>
          <p:cNvSpPr>
            <a:spLocks noGrp="1"/>
          </p:cNvSpPr>
          <p:nvPr>
            <p:ph type="sldNum" sz="quarter" idx="12"/>
          </p:nvPr>
        </p:nvSpPr>
        <p:spPr/>
        <p:txBody>
          <a:bodyPr/>
          <a:lstStyle/>
          <a:p>
            <a:fld id="{F89FC6BB-8C27-F94A-91F2-E83A92A465D1}" type="slidenum">
              <a:rPr lang="en-AU" altLang="x-none" smtClean="0"/>
              <a:pPr/>
              <a:t>9</a:t>
            </a:fld>
            <a:endParaRPr lang="en-AU" altLang="x-none"/>
          </a:p>
        </p:txBody>
      </p:sp>
    </p:spTree>
    <p:extLst>
      <p:ext uri="{BB962C8B-B14F-4D97-AF65-F5344CB8AC3E}">
        <p14:creationId xmlns:p14="http://schemas.microsoft.com/office/powerpoint/2010/main" val="675882092"/>
      </p:ext>
    </p:extLst>
  </p:cSld>
  <p:clrMapOvr>
    <a:masterClrMapping/>
  </p:clrMapOvr>
</p:sld>
</file>

<file path=ppt/theme/theme1.xml><?xml version="1.0" encoding="utf-8"?>
<a:theme xmlns:a="http://schemas.openxmlformats.org/drawingml/2006/main" name="ANUPowerpointTemplate2010">
  <a:themeElements>
    <a:clrScheme name="ANU2018">
      <a:dk1>
        <a:srgbClr val="000000"/>
      </a:dk1>
      <a:lt1>
        <a:srgbClr val="000000"/>
      </a:lt1>
      <a:dk2>
        <a:srgbClr val="FFFFFF"/>
      </a:dk2>
      <a:lt2>
        <a:srgbClr val="FFFFFF"/>
      </a:lt2>
      <a:accent1>
        <a:srgbClr val="55707D"/>
      </a:accent1>
      <a:accent2>
        <a:srgbClr val="6C4D23"/>
      </a:accent2>
      <a:accent3>
        <a:srgbClr val="AACCDC"/>
      </a:accent3>
      <a:accent4>
        <a:srgbClr val="B6A691"/>
      </a:accent4>
      <a:accent5>
        <a:srgbClr val="E3EEF3"/>
      </a:accent5>
      <a:accent6>
        <a:srgbClr val="DAD2C8"/>
      </a:accent6>
      <a:hlink>
        <a:srgbClr val="00549E"/>
      </a:hlink>
      <a:folHlink>
        <a:srgbClr val="00549E"/>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ANU2018</Template>
  <TotalTime>2330</TotalTime>
  <Words>2383</Words>
  <Application>Microsoft Office PowerPoint</Application>
  <PresentationFormat>On-screen Show (4:3)</PresentationFormat>
  <Paragraphs>181</Paragraphs>
  <Slides>39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Times New Roman</vt:lpstr>
      <vt:lpstr>ANUPowerpointTemplate2010</vt:lpstr>
      <vt:lpstr>Cybersecurity and Elections</vt:lpstr>
      <vt:lpstr>Introduction</vt:lpstr>
      <vt:lpstr>Focus of Lecture</vt:lpstr>
      <vt:lpstr>What will not be covered in depth</vt:lpstr>
      <vt:lpstr>How does voting work?</vt:lpstr>
      <vt:lpstr>Exhausted votes</vt:lpstr>
      <vt:lpstr>Senate</vt:lpstr>
      <vt:lpstr>Worked example of the Senate Count ACT</vt:lpstr>
      <vt:lpstr>What do we mean by direct threats?</vt:lpstr>
      <vt:lpstr>What do we mean by direct threats?</vt:lpstr>
      <vt:lpstr>Can a direct cyber attack impact a Federal Election?</vt:lpstr>
      <vt:lpstr>Can a direct cyber attack impact a Federal Election?</vt:lpstr>
      <vt:lpstr>What do we mean by direct threats?</vt:lpstr>
      <vt:lpstr>What happens if someone succeeded?</vt:lpstr>
      <vt:lpstr>What happens if someone succeeded?</vt:lpstr>
      <vt:lpstr>The test the Court applies</vt:lpstr>
      <vt:lpstr>PowerPoint Presentation</vt:lpstr>
      <vt:lpstr>What happens if someone succeeded?</vt:lpstr>
      <vt:lpstr>What happens if someone succeeded?</vt:lpstr>
      <vt:lpstr>PowerPoint Presentation</vt:lpstr>
      <vt:lpstr>Indirect Threats</vt:lpstr>
      <vt:lpstr>Indirect Cyber Threats?</vt:lpstr>
      <vt:lpstr>Indirect Cyber Threats?</vt:lpstr>
      <vt:lpstr>Examples</vt:lpstr>
      <vt:lpstr>Examples</vt:lpstr>
      <vt:lpstr>Impact of misinformation/disinformation</vt:lpstr>
      <vt:lpstr>Factors exacerbating the issue</vt:lpstr>
      <vt:lpstr>Future Technologies: Political Deepfakes</vt:lpstr>
      <vt:lpstr>What could they show?</vt:lpstr>
      <vt:lpstr>Challenges of deepfakes</vt:lpstr>
      <vt:lpstr>Examples of Deepfakes</vt:lpstr>
      <vt:lpstr>Combatting the threat of misinformation</vt:lpstr>
      <vt:lpstr>Legislation?</vt:lpstr>
      <vt:lpstr>Garbett v Liu</vt:lpstr>
      <vt:lpstr>SA Electoral Act s 113(2)</vt:lpstr>
      <vt:lpstr>Do truth in political advertising laws work?</vt:lpstr>
      <vt:lpstr>Other pathways for reform</vt:lpstr>
      <vt:lpstr>General Principles for Reform</vt:lpstr>
      <vt:lpstr>Questions</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Andrew Ray</cp:lastModifiedBy>
  <cp:revision>37</cp:revision>
  <dcterms:created xsi:type="dcterms:W3CDTF">2010-10-19T05:25:31Z</dcterms:created>
  <dcterms:modified xsi:type="dcterms:W3CDTF">2022-04-28T03:28:51Z</dcterms:modified>
</cp:coreProperties>
</file>