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00:16:2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EC15-4328-F181-1EDE-19D554DC0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80C79-7FD5-84F6-F1A3-56B40B1EE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31E7-FCA7-27CD-DE4D-65EA4372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B7C4-2108-17B8-6991-B6F49CFB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0422-0B6F-AF9F-37C1-B5B16A77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A041-AEDF-9FC0-51D6-74E01365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3C90B-6836-CE74-8BAC-5F48CC60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D143-B938-08D8-5B85-2B6C5D0F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5336-4014-88B4-18CB-748AF338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D5D4-5121-2AD9-1D60-D20C41FA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CE2BB-5AD8-59F8-9596-D63C1ED82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BB912-E743-DACB-2BF8-DF1DE78A3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BE7F-5A17-13B7-818D-49FA15D7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360C-25B4-159D-1AB8-6D3269C7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A899E-D1BF-C6AC-6DE0-1CE4D159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06CE-1BBD-51DB-A5E8-349A0D3F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1102-9988-A628-6B61-76F58DD4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DE66-2883-9AC7-4F55-A9EC1AF0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0A64-7A4E-1AEE-EAFB-A58EB45E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60B-A6B8-A20A-917D-3C68F67E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D3A-313F-A2D4-66BE-AD2DD8B5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7D38D-CE27-7ABE-E432-AFA3CED9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67A7-9648-E3CF-1F97-AC61F710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AD1A-AFD0-F095-BDF0-CD6FFA1A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BBAC-0F12-344B-F959-F227968A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F3FC-1BA5-FBA1-8F30-EA739A2B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5106-EFD3-ABD8-C156-F0416CA90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9A0E0-8CA5-4FFC-4B47-580A18BA2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30F75-3D99-666F-572A-E33F4340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2ED49-3B8B-701B-2241-B8E1CB8C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822AB-C730-B31A-CA3A-2A3357D5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40CF-A0BC-79A5-ACB3-8CAE9608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512B-FB4C-5D51-47F3-9A3E4A9D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6899E-820E-9AB4-B21E-49FB71D7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2404C-0A4F-03A5-5ADE-3C0252A6D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D2A38-C9BF-6817-35BA-009C3989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BB111-76C6-D2BE-AFC3-1FA34586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93578-D0E5-4EB0-3F28-A0932013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D15AA-4B01-D2A6-9BCB-63B70E8B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6BEB-9133-779E-79C6-8FDB8DE5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A12DF-0C19-E6B5-5736-E164B4F5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BF219-0426-211F-60C3-BF68C525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94393-80D4-3D2E-C1A8-9376CF2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3A81E-50FB-F3C7-242B-A38716B1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E34EB-7764-6ABE-5AEB-CF21F508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6A7E5-E945-CA36-17E7-E14D87E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92BC-C0BD-A240-BCCD-ADA811BA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8C76-676B-187E-5FDC-08FC5154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9A1D-FB9A-0327-719C-B517BB20C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949E9-88B9-A1C6-EDBC-803C02B0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65D4-5FB0-B92A-606C-2A7DE7DB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D1897-2438-0DC7-2528-58000744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F3B5-52C2-7172-229C-6E250698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DE5C2-AC2F-5EA7-110F-27FA5EAD0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537F0-0694-6403-CE36-7BC2FB29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97D3A-736B-D6CE-2A4F-3BA09757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D66D6-381A-3D19-F573-C2A69AC6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D27BB-01F5-8D9A-38C8-760DE616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4DED0-190B-065A-61BF-80665C66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54D9-98AE-14C8-A9A8-FDDF72B1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4292-D14D-F1D5-8278-B8467E3DC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8C36-641B-A149-ACF0-33D4AB631B6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543C-ACC1-5294-D099-17BE53AF7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ACAE2-A06E-36EB-AE7F-DC8FCBF20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FBE2-E19F-E044-A095-CC6EC4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7803F-12D6-01D1-C9AE-DD6E8A6B2472}"/>
              </a:ext>
            </a:extLst>
          </p:cNvPr>
          <p:cNvSpPr/>
          <p:nvPr/>
        </p:nvSpPr>
        <p:spPr>
          <a:xfrm>
            <a:off x="6237083" y="3997934"/>
            <a:ext cx="1814302" cy="131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 / Cash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 = Trust Estate)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7E267C-1B45-459A-1DC8-F3BDE9BF4A2A}"/>
              </a:ext>
            </a:extLst>
          </p:cNvPr>
          <p:cNvSpPr/>
          <p:nvPr/>
        </p:nvSpPr>
        <p:spPr>
          <a:xfrm>
            <a:off x="1194873" y="1187451"/>
            <a:ext cx="15240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 = Trustee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F89EEE-95D1-CF0F-663D-EF049CC25A13}"/>
                  </a:ext>
                </a:extLst>
              </p14:cNvPr>
              <p14:cNvContentPartPr/>
              <p14:nvPr/>
            </p14:nvContentPartPr>
            <p14:xfrm>
              <a:off x="6041542" y="352251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F89EEE-95D1-CF0F-663D-EF049CC25A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2902" y="35138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D8D75C45-77C5-89AB-D786-1025F9CE55CE}"/>
              </a:ext>
            </a:extLst>
          </p:cNvPr>
          <p:cNvSpPr/>
          <p:nvPr/>
        </p:nvSpPr>
        <p:spPr>
          <a:xfrm>
            <a:off x="9330734" y="469345"/>
            <a:ext cx="15240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Holder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BCB648-AFF2-60F0-975C-8B79790EF646}"/>
              </a:ext>
            </a:extLst>
          </p:cNvPr>
          <p:cNvSpPr/>
          <p:nvPr/>
        </p:nvSpPr>
        <p:spPr>
          <a:xfrm>
            <a:off x="9330734" y="1500337"/>
            <a:ext cx="15240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Holder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1F79D1-C8D0-1E66-01EC-13283B7D44D5}"/>
              </a:ext>
            </a:extLst>
          </p:cNvPr>
          <p:cNvSpPr txBox="1"/>
          <p:nvPr/>
        </p:nvSpPr>
        <p:spPr>
          <a:xfrm>
            <a:off x="4073086" y="2712824"/>
            <a:ext cx="252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Title</a:t>
            </a:r>
          </a:p>
          <a:p>
            <a:r>
              <a:rPr lang="en-US" dirty="0"/>
              <a:t>(but not for own benefit)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0DEE32-30A7-8CB8-FB25-69FB67FAECD5}"/>
              </a:ext>
            </a:extLst>
          </p:cNvPr>
          <p:cNvSpPr txBox="1"/>
          <p:nvPr/>
        </p:nvSpPr>
        <p:spPr>
          <a:xfrm>
            <a:off x="5305924" y="1105763"/>
            <a:ext cx="20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Trustee’s obligations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1E8EEA-628A-8A44-5C42-11D69B1EE4FB}"/>
              </a:ext>
            </a:extLst>
          </p:cNvPr>
          <p:cNvSpPr txBox="1"/>
          <p:nvPr/>
        </p:nvSpPr>
        <p:spPr>
          <a:xfrm>
            <a:off x="5427495" y="158820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Unitholder’s Rights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53A9BE-C3F8-5A7A-430A-851E20BF946F}"/>
              </a:ext>
            </a:extLst>
          </p:cNvPr>
          <p:cNvSpPr txBox="1"/>
          <p:nvPr/>
        </p:nvSpPr>
        <p:spPr>
          <a:xfrm>
            <a:off x="657225" y="314325"/>
            <a:ext cx="271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Basic trust Structure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22B3D0-30A6-9593-539B-1DAEBEF2F500}"/>
              </a:ext>
            </a:extLst>
          </p:cNvPr>
          <p:cNvCxnSpPr>
            <a:cxnSpLocks/>
          </p:cNvCxnSpPr>
          <p:nvPr/>
        </p:nvCxnSpPr>
        <p:spPr>
          <a:xfrm>
            <a:off x="2448129" y="2144697"/>
            <a:ext cx="3610882" cy="23846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F82416-5320-97CA-BC08-141779C6F8F9}"/>
              </a:ext>
            </a:extLst>
          </p:cNvPr>
          <p:cNvCxnSpPr>
            <a:cxnSpLocks/>
          </p:cNvCxnSpPr>
          <p:nvPr/>
        </p:nvCxnSpPr>
        <p:spPr>
          <a:xfrm>
            <a:off x="1785938" y="2146230"/>
            <a:ext cx="0" cy="2638495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B00A80E-C7A4-9454-3F92-B05F61728CF8}"/>
              </a:ext>
            </a:extLst>
          </p:cNvPr>
          <p:cNvSpPr/>
          <p:nvPr/>
        </p:nvSpPr>
        <p:spPr>
          <a:xfrm>
            <a:off x="561975" y="4784725"/>
            <a:ext cx="2808361" cy="17589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Shareholders &amp; Directors</a:t>
            </a:r>
          </a:p>
          <a:p>
            <a:pPr algn="ctr"/>
            <a:r>
              <a:rPr lang="en-US" dirty="0"/>
              <a:t>(= 2 x Unit Holders)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7BFD4A-A5CA-7559-A7CC-3FB8FD14514F}"/>
              </a:ext>
            </a:extLst>
          </p:cNvPr>
          <p:cNvSpPr txBox="1"/>
          <p:nvPr/>
        </p:nvSpPr>
        <p:spPr>
          <a:xfrm>
            <a:off x="761589" y="3414485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84FD6B-9E0B-8526-789E-ECED60AD707D}"/>
              </a:ext>
            </a:extLst>
          </p:cNvPr>
          <p:cNvCxnSpPr>
            <a:cxnSpLocks/>
          </p:cNvCxnSpPr>
          <p:nvPr/>
        </p:nvCxnSpPr>
        <p:spPr>
          <a:xfrm>
            <a:off x="2886075" y="1500337"/>
            <a:ext cx="6345873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0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2FF06F9-D367-8225-3FCE-0DEEA82B5226}"/>
              </a:ext>
            </a:extLst>
          </p:cNvPr>
          <p:cNvSpPr/>
          <p:nvPr/>
        </p:nvSpPr>
        <p:spPr>
          <a:xfrm>
            <a:off x="128588" y="1963013"/>
            <a:ext cx="2143122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Settlor</a:t>
            </a:r>
          </a:p>
          <a:p>
            <a:pPr algn="ctr"/>
            <a:r>
              <a:rPr lang="en-US" sz="2000" dirty="0"/>
              <a:t>(third party)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F3BAF-AB3B-0CED-6F73-44105BEDC596}"/>
              </a:ext>
            </a:extLst>
          </p:cNvPr>
          <p:cNvSpPr txBox="1"/>
          <p:nvPr/>
        </p:nvSpPr>
        <p:spPr>
          <a:xfrm>
            <a:off x="457200" y="614363"/>
            <a:ext cx="277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Creation of the trust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A200EC-08C5-A8C5-B777-2665EBC6038E}"/>
              </a:ext>
            </a:extLst>
          </p:cNvPr>
          <p:cNvSpPr/>
          <p:nvPr/>
        </p:nvSpPr>
        <p:spPr>
          <a:xfrm>
            <a:off x="5772151" y="1938303"/>
            <a:ext cx="1757347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Company = Trustee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A6E1B-4913-5398-B342-EFF4A1E145CE}"/>
              </a:ext>
            </a:extLst>
          </p:cNvPr>
          <p:cNvCxnSpPr>
            <a:cxnSpLocks/>
          </p:cNvCxnSpPr>
          <p:nvPr/>
        </p:nvCxnSpPr>
        <p:spPr>
          <a:xfrm>
            <a:off x="2386012" y="2395503"/>
            <a:ext cx="32718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A338A2-AEE1-99E1-AC96-7AAA1483929C}"/>
              </a:ext>
            </a:extLst>
          </p:cNvPr>
          <p:cNvSpPr txBox="1"/>
          <p:nvPr/>
        </p:nvSpPr>
        <p:spPr>
          <a:xfrm>
            <a:off x="3612668" y="2483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5799DE3A-9630-B3C3-7D23-A9C71E62EFA0}"/>
              </a:ext>
            </a:extLst>
          </p:cNvPr>
          <p:cNvSpPr/>
          <p:nvPr/>
        </p:nvSpPr>
        <p:spPr>
          <a:xfrm>
            <a:off x="5904986" y="5082169"/>
            <a:ext cx="1524000" cy="1228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Trust Deed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73BD1-D494-A128-1F7F-BE3646E46E4E}"/>
              </a:ext>
            </a:extLst>
          </p:cNvPr>
          <p:cNvCxnSpPr>
            <a:cxnSpLocks/>
          </p:cNvCxnSpPr>
          <p:nvPr/>
        </p:nvCxnSpPr>
        <p:spPr>
          <a:xfrm>
            <a:off x="6666986" y="2896498"/>
            <a:ext cx="0" cy="2038420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1244FF-F174-BECB-F495-3C1DA59A81B1}"/>
              </a:ext>
            </a:extLst>
          </p:cNvPr>
          <p:cNvSpPr txBox="1"/>
          <p:nvPr/>
        </p:nvSpPr>
        <p:spPr>
          <a:xfrm>
            <a:off x="6943725" y="3505771"/>
            <a:ext cx="5119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 deed governs trustee’s obligations with respect</a:t>
            </a:r>
          </a:p>
          <a:p>
            <a:r>
              <a:rPr lang="en-US" dirty="0"/>
              <a:t>to settled sum and any other property subsequently</a:t>
            </a:r>
          </a:p>
          <a:p>
            <a:r>
              <a:rPr lang="en-US" dirty="0"/>
              <a:t>contributed in exchange for units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545F8-502D-76C9-E433-B57E0D887D67}"/>
              </a:ext>
            </a:extLst>
          </p:cNvPr>
          <p:cNvSpPr txBox="1"/>
          <p:nvPr/>
        </p:nvSpPr>
        <p:spPr>
          <a:xfrm>
            <a:off x="3348349" y="2940570"/>
            <a:ext cx="134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Settled sum </a:t>
            </a:r>
          </a:p>
        </p:txBody>
      </p:sp>
    </p:spTree>
    <p:extLst>
      <p:ext uri="{BB962C8B-B14F-4D97-AF65-F5344CB8AC3E}">
        <p14:creationId xmlns:p14="http://schemas.microsoft.com/office/powerpoint/2010/main" val="414506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AC493C-B684-4291-4E20-F5F4B6E4B51C}"/>
              </a:ext>
            </a:extLst>
          </p:cNvPr>
          <p:cNvSpPr/>
          <p:nvPr/>
        </p:nvSpPr>
        <p:spPr>
          <a:xfrm>
            <a:off x="142628" y="2797641"/>
            <a:ext cx="1781175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Company = Trustee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15902B-79C3-94B9-7B35-2F742FC48A34}"/>
              </a:ext>
            </a:extLst>
          </p:cNvPr>
          <p:cNvSpPr/>
          <p:nvPr/>
        </p:nvSpPr>
        <p:spPr>
          <a:xfrm>
            <a:off x="8289127" y="783611"/>
            <a:ext cx="1893611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Craig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E7224-F489-9D1F-83AC-06E4A9E3A9DE}"/>
              </a:ext>
            </a:extLst>
          </p:cNvPr>
          <p:cNvSpPr txBox="1"/>
          <p:nvPr/>
        </p:nvSpPr>
        <p:spPr>
          <a:xfrm rot="537001">
            <a:off x="4109806" y="3763084"/>
            <a:ext cx="33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Transfers title to land (MV $14 M)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E6094-DEB0-363B-C3F4-FD90C8303F87}"/>
              </a:ext>
            </a:extLst>
          </p:cNvPr>
          <p:cNvCxnSpPr>
            <a:cxnSpLocks/>
          </p:cNvCxnSpPr>
          <p:nvPr/>
        </p:nvCxnSpPr>
        <p:spPr>
          <a:xfrm flipH="1">
            <a:off x="2231226" y="1618250"/>
            <a:ext cx="5869787" cy="11793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44B65-B482-7498-9261-BEB2FB1B3575}"/>
              </a:ext>
            </a:extLst>
          </p:cNvPr>
          <p:cNvCxnSpPr>
            <a:cxnSpLocks/>
          </p:cNvCxnSpPr>
          <p:nvPr/>
        </p:nvCxnSpPr>
        <p:spPr>
          <a:xfrm flipV="1">
            <a:off x="1543050" y="1117363"/>
            <a:ext cx="6398838" cy="131630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0CDCD7-24ED-49F8-5FA4-BD2BF50B282A}"/>
              </a:ext>
            </a:extLst>
          </p:cNvPr>
          <p:cNvSpPr txBox="1"/>
          <p:nvPr/>
        </p:nvSpPr>
        <p:spPr>
          <a:xfrm rot="538583">
            <a:off x="3925560" y="4793000"/>
            <a:ext cx="292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 12 Ord Units &amp; 2 Special Units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765A6CF-BB8A-69AB-A19B-E2EFB25BEA33}"/>
              </a:ext>
            </a:extLst>
          </p:cNvPr>
          <p:cNvSpPr/>
          <p:nvPr/>
        </p:nvSpPr>
        <p:spPr>
          <a:xfrm>
            <a:off x="8779151" y="4520068"/>
            <a:ext cx="1993624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Murgatroyd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00DB31-4DFF-EC37-682F-EB3E99DC13D6}"/>
              </a:ext>
            </a:extLst>
          </p:cNvPr>
          <p:cNvCxnSpPr>
            <a:cxnSpLocks/>
          </p:cNvCxnSpPr>
          <p:nvPr/>
        </p:nvCxnSpPr>
        <p:spPr>
          <a:xfrm flipH="1" flipV="1">
            <a:off x="1923803" y="3505659"/>
            <a:ext cx="6855348" cy="11456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F4E208-4ECB-BCF2-4632-7223A94A3625}"/>
              </a:ext>
            </a:extLst>
          </p:cNvPr>
          <p:cNvCxnSpPr>
            <a:cxnSpLocks/>
          </p:cNvCxnSpPr>
          <p:nvPr/>
        </p:nvCxnSpPr>
        <p:spPr>
          <a:xfrm>
            <a:off x="1800225" y="4129088"/>
            <a:ext cx="6829425" cy="1124996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59A652-2DCB-22A5-721D-BABDECDC3138}"/>
              </a:ext>
            </a:extLst>
          </p:cNvPr>
          <p:cNvSpPr txBox="1"/>
          <p:nvPr/>
        </p:nvSpPr>
        <p:spPr>
          <a:xfrm rot="21004596">
            <a:off x="3780517" y="1309755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 12 Ord Units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C4D715-DC6D-77D9-FEDB-4C15322E2212}"/>
              </a:ext>
            </a:extLst>
          </p:cNvPr>
          <p:cNvSpPr txBox="1"/>
          <p:nvPr/>
        </p:nvSpPr>
        <p:spPr>
          <a:xfrm rot="21037244">
            <a:off x="4909205" y="2086216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Pays $12m cash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35D5C0-4B8E-D3A7-78A3-3FD338DF0DC5}"/>
              </a:ext>
            </a:extLst>
          </p:cNvPr>
          <p:cNvSpPr txBox="1"/>
          <p:nvPr/>
        </p:nvSpPr>
        <p:spPr>
          <a:xfrm>
            <a:off x="282011" y="330050"/>
            <a:ext cx="3620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Issuing of the units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= </a:t>
            </a:r>
            <a:r>
              <a:rPr lang="en-US" sz="2400" b="1" dirty="0" err="1">
                <a:highlight>
                  <a:srgbClr val="FFFF00"/>
                </a:highlight>
              </a:rPr>
              <a:t>capitalisation</a:t>
            </a:r>
            <a:r>
              <a:rPr lang="en-US" sz="2400" b="1" dirty="0">
                <a:highlight>
                  <a:srgbClr val="FFFF00"/>
                </a:highlight>
              </a:rPr>
              <a:t> of the trust</a:t>
            </a:r>
          </a:p>
        </p:txBody>
      </p:sp>
    </p:spTree>
    <p:extLst>
      <p:ext uri="{BB962C8B-B14F-4D97-AF65-F5344CB8AC3E}">
        <p14:creationId xmlns:p14="http://schemas.microsoft.com/office/powerpoint/2010/main" val="387286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D58BC-8BC2-F287-9732-7C75EEED15BB}"/>
              </a:ext>
            </a:extLst>
          </p:cNvPr>
          <p:cNvSpPr txBox="1"/>
          <p:nvPr/>
        </p:nvSpPr>
        <p:spPr>
          <a:xfrm>
            <a:off x="528638" y="557213"/>
            <a:ext cx="4234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Redemption of the special units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CF65D1-5281-B0E7-7FDA-A3445F258A6F}"/>
              </a:ext>
            </a:extLst>
          </p:cNvPr>
          <p:cNvSpPr/>
          <p:nvPr/>
        </p:nvSpPr>
        <p:spPr>
          <a:xfrm>
            <a:off x="817741" y="3025990"/>
            <a:ext cx="1781175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Company = Trustee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97C4DD-9B03-1B35-A854-2F18ADCEE427}"/>
              </a:ext>
            </a:extLst>
          </p:cNvPr>
          <p:cNvSpPr/>
          <p:nvPr/>
        </p:nvSpPr>
        <p:spPr>
          <a:xfrm>
            <a:off x="8836301" y="3148468"/>
            <a:ext cx="1993624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Murgatroyd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2EEC42-B844-3FEA-1F64-D0465D76770C}"/>
              </a:ext>
            </a:extLst>
          </p:cNvPr>
          <p:cNvCxnSpPr>
            <a:cxnSpLocks/>
          </p:cNvCxnSpPr>
          <p:nvPr/>
        </p:nvCxnSpPr>
        <p:spPr>
          <a:xfrm>
            <a:off x="2671762" y="3159795"/>
            <a:ext cx="59578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7444F9-99EE-A0A4-B3F0-5DC996119C15}"/>
              </a:ext>
            </a:extLst>
          </p:cNvPr>
          <p:cNvSpPr txBox="1"/>
          <p:nvPr/>
        </p:nvSpPr>
        <p:spPr>
          <a:xfrm>
            <a:off x="4800600" y="2656658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Pays $2 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2B06E-36B7-A24F-ECED-D46DDB507E30}"/>
              </a:ext>
            </a:extLst>
          </p:cNvPr>
          <p:cNvCxnSpPr>
            <a:cxnSpLocks/>
          </p:cNvCxnSpPr>
          <p:nvPr/>
        </p:nvCxnSpPr>
        <p:spPr>
          <a:xfrm flipH="1">
            <a:off x="2671762" y="3829050"/>
            <a:ext cx="5843588" cy="0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92BDDF-901E-ADD1-5578-A0D43F5980D7}"/>
              </a:ext>
            </a:extLst>
          </p:cNvPr>
          <p:cNvSpPr txBox="1"/>
          <p:nvPr/>
        </p:nvSpPr>
        <p:spPr>
          <a:xfrm>
            <a:off x="4528725" y="3940390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units redeemed</a:t>
            </a:r>
          </a:p>
        </p:txBody>
      </p:sp>
    </p:spTree>
    <p:extLst>
      <p:ext uri="{BB962C8B-B14F-4D97-AF65-F5344CB8AC3E}">
        <p14:creationId xmlns:p14="http://schemas.microsoft.com/office/powerpoint/2010/main" val="340128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137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Roff</dc:creator>
  <cp:lastModifiedBy>Kate Roff</cp:lastModifiedBy>
  <cp:revision>14</cp:revision>
  <dcterms:created xsi:type="dcterms:W3CDTF">2022-07-27T00:07:34Z</dcterms:created>
  <dcterms:modified xsi:type="dcterms:W3CDTF">2022-07-27T05:24:22Z</dcterms:modified>
</cp:coreProperties>
</file>