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200E8-D48C-44DF-B68D-5EEE4A97AD5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FCB936-C407-467A-AD85-9FC1D4D5126A}">
      <dgm:prSet/>
      <dgm:spPr/>
      <dgm:t>
        <a:bodyPr/>
        <a:lstStyle/>
        <a:p>
          <a:r>
            <a:rPr lang="en-AU"/>
            <a:t>Main and secondary purposes</a:t>
          </a:r>
          <a:endParaRPr lang="en-US"/>
        </a:p>
      </dgm:t>
    </dgm:pt>
    <dgm:pt modelId="{A070FB66-4FE9-413E-B500-E4DC257F70F4}" type="parTrans" cxnId="{EE058B44-FE44-4ACF-B601-A12CB657FCAB}">
      <dgm:prSet/>
      <dgm:spPr/>
      <dgm:t>
        <a:bodyPr/>
        <a:lstStyle/>
        <a:p>
          <a:endParaRPr lang="en-US"/>
        </a:p>
      </dgm:t>
    </dgm:pt>
    <dgm:pt modelId="{CEBAFEE6-BD32-40FD-99A9-2EE280F53BA0}" type="sibTrans" cxnId="{EE058B44-FE44-4ACF-B601-A12CB657FCAB}">
      <dgm:prSet/>
      <dgm:spPr/>
      <dgm:t>
        <a:bodyPr/>
        <a:lstStyle/>
        <a:p>
          <a:endParaRPr lang="en-US"/>
        </a:p>
      </dgm:t>
    </dgm:pt>
    <dgm:pt modelId="{1100C70D-F7FF-42A1-9CDA-7F9793456B44}">
      <dgm:prSet custT="1"/>
      <dgm:spPr/>
      <dgm:t>
        <a:bodyPr/>
        <a:lstStyle/>
        <a:p>
          <a:pPr>
            <a:buFontTx/>
            <a:buNone/>
          </a:pPr>
          <a:r>
            <a:rPr lang="en-AU" sz="3000" dirty="0"/>
            <a:t>“</a:t>
          </a:r>
          <a:r>
            <a:rPr lang="en-AU" sz="2800" dirty="0"/>
            <a:t>Taxes are what we pay for a civilized society”</a:t>
          </a:r>
          <a:endParaRPr lang="en-US" sz="2800" dirty="0"/>
        </a:p>
      </dgm:t>
    </dgm:pt>
    <dgm:pt modelId="{B82E27D4-3E24-49FC-9E9C-9E932C742843}" type="parTrans" cxnId="{28EAB329-1C7A-4B4B-A69B-7BCE997B2507}">
      <dgm:prSet/>
      <dgm:spPr/>
      <dgm:t>
        <a:bodyPr/>
        <a:lstStyle/>
        <a:p>
          <a:endParaRPr lang="en-US"/>
        </a:p>
      </dgm:t>
    </dgm:pt>
    <dgm:pt modelId="{9FAA9B79-F917-4210-AFD2-BEA686394477}" type="sibTrans" cxnId="{28EAB329-1C7A-4B4B-A69B-7BCE997B2507}">
      <dgm:prSet/>
      <dgm:spPr/>
      <dgm:t>
        <a:bodyPr/>
        <a:lstStyle/>
        <a:p>
          <a:endParaRPr lang="en-US"/>
        </a:p>
      </dgm:t>
    </dgm:pt>
    <dgm:pt modelId="{D967DFC2-F2C8-47D7-882F-6057B0D3E9E1}">
      <dgm:prSet/>
      <dgm:spPr/>
      <dgm:t>
        <a:bodyPr/>
        <a:lstStyle/>
        <a:p>
          <a:r>
            <a:rPr lang="en-AU"/>
            <a:t>Evaluative criteria —</a:t>
          </a:r>
          <a:endParaRPr lang="en-US"/>
        </a:p>
      </dgm:t>
    </dgm:pt>
    <dgm:pt modelId="{618C61AB-DE57-47FA-821E-C25598F3653F}" type="parTrans" cxnId="{857C830A-11D9-43F3-B3F7-0DF1BAA2DFA2}">
      <dgm:prSet/>
      <dgm:spPr/>
      <dgm:t>
        <a:bodyPr/>
        <a:lstStyle/>
        <a:p>
          <a:endParaRPr lang="en-US"/>
        </a:p>
      </dgm:t>
    </dgm:pt>
    <dgm:pt modelId="{50E7A036-6C7B-46B7-8F23-4F9BC1D15150}" type="sibTrans" cxnId="{857C830A-11D9-43F3-B3F7-0DF1BAA2DFA2}">
      <dgm:prSet/>
      <dgm:spPr/>
      <dgm:t>
        <a:bodyPr/>
        <a:lstStyle/>
        <a:p>
          <a:endParaRPr lang="en-US"/>
        </a:p>
      </dgm:t>
    </dgm:pt>
    <dgm:pt modelId="{3792DA3A-623A-45C7-AA1B-2E51613837F9}">
      <dgm:prSet custT="1"/>
      <dgm:spPr/>
      <dgm:t>
        <a:bodyPr/>
        <a:lstStyle/>
        <a:p>
          <a:pPr>
            <a:buFontTx/>
            <a:buNone/>
          </a:pPr>
          <a:r>
            <a:rPr lang="en-AU" sz="3000" dirty="0"/>
            <a:t>1) </a:t>
          </a:r>
          <a:r>
            <a:rPr lang="en-AU" sz="2800" dirty="0"/>
            <a:t>Taxes: equity, efficiency, simplicity, sustainability</a:t>
          </a:r>
          <a:endParaRPr lang="en-US" sz="2800" dirty="0"/>
        </a:p>
      </dgm:t>
    </dgm:pt>
    <dgm:pt modelId="{11A7A7BA-1ED4-4573-83D3-6091EA1B8FF3}" type="parTrans" cxnId="{0C9F9644-A2E5-4D19-B8E7-26588CAFF698}">
      <dgm:prSet/>
      <dgm:spPr/>
      <dgm:t>
        <a:bodyPr/>
        <a:lstStyle/>
        <a:p>
          <a:endParaRPr lang="en-US"/>
        </a:p>
      </dgm:t>
    </dgm:pt>
    <dgm:pt modelId="{DDEDD15E-116C-42B4-A371-7C0A7F2FFD50}" type="sibTrans" cxnId="{0C9F9644-A2E5-4D19-B8E7-26588CAFF698}">
      <dgm:prSet/>
      <dgm:spPr/>
      <dgm:t>
        <a:bodyPr/>
        <a:lstStyle/>
        <a:p>
          <a:endParaRPr lang="en-US"/>
        </a:p>
      </dgm:t>
    </dgm:pt>
    <dgm:pt modelId="{3E9BB7DF-EBFE-44DC-A046-B231803B87A0}">
      <dgm:prSet custT="1"/>
      <dgm:spPr/>
      <dgm:t>
        <a:bodyPr/>
        <a:lstStyle/>
        <a:p>
          <a:pPr>
            <a:buFontTx/>
            <a:buNone/>
          </a:pPr>
          <a:r>
            <a:rPr lang="en-AU" sz="2800" dirty="0"/>
            <a:t>2) Tax expenditures: equity, accountability, transparency</a:t>
          </a:r>
          <a:endParaRPr lang="en-US" sz="2800" dirty="0"/>
        </a:p>
      </dgm:t>
    </dgm:pt>
    <dgm:pt modelId="{2E1782F8-6154-4FDF-8E20-857FA40C1415}" type="parTrans" cxnId="{A3F55951-CBCE-4873-ADFF-69B152665FF5}">
      <dgm:prSet/>
      <dgm:spPr/>
      <dgm:t>
        <a:bodyPr/>
        <a:lstStyle/>
        <a:p>
          <a:endParaRPr lang="en-US"/>
        </a:p>
      </dgm:t>
    </dgm:pt>
    <dgm:pt modelId="{63E5B9F5-5CF0-42A9-A675-148478134324}" type="sibTrans" cxnId="{A3F55951-CBCE-4873-ADFF-69B152665FF5}">
      <dgm:prSet/>
      <dgm:spPr/>
      <dgm:t>
        <a:bodyPr/>
        <a:lstStyle/>
        <a:p>
          <a:endParaRPr lang="en-US"/>
        </a:p>
      </dgm:t>
    </dgm:pt>
    <dgm:pt modelId="{904E7EAD-A19F-FB4C-BD42-B28557557B56}" type="pres">
      <dgm:prSet presAssocID="{4D6200E8-D48C-44DF-B68D-5EEE4A97AD51}" presName="linear" presStyleCnt="0">
        <dgm:presLayoutVars>
          <dgm:dir/>
          <dgm:animLvl val="lvl"/>
          <dgm:resizeHandles val="exact"/>
        </dgm:presLayoutVars>
      </dgm:prSet>
      <dgm:spPr/>
    </dgm:pt>
    <dgm:pt modelId="{693314CC-6B86-1543-9538-89710C831CE8}" type="pres">
      <dgm:prSet presAssocID="{BBFCB936-C407-467A-AD85-9FC1D4D5126A}" presName="parentLin" presStyleCnt="0"/>
      <dgm:spPr/>
    </dgm:pt>
    <dgm:pt modelId="{7849D363-95BD-F64B-B713-07E804EA777B}" type="pres">
      <dgm:prSet presAssocID="{BBFCB936-C407-467A-AD85-9FC1D4D5126A}" presName="parentLeftMargin" presStyleLbl="node1" presStyleIdx="0" presStyleCnt="2"/>
      <dgm:spPr/>
    </dgm:pt>
    <dgm:pt modelId="{AB625DF0-E54A-FD49-A168-44CE4DD4A495}" type="pres">
      <dgm:prSet presAssocID="{BBFCB936-C407-467A-AD85-9FC1D4D512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F6368-5BF6-D943-BD16-12112B2F0279}" type="pres">
      <dgm:prSet presAssocID="{BBFCB936-C407-467A-AD85-9FC1D4D5126A}" presName="negativeSpace" presStyleCnt="0"/>
      <dgm:spPr/>
    </dgm:pt>
    <dgm:pt modelId="{C06E1C1E-C99A-1843-BC25-8825133A02C7}" type="pres">
      <dgm:prSet presAssocID="{BBFCB936-C407-467A-AD85-9FC1D4D5126A}" presName="childText" presStyleLbl="conFgAcc1" presStyleIdx="0" presStyleCnt="2">
        <dgm:presLayoutVars>
          <dgm:bulletEnabled val="1"/>
        </dgm:presLayoutVars>
      </dgm:prSet>
      <dgm:spPr/>
    </dgm:pt>
    <dgm:pt modelId="{DDDC1C89-0769-F94A-BC36-11A02E746C0C}" type="pres">
      <dgm:prSet presAssocID="{CEBAFEE6-BD32-40FD-99A9-2EE280F53BA0}" presName="spaceBetweenRectangles" presStyleCnt="0"/>
      <dgm:spPr/>
    </dgm:pt>
    <dgm:pt modelId="{F650BA80-6308-7F42-A6B9-CF5383D2488D}" type="pres">
      <dgm:prSet presAssocID="{D967DFC2-F2C8-47D7-882F-6057B0D3E9E1}" presName="parentLin" presStyleCnt="0"/>
      <dgm:spPr/>
    </dgm:pt>
    <dgm:pt modelId="{62FA6BB8-07AE-0446-8564-7CB383A02E42}" type="pres">
      <dgm:prSet presAssocID="{D967DFC2-F2C8-47D7-882F-6057B0D3E9E1}" presName="parentLeftMargin" presStyleLbl="node1" presStyleIdx="0" presStyleCnt="2"/>
      <dgm:spPr/>
    </dgm:pt>
    <dgm:pt modelId="{9D5FA86C-C37C-3646-92E8-0FFF40468A96}" type="pres">
      <dgm:prSet presAssocID="{D967DFC2-F2C8-47D7-882F-6057B0D3E9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3CA83B-9678-E44A-96A3-C57904BF9E12}" type="pres">
      <dgm:prSet presAssocID="{D967DFC2-F2C8-47D7-882F-6057B0D3E9E1}" presName="negativeSpace" presStyleCnt="0"/>
      <dgm:spPr/>
    </dgm:pt>
    <dgm:pt modelId="{05E2B40E-27E1-0844-9363-E6C996FBDDE0}" type="pres">
      <dgm:prSet presAssocID="{D967DFC2-F2C8-47D7-882F-6057B0D3E9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7C830A-11D9-43F3-B3F7-0DF1BAA2DFA2}" srcId="{4D6200E8-D48C-44DF-B68D-5EEE4A97AD51}" destId="{D967DFC2-F2C8-47D7-882F-6057B0D3E9E1}" srcOrd="1" destOrd="0" parTransId="{618C61AB-DE57-47FA-821E-C25598F3653F}" sibTransId="{50E7A036-6C7B-46B7-8F23-4F9BC1D15150}"/>
    <dgm:cxn modelId="{394BC217-DC99-C64D-A81C-48AB273C3785}" type="presOf" srcId="{BBFCB936-C407-467A-AD85-9FC1D4D5126A}" destId="{7849D363-95BD-F64B-B713-07E804EA777B}" srcOrd="0" destOrd="0" presId="urn:microsoft.com/office/officeart/2005/8/layout/list1"/>
    <dgm:cxn modelId="{28EAB329-1C7A-4B4B-A69B-7BCE997B2507}" srcId="{BBFCB936-C407-467A-AD85-9FC1D4D5126A}" destId="{1100C70D-F7FF-42A1-9CDA-7F9793456B44}" srcOrd="0" destOrd="0" parTransId="{B82E27D4-3E24-49FC-9E9C-9E932C742843}" sibTransId="{9FAA9B79-F917-4210-AFD2-BEA686394477}"/>
    <dgm:cxn modelId="{4E5D7440-75D2-F14F-8C34-353A6364C6C4}" type="presOf" srcId="{D967DFC2-F2C8-47D7-882F-6057B0D3E9E1}" destId="{9D5FA86C-C37C-3646-92E8-0FFF40468A96}" srcOrd="1" destOrd="0" presId="urn:microsoft.com/office/officeart/2005/8/layout/list1"/>
    <dgm:cxn modelId="{EE058B44-FE44-4ACF-B601-A12CB657FCAB}" srcId="{4D6200E8-D48C-44DF-B68D-5EEE4A97AD51}" destId="{BBFCB936-C407-467A-AD85-9FC1D4D5126A}" srcOrd="0" destOrd="0" parTransId="{A070FB66-4FE9-413E-B500-E4DC257F70F4}" sibTransId="{CEBAFEE6-BD32-40FD-99A9-2EE280F53BA0}"/>
    <dgm:cxn modelId="{0C9F9644-A2E5-4D19-B8E7-26588CAFF698}" srcId="{D967DFC2-F2C8-47D7-882F-6057B0D3E9E1}" destId="{3792DA3A-623A-45C7-AA1B-2E51613837F9}" srcOrd="0" destOrd="0" parTransId="{11A7A7BA-1ED4-4573-83D3-6091EA1B8FF3}" sibTransId="{DDEDD15E-116C-42B4-A371-7C0A7F2FFD50}"/>
    <dgm:cxn modelId="{A3F55951-CBCE-4873-ADFF-69B152665FF5}" srcId="{D967DFC2-F2C8-47D7-882F-6057B0D3E9E1}" destId="{3E9BB7DF-EBFE-44DC-A046-B231803B87A0}" srcOrd="1" destOrd="0" parTransId="{2E1782F8-6154-4FDF-8E20-857FA40C1415}" sibTransId="{63E5B9F5-5CF0-42A9-A675-148478134324}"/>
    <dgm:cxn modelId="{A312BD6F-A237-0647-9B9C-9BD469C3A58E}" type="presOf" srcId="{BBFCB936-C407-467A-AD85-9FC1D4D5126A}" destId="{AB625DF0-E54A-FD49-A168-44CE4DD4A495}" srcOrd="1" destOrd="0" presId="urn:microsoft.com/office/officeart/2005/8/layout/list1"/>
    <dgm:cxn modelId="{A4BF5D98-E0E4-774D-BFFC-0EE72AEC9DBC}" type="presOf" srcId="{D967DFC2-F2C8-47D7-882F-6057B0D3E9E1}" destId="{62FA6BB8-07AE-0446-8564-7CB383A02E42}" srcOrd="0" destOrd="0" presId="urn:microsoft.com/office/officeart/2005/8/layout/list1"/>
    <dgm:cxn modelId="{D9230BA3-38A7-D24A-823A-D5B2CD5C56EF}" type="presOf" srcId="{3E9BB7DF-EBFE-44DC-A046-B231803B87A0}" destId="{05E2B40E-27E1-0844-9363-E6C996FBDDE0}" srcOrd="0" destOrd="1" presId="urn:microsoft.com/office/officeart/2005/8/layout/list1"/>
    <dgm:cxn modelId="{AC6696B8-0DCF-8445-BF89-1F5EB284C149}" type="presOf" srcId="{4D6200E8-D48C-44DF-B68D-5EEE4A97AD51}" destId="{904E7EAD-A19F-FB4C-BD42-B28557557B56}" srcOrd="0" destOrd="0" presId="urn:microsoft.com/office/officeart/2005/8/layout/list1"/>
    <dgm:cxn modelId="{58FEF2F0-2EA2-1E42-AF49-FC33B940FF2E}" type="presOf" srcId="{1100C70D-F7FF-42A1-9CDA-7F9793456B44}" destId="{C06E1C1E-C99A-1843-BC25-8825133A02C7}" srcOrd="0" destOrd="0" presId="urn:microsoft.com/office/officeart/2005/8/layout/list1"/>
    <dgm:cxn modelId="{2195DEF2-9888-7E44-AC92-D8F51BB88CFF}" type="presOf" srcId="{3792DA3A-623A-45C7-AA1B-2E51613837F9}" destId="{05E2B40E-27E1-0844-9363-E6C996FBDDE0}" srcOrd="0" destOrd="0" presId="urn:microsoft.com/office/officeart/2005/8/layout/list1"/>
    <dgm:cxn modelId="{1A1C6196-70B3-D84B-A473-5F2A122898DC}" type="presParOf" srcId="{904E7EAD-A19F-FB4C-BD42-B28557557B56}" destId="{693314CC-6B86-1543-9538-89710C831CE8}" srcOrd="0" destOrd="0" presId="urn:microsoft.com/office/officeart/2005/8/layout/list1"/>
    <dgm:cxn modelId="{CACACB87-FC70-124D-8B09-9666B01507A6}" type="presParOf" srcId="{693314CC-6B86-1543-9538-89710C831CE8}" destId="{7849D363-95BD-F64B-B713-07E804EA777B}" srcOrd="0" destOrd="0" presId="urn:microsoft.com/office/officeart/2005/8/layout/list1"/>
    <dgm:cxn modelId="{2B6969E8-9043-A34E-871F-0433D4884AB7}" type="presParOf" srcId="{693314CC-6B86-1543-9538-89710C831CE8}" destId="{AB625DF0-E54A-FD49-A168-44CE4DD4A495}" srcOrd="1" destOrd="0" presId="urn:microsoft.com/office/officeart/2005/8/layout/list1"/>
    <dgm:cxn modelId="{8A131CBB-7847-4249-AE31-FAFFCD5E3278}" type="presParOf" srcId="{904E7EAD-A19F-FB4C-BD42-B28557557B56}" destId="{9C9F6368-5BF6-D943-BD16-12112B2F0279}" srcOrd="1" destOrd="0" presId="urn:microsoft.com/office/officeart/2005/8/layout/list1"/>
    <dgm:cxn modelId="{F7A97EDA-460D-A44E-9619-7617C3CDD24D}" type="presParOf" srcId="{904E7EAD-A19F-FB4C-BD42-B28557557B56}" destId="{C06E1C1E-C99A-1843-BC25-8825133A02C7}" srcOrd="2" destOrd="0" presId="urn:microsoft.com/office/officeart/2005/8/layout/list1"/>
    <dgm:cxn modelId="{3FACA97B-CF26-1644-BA3C-F46C466A74B9}" type="presParOf" srcId="{904E7EAD-A19F-FB4C-BD42-B28557557B56}" destId="{DDDC1C89-0769-F94A-BC36-11A02E746C0C}" srcOrd="3" destOrd="0" presId="urn:microsoft.com/office/officeart/2005/8/layout/list1"/>
    <dgm:cxn modelId="{89A2CA9D-874A-934A-9BF4-2BF26843CA8E}" type="presParOf" srcId="{904E7EAD-A19F-FB4C-BD42-B28557557B56}" destId="{F650BA80-6308-7F42-A6B9-CF5383D2488D}" srcOrd="4" destOrd="0" presId="urn:microsoft.com/office/officeart/2005/8/layout/list1"/>
    <dgm:cxn modelId="{8A7FC3FE-48A9-F845-A40B-52BE7FFC91AE}" type="presParOf" srcId="{F650BA80-6308-7F42-A6B9-CF5383D2488D}" destId="{62FA6BB8-07AE-0446-8564-7CB383A02E42}" srcOrd="0" destOrd="0" presId="urn:microsoft.com/office/officeart/2005/8/layout/list1"/>
    <dgm:cxn modelId="{CF53A0DA-6A83-F44A-9A02-E7729E848C20}" type="presParOf" srcId="{F650BA80-6308-7F42-A6B9-CF5383D2488D}" destId="{9D5FA86C-C37C-3646-92E8-0FFF40468A96}" srcOrd="1" destOrd="0" presId="urn:microsoft.com/office/officeart/2005/8/layout/list1"/>
    <dgm:cxn modelId="{98ABC905-660B-C941-9B3D-005E36629479}" type="presParOf" srcId="{904E7EAD-A19F-FB4C-BD42-B28557557B56}" destId="{1D3CA83B-9678-E44A-96A3-C57904BF9E12}" srcOrd="5" destOrd="0" presId="urn:microsoft.com/office/officeart/2005/8/layout/list1"/>
    <dgm:cxn modelId="{A944B732-A3D8-B242-811D-090A6C3053CA}" type="presParOf" srcId="{904E7EAD-A19F-FB4C-BD42-B28557557B56}" destId="{05E2B40E-27E1-0844-9363-E6C996FBDD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45513-A3F8-4900-9023-74AD67625525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D2AC4BB-917D-4AAB-8F99-08CE98B85172}">
      <dgm:prSet/>
      <dgm:spPr/>
      <dgm:t>
        <a:bodyPr/>
        <a:lstStyle/>
        <a:p>
          <a:r>
            <a:rPr lang="en-AU" i="1"/>
            <a:t>Report of the Commonwealth Committee on Taxation 1961</a:t>
          </a:r>
          <a:r>
            <a:rPr lang="en-AU"/>
            <a:t> (Ligertwood Committee) </a:t>
          </a:r>
          <a:endParaRPr lang="en-US"/>
        </a:p>
      </dgm:t>
    </dgm:pt>
    <dgm:pt modelId="{356DFDBA-8BB3-44EA-8801-F8F2DE8ED81C}" type="parTrans" cxnId="{D4398A42-99EF-42C1-906E-2D66381F5A72}">
      <dgm:prSet/>
      <dgm:spPr/>
      <dgm:t>
        <a:bodyPr/>
        <a:lstStyle/>
        <a:p>
          <a:endParaRPr lang="en-US"/>
        </a:p>
      </dgm:t>
    </dgm:pt>
    <dgm:pt modelId="{01A19F6D-5C99-4418-97C2-A78E6D8654B6}" type="sibTrans" cxnId="{D4398A42-99EF-42C1-906E-2D66381F5A72}">
      <dgm:prSet/>
      <dgm:spPr/>
      <dgm:t>
        <a:bodyPr/>
        <a:lstStyle/>
        <a:p>
          <a:endParaRPr lang="en-US"/>
        </a:p>
      </dgm:t>
    </dgm:pt>
    <dgm:pt modelId="{709A6CE4-45FB-4CA6-998D-505417ECBD86}">
      <dgm:prSet/>
      <dgm:spPr/>
      <dgm:t>
        <a:bodyPr/>
        <a:lstStyle/>
        <a:p>
          <a:r>
            <a:rPr lang="en-AU" i="1"/>
            <a:t>Full Report, Commonwealth Taxation Review Committee 1975</a:t>
          </a:r>
          <a:r>
            <a:rPr lang="en-AU"/>
            <a:t> (Asprey Committee)</a:t>
          </a:r>
          <a:endParaRPr lang="en-US"/>
        </a:p>
      </dgm:t>
    </dgm:pt>
    <dgm:pt modelId="{9BE5EE4E-8F4B-4C1B-9025-4BBC3F0E5C8C}" type="parTrans" cxnId="{D0CF4DD5-FD21-429E-9A95-01AA02B70664}">
      <dgm:prSet/>
      <dgm:spPr/>
      <dgm:t>
        <a:bodyPr/>
        <a:lstStyle/>
        <a:p>
          <a:endParaRPr lang="en-US"/>
        </a:p>
      </dgm:t>
    </dgm:pt>
    <dgm:pt modelId="{A884B3A6-3857-4D7F-90D5-666965EAEF72}" type="sibTrans" cxnId="{D0CF4DD5-FD21-429E-9A95-01AA02B70664}">
      <dgm:prSet/>
      <dgm:spPr/>
      <dgm:t>
        <a:bodyPr/>
        <a:lstStyle/>
        <a:p>
          <a:endParaRPr lang="en-US"/>
        </a:p>
      </dgm:t>
    </dgm:pt>
    <dgm:pt modelId="{C1D1BE80-897F-4071-AAC9-E4D0F0292CA6}">
      <dgm:prSet/>
      <dgm:spPr/>
      <dgm:t>
        <a:bodyPr/>
        <a:lstStyle/>
        <a:p>
          <a:r>
            <a:rPr lang="en-AU" i="1"/>
            <a:t>Review of Business Taxation, A Tax System Redesigned 1999 </a:t>
          </a:r>
          <a:r>
            <a:rPr lang="en-AU"/>
            <a:t>(Ralph Review)</a:t>
          </a:r>
          <a:endParaRPr lang="en-US"/>
        </a:p>
      </dgm:t>
    </dgm:pt>
    <dgm:pt modelId="{D5BF1E79-5244-45EA-8F52-5D2C515A655A}" type="parTrans" cxnId="{71B7AE65-D4CD-470C-B96A-B30D692FA27F}">
      <dgm:prSet/>
      <dgm:spPr/>
      <dgm:t>
        <a:bodyPr/>
        <a:lstStyle/>
        <a:p>
          <a:endParaRPr lang="en-US"/>
        </a:p>
      </dgm:t>
    </dgm:pt>
    <dgm:pt modelId="{47508F74-6CF9-4086-B31C-9AAFA1B70808}" type="sibTrans" cxnId="{71B7AE65-D4CD-470C-B96A-B30D692FA27F}">
      <dgm:prSet/>
      <dgm:spPr/>
      <dgm:t>
        <a:bodyPr/>
        <a:lstStyle/>
        <a:p>
          <a:endParaRPr lang="en-US"/>
        </a:p>
      </dgm:t>
    </dgm:pt>
    <dgm:pt modelId="{13AFB93A-93D0-4EE9-881D-E836D114E627}">
      <dgm:prSet/>
      <dgm:spPr/>
      <dgm:t>
        <a:bodyPr/>
        <a:lstStyle/>
        <a:p>
          <a:r>
            <a:rPr lang="en-AU" i="1"/>
            <a:t>Australia’s Future Tax system, Report to the Treasurer 2009 </a:t>
          </a:r>
          <a:r>
            <a:rPr lang="en-AU"/>
            <a:t>(Henry Report)</a:t>
          </a:r>
          <a:endParaRPr lang="en-US"/>
        </a:p>
      </dgm:t>
    </dgm:pt>
    <dgm:pt modelId="{C92798D7-F381-4DB3-9430-BD6A771A6725}" type="parTrans" cxnId="{1C9E089F-F178-401D-A614-3214775AB30B}">
      <dgm:prSet/>
      <dgm:spPr/>
      <dgm:t>
        <a:bodyPr/>
        <a:lstStyle/>
        <a:p>
          <a:endParaRPr lang="en-US"/>
        </a:p>
      </dgm:t>
    </dgm:pt>
    <dgm:pt modelId="{74A64335-3C09-4D09-B72B-C22CCA7D94E3}" type="sibTrans" cxnId="{1C9E089F-F178-401D-A614-3214775AB30B}">
      <dgm:prSet/>
      <dgm:spPr/>
      <dgm:t>
        <a:bodyPr/>
        <a:lstStyle/>
        <a:p>
          <a:endParaRPr lang="en-US"/>
        </a:p>
      </dgm:t>
    </dgm:pt>
    <dgm:pt modelId="{C3950BE8-DFAF-45A4-8954-1FEA00F163F8}">
      <dgm:prSet/>
      <dgm:spPr/>
      <dgm:t>
        <a:bodyPr/>
        <a:lstStyle/>
        <a:p>
          <a:r>
            <a:rPr lang="en-AU" i="1"/>
            <a:t>Draft White Paper: Reform of the Australian Tax System</a:t>
          </a:r>
          <a:r>
            <a:rPr lang="en-AU"/>
            <a:t> (1985) </a:t>
          </a:r>
          <a:endParaRPr lang="en-US"/>
        </a:p>
      </dgm:t>
    </dgm:pt>
    <dgm:pt modelId="{8AC9AA3E-BF92-4FFB-96FC-74AB2EFE962A}" type="parTrans" cxnId="{0CDB14EF-8446-4D0F-B9C0-2B2AD7177302}">
      <dgm:prSet/>
      <dgm:spPr/>
      <dgm:t>
        <a:bodyPr/>
        <a:lstStyle/>
        <a:p>
          <a:endParaRPr lang="en-US"/>
        </a:p>
      </dgm:t>
    </dgm:pt>
    <dgm:pt modelId="{CE154FEB-B9CB-4260-BF42-3B5465D46037}" type="sibTrans" cxnId="{0CDB14EF-8446-4D0F-B9C0-2B2AD7177302}">
      <dgm:prSet/>
      <dgm:spPr/>
      <dgm:t>
        <a:bodyPr/>
        <a:lstStyle/>
        <a:p>
          <a:endParaRPr lang="en-US"/>
        </a:p>
      </dgm:t>
    </dgm:pt>
    <dgm:pt modelId="{E4A45EA9-003A-48E4-AAC1-D9753129BFF3}">
      <dgm:prSet/>
      <dgm:spPr/>
      <dgm:t>
        <a:bodyPr/>
        <a:lstStyle/>
        <a:p>
          <a:r>
            <a:rPr lang="en-AU" dirty="0"/>
            <a:t>‘</a:t>
          </a:r>
          <a:r>
            <a:rPr lang="en-AU" i="1" dirty="0"/>
            <a:t>A New Tax System’ </a:t>
          </a:r>
          <a:r>
            <a:rPr lang="en-AU" dirty="0"/>
            <a:t>(1998)</a:t>
          </a:r>
          <a:endParaRPr lang="en-US" dirty="0"/>
        </a:p>
      </dgm:t>
    </dgm:pt>
    <dgm:pt modelId="{65B65AF8-4DCA-4E82-8F19-F4EE863BAAA2}" type="parTrans" cxnId="{BFAACFC0-EC9C-4807-A0A7-E4C992C391DA}">
      <dgm:prSet/>
      <dgm:spPr/>
      <dgm:t>
        <a:bodyPr/>
        <a:lstStyle/>
        <a:p>
          <a:endParaRPr lang="en-US"/>
        </a:p>
      </dgm:t>
    </dgm:pt>
    <dgm:pt modelId="{8EC50E4D-74B5-402C-BF49-7A1D53837D62}" type="sibTrans" cxnId="{BFAACFC0-EC9C-4807-A0A7-E4C992C391DA}">
      <dgm:prSet/>
      <dgm:spPr/>
      <dgm:t>
        <a:bodyPr/>
        <a:lstStyle/>
        <a:p>
          <a:endParaRPr lang="en-US"/>
        </a:p>
      </dgm:t>
    </dgm:pt>
    <dgm:pt modelId="{27DDAF34-2B78-AA40-B19C-981883CCA14A}" type="pres">
      <dgm:prSet presAssocID="{F2545513-A3F8-4900-9023-74AD67625525}" presName="diagram" presStyleCnt="0">
        <dgm:presLayoutVars>
          <dgm:dir/>
          <dgm:resizeHandles val="exact"/>
        </dgm:presLayoutVars>
      </dgm:prSet>
      <dgm:spPr/>
    </dgm:pt>
    <dgm:pt modelId="{54EA2F96-1F3A-9843-AF21-AC2870793BF1}" type="pres">
      <dgm:prSet presAssocID="{2D2AC4BB-917D-4AAB-8F99-08CE98B85172}" presName="node" presStyleLbl="node1" presStyleIdx="0" presStyleCnt="6">
        <dgm:presLayoutVars>
          <dgm:bulletEnabled val="1"/>
        </dgm:presLayoutVars>
      </dgm:prSet>
      <dgm:spPr/>
    </dgm:pt>
    <dgm:pt modelId="{A7B88001-2E48-B148-B164-FC1A423D8430}" type="pres">
      <dgm:prSet presAssocID="{01A19F6D-5C99-4418-97C2-A78E6D8654B6}" presName="sibTrans" presStyleCnt="0"/>
      <dgm:spPr/>
    </dgm:pt>
    <dgm:pt modelId="{10064C29-1FB0-E542-972F-37710C411BB6}" type="pres">
      <dgm:prSet presAssocID="{709A6CE4-45FB-4CA6-998D-505417ECBD86}" presName="node" presStyleLbl="node1" presStyleIdx="1" presStyleCnt="6">
        <dgm:presLayoutVars>
          <dgm:bulletEnabled val="1"/>
        </dgm:presLayoutVars>
      </dgm:prSet>
      <dgm:spPr/>
    </dgm:pt>
    <dgm:pt modelId="{C3634888-208E-3E43-958A-86CF46919A0D}" type="pres">
      <dgm:prSet presAssocID="{A884B3A6-3857-4D7F-90D5-666965EAEF72}" presName="sibTrans" presStyleCnt="0"/>
      <dgm:spPr/>
    </dgm:pt>
    <dgm:pt modelId="{AEA13F59-1752-6F42-8C6E-B7479D56537E}" type="pres">
      <dgm:prSet presAssocID="{C1D1BE80-897F-4071-AAC9-E4D0F0292CA6}" presName="node" presStyleLbl="node1" presStyleIdx="2" presStyleCnt="6">
        <dgm:presLayoutVars>
          <dgm:bulletEnabled val="1"/>
        </dgm:presLayoutVars>
      </dgm:prSet>
      <dgm:spPr/>
    </dgm:pt>
    <dgm:pt modelId="{42152876-FB5E-964E-A394-60DC703B2292}" type="pres">
      <dgm:prSet presAssocID="{47508F74-6CF9-4086-B31C-9AAFA1B70808}" presName="sibTrans" presStyleCnt="0"/>
      <dgm:spPr/>
    </dgm:pt>
    <dgm:pt modelId="{6F4E39A0-306D-2C46-9D93-4353B68B3431}" type="pres">
      <dgm:prSet presAssocID="{13AFB93A-93D0-4EE9-881D-E836D114E627}" presName="node" presStyleLbl="node1" presStyleIdx="3" presStyleCnt="6">
        <dgm:presLayoutVars>
          <dgm:bulletEnabled val="1"/>
        </dgm:presLayoutVars>
      </dgm:prSet>
      <dgm:spPr/>
    </dgm:pt>
    <dgm:pt modelId="{7087E672-1B25-7D4D-BDD8-736FCB3546C2}" type="pres">
      <dgm:prSet presAssocID="{74A64335-3C09-4D09-B72B-C22CCA7D94E3}" presName="sibTrans" presStyleCnt="0"/>
      <dgm:spPr/>
    </dgm:pt>
    <dgm:pt modelId="{5CCC7477-334B-E144-9629-379EEACA0825}" type="pres">
      <dgm:prSet presAssocID="{C3950BE8-DFAF-45A4-8954-1FEA00F163F8}" presName="node" presStyleLbl="node1" presStyleIdx="4" presStyleCnt="6">
        <dgm:presLayoutVars>
          <dgm:bulletEnabled val="1"/>
        </dgm:presLayoutVars>
      </dgm:prSet>
      <dgm:spPr/>
    </dgm:pt>
    <dgm:pt modelId="{3D66D279-5708-3B4D-84ED-64EF28F46FEB}" type="pres">
      <dgm:prSet presAssocID="{CE154FEB-B9CB-4260-BF42-3B5465D46037}" presName="sibTrans" presStyleCnt="0"/>
      <dgm:spPr/>
    </dgm:pt>
    <dgm:pt modelId="{BC3EF818-2E35-C94B-AC6F-A1194BD57AD1}" type="pres">
      <dgm:prSet presAssocID="{E4A45EA9-003A-48E4-AAC1-D9753129BFF3}" presName="node" presStyleLbl="node1" presStyleIdx="5" presStyleCnt="6">
        <dgm:presLayoutVars>
          <dgm:bulletEnabled val="1"/>
        </dgm:presLayoutVars>
      </dgm:prSet>
      <dgm:spPr/>
    </dgm:pt>
  </dgm:ptLst>
  <dgm:cxnLst>
    <dgm:cxn modelId="{912A1F00-7633-1D4C-85F7-57C9E232471A}" type="presOf" srcId="{C3950BE8-DFAF-45A4-8954-1FEA00F163F8}" destId="{5CCC7477-334B-E144-9629-379EEACA0825}" srcOrd="0" destOrd="0" presId="urn:microsoft.com/office/officeart/2005/8/layout/default"/>
    <dgm:cxn modelId="{44111128-08A8-264E-A51C-56E378E38B1E}" type="presOf" srcId="{709A6CE4-45FB-4CA6-998D-505417ECBD86}" destId="{10064C29-1FB0-E542-972F-37710C411BB6}" srcOrd="0" destOrd="0" presId="urn:microsoft.com/office/officeart/2005/8/layout/default"/>
    <dgm:cxn modelId="{D4398A42-99EF-42C1-906E-2D66381F5A72}" srcId="{F2545513-A3F8-4900-9023-74AD67625525}" destId="{2D2AC4BB-917D-4AAB-8F99-08CE98B85172}" srcOrd="0" destOrd="0" parTransId="{356DFDBA-8BB3-44EA-8801-F8F2DE8ED81C}" sibTransId="{01A19F6D-5C99-4418-97C2-A78E6D8654B6}"/>
    <dgm:cxn modelId="{34970645-6493-E94A-B55B-07BBAA0B578C}" type="presOf" srcId="{C1D1BE80-897F-4071-AAC9-E4D0F0292CA6}" destId="{AEA13F59-1752-6F42-8C6E-B7479D56537E}" srcOrd="0" destOrd="0" presId="urn:microsoft.com/office/officeart/2005/8/layout/default"/>
    <dgm:cxn modelId="{9E910449-B2CD-8747-9218-FF6B6A2B2334}" type="presOf" srcId="{E4A45EA9-003A-48E4-AAC1-D9753129BFF3}" destId="{BC3EF818-2E35-C94B-AC6F-A1194BD57AD1}" srcOrd="0" destOrd="0" presId="urn:microsoft.com/office/officeart/2005/8/layout/default"/>
    <dgm:cxn modelId="{71B7AE65-D4CD-470C-B96A-B30D692FA27F}" srcId="{F2545513-A3F8-4900-9023-74AD67625525}" destId="{C1D1BE80-897F-4071-AAC9-E4D0F0292CA6}" srcOrd="2" destOrd="0" parTransId="{D5BF1E79-5244-45EA-8F52-5D2C515A655A}" sibTransId="{47508F74-6CF9-4086-B31C-9AAFA1B70808}"/>
    <dgm:cxn modelId="{FE6EB76F-7241-5040-AABF-D7FC0425C9FC}" type="presOf" srcId="{2D2AC4BB-917D-4AAB-8F99-08CE98B85172}" destId="{54EA2F96-1F3A-9843-AF21-AC2870793BF1}" srcOrd="0" destOrd="0" presId="urn:microsoft.com/office/officeart/2005/8/layout/default"/>
    <dgm:cxn modelId="{1C9E089F-F178-401D-A614-3214775AB30B}" srcId="{F2545513-A3F8-4900-9023-74AD67625525}" destId="{13AFB93A-93D0-4EE9-881D-E836D114E627}" srcOrd="3" destOrd="0" parTransId="{C92798D7-F381-4DB3-9430-BD6A771A6725}" sibTransId="{74A64335-3C09-4D09-B72B-C22CCA7D94E3}"/>
    <dgm:cxn modelId="{BFAACFC0-EC9C-4807-A0A7-E4C992C391DA}" srcId="{F2545513-A3F8-4900-9023-74AD67625525}" destId="{E4A45EA9-003A-48E4-AAC1-D9753129BFF3}" srcOrd="5" destOrd="0" parTransId="{65B65AF8-4DCA-4E82-8F19-F4EE863BAAA2}" sibTransId="{8EC50E4D-74B5-402C-BF49-7A1D53837D62}"/>
    <dgm:cxn modelId="{D0CF4DD5-FD21-429E-9A95-01AA02B70664}" srcId="{F2545513-A3F8-4900-9023-74AD67625525}" destId="{709A6CE4-45FB-4CA6-998D-505417ECBD86}" srcOrd="1" destOrd="0" parTransId="{9BE5EE4E-8F4B-4C1B-9025-4BBC3F0E5C8C}" sibTransId="{A884B3A6-3857-4D7F-90D5-666965EAEF72}"/>
    <dgm:cxn modelId="{0323EDDB-4179-F44F-8805-1784D6B51F84}" type="presOf" srcId="{13AFB93A-93D0-4EE9-881D-E836D114E627}" destId="{6F4E39A0-306D-2C46-9D93-4353B68B3431}" srcOrd="0" destOrd="0" presId="urn:microsoft.com/office/officeart/2005/8/layout/default"/>
    <dgm:cxn modelId="{0CDB14EF-8446-4D0F-B9C0-2B2AD7177302}" srcId="{F2545513-A3F8-4900-9023-74AD67625525}" destId="{C3950BE8-DFAF-45A4-8954-1FEA00F163F8}" srcOrd="4" destOrd="0" parTransId="{8AC9AA3E-BF92-4FFB-96FC-74AB2EFE962A}" sibTransId="{CE154FEB-B9CB-4260-BF42-3B5465D46037}"/>
    <dgm:cxn modelId="{76612FF7-0287-A149-A218-6E592BD9AD0C}" type="presOf" srcId="{F2545513-A3F8-4900-9023-74AD67625525}" destId="{27DDAF34-2B78-AA40-B19C-981883CCA14A}" srcOrd="0" destOrd="0" presId="urn:microsoft.com/office/officeart/2005/8/layout/default"/>
    <dgm:cxn modelId="{902970A2-1785-3247-BABA-4688C968A764}" type="presParOf" srcId="{27DDAF34-2B78-AA40-B19C-981883CCA14A}" destId="{54EA2F96-1F3A-9843-AF21-AC2870793BF1}" srcOrd="0" destOrd="0" presId="urn:microsoft.com/office/officeart/2005/8/layout/default"/>
    <dgm:cxn modelId="{587DEC3A-72A6-9149-8E90-B17925D4B9CA}" type="presParOf" srcId="{27DDAF34-2B78-AA40-B19C-981883CCA14A}" destId="{A7B88001-2E48-B148-B164-FC1A423D8430}" srcOrd="1" destOrd="0" presId="urn:microsoft.com/office/officeart/2005/8/layout/default"/>
    <dgm:cxn modelId="{09300017-97CB-3848-996B-4A19D93D54AD}" type="presParOf" srcId="{27DDAF34-2B78-AA40-B19C-981883CCA14A}" destId="{10064C29-1FB0-E542-972F-37710C411BB6}" srcOrd="2" destOrd="0" presId="urn:microsoft.com/office/officeart/2005/8/layout/default"/>
    <dgm:cxn modelId="{654FC186-686E-9749-98E3-E969549BC0F9}" type="presParOf" srcId="{27DDAF34-2B78-AA40-B19C-981883CCA14A}" destId="{C3634888-208E-3E43-958A-86CF46919A0D}" srcOrd="3" destOrd="0" presId="urn:microsoft.com/office/officeart/2005/8/layout/default"/>
    <dgm:cxn modelId="{A3912576-027E-514A-BB01-7A8EB404E47F}" type="presParOf" srcId="{27DDAF34-2B78-AA40-B19C-981883CCA14A}" destId="{AEA13F59-1752-6F42-8C6E-B7479D56537E}" srcOrd="4" destOrd="0" presId="urn:microsoft.com/office/officeart/2005/8/layout/default"/>
    <dgm:cxn modelId="{6D6938EF-F43D-F145-81AB-BB480757E156}" type="presParOf" srcId="{27DDAF34-2B78-AA40-B19C-981883CCA14A}" destId="{42152876-FB5E-964E-A394-60DC703B2292}" srcOrd="5" destOrd="0" presId="urn:microsoft.com/office/officeart/2005/8/layout/default"/>
    <dgm:cxn modelId="{59BB9D11-75E3-2140-B535-CCABA2CE5294}" type="presParOf" srcId="{27DDAF34-2B78-AA40-B19C-981883CCA14A}" destId="{6F4E39A0-306D-2C46-9D93-4353B68B3431}" srcOrd="6" destOrd="0" presId="urn:microsoft.com/office/officeart/2005/8/layout/default"/>
    <dgm:cxn modelId="{04A36C47-F136-514B-BE0A-783C5ABA66AD}" type="presParOf" srcId="{27DDAF34-2B78-AA40-B19C-981883CCA14A}" destId="{7087E672-1B25-7D4D-BDD8-736FCB3546C2}" srcOrd="7" destOrd="0" presId="urn:microsoft.com/office/officeart/2005/8/layout/default"/>
    <dgm:cxn modelId="{6E1C5AB9-A9CF-BE49-818F-538F81FB0339}" type="presParOf" srcId="{27DDAF34-2B78-AA40-B19C-981883CCA14A}" destId="{5CCC7477-334B-E144-9629-379EEACA0825}" srcOrd="8" destOrd="0" presId="urn:microsoft.com/office/officeart/2005/8/layout/default"/>
    <dgm:cxn modelId="{2143F2AC-B862-EE44-9ADB-572CC79FDE1F}" type="presParOf" srcId="{27DDAF34-2B78-AA40-B19C-981883CCA14A}" destId="{3D66D279-5708-3B4D-84ED-64EF28F46FEB}" srcOrd="9" destOrd="0" presId="urn:microsoft.com/office/officeart/2005/8/layout/default"/>
    <dgm:cxn modelId="{A2A7F7E4-56C3-F749-96A0-C139064A881D}" type="presParOf" srcId="{27DDAF34-2B78-AA40-B19C-981883CCA14A}" destId="{BC3EF818-2E35-C94B-AC6F-A1194BD57A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A3F445-F793-47A3-BFBF-D9828A1426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34207B-1C23-472C-90A6-B7EE22806FA8}">
      <dgm:prSet/>
      <dgm:spPr/>
      <dgm:t>
        <a:bodyPr/>
        <a:lstStyle/>
        <a:p>
          <a:r>
            <a:rPr lang="en-AU" b="1" dirty="0"/>
            <a:t>Income Tax </a:t>
          </a:r>
          <a:r>
            <a:rPr lang="en-AU" dirty="0"/>
            <a:t>= (</a:t>
          </a:r>
          <a:r>
            <a:rPr lang="en-AU" b="0" dirty="0"/>
            <a:t>Taxable Income </a:t>
          </a:r>
          <a:r>
            <a:rPr lang="en-AU" dirty="0"/>
            <a:t>x Rate) – Tax Offsets </a:t>
          </a:r>
          <a:endParaRPr lang="en-US" dirty="0"/>
        </a:p>
      </dgm:t>
    </dgm:pt>
    <dgm:pt modelId="{1AD04FB0-1861-4F6A-BA08-D922291DA0E6}" type="parTrans" cxnId="{575AE43D-EE67-43E2-A4CF-E7CF01875DCA}">
      <dgm:prSet/>
      <dgm:spPr/>
      <dgm:t>
        <a:bodyPr/>
        <a:lstStyle/>
        <a:p>
          <a:endParaRPr lang="en-US"/>
        </a:p>
      </dgm:t>
    </dgm:pt>
    <dgm:pt modelId="{8A321CE2-552F-4579-AEC0-83ECF9774F0A}" type="sibTrans" cxnId="{575AE43D-EE67-43E2-A4CF-E7CF01875DCA}">
      <dgm:prSet/>
      <dgm:spPr/>
      <dgm:t>
        <a:bodyPr/>
        <a:lstStyle/>
        <a:p>
          <a:endParaRPr lang="en-US"/>
        </a:p>
      </dgm:t>
    </dgm:pt>
    <dgm:pt modelId="{94AB1F2E-82E0-40FA-8327-0BE3743FE8E3}">
      <dgm:prSet/>
      <dgm:spPr/>
      <dgm:t>
        <a:bodyPr/>
        <a:lstStyle/>
        <a:p>
          <a:r>
            <a:rPr lang="en-AU" dirty="0"/>
            <a:t>‘Income Tax’ is </a:t>
          </a:r>
          <a:r>
            <a:rPr lang="en-AU" b="1" dirty="0"/>
            <a:t>imposed</a:t>
          </a:r>
          <a:r>
            <a:rPr lang="en-AU" dirty="0"/>
            <a:t> by </a:t>
          </a:r>
          <a:r>
            <a:rPr lang="en-AU" i="1" dirty="0"/>
            <a:t>Income Tax Act 1986</a:t>
          </a:r>
          <a:r>
            <a:rPr lang="en-AU" dirty="0"/>
            <a:t> (s 5) at the </a:t>
          </a:r>
          <a:r>
            <a:rPr lang="en-AU" b="1" dirty="0"/>
            <a:t>rates</a:t>
          </a:r>
          <a:r>
            <a:rPr lang="en-AU" dirty="0"/>
            <a:t> set by the </a:t>
          </a:r>
          <a:r>
            <a:rPr lang="en-AU" i="1" dirty="0"/>
            <a:t>Income Tax Rates Act 1936</a:t>
          </a:r>
          <a:r>
            <a:rPr lang="en-AU" dirty="0"/>
            <a:t>. </a:t>
          </a:r>
          <a:endParaRPr lang="en-US" dirty="0"/>
        </a:p>
      </dgm:t>
    </dgm:pt>
    <dgm:pt modelId="{888E0713-F5A6-4519-B377-7AD39F09ECDE}" type="parTrans" cxnId="{2FCA2B65-73C6-4E22-9317-70387AC252CD}">
      <dgm:prSet/>
      <dgm:spPr/>
      <dgm:t>
        <a:bodyPr/>
        <a:lstStyle/>
        <a:p>
          <a:endParaRPr lang="en-US"/>
        </a:p>
      </dgm:t>
    </dgm:pt>
    <dgm:pt modelId="{27104AA4-B2F2-4D6B-842E-2B24888A324B}" type="sibTrans" cxnId="{2FCA2B65-73C6-4E22-9317-70387AC252CD}">
      <dgm:prSet/>
      <dgm:spPr/>
      <dgm:t>
        <a:bodyPr/>
        <a:lstStyle/>
        <a:p>
          <a:endParaRPr lang="en-US"/>
        </a:p>
      </dgm:t>
    </dgm:pt>
    <dgm:pt modelId="{C2887458-227B-47E3-80A7-564C9656A57E}">
      <dgm:prSet/>
      <dgm:spPr/>
      <dgm:t>
        <a:bodyPr/>
        <a:lstStyle/>
        <a:p>
          <a:r>
            <a:rPr lang="en-AU" b="1" dirty="0"/>
            <a:t>Apply</a:t>
          </a:r>
          <a:r>
            <a:rPr lang="en-AU" dirty="0"/>
            <a:t> </a:t>
          </a:r>
          <a:r>
            <a:rPr lang="en-AU" i="1" dirty="0"/>
            <a:t>Income Tax Assessment Act 1997 (</a:t>
          </a:r>
          <a:r>
            <a:rPr lang="en-AU" b="1" i="1" dirty="0"/>
            <a:t>1997 Act</a:t>
          </a:r>
          <a:r>
            <a:rPr lang="en-AU" i="1" dirty="0"/>
            <a:t>) </a:t>
          </a:r>
          <a:r>
            <a:rPr lang="en-AU" dirty="0"/>
            <a:t>and </a:t>
          </a:r>
          <a:r>
            <a:rPr lang="en-AU" i="1" dirty="0"/>
            <a:t>Income Tax Assessment Act 1936 </a:t>
          </a:r>
          <a:r>
            <a:rPr lang="en-AU" dirty="0"/>
            <a:t> (</a:t>
          </a:r>
          <a:r>
            <a:rPr lang="en-AU" b="1" dirty="0"/>
            <a:t>1936 Act</a:t>
          </a:r>
          <a:r>
            <a:rPr lang="en-AU" dirty="0"/>
            <a:t>), together, to work out the </a:t>
          </a:r>
          <a:r>
            <a:rPr lang="en-AU" b="1" dirty="0"/>
            <a:t>‘Year of Income’</a:t>
          </a:r>
          <a:r>
            <a:rPr lang="en-AU" dirty="0"/>
            <a:t>, </a:t>
          </a:r>
          <a:r>
            <a:rPr lang="en-AU" b="1" dirty="0"/>
            <a:t>‘Taxable Income’</a:t>
          </a:r>
          <a:r>
            <a:rPr lang="en-AU" dirty="0"/>
            <a:t> and </a:t>
          </a:r>
          <a:r>
            <a:rPr lang="en-AU" b="1" dirty="0"/>
            <a:t>‘Tax Offsets’</a:t>
          </a:r>
          <a:endParaRPr lang="en-US" b="1" dirty="0"/>
        </a:p>
      </dgm:t>
    </dgm:pt>
    <dgm:pt modelId="{7075F7B0-D29B-4A25-8EAE-607861646899}" type="parTrans" cxnId="{9ED1A724-4952-4650-B1F9-F34B1AE2BE00}">
      <dgm:prSet/>
      <dgm:spPr/>
      <dgm:t>
        <a:bodyPr/>
        <a:lstStyle/>
        <a:p>
          <a:endParaRPr lang="en-US"/>
        </a:p>
      </dgm:t>
    </dgm:pt>
    <dgm:pt modelId="{E33C804B-D2FA-477A-9035-12748AF77922}" type="sibTrans" cxnId="{9ED1A724-4952-4650-B1F9-F34B1AE2BE00}">
      <dgm:prSet/>
      <dgm:spPr/>
      <dgm:t>
        <a:bodyPr/>
        <a:lstStyle/>
        <a:p>
          <a:endParaRPr lang="en-US"/>
        </a:p>
      </dgm:t>
    </dgm:pt>
    <dgm:pt modelId="{88C3226D-3997-814D-A01A-9DA416304B07}" type="pres">
      <dgm:prSet presAssocID="{8DA3F445-F793-47A3-BFBF-D9828A14264F}" presName="linear" presStyleCnt="0">
        <dgm:presLayoutVars>
          <dgm:animLvl val="lvl"/>
          <dgm:resizeHandles val="exact"/>
        </dgm:presLayoutVars>
      </dgm:prSet>
      <dgm:spPr/>
    </dgm:pt>
    <dgm:pt modelId="{45298AD5-46F0-2E4A-B1DF-E7AC19F85150}" type="pres">
      <dgm:prSet presAssocID="{CD34207B-1C23-472C-90A6-B7EE22806F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721BB-38D6-BC4B-85A2-C55AC430404B}" type="pres">
      <dgm:prSet presAssocID="{8A321CE2-552F-4579-AEC0-83ECF9774F0A}" presName="spacer" presStyleCnt="0"/>
      <dgm:spPr/>
    </dgm:pt>
    <dgm:pt modelId="{6AD808E0-A886-E042-9341-92B04AF25AC6}" type="pres">
      <dgm:prSet presAssocID="{94AB1F2E-82E0-40FA-8327-0BE3743FE8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BBE3AC-78FC-9146-8C75-B5ADC05B4E11}" type="pres">
      <dgm:prSet presAssocID="{27104AA4-B2F2-4D6B-842E-2B24888A324B}" presName="spacer" presStyleCnt="0"/>
      <dgm:spPr/>
    </dgm:pt>
    <dgm:pt modelId="{33BCDF5F-FD9C-CA4C-B843-2E79FB728FC7}" type="pres">
      <dgm:prSet presAssocID="{C2887458-227B-47E3-80A7-564C9656A5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F35D0A-0CB7-1740-9963-78F9CFCC519F}" type="presOf" srcId="{94AB1F2E-82E0-40FA-8327-0BE3743FE8E3}" destId="{6AD808E0-A886-E042-9341-92B04AF25AC6}" srcOrd="0" destOrd="0" presId="urn:microsoft.com/office/officeart/2005/8/layout/vList2"/>
    <dgm:cxn modelId="{9ED1A724-4952-4650-B1F9-F34B1AE2BE00}" srcId="{8DA3F445-F793-47A3-BFBF-D9828A14264F}" destId="{C2887458-227B-47E3-80A7-564C9656A57E}" srcOrd="2" destOrd="0" parTransId="{7075F7B0-D29B-4A25-8EAE-607861646899}" sibTransId="{E33C804B-D2FA-477A-9035-12748AF77922}"/>
    <dgm:cxn modelId="{575AE43D-EE67-43E2-A4CF-E7CF01875DCA}" srcId="{8DA3F445-F793-47A3-BFBF-D9828A14264F}" destId="{CD34207B-1C23-472C-90A6-B7EE22806FA8}" srcOrd="0" destOrd="0" parTransId="{1AD04FB0-1861-4F6A-BA08-D922291DA0E6}" sibTransId="{8A321CE2-552F-4579-AEC0-83ECF9774F0A}"/>
    <dgm:cxn modelId="{7DEBF362-A997-564A-BB10-2B504B8964B8}" type="presOf" srcId="{8DA3F445-F793-47A3-BFBF-D9828A14264F}" destId="{88C3226D-3997-814D-A01A-9DA416304B07}" srcOrd="0" destOrd="0" presId="urn:microsoft.com/office/officeart/2005/8/layout/vList2"/>
    <dgm:cxn modelId="{2FCA2B65-73C6-4E22-9317-70387AC252CD}" srcId="{8DA3F445-F793-47A3-BFBF-D9828A14264F}" destId="{94AB1F2E-82E0-40FA-8327-0BE3743FE8E3}" srcOrd="1" destOrd="0" parTransId="{888E0713-F5A6-4519-B377-7AD39F09ECDE}" sibTransId="{27104AA4-B2F2-4D6B-842E-2B24888A324B}"/>
    <dgm:cxn modelId="{B7CD4E93-AB5D-0943-9CA3-F360394537BF}" type="presOf" srcId="{C2887458-227B-47E3-80A7-564C9656A57E}" destId="{33BCDF5F-FD9C-CA4C-B843-2E79FB728FC7}" srcOrd="0" destOrd="0" presId="urn:microsoft.com/office/officeart/2005/8/layout/vList2"/>
    <dgm:cxn modelId="{FE458FFE-C548-8F4C-9A5C-AEDE70063F9A}" type="presOf" srcId="{CD34207B-1C23-472C-90A6-B7EE22806FA8}" destId="{45298AD5-46F0-2E4A-B1DF-E7AC19F85150}" srcOrd="0" destOrd="0" presId="urn:microsoft.com/office/officeart/2005/8/layout/vList2"/>
    <dgm:cxn modelId="{3E24C71E-A0F2-BE4D-B5B0-A2679D605EB4}" type="presParOf" srcId="{88C3226D-3997-814D-A01A-9DA416304B07}" destId="{45298AD5-46F0-2E4A-B1DF-E7AC19F85150}" srcOrd="0" destOrd="0" presId="urn:microsoft.com/office/officeart/2005/8/layout/vList2"/>
    <dgm:cxn modelId="{CD7224F3-52B8-4844-AB17-F43D12703588}" type="presParOf" srcId="{88C3226D-3997-814D-A01A-9DA416304B07}" destId="{B33721BB-38D6-BC4B-85A2-C55AC430404B}" srcOrd="1" destOrd="0" presId="urn:microsoft.com/office/officeart/2005/8/layout/vList2"/>
    <dgm:cxn modelId="{FFD76864-A63B-0740-AE63-6495C5BCDC44}" type="presParOf" srcId="{88C3226D-3997-814D-A01A-9DA416304B07}" destId="{6AD808E0-A886-E042-9341-92B04AF25AC6}" srcOrd="2" destOrd="0" presId="urn:microsoft.com/office/officeart/2005/8/layout/vList2"/>
    <dgm:cxn modelId="{71294002-05F8-0B4F-8032-5C6EF1EE4BE4}" type="presParOf" srcId="{88C3226D-3997-814D-A01A-9DA416304B07}" destId="{71BBE3AC-78FC-9146-8C75-B5ADC05B4E11}" srcOrd="3" destOrd="0" presId="urn:microsoft.com/office/officeart/2005/8/layout/vList2"/>
    <dgm:cxn modelId="{B93F0AAF-F398-2442-9B7C-0C7953F2845A}" type="presParOf" srcId="{88C3226D-3997-814D-A01A-9DA416304B07}" destId="{33BCDF5F-FD9C-CA4C-B843-2E79FB728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5589CF-1780-4451-BD24-F9C0DFCDEEB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8DF54C-BE88-4E89-A4C1-ED4AF6970341}">
      <dgm:prSet custT="1"/>
      <dgm:spPr/>
      <dgm:t>
        <a:bodyPr/>
        <a:lstStyle/>
        <a:p>
          <a:r>
            <a:rPr lang="en-AU" sz="2400" dirty="0"/>
            <a:t>Section 4-1, Who has to pay tax?</a:t>
          </a:r>
          <a:endParaRPr lang="en-US" sz="2400" dirty="0"/>
        </a:p>
      </dgm:t>
    </dgm:pt>
    <dgm:pt modelId="{C73C7D6C-E2E8-4F2F-B897-1570BCFF3CBD}" type="parTrans" cxnId="{BB2F6688-3A16-4096-8C16-A9AB8DFB4519}">
      <dgm:prSet/>
      <dgm:spPr/>
      <dgm:t>
        <a:bodyPr/>
        <a:lstStyle/>
        <a:p>
          <a:endParaRPr lang="en-US"/>
        </a:p>
      </dgm:t>
    </dgm:pt>
    <dgm:pt modelId="{659B05A0-087D-45A6-B52A-16E3EF8D5ABA}" type="sibTrans" cxnId="{BB2F6688-3A16-4096-8C16-A9AB8DFB4519}">
      <dgm:prSet/>
      <dgm:spPr/>
      <dgm:t>
        <a:bodyPr/>
        <a:lstStyle/>
        <a:p>
          <a:endParaRPr lang="en-US"/>
        </a:p>
      </dgm:t>
    </dgm:pt>
    <dgm:pt modelId="{3A27F1F4-CEE2-4E20-92AB-F643C1201FC7}">
      <dgm:prSet custT="1"/>
      <dgm:spPr/>
      <dgm:t>
        <a:bodyPr/>
        <a:lstStyle/>
        <a:p>
          <a:r>
            <a:rPr lang="en-AU" sz="2400" dirty="0"/>
            <a:t>Individuals, Companies, Trustees (s 4-1)</a:t>
          </a:r>
          <a:endParaRPr lang="en-US" sz="2400" dirty="0"/>
        </a:p>
      </dgm:t>
    </dgm:pt>
    <dgm:pt modelId="{C620788A-2486-4032-8720-2FBA3560B216}" type="parTrans" cxnId="{E53014A2-78F3-4799-B31F-1AB2D48FE937}">
      <dgm:prSet/>
      <dgm:spPr/>
      <dgm:t>
        <a:bodyPr/>
        <a:lstStyle/>
        <a:p>
          <a:endParaRPr lang="en-US"/>
        </a:p>
      </dgm:t>
    </dgm:pt>
    <dgm:pt modelId="{6598DF52-8515-44BD-B983-0510FBF49FED}" type="sibTrans" cxnId="{E53014A2-78F3-4799-B31F-1AB2D48FE937}">
      <dgm:prSet/>
      <dgm:spPr/>
      <dgm:t>
        <a:bodyPr/>
        <a:lstStyle/>
        <a:p>
          <a:endParaRPr lang="en-US"/>
        </a:p>
      </dgm:t>
    </dgm:pt>
    <dgm:pt modelId="{F965F0CB-DE64-4162-82DB-B747F523F34A}">
      <dgm:prSet custT="1"/>
      <dgm:spPr/>
      <dgm:t>
        <a:bodyPr/>
        <a:lstStyle/>
        <a:p>
          <a:r>
            <a:rPr lang="en-AU" sz="2400" dirty="0"/>
            <a:t>Not partnerships</a:t>
          </a:r>
          <a:endParaRPr lang="en-US" sz="2400" dirty="0"/>
        </a:p>
      </dgm:t>
    </dgm:pt>
    <dgm:pt modelId="{71896E87-6D7E-4E0B-A109-2D4BC657F393}" type="parTrans" cxnId="{9E82794B-ACF3-4394-97EF-2871E528CF77}">
      <dgm:prSet/>
      <dgm:spPr/>
      <dgm:t>
        <a:bodyPr/>
        <a:lstStyle/>
        <a:p>
          <a:endParaRPr lang="en-US"/>
        </a:p>
      </dgm:t>
    </dgm:pt>
    <dgm:pt modelId="{FD5CB647-8DA9-4B60-BD3A-8C93AF21E8F0}" type="sibTrans" cxnId="{9E82794B-ACF3-4394-97EF-2871E528CF77}">
      <dgm:prSet/>
      <dgm:spPr/>
      <dgm:t>
        <a:bodyPr/>
        <a:lstStyle/>
        <a:p>
          <a:endParaRPr lang="en-US"/>
        </a:p>
      </dgm:t>
    </dgm:pt>
    <dgm:pt modelId="{0E8D736A-309C-40AA-BA1A-9C16A4CDD17D}">
      <dgm:prSet custT="1"/>
      <dgm:spPr/>
      <dgm:t>
        <a:bodyPr/>
        <a:lstStyle/>
        <a:p>
          <a:r>
            <a:rPr lang="en-AU" sz="2000" dirty="0"/>
            <a:t>Sect</a:t>
          </a:r>
          <a:r>
            <a:rPr lang="en-AU" sz="2400" dirty="0"/>
            <a:t>ion 4-10, What is an Income year?</a:t>
          </a:r>
          <a:endParaRPr lang="en-US" sz="2400" dirty="0"/>
        </a:p>
      </dgm:t>
    </dgm:pt>
    <dgm:pt modelId="{4208CF20-327E-4561-AD65-AC1C53821D7C}" type="parTrans" cxnId="{A3BBB8A2-5CD6-4503-8C81-CFE3802B79E9}">
      <dgm:prSet/>
      <dgm:spPr/>
      <dgm:t>
        <a:bodyPr/>
        <a:lstStyle/>
        <a:p>
          <a:endParaRPr lang="en-US"/>
        </a:p>
      </dgm:t>
    </dgm:pt>
    <dgm:pt modelId="{85481B48-07E3-42BB-A1CB-AAEBF4108481}" type="sibTrans" cxnId="{A3BBB8A2-5CD6-4503-8C81-CFE3802B79E9}">
      <dgm:prSet/>
      <dgm:spPr/>
      <dgm:t>
        <a:bodyPr/>
        <a:lstStyle/>
        <a:p>
          <a:endParaRPr lang="en-US"/>
        </a:p>
      </dgm:t>
    </dgm:pt>
    <dgm:pt modelId="{74BCE0A0-9D66-4B08-B99F-BE8866090837}">
      <dgm:prSet custT="1"/>
      <dgm:spPr/>
      <dgm:t>
        <a:bodyPr/>
        <a:lstStyle/>
        <a:p>
          <a:r>
            <a:rPr lang="en-AU" sz="2400" dirty="0"/>
            <a:t>Usually financial year</a:t>
          </a:r>
          <a:endParaRPr lang="en-US" sz="2400" dirty="0"/>
        </a:p>
      </dgm:t>
    </dgm:pt>
    <dgm:pt modelId="{A65D4C2E-1078-4F27-98A1-99B4A38E1683}" type="parTrans" cxnId="{8B86B944-BDC7-43B7-A348-675F4CB05963}">
      <dgm:prSet/>
      <dgm:spPr/>
      <dgm:t>
        <a:bodyPr/>
        <a:lstStyle/>
        <a:p>
          <a:endParaRPr lang="en-US"/>
        </a:p>
      </dgm:t>
    </dgm:pt>
    <dgm:pt modelId="{0989D6B7-4F17-43B9-99CF-489817686F9C}" type="sibTrans" cxnId="{8B86B944-BDC7-43B7-A348-675F4CB05963}">
      <dgm:prSet/>
      <dgm:spPr/>
      <dgm:t>
        <a:bodyPr/>
        <a:lstStyle/>
        <a:p>
          <a:endParaRPr lang="en-US"/>
        </a:p>
      </dgm:t>
    </dgm:pt>
    <dgm:pt modelId="{FF8A3FC5-1A21-444A-9E17-8F16D2929FB8}">
      <dgm:prSet custT="1"/>
      <dgm:spPr/>
      <dgm:t>
        <a:bodyPr/>
        <a:lstStyle/>
        <a:p>
          <a:r>
            <a:rPr lang="en-AU" sz="2400" dirty="0"/>
            <a:t>For companies, is previous financial year</a:t>
          </a:r>
          <a:endParaRPr lang="en-US" sz="2400" dirty="0"/>
        </a:p>
      </dgm:t>
    </dgm:pt>
    <dgm:pt modelId="{BEED74A6-2994-40E5-BA79-780335EA09BA}" type="parTrans" cxnId="{1092B482-7C15-4B8E-9EBC-9C52E6125759}">
      <dgm:prSet/>
      <dgm:spPr/>
      <dgm:t>
        <a:bodyPr/>
        <a:lstStyle/>
        <a:p>
          <a:endParaRPr lang="en-US"/>
        </a:p>
      </dgm:t>
    </dgm:pt>
    <dgm:pt modelId="{5752CFCA-C2CE-446E-8950-AB3C1BD84C14}" type="sibTrans" cxnId="{1092B482-7C15-4B8E-9EBC-9C52E6125759}">
      <dgm:prSet/>
      <dgm:spPr/>
      <dgm:t>
        <a:bodyPr/>
        <a:lstStyle/>
        <a:p>
          <a:endParaRPr lang="en-US"/>
        </a:p>
      </dgm:t>
    </dgm:pt>
    <dgm:pt modelId="{66E869DE-270D-41C4-8EE9-8223BC38AD67}">
      <dgm:prSet custT="1"/>
      <dgm:spPr>
        <a:gradFill rotWithShape="0">
          <a:gsLst>
            <a:gs pos="0">
              <a:srgbClr val="ED7D31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78225" tIns="0" rIns="278225" bIns="0" numCol="1" spcCol="1270" anchor="ctr" anchorCtr="0"/>
        <a:lstStyle/>
        <a:p>
          <a:r>
            <a:rPr lang="en-AU" sz="2400" dirty="0"/>
            <a:t>Section 4-15, How to calculate taxable income ?</a:t>
          </a:r>
          <a:endParaRPr lang="en-US" sz="2400" dirty="0"/>
        </a:p>
      </dgm:t>
    </dgm:pt>
    <dgm:pt modelId="{61F0322A-3548-4A08-8CA8-7BC1561046E6}" type="parTrans" cxnId="{0163E519-7DF5-4C92-B00E-6F6BC6E2B5C2}">
      <dgm:prSet/>
      <dgm:spPr/>
      <dgm:t>
        <a:bodyPr/>
        <a:lstStyle/>
        <a:p>
          <a:endParaRPr lang="en-US"/>
        </a:p>
      </dgm:t>
    </dgm:pt>
    <dgm:pt modelId="{78E4195B-57D7-4A57-87DA-6D31F61E5FA0}" type="sibTrans" cxnId="{0163E519-7DF5-4C92-B00E-6F6BC6E2B5C2}">
      <dgm:prSet/>
      <dgm:spPr/>
      <dgm:t>
        <a:bodyPr/>
        <a:lstStyle/>
        <a:p>
          <a:endParaRPr lang="en-US"/>
        </a:p>
      </dgm:t>
    </dgm:pt>
    <dgm:pt modelId="{99B121E2-0B7A-964D-A26B-D8CD01FCE3BA}">
      <dgm:prSet custT="1"/>
      <dgm:spPr/>
      <dgm:t>
        <a:bodyPr/>
        <a:lstStyle/>
        <a:p>
          <a:r>
            <a:rPr lang="en-GB" sz="2400" dirty="0"/>
            <a:t>‘Taxable Income’ = ‘Assessable Income’ - Deductions</a:t>
          </a:r>
        </a:p>
      </dgm:t>
    </dgm:pt>
    <dgm:pt modelId="{F2C298BA-135E-5A47-96D8-DDEB83F4280C}" type="parTrans" cxnId="{51E2AA67-2F27-0A48-B568-61DC1AF0BCCB}">
      <dgm:prSet/>
      <dgm:spPr/>
      <dgm:t>
        <a:bodyPr/>
        <a:lstStyle/>
        <a:p>
          <a:endParaRPr lang="en-GB"/>
        </a:p>
      </dgm:t>
    </dgm:pt>
    <dgm:pt modelId="{32EC0DAE-2A6F-FE41-ADB2-60107B46E03B}" type="sibTrans" cxnId="{51E2AA67-2F27-0A48-B568-61DC1AF0BCCB}">
      <dgm:prSet/>
      <dgm:spPr/>
      <dgm:t>
        <a:bodyPr/>
        <a:lstStyle/>
        <a:p>
          <a:endParaRPr lang="en-GB"/>
        </a:p>
      </dgm:t>
    </dgm:pt>
    <dgm:pt modelId="{0EB732EE-B213-9446-A186-BE6E4972ABCF}" type="pres">
      <dgm:prSet presAssocID="{405589CF-1780-4451-BD24-F9C0DFCDEEBA}" presName="linear" presStyleCnt="0">
        <dgm:presLayoutVars>
          <dgm:dir/>
          <dgm:animLvl val="lvl"/>
          <dgm:resizeHandles val="exact"/>
        </dgm:presLayoutVars>
      </dgm:prSet>
      <dgm:spPr/>
    </dgm:pt>
    <dgm:pt modelId="{B350408D-9D47-B342-8370-648C959FBDBA}" type="pres">
      <dgm:prSet presAssocID="{6A8DF54C-BE88-4E89-A4C1-ED4AF6970341}" presName="parentLin" presStyleCnt="0"/>
      <dgm:spPr/>
    </dgm:pt>
    <dgm:pt modelId="{6AD70BFF-7799-3440-BF1D-D2923323E67A}" type="pres">
      <dgm:prSet presAssocID="{6A8DF54C-BE88-4E89-A4C1-ED4AF6970341}" presName="parentLeftMargin" presStyleLbl="node1" presStyleIdx="0" presStyleCnt="3"/>
      <dgm:spPr/>
    </dgm:pt>
    <dgm:pt modelId="{A9AD6686-75D7-F248-8C1D-3600EA9497AC}" type="pres">
      <dgm:prSet presAssocID="{6A8DF54C-BE88-4E89-A4C1-ED4AF69703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9163E3-4F0E-5E4B-A7A1-97CE5B63FC6C}" type="pres">
      <dgm:prSet presAssocID="{6A8DF54C-BE88-4E89-A4C1-ED4AF6970341}" presName="negativeSpace" presStyleCnt="0"/>
      <dgm:spPr/>
    </dgm:pt>
    <dgm:pt modelId="{8739451B-BCA8-E54A-80C9-5C1467E37A99}" type="pres">
      <dgm:prSet presAssocID="{6A8DF54C-BE88-4E89-A4C1-ED4AF6970341}" presName="childText" presStyleLbl="conFgAcc1" presStyleIdx="0" presStyleCnt="3">
        <dgm:presLayoutVars>
          <dgm:bulletEnabled val="1"/>
        </dgm:presLayoutVars>
      </dgm:prSet>
      <dgm:spPr/>
    </dgm:pt>
    <dgm:pt modelId="{99DFE559-1B03-CD44-97E8-59C60755B74A}" type="pres">
      <dgm:prSet presAssocID="{659B05A0-087D-45A6-B52A-16E3EF8D5ABA}" presName="spaceBetweenRectangles" presStyleCnt="0"/>
      <dgm:spPr/>
    </dgm:pt>
    <dgm:pt modelId="{3EB66835-A070-334C-BEBD-15FE8F33FD63}" type="pres">
      <dgm:prSet presAssocID="{0E8D736A-309C-40AA-BA1A-9C16A4CDD17D}" presName="parentLin" presStyleCnt="0"/>
      <dgm:spPr/>
    </dgm:pt>
    <dgm:pt modelId="{738AF322-F4D1-A147-A5C8-35C2E48EDDF7}" type="pres">
      <dgm:prSet presAssocID="{0E8D736A-309C-40AA-BA1A-9C16A4CDD17D}" presName="parentLeftMargin" presStyleLbl="node1" presStyleIdx="0" presStyleCnt="3"/>
      <dgm:spPr/>
    </dgm:pt>
    <dgm:pt modelId="{447DFB14-6936-FE45-97F1-3EBAFD6079D4}" type="pres">
      <dgm:prSet presAssocID="{0E8D736A-309C-40AA-BA1A-9C16A4CDD1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3450DC-8DC9-CC45-89B1-325F49E19A5B}" type="pres">
      <dgm:prSet presAssocID="{0E8D736A-309C-40AA-BA1A-9C16A4CDD17D}" presName="negativeSpace" presStyleCnt="0"/>
      <dgm:spPr/>
    </dgm:pt>
    <dgm:pt modelId="{13D460C9-AEB5-4241-B3AF-1301A50B2EB9}" type="pres">
      <dgm:prSet presAssocID="{0E8D736A-309C-40AA-BA1A-9C16A4CDD17D}" presName="childText" presStyleLbl="conFgAcc1" presStyleIdx="1" presStyleCnt="3">
        <dgm:presLayoutVars>
          <dgm:bulletEnabled val="1"/>
        </dgm:presLayoutVars>
      </dgm:prSet>
      <dgm:spPr/>
    </dgm:pt>
    <dgm:pt modelId="{2479F81F-A509-3042-9BF7-7BA7077957F3}" type="pres">
      <dgm:prSet presAssocID="{85481B48-07E3-42BB-A1CB-AAEBF4108481}" presName="spaceBetweenRectangles" presStyleCnt="0"/>
      <dgm:spPr/>
    </dgm:pt>
    <dgm:pt modelId="{F4DB712E-7A06-C144-BCDB-F04D08303FD9}" type="pres">
      <dgm:prSet presAssocID="{66E869DE-270D-41C4-8EE9-8223BC38AD67}" presName="parentLin" presStyleCnt="0"/>
      <dgm:spPr/>
    </dgm:pt>
    <dgm:pt modelId="{22523F5A-8EFD-A240-A5EE-39E57E1DCC29}" type="pres">
      <dgm:prSet presAssocID="{66E869DE-270D-41C4-8EE9-8223BC38AD67}" presName="parentLeftMargin" presStyleLbl="node1" presStyleIdx="1" presStyleCnt="3"/>
      <dgm:spPr/>
    </dgm:pt>
    <dgm:pt modelId="{E328129A-2018-8F40-A337-E687A881C804}" type="pres">
      <dgm:prSet presAssocID="{66E869DE-270D-41C4-8EE9-8223BC38AD67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525780" y="3461679"/>
          <a:ext cx="7360920" cy="649440"/>
        </a:xfrm>
        <a:prstGeom prst="roundRect">
          <a:avLst/>
        </a:prstGeom>
      </dgm:spPr>
    </dgm:pt>
    <dgm:pt modelId="{AA6382CB-1B50-184D-A46F-74E86CBD0616}" type="pres">
      <dgm:prSet presAssocID="{66E869DE-270D-41C4-8EE9-8223BC38AD67}" presName="negativeSpace" presStyleCnt="0"/>
      <dgm:spPr/>
    </dgm:pt>
    <dgm:pt modelId="{6953C5CE-D925-9D48-9213-A634E8313BD8}" type="pres">
      <dgm:prSet presAssocID="{66E869DE-270D-41C4-8EE9-8223BC38AD67}" presName="childText" presStyleLbl="conFgAcc1" presStyleIdx="2" presStyleCnt="3" custScaleY="107858">
        <dgm:presLayoutVars>
          <dgm:bulletEnabled val="1"/>
        </dgm:presLayoutVars>
      </dgm:prSet>
      <dgm:spPr/>
    </dgm:pt>
  </dgm:ptLst>
  <dgm:cxnLst>
    <dgm:cxn modelId="{B958EB04-D590-994C-BECC-9618BDACA58E}" type="presOf" srcId="{66E869DE-270D-41C4-8EE9-8223BC38AD67}" destId="{22523F5A-8EFD-A240-A5EE-39E57E1DCC29}" srcOrd="0" destOrd="0" presId="urn:microsoft.com/office/officeart/2005/8/layout/list1"/>
    <dgm:cxn modelId="{2E124507-8B2D-DF40-B511-53EAFE12E774}" type="presOf" srcId="{74BCE0A0-9D66-4B08-B99F-BE8866090837}" destId="{13D460C9-AEB5-4241-B3AF-1301A50B2EB9}" srcOrd="0" destOrd="0" presId="urn:microsoft.com/office/officeart/2005/8/layout/list1"/>
    <dgm:cxn modelId="{0163E519-7DF5-4C92-B00E-6F6BC6E2B5C2}" srcId="{405589CF-1780-4451-BD24-F9C0DFCDEEBA}" destId="{66E869DE-270D-41C4-8EE9-8223BC38AD67}" srcOrd="2" destOrd="0" parTransId="{61F0322A-3548-4A08-8CA8-7BC1561046E6}" sibTransId="{78E4195B-57D7-4A57-87DA-6D31F61E5FA0}"/>
    <dgm:cxn modelId="{8B86B944-BDC7-43B7-A348-675F4CB05963}" srcId="{0E8D736A-309C-40AA-BA1A-9C16A4CDD17D}" destId="{74BCE0A0-9D66-4B08-B99F-BE8866090837}" srcOrd="0" destOrd="0" parTransId="{A65D4C2E-1078-4F27-98A1-99B4A38E1683}" sibTransId="{0989D6B7-4F17-43B9-99CF-489817686F9C}"/>
    <dgm:cxn modelId="{9E82794B-ACF3-4394-97EF-2871E528CF77}" srcId="{6A8DF54C-BE88-4E89-A4C1-ED4AF6970341}" destId="{F965F0CB-DE64-4162-82DB-B747F523F34A}" srcOrd="1" destOrd="0" parTransId="{71896E87-6D7E-4E0B-A109-2D4BC657F393}" sibTransId="{FD5CB647-8DA9-4B60-BD3A-8C93AF21E8F0}"/>
    <dgm:cxn modelId="{2A717851-9BA5-1044-B783-7AD203932E01}" type="presOf" srcId="{6A8DF54C-BE88-4E89-A4C1-ED4AF6970341}" destId="{A9AD6686-75D7-F248-8C1D-3600EA9497AC}" srcOrd="1" destOrd="0" presId="urn:microsoft.com/office/officeart/2005/8/layout/list1"/>
    <dgm:cxn modelId="{9D7A6059-73CC-9042-8B02-67CB9A3CE150}" type="presOf" srcId="{F965F0CB-DE64-4162-82DB-B747F523F34A}" destId="{8739451B-BCA8-E54A-80C9-5C1467E37A99}" srcOrd="0" destOrd="1" presId="urn:microsoft.com/office/officeart/2005/8/layout/list1"/>
    <dgm:cxn modelId="{51E2AA67-2F27-0A48-B568-61DC1AF0BCCB}" srcId="{66E869DE-270D-41C4-8EE9-8223BC38AD67}" destId="{99B121E2-0B7A-964D-A26B-D8CD01FCE3BA}" srcOrd="0" destOrd="0" parTransId="{F2C298BA-135E-5A47-96D8-DDEB83F4280C}" sibTransId="{32EC0DAE-2A6F-FE41-ADB2-60107B46E03B}"/>
    <dgm:cxn modelId="{1092B482-7C15-4B8E-9EBC-9C52E6125759}" srcId="{0E8D736A-309C-40AA-BA1A-9C16A4CDD17D}" destId="{FF8A3FC5-1A21-444A-9E17-8F16D2929FB8}" srcOrd="1" destOrd="0" parTransId="{BEED74A6-2994-40E5-BA79-780335EA09BA}" sibTransId="{5752CFCA-C2CE-446E-8950-AB3C1BD84C14}"/>
    <dgm:cxn modelId="{BB2F6688-3A16-4096-8C16-A9AB8DFB4519}" srcId="{405589CF-1780-4451-BD24-F9C0DFCDEEBA}" destId="{6A8DF54C-BE88-4E89-A4C1-ED4AF6970341}" srcOrd="0" destOrd="0" parTransId="{C73C7D6C-E2E8-4F2F-B897-1570BCFF3CBD}" sibTransId="{659B05A0-087D-45A6-B52A-16E3EF8D5ABA}"/>
    <dgm:cxn modelId="{E8FCFC88-FA2F-824F-BD56-136BF8DAD137}" type="presOf" srcId="{FF8A3FC5-1A21-444A-9E17-8F16D2929FB8}" destId="{13D460C9-AEB5-4241-B3AF-1301A50B2EB9}" srcOrd="0" destOrd="1" presId="urn:microsoft.com/office/officeart/2005/8/layout/list1"/>
    <dgm:cxn modelId="{98A3349E-1F94-A749-B256-2CF27CF0460A}" type="presOf" srcId="{405589CF-1780-4451-BD24-F9C0DFCDEEBA}" destId="{0EB732EE-B213-9446-A186-BE6E4972ABCF}" srcOrd="0" destOrd="0" presId="urn:microsoft.com/office/officeart/2005/8/layout/list1"/>
    <dgm:cxn modelId="{E53014A2-78F3-4799-B31F-1AB2D48FE937}" srcId="{6A8DF54C-BE88-4E89-A4C1-ED4AF6970341}" destId="{3A27F1F4-CEE2-4E20-92AB-F643C1201FC7}" srcOrd="0" destOrd="0" parTransId="{C620788A-2486-4032-8720-2FBA3560B216}" sibTransId="{6598DF52-8515-44BD-B983-0510FBF49FED}"/>
    <dgm:cxn modelId="{A3BBB8A2-5CD6-4503-8C81-CFE3802B79E9}" srcId="{405589CF-1780-4451-BD24-F9C0DFCDEEBA}" destId="{0E8D736A-309C-40AA-BA1A-9C16A4CDD17D}" srcOrd="1" destOrd="0" parTransId="{4208CF20-327E-4561-AD65-AC1C53821D7C}" sibTransId="{85481B48-07E3-42BB-A1CB-AAEBF4108481}"/>
    <dgm:cxn modelId="{366744AE-0E20-8647-8C9C-2E0FBD88B408}" type="presOf" srcId="{3A27F1F4-CEE2-4E20-92AB-F643C1201FC7}" destId="{8739451B-BCA8-E54A-80C9-5C1467E37A99}" srcOrd="0" destOrd="0" presId="urn:microsoft.com/office/officeart/2005/8/layout/list1"/>
    <dgm:cxn modelId="{CD6054C5-E5C6-A347-BB50-D50E730E6A85}" type="presOf" srcId="{0E8D736A-309C-40AA-BA1A-9C16A4CDD17D}" destId="{738AF322-F4D1-A147-A5C8-35C2E48EDDF7}" srcOrd="0" destOrd="0" presId="urn:microsoft.com/office/officeart/2005/8/layout/list1"/>
    <dgm:cxn modelId="{1E907FDF-A80D-1142-BC85-23EF1B27EE16}" type="presOf" srcId="{0E8D736A-309C-40AA-BA1A-9C16A4CDD17D}" destId="{447DFB14-6936-FE45-97F1-3EBAFD6079D4}" srcOrd="1" destOrd="0" presId="urn:microsoft.com/office/officeart/2005/8/layout/list1"/>
    <dgm:cxn modelId="{319D4DF4-55F4-D74A-A535-860C07BF0523}" type="presOf" srcId="{66E869DE-270D-41C4-8EE9-8223BC38AD67}" destId="{E328129A-2018-8F40-A337-E687A881C804}" srcOrd="1" destOrd="0" presId="urn:microsoft.com/office/officeart/2005/8/layout/list1"/>
    <dgm:cxn modelId="{959BC3FC-0CC4-8740-8E48-A0BF0251A916}" type="presOf" srcId="{6A8DF54C-BE88-4E89-A4C1-ED4AF6970341}" destId="{6AD70BFF-7799-3440-BF1D-D2923323E67A}" srcOrd="0" destOrd="0" presId="urn:microsoft.com/office/officeart/2005/8/layout/list1"/>
    <dgm:cxn modelId="{CDF5BEFE-2E7D-144B-B08B-0C423F31E341}" type="presOf" srcId="{99B121E2-0B7A-964D-A26B-D8CD01FCE3BA}" destId="{6953C5CE-D925-9D48-9213-A634E8313BD8}" srcOrd="0" destOrd="0" presId="urn:microsoft.com/office/officeart/2005/8/layout/list1"/>
    <dgm:cxn modelId="{E334B43A-8D0D-014F-A855-B895943AD8E3}" type="presParOf" srcId="{0EB732EE-B213-9446-A186-BE6E4972ABCF}" destId="{B350408D-9D47-B342-8370-648C959FBDBA}" srcOrd="0" destOrd="0" presId="urn:microsoft.com/office/officeart/2005/8/layout/list1"/>
    <dgm:cxn modelId="{9D292682-2A6E-7F45-9155-88843D323A35}" type="presParOf" srcId="{B350408D-9D47-B342-8370-648C959FBDBA}" destId="{6AD70BFF-7799-3440-BF1D-D2923323E67A}" srcOrd="0" destOrd="0" presId="urn:microsoft.com/office/officeart/2005/8/layout/list1"/>
    <dgm:cxn modelId="{E9C741A7-9051-F048-B98B-28E625C0BD8A}" type="presParOf" srcId="{B350408D-9D47-B342-8370-648C959FBDBA}" destId="{A9AD6686-75D7-F248-8C1D-3600EA9497AC}" srcOrd="1" destOrd="0" presId="urn:microsoft.com/office/officeart/2005/8/layout/list1"/>
    <dgm:cxn modelId="{14761ED4-2CFF-7C4D-B440-C66FFF96BE3B}" type="presParOf" srcId="{0EB732EE-B213-9446-A186-BE6E4972ABCF}" destId="{459163E3-4F0E-5E4B-A7A1-97CE5B63FC6C}" srcOrd="1" destOrd="0" presId="urn:microsoft.com/office/officeart/2005/8/layout/list1"/>
    <dgm:cxn modelId="{6D7AB823-7458-8440-868C-BC5C9050A79D}" type="presParOf" srcId="{0EB732EE-B213-9446-A186-BE6E4972ABCF}" destId="{8739451B-BCA8-E54A-80C9-5C1467E37A99}" srcOrd="2" destOrd="0" presId="urn:microsoft.com/office/officeart/2005/8/layout/list1"/>
    <dgm:cxn modelId="{4C1691EC-88A7-EF49-B54B-8BCB9D9013DE}" type="presParOf" srcId="{0EB732EE-B213-9446-A186-BE6E4972ABCF}" destId="{99DFE559-1B03-CD44-97E8-59C60755B74A}" srcOrd="3" destOrd="0" presId="urn:microsoft.com/office/officeart/2005/8/layout/list1"/>
    <dgm:cxn modelId="{11CCAB57-F87C-7845-B164-F2B3F5B725F6}" type="presParOf" srcId="{0EB732EE-B213-9446-A186-BE6E4972ABCF}" destId="{3EB66835-A070-334C-BEBD-15FE8F33FD63}" srcOrd="4" destOrd="0" presId="urn:microsoft.com/office/officeart/2005/8/layout/list1"/>
    <dgm:cxn modelId="{FC7C8085-1AF6-4844-8997-09A15BCEB523}" type="presParOf" srcId="{3EB66835-A070-334C-BEBD-15FE8F33FD63}" destId="{738AF322-F4D1-A147-A5C8-35C2E48EDDF7}" srcOrd="0" destOrd="0" presId="urn:microsoft.com/office/officeart/2005/8/layout/list1"/>
    <dgm:cxn modelId="{642D33A8-C053-F544-B7F3-1E834FE3556E}" type="presParOf" srcId="{3EB66835-A070-334C-BEBD-15FE8F33FD63}" destId="{447DFB14-6936-FE45-97F1-3EBAFD6079D4}" srcOrd="1" destOrd="0" presId="urn:microsoft.com/office/officeart/2005/8/layout/list1"/>
    <dgm:cxn modelId="{70E96205-70C3-1548-9CD1-AEF3CA38110E}" type="presParOf" srcId="{0EB732EE-B213-9446-A186-BE6E4972ABCF}" destId="{F23450DC-8DC9-CC45-89B1-325F49E19A5B}" srcOrd="5" destOrd="0" presId="urn:microsoft.com/office/officeart/2005/8/layout/list1"/>
    <dgm:cxn modelId="{99589EEC-12A6-2E41-B060-6EC54E2A34AC}" type="presParOf" srcId="{0EB732EE-B213-9446-A186-BE6E4972ABCF}" destId="{13D460C9-AEB5-4241-B3AF-1301A50B2EB9}" srcOrd="6" destOrd="0" presId="urn:microsoft.com/office/officeart/2005/8/layout/list1"/>
    <dgm:cxn modelId="{F679D472-A0C0-B949-93DC-923FC9CFE517}" type="presParOf" srcId="{0EB732EE-B213-9446-A186-BE6E4972ABCF}" destId="{2479F81F-A509-3042-9BF7-7BA7077957F3}" srcOrd="7" destOrd="0" presId="urn:microsoft.com/office/officeart/2005/8/layout/list1"/>
    <dgm:cxn modelId="{2059015B-2E00-BD47-A235-80B77A0DC429}" type="presParOf" srcId="{0EB732EE-B213-9446-A186-BE6E4972ABCF}" destId="{F4DB712E-7A06-C144-BCDB-F04D08303FD9}" srcOrd="8" destOrd="0" presId="urn:microsoft.com/office/officeart/2005/8/layout/list1"/>
    <dgm:cxn modelId="{623B12B7-4D18-704F-8623-6B2E0A078BC9}" type="presParOf" srcId="{F4DB712E-7A06-C144-BCDB-F04D08303FD9}" destId="{22523F5A-8EFD-A240-A5EE-39E57E1DCC29}" srcOrd="0" destOrd="0" presId="urn:microsoft.com/office/officeart/2005/8/layout/list1"/>
    <dgm:cxn modelId="{C413CF2C-386A-224A-81C5-F0BCD183911D}" type="presParOf" srcId="{F4DB712E-7A06-C144-BCDB-F04D08303FD9}" destId="{E328129A-2018-8F40-A337-E687A881C804}" srcOrd="1" destOrd="0" presId="urn:microsoft.com/office/officeart/2005/8/layout/list1"/>
    <dgm:cxn modelId="{1D31D183-07BB-EA48-8F7D-F59717AF47C6}" type="presParOf" srcId="{0EB732EE-B213-9446-A186-BE6E4972ABCF}" destId="{AA6382CB-1B50-184D-A46F-74E86CBD0616}" srcOrd="9" destOrd="0" presId="urn:microsoft.com/office/officeart/2005/8/layout/list1"/>
    <dgm:cxn modelId="{75787082-E010-894F-A022-3956C63C93B2}" type="presParOf" srcId="{0EB732EE-B213-9446-A186-BE6E4972ABCF}" destId="{6953C5CE-D925-9D48-9213-A634E8313B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E1C1E-C99A-1843-BC25-8825133A02C7}">
      <dsp:nvSpPr>
        <dsp:cNvPr id="0" name=""/>
        <dsp:cNvSpPr/>
      </dsp:nvSpPr>
      <dsp:spPr>
        <a:xfrm>
          <a:off x="0" y="514325"/>
          <a:ext cx="10515600" cy="1325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3000" kern="1200" dirty="0"/>
            <a:t>“</a:t>
          </a:r>
          <a:r>
            <a:rPr lang="en-AU" sz="2800" kern="1200" dirty="0"/>
            <a:t>Taxes are what we pay for a civilized society”</a:t>
          </a:r>
          <a:endParaRPr lang="en-US" sz="2800" kern="1200" dirty="0"/>
        </a:p>
      </dsp:txBody>
      <dsp:txXfrm>
        <a:off x="0" y="514325"/>
        <a:ext cx="10515600" cy="1325362"/>
      </dsp:txXfrm>
    </dsp:sp>
    <dsp:sp modelId="{AB625DF0-E54A-FD49-A168-44CE4DD4A495}">
      <dsp:nvSpPr>
        <dsp:cNvPr id="0" name=""/>
        <dsp:cNvSpPr/>
      </dsp:nvSpPr>
      <dsp:spPr>
        <a:xfrm>
          <a:off x="525780" y="27245"/>
          <a:ext cx="736092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Main and secondary purposes</a:t>
          </a:r>
          <a:endParaRPr lang="en-US" sz="3300" kern="1200"/>
        </a:p>
      </dsp:txBody>
      <dsp:txXfrm>
        <a:off x="573335" y="74800"/>
        <a:ext cx="7265810" cy="879050"/>
      </dsp:txXfrm>
    </dsp:sp>
    <dsp:sp modelId="{05E2B40E-27E1-0844-9363-E6C996FBDDE0}">
      <dsp:nvSpPr>
        <dsp:cNvPr id="0" name=""/>
        <dsp:cNvSpPr/>
      </dsp:nvSpPr>
      <dsp:spPr>
        <a:xfrm>
          <a:off x="0" y="2504967"/>
          <a:ext cx="10515600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3000" kern="1200" dirty="0"/>
            <a:t>1) </a:t>
          </a:r>
          <a:r>
            <a:rPr lang="en-AU" sz="2800" kern="1200" dirty="0"/>
            <a:t>Taxes: equity, efficiency, simplicity, sustainability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AU" sz="2800" kern="1200" dirty="0"/>
            <a:t>2) Tax expenditures: equity, accountability, transparency</a:t>
          </a:r>
          <a:endParaRPr lang="en-US" sz="2800" kern="1200" dirty="0"/>
        </a:p>
      </dsp:txBody>
      <dsp:txXfrm>
        <a:off x="0" y="2504967"/>
        <a:ext cx="10515600" cy="1819125"/>
      </dsp:txXfrm>
    </dsp:sp>
    <dsp:sp modelId="{9D5FA86C-C37C-3646-92E8-0FFF40468A96}">
      <dsp:nvSpPr>
        <dsp:cNvPr id="0" name=""/>
        <dsp:cNvSpPr/>
      </dsp:nvSpPr>
      <dsp:spPr>
        <a:xfrm>
          <a:off x="525780" y="2017887"/>
          <a:ext cx="7360920" cy="9741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Evaluative criteria —</a:t>
          </a:r>
          <a:endParaRPr lang="en-US" sz="3300" kern="1200"/>
        </a:p>
      </dsp:txBody>
      <dsp:txXfrm>
        <a:off x="573335" y="2065442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A2F96-1F3A-9843-AF21-AC2870793BF1}">
      <dsp:nvSpPr>
        <dsp:cNvPr id="0" name=""/>
        <dsp:cNvSpPr/>
      </dsp:nvSpPr>
      <dsp:spPr>
        <a:xfrm>
          <a:off x="51117" y="266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Report of the Commonwealth Committee on Taxation 1961</a:t>
          </a:r>
          <a:r>
            <a:rPr lang="en-AU" sz="2600" kern="1200"/>
            <a:t> (Ligertwood Committee) </a:t>
          </a:r>
          <a:endParaRPr lang="en-US" sz="2600" kern="1200"/>
        </a:p>
      </dsp:txBody>
      <dsp:txXfrm>
        <a:off x="51117" y="2665"/>
        <a:ext cx="3375884" cy="2025530"/>
      </dsp:txXfrm>
    </dsp:sp>
    <dsp:sp modelId="{10064C29-1FB0-E542-972F-37710C411BB6}">
      <dsp:nvSpPr>
        <dsp:cNvPr id="0" name=""/>
        <dsp:cNvSpPr/>
      </dsp:nvSpPr>
      <dsp:spPr>
        <a:xfrm>
          <a:off x="3764590" y="266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Full Report, Commonwealth Taxation Review Committee 1975</a:t>
          </a:r>
          <a:r>
            <a:rPr lang="en-AU" sz="2600" kern="1200"/>
            <a:t> (Asprey Committee)</a:t>
          </a:r>
          <a:endParaRPr lang="en-US" sz="2600" kern="1200"/>
        </a:p>
      </dsp:txBody>
      <dsp:txXfrm>
        <a:off x="3764590" y="2665"/>
        <a:ext cx="3375884" cy="2025530"/>
      </dsp:txXfrm>
    </dsp:sp>
    <dsp:sp modelId="{AEA13F59-1752-6F42-8C6E-B7479D56537E}">
      <dsp:nvSpPr>
        <dsp:cNvPr id="0" name=""/>
        <dsp:cNvSpPr/>
      </dsp:nvSpPr>
      <dsp:spPr>
        <a:xfrm>
          <a:off x="7478063" y="266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Review of Business Taxation, A Tax System Redesigned 1999 </a:t>
          </a:r>
          <a:r>
            <a:rPr lang="en-AU" sz="2600" kern="1200"/>
            <a:t>(Ralph Review)</a:t>
          </a:r>
          <a:endParaRPr lang="en-US" sz="2600" kern="1200"/>
        </a:p>
      </dsp:txBody>
      <dsp:txXfrm>
        <a:off x="7478063" y="2665"/>
        <a:ext cx="3375884" cy="2025530"/>
      </dsp:txXfrm>
    </dsp:sp>
    <dsp:sp modelId="{6F4E39A0-306D-2C46-9D93-4353B68B3431}">
      <dsp:nvSpPr>
        <dsp:cNvPr id="0" name=""/>
        <dsp:cNvSpPr/>
      </dsp:nvSpPr>
      <dsp:spPr>
        <a:xfrm>
          <a:off x="51117" y="236578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Australia’s Future Tax system, Report to the Treasurer 2009 </a:t>
          </a:r>
          <a:r>
            <a:rPr lang="en-AU" sz="2600" kern="1200"/>
            <a:t>(Henry Report)</a:t>
          </a:r>
          <a:endParaRPr lang="en-US" sz="2600" kern="1200"/>
        </a:p>
      </dsp:txBody>
      <dsp:txXfrm>
        <a:off x="51117" y="2365785"/>
        <a:ext cx="3375884" cy="2025530"/>
      </dsp:txXfrm>
    </dsp:sp>
    <dsp:sp modelId="{5CCC7477-334B-E144-9629-379EEACA0825}">
      <dsp:nvSpPr>
        <dsp:cNvPr id="0" name=""/>
        <dsp:cNvSpPr/>
      </dsp:nvSpPr>
      <dsp:spPr>
        <a:xfrm>
          <a:off x="3764590" y="236578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Draft White Paper: Reform of the Australian Tax System</a:t>
          </a:r>
          <a:r>
            <a:rPr lang="en-AU" sz="2600" kern="1200"/>
            <a:t> (1985) </a:t>
          </a:r>
          <a:endParaRPr lang="en-US" sz="2600" kern="1200"/>
        </a:p>
      </dsp:txBody>
      <dsp:txXfrm>
        <a:off x="3764590" y="2365785"/>
        <a:ext cx="3375884" cy="2025530"/>
      </dsp:txXfrm>
    </dsp:sp>
    <dsp:sp modelId="{BC3EF818-2E35-C94B-AC6F-A1194BD57AD1}">
      <dsp:nvSpPr>
        <dsp:cNvPr id="0" name=""/>
        <dsp:cNvSpPr/>
      </dsp:nvSpPr>
      <dsp:spPr>
        <a:xfrm>
          <a:off x="7478063" y="2365785"/>
          <a:ext cx="3375884" cy="20255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‘</a:t>
          </a:r>
          <a:r>
            <a:rPr lang="en-AU" sz="2600" i="1" kern="1200" dirty="0"/>
            <a:t>A New Tax System’ </a:t>
          </a:r>
          <a:r>
            <a:rPr lang="en-AU" sz="2600" kern="1200" dirty="0"/>
            <a:t>(1998)</a:t>
          </a:r>
          <a:endParaRPr lang="en-US" sz="2600" kern="1200" dirty="0"/>
        </a:p>
      </dsp:txBody>
      <dsp:txXfrm>
        <a:off x="7478063" y="2365785"/>
        <a:ext cx="3375884" cy="2025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98AD5-46F0-2E4A-B1DF-E7AC19F85150}">
      <dsp:nvSpPr>
        <dsp:cNvPr id="0" name=""/>
        <dsp:cNvSpPr/>
      </dsp:nvSpPr>
      <dsp:spPr>
        <a:xfrm>
          <a:off x="0" y="8787"/>
          <a:ext cx="10515600" cy="1396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 dirty="0"/>
            <a:t>Income Tax </a:t>
          </a:r>
          <a:r>
            <a:rPr lang="en-AU" sz="2500" kern="1200" dirty="0"/>
            <a:t>= (</a:t>
          </a:r>
          <a:r>
            <a:rPr lang="en-AU" sz="2500" b="0" kern="1200" dirty="0"/>
            <a:t>Taxable Income </a:t>
          </a:r>
          <a:r>
            <a:rPr lang="en-AU" sz="2500" kern="1200" dirty="0"/>
            <a:t>x Rate) – Tax Offsets </a:t>
          </a:r>
          <a:endParaRPr lang="en-US" sz="2500" kern="1200" dirty="0"/>
        </a:p>
      </dsp:txBody>
      <dsp:txXfrm>
        <a:off x="68176" y="76963"/>
        <a:ext cx="10379248" cy="1260235"/>
      </dsp:txXfrm>
    </dsp:sp>
    <dsp:sp modelId="{6AD808E0-A886-E042-9341-92B04AF25AC6}">
      <dsp:nvSpPr>
        <dsp:cNvPr id="0" name=""/>
        <dsp:cNvSpPr/>
      </dsp:nvSpPr>
      <dsp:spPr>
        <a:xfrm>
          <a:off x="0" y="1477375"/>
          <a:ext cx="10515600" cy="139658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‘Income Tax’ is </a:t>
          </a:r>
          <a:r>
            <a:rPr lang="en-AU" sz="2500" b="1" kern="1200" dirty="0"/>
            <a:t>imposed</a:t>
          </a:r>
          <a:r>
            <a:rPr lang="en-AU" sz="2500" kern="1200" dirty="0"/>
            <a:t> by </a:t>
          </a:r>
          <a:r>
            <a:rPr lang="en-AU" sz="2500" i="1" kern="1200" dirty="0"/>
            <a:t>Income Tax Act 1986</a:t>
          </a:r>
          <a:r>
            <a:rPr lang="en-AU" sz="2500" kern="1200" dirty="0"/>
            <a:t> (s 5) at the </a:t>
          </a:r>
          <a:r>
            <a:rPr lang="en-AU" sz="2500" b="1" kern="1200" dirty="0"/>
            <a:t>rates</a:t>
          </a:r>
          <a:r>
            <a:rPr lang="en-AU" sz="2500" kern="1200" dirty="0"/>
            <a:t> set by the </a:t>
          </a:r>
          <a:r>
            <a:rPr lang="en-AU" sz="2500" i="1" kern="1200" dirty="0"/>
            <a:t>Income Tax Rates Act 1936</a:t>
          </a:r>
          <a:r>
            <a:rPr lang="en-AU" sz="2500" kern="1200" dirty="0"/>
            <a:t>. </a:t>
          </a:r>
          <a:endParaRPr lang="en-US" sz="2500" kern="1200" dirty="0"/>
        </a:p>
      </dsp:txBody>
      <dsp:txXfrm>
        <a:off x="68176" y="1545551"/>
        <a:ext cx="10379248" cy="1260235"/>
      </dsp:txXfrm>
    </dsp:sp>
    <dsp:sp modelId="{33BCDF5F-FD9C-CA4C-B843-2E79FB728FC7}">
      <dsp:nvSpPr>
        <dsp:cNvPr id="0" name=""/>
        <dsp:cNvSpPr/>
      </dsp:nvSpPr>
      <dsp:spPr>
        <a:xfrm>
          <a:off x="0" y="2945962"/>
          <a:ext cx="10515600" cy="139658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 dirty="0"/>
            <a:t>Apply</a:t>
          </a:r>
          <a:r>
            <a:rPr lang="en-AU" sz="2500" kern="1200" dirty="0"/>
            <a:t> </a:t>
          </a:r>
          <a:r>
            <a:rPr lang="en-AU" sz="2500" i="1" kern="1200" dirty="0"/>
            <a:t>Income Tax Assessment Act 1997 (</a:t>
          </a:r>
          <a:r>
            <a:rPr lang="en-AU" sz="2500" b="1" i="1" kern="1200" dirty="0"/>
            <a:t>1997 Act</a:t>
          </a:r>
          <a:r>
            <a:rPr lang="en-AU" sz="2500" i="1" kern="1200" dirty="0"/>
            <a:t>) </a:t>
          </a:r>
          <a:r>
            <a:rPr lang="en-AU" sz="2500" kern="1200" dirty="0"/>
            <a:t>and </a:t>
          </a:r>
          <a:r>
            <a:rPr lang="en-AU" sz="2500" i="1" kern="1200" dirty="0"/>
            <a:t>Income Tax Assessment Act 1936 </a:t>
          </a:r>
          <a:r>
            <a:rPr lang="en-AU" sz="2500" kern="1200" dirty="0"/>
            <a:t> (</a:t>
          </a:r>
          <a:r>
            <a:rPr lang="en-AU" sz="2500" b="1" kern="1200" dirty="0"/>
            <a:t>1936 Act</a:t>
          </a:r>
          <a:r>
            <a:rPr lang="en-AU" sz="2500" kern="1200" dirty="0"/>
            <a:t>), together, to work out the </a:t>
          </a:r>
          <a:r>
            <a:rPr lang="en-AU" sz="2500" b="1" kern="1200" dirty="0"/>
            <a:t>‘Year of Income’</a:t>
          </a:r>
          <a:r>
            <a:rPr lang="en-AU" sz="2500" kern="1200" dirty="0"/>
            <a:t>, </a:t>
          </a:r>
          <a:r>
            <a:rPr lang="en-AU" sz="2500" b="1" kern="1200" dirty="0"/>
            <a:t>‘Taxable Income’</a:t>
          </a:r>
          <a:r>
            <a:rPr lang="en-AU" sz="2500" kern="1200" dirty="0"/>
            <a:t> and </a:t>
          </a:r>
          <a:r>
            <a:rPr lang="en-AU" sz="2500" b="1" kern="1200" dirty="0"/>
            <a:t>‘Tax Offsets’</a:t>
          </a:r>
          <a:endParaRPr lang="en-US" sz="2500" b="1" kern="1200" dirty="0"/>
        </a:p>
      </dsp:txBody>
      <dsp:txXfrm>
        <a:off x="68176" y="3014138"/>
        <a:ext cx="10379248" cy="1260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451B-BCA8-E54A-80C9-5C1467E37A99}">
      <dsp:nvSpPr>
        <dsp:cNvPr id="0" name=""/>
        <dsp:cNvSpPr/>
      </dsp:nvSpPr>
      <dsp:spPr>
        <a:xfrm>
          <a:off x="0" y="365014"/>
          <a:ext cx="105156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Individuals, Companies, Trustees (s 4-1)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Not partnerships</a:t>
          </a:r>
          <a:endParaRPr lang="en-US" sz="2400" kern="1200" dirty="0"/>
        </a:p>
      </dsp:txBody>
      <dsp:txXfrm>
        <a:off x="0" y="365014"/>
        <a:ext cx="10515600" cy="1323000"/>
      </dsp:txXfrm>
    </dsp:sp>
    <dsp:sp modelId="{A9AD6686-75D7-F248-8C1D-3600EA9497AC}">
      <dsp:nvSpPr>
        <dsp:cNvPr id="0" name=""/>
        <dsp:cNvSpPr/>
      </dsp:nvSpPr>
      <dsp:spPr>
        <a:xfrm>
          <a:off x="525780" y="69814"/>
          <a:ext cx="736092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Section 4-1, Who has to pay tax?</a:t>
          </a:r>
          <a:endParaRPr lang="en-US" sz="2400" kern="1200" dirty="0"/>
        </a:p>
      </dsp:txBody>
      <dsp:txXfrm>
        <a:off x="554601" y="98635"/>
        <a:ext cx="7303278" cy="532758"/>
      </dsp:txXfrm>
    </dsp:sp>
    <dsp:sp modelId="{13D460C9-AEB5-4241-B3AF-1301A50B2EB9}">
      <dsp:nvSpPr>
        <dsp:cNvPr id="0" name=""/>
        <dsp:cNvSpPr/>
      </dsp:nvSpPr>
      <dsp:spPr>
        <a:xfrm>
          <a:off x="0" y="2091214"/>
          <a:ext cx="105156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Usually financial year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For companies, is previous financial year</a:t>
          </a:r>
          <a:endParaRPr lang="en-US" sz="2400" kern="1200" dirty="0"/>
        </a:p>
      </dsp:txBody>
      <dsp:txXfrm>
        <a:off x="0" y="2091214"/>
        <a:ext cx="10515600" cy="1323000"/>
      </dsp:txXfrm>
    </dsp:sp>
    <dsp:sp modelId="{447DFB14-6936-FE45-97F1-3EBAFD6079D4}">
      <dsp:nvSpPr>
        <dsp:cNvPr id="0" name=""/>
        <dsp:cNvSpPr/>
      </dsp:nvSpPr>
      <dsp:spPr>
        <a:xfrm>
          <a:off x="525780" y="1796014"/>
          <a:ext cx="7360920" cy="5904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Sect</a:t>
          </a:r>
          <a:r>
            <a:rPr lang="en-AU" sz="2400" kern="1200" dirty="0"/>
            <a:t>ion 4-10, What is an Income year?</a:t>
          </a:r>
          <a:endParaRPr lang="en-US" sz="2400" kern="1200" dirty="0"/>
        </a:p>
      </dsp:txBody>
      <dsp:txXfrm>
        <a:off x="554601" y="1824835"/>
        <a:ext cx="7303278" cy="532758"/>
      </dsp:txXfrm>
    </dsp:sp>
    <dsp:sp modelId="{6953C5CE-D925-9D48-9213-A634E8313BD8}">
      <dsp:nvSpPr>
        <dsp:cNvPr id="0" name=""/>
        <dsp:cNvSpPr/>
      </dsp:nvSpPr>
      <dsp:spPr>
        <a:xfrm>
          <a:off x="0" y="3817414"/>
          <a:ext cx="10515600" cy="1002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‘Taxable Income’ = ‘Assessable Income’ - Deductions</a:t>
          </a:r>
        </a:p>
      </dsp:txBody>
      <dsp:txXfrm>
        <a:off x="0" y="3817414"/>
        <a:ext cx="10515600" cy="1002270"/>
      </dsp:txXfrm>
    </dsp:sp>
    <dsp:sp modelId="{E328129A-2018-8F40-A337-E687A881C804}">
      <dsp:nvSpPr>
        <dsp:cNvPr id="0" name=""/>
        <dsp:cNvSpPr/>
      </dsp:nvSpPr>
      <dsp:spPr>
        <a:xfrm>
          <a:off x="525780" y="3522214"/>
          <a:ext cx="7360920" cy="590400"/>
        </a:xfrm>
        <a:prstGeom prst="roundRect">
          <a:avLst/>
        </a:prstGeom>
        <a:gradFill rotWithShape="0">
          <a:gsLst>
            <a:gs pos="0">
              <a:srgbClr val="ED7D31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Section 4-15, How to calculate taxable income ?</a:t>
          </a:r>
          <a:endParaRPr lang="en-US" sz="2400" kern="1200" dirty="0"/>
        </a:p>
      </dsp:txBody>
      <dsp:txXfrm>
        <a:off x="554601" y="3551035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17/6/2022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1 Introduction to income tax in Australia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82A3E-90FD-CCCA-1495-DC1E9B6B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7E5-A28D-3679-363D-58ED4958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Companies, trusts and partnerships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Residency and source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Anti-avoidance rules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Tax administration </a:t>
            </a:r>
          </a:p>
        </p:txBody>
      </p:sp>
    </p:spTree>
    <p:extLst>
      <p:ext uri="{BB962C8B-B14F-4D97-AF65-F5344CB8AC3E}">
        <p14:creationId xmlns:p14="http://schemas.microsoft.com/office/powerpoint/2010/main" val="313363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2C454-0CB2-30DE-33B0-9CC971A9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Interpreting Tax Statutes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3D5B-90D1-3BDB-DA83-0C45DE2C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400" dirty="0"/>
              <a:t>Begins and ends with the text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more than one possible meaning, prefer the meaning which best gives effect to the purpose – </a:t>
            </a:r>
            <a:r>
              <a:rPr lang="en-US" sz="2400" i="1" dirty="0"/>
              <a:t>s 15AA, Acts Interpretation Act 1901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Ascertain purpose from the immediate and wider statutory context, extrinsic materials and legislative history – </a:t>
            </a:r>
            <a:r>
              <a:rPr lang="en-US" sz="2400" i="1" dirty="0"/>
              <a:t>s 15AB, Acts Interpretation Act 1901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7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600" i="1" dirty="0"/>
          </a:p>
          <a:p>
            <a:pPr lvl="0"/>
            <a:r>
              <a:rPr lang="en-AU" sz="2600" dirty="0"/>
              <a:t>What distinguishes an income tax from other taxes?  </a:t>
            </a:r>
          </a:p>
          <a:p>
            <a:pPr lvl="0"/>
            <a:r>
              <a:rPr lang="en-AU" sz="2600" dirty="0"/>
              <a:t>Who imposes income tax in Australia and under what authority? </a:t>
            </a:r>
          </a:p>
          <a:p>
            <a:pPr lvl="0"/>
            <a:r>
              <a:rPr lang="en-AU" sz="2600" dirty="0"/>
              <a:t>Why do governments raise income taxes and how do we evaluate them from a policy perspective? </a:t>
            </a:r>
          </a:p>
          <a:p>
            <a:pPr lvl="0"/>
            <a:r>
              <a:rPr lang="en-AU" sz="2600" dirty="0"/>
              <a:t>What is the statutory framework used to levy income tax in Australia?</a:t>
            </a:r>
          </a:p>
          <a:p>
            <a:pPr lvl="0"/>
            <a:r>
              <a:rPr lang="en-AU" sz="2600" dirty="0"/>
              <a:t>How do we work out tax liabilities?</a:t>
            </a:r>
          </a:p>
          <a:p>
            <a:pPr lvl="0"/>
            <a:r>
              <a:rPr lang="en-AU" sz="2600" dirty="0"/>
              <a:t>How do we interpret and apply income tax statutes?</a:t>
            </a:r>
          </a:p>
          <a:p>
            <a:pPr marL="0" indent="0">
              <a:buNone/>
            </a:pPr>
            <a:endParaRPr lang="en-AU" sz="26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What is an income tax?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Uses income as the tax base (</a:t>
            </a:r>
            <a:r>
              <a:rPr lang="en-AU" dirty="0" err="1"/>
              <a:t>cf</a:t>
            </a:r>
            <a:r>
              <a:rPr lang="en-AU" dirty="0"/>
              <a:t>/ wealth or consumption)</a:t>
            </a:r>
          </a:p>
          <a:p>
            <a:endParaRPr lang="en-AU" dirty="0"/>
          </a:p>
          <a:p>
            <a:r>
              <a:rPr lang="en-AU" dirty="0"/>
              <a:t>Various design choices </a:t>
            </a:r>
          </a:p>
          <a:p>
            <a:pPr marL="457200" lvl="1" indent="0">
              <a:buNone/>
            </a:pPr>
            <a:r>
              <a:rPr lang="en-AU" sz="2800" dirty="0"/>
              <a:t>— Flat or progressive rates?</a:t>
            </a:r>
          </a:p>
          <a:p>
            <a:pPr marL="457200" lvl="1" indent="0">
              <a:buNone/>
            </a:pPr>
            <a:r>
              <a:rPr lang="en-AU" sz="2800" dirty="0"/>
              <a:t>— Taxpayer unit? </a:t>
            </a:r>
          </a:p>
          <a:p>
            <a:pPr marL="457200" lvl="1" indent="0">
              <a:buNone/>
            </a:pPr>
            <a:r>
              <a:rPr lang="en-AU" sz="2800" dirty="0"/>
              <a:t>— Measure of income?</a:t>
            </a:r>
          </a:p>
          <a:p>
            <a:pPr marL="457200" lvl="1" indent="0">
              <a:buNone/>
            </a:pPr>
            <a:r>
              <a:rPr lang="en-AU" sz="2800" dirty="0"/>
              <a:t>— Income period?</a:t>
            </a:r>
          </a:p>
          <a:p>
            <a:pPr marL="457200" lvl="1" indent="0">
              <a:buNone/>
            </a:pPr>
            <a:r>
              <a:rPr lang="en-AU" sz="2800" dirty="0"/>
              <a:t>— Jurisdictional nexus?</a:t>
            </a:r>
          </a:p>
          <a:p>
            <a:pPr marL="457200" lvl="1" indent="0">
              <a:buNone/>
            </a:pPr>
            <a:r>
              <a:rPr lang="en-AU" sz="2800" dirty="0"/>
              <a:t>— Administration?</a:t>
            </a:r>
          </a:p>
          <a:p>
            <a:pPr marL="457200" lvl="1" indent="0">
              <a:buNone/>
            </a:pPr>
            <a:r>
              <a:rPr lang="en-AU" sz="2800" dirty="0"/>
              <a:t>— Tax Avoidance?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AU" sz="4100" b="1">
                <a:solidFill>
                  <a:srgbClr val="FFFFFF"/>
                </a:solidFill>
              </a:rPr>
              <a:t>Constitutional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AU" sz="2400" i="1" dirty="0"/>
          </a:p>
          <a:p>
            <a:pPr marL="0" indent="0">
              <a:buNone/>
            </a:pPr>
            <a:r>
              <a:rPr lang="en-AU" i="1" dirty="0"/>
              <a:t>Commonwealth of Australia Constitution Act</a:t>
            </a:r>
          </a:p>
          <a:p>
            <a:pPr marL="0" indent="0">
              <a:buNone/>
            </a:pPr>
            <a:endParaRPr lang="en-AU" i="1" dirty="0"/>
          </a:p>
          <a:p>
            <a:r>
              <a:rPr lang="en-AU" i="1" dirty="0"/>
              <a:t>Section 51(ii) – </a:t>
            </a:r>
            <a:r>
              <a:rPr lang="en-AU" dirty="0"/>
              <a:t>power to make taxation laws</a:t>
            </a:r>
          </a:p>
          <a:p>
            <a:r>
              <a:rPr lang="en-AU" i="1" dirty="0"/>
              <a:t>Section 53 </a:t>
            </a:r>
            <a:r>
              <a:rPr lang="en-AU" dirty="0"/>
              <a:t>– powers of the Senate </a:t>
            </a:r>
          </a:p>
          <a:p>
            <a:r>
              <a:rPr lang="en-AU" i="1" dirty="0"/>
              <a:t>Section 55 – </a:t>
            </a:r>
            <a:r>
              <a:rPr lang="en-AU" dirty="0"/>
              <a:t>laws imposing taxation</a:t>
            </a:r>
          </a:p>
          <a:p>
            <a:r>
              <a:rPr lang="en-AU" i="1" dirty="0"/>
              <a:t>Section 90 – </a:t>
            </a:r>
            <a:r>
              <a:rPr lang="en-AU" dirty="0"/>
              <a:t>power over customs and excise</a:t>
            </a:r>
          </a:p>
          <a:p>
            <a:r>
              <a:rPr lang="en-AU" i="1" dirty="0"/>
              <a:t>Section 96 – </a:t>
            </a:r>
            <a:r>
              <a:rPr lang="en-AU" dirty="0"/>
              <a:t>financial assistance to states</a:t>
            </a:r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03C288-A9DF-A4B4-C393-4232BBBF3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Tax Policy Framework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91CB22-E094-29F2-F2A2-36754E8A3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074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6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0A36-CAF6-C456-D48B-D4B3C5BF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82" r="1" b="12920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/>
              <a:t>Key Reports and Papers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73468A-8DB5-17D7-9749-1C108A787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6274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25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5D5AB-D3BE-B8B2-0E9A-B7EFC2D9C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/>
              <a:t>Statutory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AEC8B8-0768-FB16-E6EF-83DFC3D44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72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2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10DE8-42F6-F279-63A8-6635035B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Key Components, Division 4, 1997 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F1BFC-B9B0-16F3-0F95-7B5B984E6C1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22812133"/>
              </p:ext>
            </p:extLst>
          </p:nvPr>
        </p:nvGraphicFramePr>
        <p:xfrm>
          <a:off x="0" y="1825625"/>
          <a:ext cx="10515600" cy="488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62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/>
              <a:t>Components of Taxable Income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843"/>
            <a:ext cx="10515600" cy="4800029"/>
          </a:xfrm>
        </p:spPr>
        <p:txBody>
          <a:bodyPr>
            <a:noAutofit/>
          </a:bodyPr>
          <a:lstStyle/>
          <a:p>
            <a:r>
              <a:rPr lang="en-AU" sz="2400" dirty="0"/>
              <a:t>Assessable income</a:t>
            </a:r>
          </a:p>
          <a:p>
            <a:pPr lvl="1">
              <a:buFontTx/>
              <a:buChar char="-"/>
            </a:pPr>
            <a:r>
              <a:rPr lang="en-AU" dirty="0"/>
              <a:t>Ordinary income (s 6-5)</a:t>
            </a:r>
          </a:p>
          <a:p>
            <a:pPr lvl="1">
              <a:buFontTx/>
              <a:buChar char="-"/>
            </a:pPr>
            <a:r>
              <a:rPr lang="en-AU" dirty="0"/>
              <a:t>Statutory income (s 6-10)</a:t>
            </a:r>
          </a:p>
          <a:p>
            <a:pPr lvl="1">
              <a:buFontTx/>
              <a:buChar char="-"/>
            </a:pPr>
            <a:r>
              <a:rPr lang="en-AU" dirty="0"/>
              <a:t>Anti-overlap (s 6-25)</a:t>
            </a:r>
          </a:p>
          <a:p>
            <a:pPr lvl="1">
              <a:buFontTx/>
              <a:buChar char="-"/>
            </a:pPr>
            <a:r>
              <a:rPr lang="en-AU" dirty="0"/>
              <a:t>Residents versus non-residents</a:t>
            </a:r>
          </a:p>
          <a:p>
            <a:pPr lvl="1">
              <a:buFontTx/>
              <a:buChar char="-"/>
            </a:pPr>
            <a:endParaRPr lang="en-AU" i="1" dirty="0"/>
          </a:p>
          <a:p>
            <a:r>
              <a:rPr lang="en-AU" sz="2400" dirty="0"/>
              <a:t>Deductions</a:t>
            </a:r>
          </a:p>
          <a:p>
            <a:pPr lvl="1">
              <a:buFontTx/>
              <a:buChar char="-"/>
            </a:pPr>
            <a:r>
              <a:rPr lang="en-AU" dirty="0"/>
              <a:t>General (s 8-1)</a:t>
            </a:r>
          </a:p>
          <a:p>
            <a:pPr lvl="1">
              <a:buFontTx/>
              <a:buChar char="-"/>
            </a:pPr>
            <a:r>
              <a:rPr lang="en-AU" dirty="0"/>
              <a:t>Specific (s 12-5)</a:t>
            </a:r>
          </a:p>
          <a:p>
            <a:pPr lvl="1">
              <a:buFontTx/>
              <a:buChar char="-"/>
            </a:pPr>
            <a:r>
              <a:rPr lang="en-AU" dirty="0"/>
              <a:t>Anti-overlap (s 8-10)</a:t>
            </a:r>
          </a:p>
          <a:p>
            <a:pPr lvl="1">
              <a:buFontTx/>
              <a:buChar char="-"/>
            </a:pPr>
            <a:endParaRPr lang="en-AU" dirty="0"/>
          </a:p>
          <a:p>
            <a:r>
              <a:rPr lang="en-AU" sz="2400" dirty="0"/>
              <a:t>Tax Offsets (s 13-1)</a:t>
            </a:r>
          </a:p>
        </p:txBody>
      </p:sp>
    </p:spTree>
    <p:extLst>
      <p:ext uri="{BB962C8B-B14F-4D97-AF65-F5344CB8AC3E}">
        <p14:creationId xmlns:p14="http://schemas.microsoft.com/office/powerpoint/2010/main" val="186732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567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LAWS 8421 Income tax</vt:lpstr>
      <vt:lpstr>Introduction</vt:lpstr>
      <vt:lpstr>What is an income tax?</vt:lpstr>
      <vt:lpstr>Constitutional Basis</vt:lpstr>
      <vt:lpstr>Tax Policy Framework</vt:lpstr>
      <vt:lpstr>Key Reports and Papers</vt:lpstr>
      <vt:lpstr>Statutory Framework</vt:lpstr>
      <vt:lpstr>Key Components, Division 4, 1997 Act</vt:lpstr>
      <vt:lpstr>Components of Taxable Income</vt:lpstr>
      <vt:lpstr>Other Topics</vt:lpstr>
      <vt:lpstr>Interpreting Tax Statutes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113</cp:revision>
  <cp:lastPrinted>2018-09-14T01:41:43Z</cp:lastPrinted>
  <dcterms:created xsi:type="dcterms:W3CDTF">2018-07-16T05:33:15Z</dcterms:created>
  <dcterms:modified xsi:type="dcterms:W3CDTF">2022-06-17T09:41:54Z</dcterms:modified>
</cp:coreProperties>
</file>