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89" r:id="rId1"/>
  </p:sldMasterIdLst>
  <p:handoutMasterIdLst>
    <p:handoutMasterId r:id="rId16"/>
  </p:handoutMasterIdLst>
  <p:sldIdLst>
    <p:sldId id="256" r:id="rId2"/>
    <p:sldId id="258" r:id="rId3"/>
    <p:sldId id="260" r:id="rId4"/>
    <p:sldId id="261" r:id="rId5"/>
    <p:sldId id="265" r:id="rId6"/>
    <p:sldId id="262" r:id="rId7"/>
    <p:sldId id="266" r:id="rId8"/>
    <p:sldId id="264" r:id="rId9"/>
    <p:sldId id="263" r:id="rId10"/>
    <p:sldId id="267" r:id="rId11"/>
    <p:sldId id="268" r:id="rId12"/>
    <p:sldId id="270" r:id="rId13"/>
    <p:sldId id="271" r:id="rId14"/>
    <p:sldId id="272" r:id="rId15"/>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3" autoAdjust="0"/>
    <p:restoredTop sz="94660"/>
  </p:normalViewPr>
  <p:slideViewPr>
    <p:cSldViewPr snapToGrid="0">
      <p:cViewPr varScale="1">
        <p:scale>
          <a:sx n="64" d="100"/>
          <a:sy n="64" d="100"/>
        </p:scale>
        <p:origin x="712" y="52"/>
      </p:cViewPr>
      <p:guideLst/>
    </p:cSldViewPr>
  </p:slideViewPr>
  <p:notesTextViewPr>
    <p:cViewPr>
      <p:scale>
        <a:sx n="1" d="1"/>
        <a:sy n="1" d="1"/>
      </p:scale>
      <p:origin x="0" y="0"/>
    </p:cViewPr>
  </p:notesTextViewPr>
  <p:sorterViewPr>
    <p:cViewPr>
      <p:scale>
        <a:sx n="100" d="100"/>
        <a:sy n="100" d="100"/>
      </p:scale>
      <p:origin x="0" y="-424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F46337EE-E35F-477A-8D96-1440C2CA025B}" type="datetimeFigureOut">
              <a:rPr lang="en-AU" smtClean="0"/>
              <a:t>9/07/2022</a:t>
            </a:fld>
            <a:endParaRPr lang="en-AU"/>
          </a:p>
        </p:txBody>
      </p:sp>
      <p:sp>
        <p:nvSpPr>
          <p:cNvPr id="4" name="Footer Placeholder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E4E7558C-37E5-4940-8AF7-C32F4312DCD7}" type="slidenum">
              <a:rPr lang="en-AU" smtClean="0"/>
              <a:t>‹#›</a:t>
            </a:fld>
            <a:endParaRPr lang="en-AU"/>
          </a:p>
        </p:txBody>
      </p:sp>
    </p:spTree>
    <p:extLst>
      <p:ext uri="{BB962C8B-B14F-4D97-AF65-F5344CB8AC3E}">
        <p14:creationId xmlns:p14="http://schemas.microsoft.com/office/powerpoint/2010/main" val="203314784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4BDF68E2-58F2-4D09-BE8B-E3BD06533059}" type="datetimeFigureOut">
              <a:rPr lang="en-US" smtClean="0"/>
              <a:t>7/9/2022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1932385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2E2D6473-DF6D-4702-B328-E0DD40540A4E}" type="datetimeFigureOut">
              <a:rPr lang="en-US" smtClean="0"/>
              <a:t>7/9/2022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14165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26F7E3A-B166-407D-9866-32884E7D5B37}" type="datetimeFigureOut">
              <a:rPr lang="en-US" smtClean="0"/>
              <a:t>7/9/2022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63248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528FC5F6-F338-4AE4-BB23-26385BCFC423}" type="datetimeFigureOut">
              <a:rPr lang="en-US" smtClean="0"/>
              <a:t>7/9/2022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3591110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7/9/2022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1584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19AB4D41-86C1-4908-B66A-0B50CEB3BF29}" type="datetimeFigureOut">
              <a:rPr lang="en-US" smtClean="0"/>
              <a:t>7/9/2022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7482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98624D31-43A5-475A-80CF-332C9F6DCF35}" type="datetimeFigureOut">
              <a:rPr lang="en-US" smtClean="0"/>
              <a:t>7/9/2022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5227258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C8C39B41-D8B5-4052-B551-9B5525EAA8B6}" type="datetimeFigureOut">
              <a:rPr lang="en-US" smtClean="0"/>
              <a:t>7/9/2022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49948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7/9/2022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64459709"/>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2ABBEA6-7C60-4B02-AE87-00D78D8422AF}" type="datetimeFigureOut">
              <a:rPr lang="en-US" smtClean="0"/>
              <a:t>7/9/2022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4142892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7/9/2022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3472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624D31-43A5-475A-80CF-332C9F6DCF35}" type="datetimeFigureOut">
              <a:rPr lang="en-US" smtClean="0"/>
              <a:t>7/9/2022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279406"/>
      </p:ext>
    </p:extLst>
  </p:cSld>
  <p:clrMap bg1="lt1" tx1="dk1" bg2="lt2" tx2="dk2" accent1="accent1" accent2="accent2" accent3="accent3" accent4="accent4" accent5="accent5" accent6="accent6" hlink="hlink" folHlink="folHlink"/>
  <p:sldLayoutIdLst>
    <p:sldLayoutId id="2147483890" r:id="rId1"/>
    <p:sldLayoutId id="2147483891" r:id="rId2"/>
    <p:sldLayoutId id="2147483892" r:id="rId3"/>
    <p:sldLayoutId id="2147483893" r:id="rId4"/>
    <p:sldLayoutId id="2147483894" r:id="rId5"/>
    <p:sldLayoutId id="2147483895" r:id="rId6"/>
    <p:sldLayoutId id="2147483896" r:id="rId7"/>
    <p:sldLayoutId id="2147483897" r:id="rId8"/>
    <p:sldLayoutId id="2147483898" r:id="rId9"/>
    <p:sldLayoutId id="2147483899" r:id="rId10"/>
    <p:sldLayoutId id="2147483900"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2652158"/>
          </a:xfrm>
        </p:spPr>
        <p:txBody>
          <a:bodyPr>
            <a:normAutofit/>
          </a:bodyPr>
          <a:lstStyle/>
          <a:p>
            <a:r>
              <a:rPr lang="en-AU" sz="6000" b="1" dirty="0">
                <a:solidFill>
                  <a:srgbClr val="002060"/>
                </a:solidFill>
              </a:rPr>
              <a:t>LAWS 8421 Income tax</a:t>
            </a:r>
          </a:p>
        </p:txBody>
      </p:sp>
      <p:sp>
        <p:nvSpPr>
          <p:cNvPr id="3" name="Subtitle 2"/>
          <p:cNvSpPr>
            <a:spLocks noGrp="1"/>
          </p:cNvSpPr>
          <p:nvPr>
            <p:ph type="subTitle" idx="1"/>
          </p:nvPr>
        </p:nvSpPr>
        <p:spPr>
          <a:xfrm>
            <a:off x="1100050" y="3681455"/>
            <a:ext cx="10055629" cy="1917166"/>
          </a:xfrm>
        </p:spPr>
        <p:txBody>
          <a:bodyPr>
            <a:normAutofit/>
          </a:bodyPr>
          <a:lstStyle/>
          <a:p>
            <a:r>
              <a:rPr lang="en-AU" sz="4000" b="1" dirty="0">
                <a:solidFill>
                  <a:srgbClr val="002060"/>
                </a:solidFill>
              </a:rPr>
              <a:t>Topic 10 Trusts</a:t>
            </a:r>
          </a:p>
        </p:txBody>
      </p:sp>
    </p:spTree>
    <p:extLst>
      <p:ext uri="{BB962C8B-B14F-4D97-AF65-F5344CB8AC3E}">
        <p14:creationId xmlns:p14="http://schemas.microsoft.com/office/powerpoint/2010/main" val="3184964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rmAutofit/>
          </a:bodyPr>
          <a:lstStyle/>
          <a:p>
            <a:r>
              <a:rPr lang="en-AU" sz="3600" b="1" dirty="0"/>
              <a:t>Example: trust capital gains</a:t>
            </a:r>
          </a:p>
        </p:txBody>
      </p:sp>
      <p:sp>
        <p:nvSpPr>
          <p:cNvPr id="3" name="Content Placeholder 2"/>
          <p:cNvSpPr>
            <a:spLocks noGrp="1"/>
          </p:cNvSpPr>
          <p:nvPr>
            <p:ph idx="1"/>
          </p:nvPr>
        </p:nvSpPr>
        <p:spPr>
          <a:xfrm>
            <a:off x="643467" y="1782980"/>
            <a:ext cx="10905066" cy="4753285"/>
          </a:xfrm>
        </p:spPr>
        <p:txBody>
          <a:bodyPr>
            <a:normAutofit fontScale="92500"/>
          </a:bodyPr>
          <a:lstStyle/>
          <a:p>
            <a:pPr lvl="1"/>
            <a:r>
              <a:rPr lang="en-AU" sz="2000" dirty="0"/>
              <a:t>Joan and Julie are the two beneficiaries of a Trust. The net income of the Trust under s95 is as follows:</a:t>
            </a:r>
          </a:p>
          <a:p>
            <a:pPr lvl="1"/>
            <a:r>
              <a:rPr lang="en-AU" sz="2000" dirty="0"/>
              <a:t>Interest income $8,000. Capital Gain (after 50% discount) $3,000. Total $11,000. </a:t>
            </a:r>
          </a:p>
          <a:p>
            <a:pPr lvl="1"/>
            <a:r>
              <a:rPr lang="en-AU" sz="2000" dirty="0"/>
              <a:t>It is desired to give all the Capital Gain to Joan and for the interest income to be divided equally between them. </a:t>
            </a:r>
          </a:p>
          <a:p>
            <a:pPr lvl="1"/>
            <a:r>
              <a:rPr lang="en-AU" sz="2000" dirty="0"/>
              <a:t>The distributable income of the trust (for trust law purposes) is $8,000 and does not include capital gains. </a:t>
            </a:r>
          </a:p>
          <a:p>
            <a:pPr lvl="1"/>
            <a:r>
              <a:rPr lang="en-AU" sz="2000" dirty="0"/>
              <a:t>Joan is made specifically entitled to the gross capital gain of $6,000. (Because none of this can come from the trust’s distributable income, a special capital distribution (consistently with the Deed) is made. As a result Joan includes $6,000 as a capital gain, and she would as an individual be entitled to claim her own 50% CGT discount in respect of it. </a:t>
            </a:r>
          </a:p>
          <a:p>
            <a:pPr lvl="1"/>
            <a:r>
              <a:rPr lang="en-AU" sz="2000" dirty="0"/>
              <a:t>Each of Joan and Julie would include $4,000 in their assessable income in relation to the trust’s interest income, because each is presently entitled to 50% of the trust’s distributable income.</a:t>
            </a:r>
          </a:p>
          <a:p>
            <a:pPr lvl="1"/>
            <a:r>
              <a:rPr lang="en-AU" sz="2000" dirty="0"/>
              <a:t>If Joan was made specifically entitled to only the Trust CG </a:t>
            </a:r>
            <a:r>
              <a:rPr lang="en-AU" sz="2000" b="1" dirty="0"/>
              <a:t>after discount </a:t>
            </a:r>
            <a:r>
              <a:rPr lang="en-AU" sz="2000" dirty="0"/>
              <a:t>(so $3,000), the balance of the gross CG would be split between Joan and Julie ($1,500 each). So Joan would include extra capital gains of $4,500, and Julie $1,500, as well as their 50% shares of the Trust’s interest income.     </a:t>
            </a:r>
          </a:p>
          <a:p>
            <a:pPr marL="914400" lvl="2" indent="0">
              <a:buNone/>
            </a:pPr>
            <a:r>
              <a:rPr lang="en-AU" sz="1200" dirty="0"/>
              <a:t> </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23342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rmAutofit/>
          </a:bodyPr>
          <a:lstStyle/>
          <a:p>
            <a:r>
              <a:rPr lang="en-AU" sz="3600" b="1" dirty="0"/>
              <a:t>Is the Trust always the relevant tax entity making capital gains and losses for CGT purposes?</a:t>
            </a:r>
          </a:p>
        </p:txBody>
      </p:sp>
      <p:sp>
        <p:nvSpPr>
          <p:cNvPr id="3" name="Content Placeholder 2"/>
          <p:cNvSpPr>
            <a:spLocks noGrp="1"/>
          </p:cNvSpPr>
          <p:nvPr>
            <p:ph idx="1"/>
          </p:nvPr>
        </p:nvSpPr>
        <p:spPr>
          <a:xfrm>
            <a:off x="643467" y="1782980"/>
            <a:ext cx="10905066" cy="4753285"/>
          </a:xfrm>
        </p:spPr>
        <p:txBody>
          <a:bodyPr>
            <a:normAutofit/>
          </a:bodyPr>
          <a:lstStyle/>
          <a:p>
            <a:pPr lvl="1"/>
            <a:r>
              <a:rPr lang="en-AU" sz="2800" dirty="0"/>
              <a:t>No. In some cases, the trust is effectively ‘ignored’ and gains and losses are regarded as directly those of a beneficiary and not of the trust itself (and so it does not go through the process just previously discussed in Subdivision 115-C of the ITAA 1997). </a:t>
            </a:r>
          </a:p>
          <a:p>
            <a:pPr lvl="1"/>
            <a:r>
              <a:rPr lang="en-AU" sz="2800" dirty="0"/>
              <a:t>This happens where a beneficiary is ‘absolutely entitled to CGT assets as against the trustee of a trust’. See s106-50 ITAA 1997. </a:t>
            </a:r>
          </a:p>
          <a:p>
            <a:pPr lvl="1"/>
            <a:r>
              <a:rPr lang="en-AU" sz="2800" dirty="0"/>
              <a:t>This is a complex area, but essentially describes someone who has a vested and indefeasible interest in an entire asset and who can demand it from the trustee. </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058613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rmAutofit/>
          </a:bodyPr>
          <a:lstStyle/>
          <a:p>
            <a:r>
              <a:rPr lang="en-AU" sz="3600" b="1" dirty="0"/>
              <a:t>CGT events applying to Trusts more generally?</a:t>
            </a:r>
          </a:p>
        </p:txBody>
      </p:sp>
      <p:sp>
        <p:nvSpPr>
          <p:cNvPr id="3" name="Content Placeholder 2"/>
          <p:cNvSpPr>
            <a:spLocks noGrp="1"/>
          </p:cNvSpPr>
          <p:nvPr>
            <p:ph idx="1"/>
          </p:nvPr>
        </p:nvSpPr>
        <p:spPr>
          <a:xfrm>
            <a:off x="643467" y="1782980"/>
            <a:ext cx="10905066" cy="4753285"/>
          </a:xfrm>
        </p:spPr>
        <p:txBody>
          <a:bodyPr>
            <a:normAutofit fontScale="92500" lnSpcReduction="20000"/>
          </a:bodyPr>
          <a:lstStyle/>
          <a:p>
            <a:pPr lvl="1"/>
            <a:r>
              <a:rPr lang="en-AU" sz="2800" dirty="0"/>
              <a:t>There are a series of CGT events which can apply to trusts more generally. These are CGT events E4 to E8. </a:t>
            </a:r>
          </a:p>
          <a:p>
            <a:pPr lvl="1"/>
            <a:r>
              <a:rPr lang="en-AU" sz="2800" dirty="0"/>
              <a:t>Note that where the trust is not essentially ignored (absolute entitlement) and there are dealings between the trustee and beneficiaries, both have CGT assets and CGT events have to be considered. </a:t>
            </a:r>
          </a:p>
          <a:p>
            <a:pPr lvl="1"/>
            <a:r>
              <a:rPr lang="en-AU" sz="2800" dirty="0"/>
              <a:t>CGT event E4 can happen where an amount that is not assessable to a beneficiary (for example, a return of capital, or another amount not included in the s95 net income, such as building write-off or tax depreciation) is paid or given in property to a beneficiary. </a:t>
            </a:r>
          </a:p>
          <a:p>
            <a:pPr lvl="1"/>
            <a:r>
              <a:rPr lang="en-AU" sz="2800" dirty="0"/>
              <a:t>Broadly, the beneficiary must reduce the cost base and reduced cost base of their interest in the trust by the amount (and if the amount exceeds the cost base a capital gain arises). This CGT event does not apply to the distribution of the CGT discount amount of a capital gain (that is the amount not included in the s95 net income) and it does not apply to discretionary trusts.  </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368300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rmAutofit/>
          </a:bodyPr>
          <a:lstStyle/>
          <a:p>
            <a:r>
              <a:rPr lang="en-AU" sz="3600" b="1" dirty="0"/>
              <a:t>CGT events applying to Trusts more generally?</a:t>
            </a:r>
          </a:p>
        </p:txBody>
      </p:sp>
      <p:sp>
        <p:nvSpPr>
          <p:cNvPr id="3" name="Content Placeholder 2"/>
          <p:cNvSpPr>
            <a:spLocks noGrp="1"/>
          </p:cNvSpPr>
          <p:nvPr>
            <p:ph idx="1"/>
          </p:nvPr>
        </p:nvSpPr>
        <p:spPr>
          <a:xfrm>
            <a:off x="643467" y="1782980"/>
            <a:ext cx="10905066" cy="4753285"/>
          </a:xfrm>
        </p:spPr>
        <p:txBody>
          <a:bodyPr>
            <a:normAutofit lnSpcReduction="10000"/>
          </a:bodyPr>
          <a:lstStyle/>
          <a:p>
            <a:pPr lvl="1"/>
            <a:r>
              <a:rPr lang="en-AU" sz="2800" dirty="0"/>
              <a:t>CGT event E5 can apply where a beneficiary ‘becomes’ absolutely entitled as against a trustee to a CGT asset of the trust. (Note that this is different from where the trust is ignored: s106-50). </a:t>
            </a:r>
          </a:p>
          <a:p>
            <a:pPr lvl="1"/>
            <a:r>
              <a:rPr lang="en-AU" sz="2800" dirty="0"/>
              <a:t>A capital gain or capital loss can arise both to the trust and to the beneficiary. The trust capital gain would be addressed by the Subdivision 115-C process discussed previously. </a:t>
            </a:r>
          </a:p>
          <a:p>
            <a:pPr lvl="1"/>
            <a:r>
              <a:rPr lang="en-AU" sz="2800" dirty="0"/>
              <a:t>However, if the beneficiary did not acquire the interest for consideration or by assignment, or acquired the interest pre-CGT, any capital gain or capital loss the beneficiary makes is disregarded.  The approach in this CGT event and in CGT event E7 of disregarding gain or loss where the interest has not been paid for or acquired by assignment recognises the difficulty of establishing an appropriate cost base for such an interest. </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727752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rmAutofit/>
          </a:bodyPr>
          <a:lstStyle/>
          <a:p>
            <a:r>
              <a:rPr lang="en-AU" sz="3600" b="1" dirty="0"/>
              <a:t>CGT events applying to Trusts more generally?</a:t>
            </a:r>
          </a:p>
        </p:txBody>
      </p:sp>
      <p:sp>
        <p:nvSpPr>
          <p:cNvPr id="3" name="Content Placeholder 2"/>
          <p:cNvSpPr>
            <a:spLocks noGrp="1"/>
          </p:cNvSpPr>
          <p:nvPr>
            <p:ph idx="1"/>
          </p:nvPr>
        </p:nvSpPr>
        <p:spPr>
          <a:xfrm>
            <a:off x="643467" y="1782980"/>
            <a:ext cx="10905066" cy="4753285"/>
          </a:xfrm>
        </p:spPr>
        <p:txBody>
          <a:bodyPr>
            <a:normAutofit fontScale="92500" lnSpcReduction="10000"/>
          </a:bodyPr>
          <a:lstStyle/>
          <a:p>
            <a:pPr lvl="1"/>
            <a:r>
              <a:rPr lang="en-AU" sz="2800" dirty="0"/>
              <a:t>CGT events E6 to E8 can apply to fixed trusts in circumstances where trustees distribute assets to income (CGT event E6) or capital (CGT event E7) beneficiaries (or in the case of CGT event E8, a beneficiary assigns or otherwise deals with their trust interest).</a:t>
            </a:r>
          </a:p>
          <a:p>
            <a:pPr lvl="1"/>
            <a:r>
              <a:rPr lang="en-AU" sz="2800" dirty="0"/>
              <a:t>These CGT events do not apply to deceased estates or to unit trusts.</a:t>
            </a:r>
          </a:p>
          <a:p>
            <a:pPr lvl="1"/>
            <a:r>
              <a:rPr lang="en-AU" sz="2800" dirty="0"/>
              <a:t>In the case of CGT event E6, an ‘income’ beneficiary does not get any CGT acquisition cost for its trust interest unless it was paid for. </a:t>
            </a:r>
          </a:p>
          <a:p>
            <a:pPr lvl="1"/>
            <a:r>
              <a:rPr lang="en-AU" sz="2800" dirty="0"/>
              <a:t>In the case of CGT event E7, like CGT event E5, a capital beneficiary who did not pay for their trust interest or acquire it by assignment, has any capital gain or capital loss arising on the trust interest disregarded. </a:t>
            </a:r>
          </a:p>
          <a:p>
            <a:pPr lvl="1"/>
            <a:r>
              <a:rPr lang="en-AU" sz="2800" dirty="0"/>
              <a:t>In the case of CGT event E8, it is necessary to ‘look into the trust and its assets etc’ to determine the CGT consequences for the beneficiary who did not pay for the interest or acquire it by assignment.   </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609332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AU" b="1" dirty="0">
                <a:solidFill>
                  <a:srgbClr val="FFFFFF"/>
                </a:solidFill>
              </a:rPr>
              <a:t>Content</a:t>
            </a:r>
          </a:p>
        </p:txBody>
      </p:sp>
      <p:sp>
        <p:nvSpPr>
          <p:cNvPr id="1035" name="Arc 103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591344"/>
            <a:ext cx="6906491" cy="5585619"/>
          </a:xfrm>
        </p:spPr>
        <p:txBody>
          <a:bodyPr anchor="ctr">
            <a:normAutofit/>
          </a:bodyPr>
          <a:lstStyle/>
          <a:p>
            <a:r>
              <a:rPr lang="en-AU" sz="2600" dirty="0"/>
              <a:t>In this session, we will examine what a trust is and how its ‘taxable income’ is treated for Australian tax purposes. </a:t>
            </a:r>
          </a:p>
          <a:p>
            <a:r>
              <a:rPr lang="en-AU" sz="2600" dirty="0"/>
              <a:t>We will examine only domestic trusts, not off-shore trusts. </a:t>
            </a:r>
          </a:p>
          <a:p>
            <a:r>
              <a:rPr lang="en-AU" sz="2600" dirty="0"/>
              <a:t>The issues we will consider are:</a:t>
            </a:r>
          </a:p>
          <a:p>
            <a:pPr lvl="1"/>
            <a:r>
              <a:rPr lang="en-AU" sz="2200" dirty="0"/>
              <a:t>Who is assessed on the trust’s ‘taxable income’ and on what basis? </a:t>
            </a:r>
          </a:p>
          <a:p>
            <a:pPr lvl="1"/>
            <a:r>
              <a:rPr lang="en-AU" sz="2200" dirty="0"/>
              <a:t>The special rules that allow capital gains and franked dividends to be streamed to certain beneficiaries (or in some cases the trustee)</a:t>
            </a:r>
          </a:p>
          <a:p>
            <a:pPr lvl="1"/>
            <a:r>
              <a:rPr lang="en-AU" sz="2200" dirty="0"/>
              <a:t>What happens if the trust has a tax loss? </a:t>
            </a:r>
          </a:p>
          <a:p>
            <a:pPr lvl="1"/>
            <a:r>
              <a:rPr lang="en-AU" sz="2200" dirty="0"/>
              <a:t>How capital gains of a trust are dealt with</a:t>
            </a:r>
          </a:p>
          <a:p>
            <a:pPr lvl="1"/>
            <a:endParaRPr lang="en-AU" sz="2200" dirty="0"/>
          </a:p>
          <a:p>
            <a:pPr lvl="1"/>
            <a:endParaRPr lang="en-AU" sz="2200" dirty="0"/>
          </a:p>
        </p:txBody>
      </p:sp>
      <p:pic>
        <p:nvPicPr>
          <p:cNvPr id="102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1609" y="3593538"/>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0572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rmAutofit/>
          </a:bodyPr>
          <a:lstStyle/>
          <a:p>
            <a:r>
              <a:rPr lang="en-AU" sz="3600" b="1" dirty="0"/>
              <a:t>What is a trust</a:t>
            </a:r>
          </a:p>
        </p:txBody>
      </p:sp>
      <p:sp>
        <p:nvSpPr>
          <p:cNvPr id="3" name="Content Placeholder 2"/>
          <p:cNvSpPr>
            <a:spLocks noGrp="1"/>
          </p:cNvSpPr>
          <p:nvPr>
            <p:ph idx="1"/>
          </p:nvPr>
        </p:nvSpPr>
        <p:spPr>
          <a:xfrm>
            <a:off x="643467" y="1782980"/>
            <a:ext cx="10905066" cy="4753285"/>
          </a:xfrm>
        </p:spPr>
        <p:txBody>
          <a:bodyPr>
            <a:normAutofit/>
          </a:bodyPr>
          <a:lstStyle/>
          <a:p>
            <a:r>
              <a:rPr lang="en-AU" sz="2000" dirty="0"/>
              <a:t>A trust is a form of fiduciary relationship: it is not a legal entity or a taxpayer. Relevant taxpayers are beneficiaries and trustees, all of whom must be legal persons. We will focus on domestic trusts in this session.</a:t>
            </a:r>
          </a:p>
          <a:p>
            <a:r>
              <a:rPr lang="en-AU" sz="2000" dirty="0"/>
              <a:t>There are many different ‘types’ of trust, including fixed and discretionary. Sometimes beneficiaries’ interests are expressed in ‘units’. The way a trust is treated for tax purposes is not largely based on what it is ‘called’ but what its terms provide.  </a:t>
            </a:r>
          </a:p>
          <a:p>
            <a:r>
              <a:rPr lang="en-AU" sz="2000" dirty="0"/>
              <a:t>The definition of ‘trust’ for tax purposes is extended to include things such as deceased estates which are not ‘trusts’ at general law. Deceased estates and testamentary trusts have some concessional rules applying to them, but these are beyond the scope of this session. </a:t>
            </a:r>
          </a:p>
          <a:p>
            <a:pPr lvl="1"/>
            <a:endParaRPr lang="en-AU"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603187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rmAutofit/>
          </a:bodyPr>
          <a:lstStyle/>
          <a:p>
            <a:r>
              <a:rPr lang="en-AU" sz="3600" b="1" dirty="0"/>
              <a:t>What is the ‘taxable income’ (or loss) of a trust</a:t>
            </a:r>
          </a:p>
        </p:txBody>
      </p:sp>
      <p:sp>
        <p:nvSpPr>
          <p:cNvPr id="3" name="Content Placeholder 2"/>
          <p:cNvSpPr>
            <a:spLocks noGrp="1"/>
          </p:cNvSpPr>
          <p:nvPr>
            <p:ph idx="1"/>
          </p:nvPr>
        </p:nvSpPr>
        <p:spPr>
          <a:xfrm>
            <a:off x="643467" y="1782980"/>
            <a:ext cx="10905066" cy="4753285"/>
          </a:xfrm>
        </p:spPr>
        <p:txBody>
          <a:bodyPr>
            <a:normAutofit/>
          </a:bodyPr>
          <a:lstStyle/>
          <a:p>
            <a:r>
              <a:rPr lang="en-AU" sz="2000" dirty="0"/>
              <a:t>The ‘taxable income’ of a trust is, like that of a partnership, calculated on the assumptions of taxpayer and Australian residency. It is referred to as the ‘net income’ of the trust (see s95 ITAA 1936). In the main, one looks at the assessable income and allowable deductions for the trust. If the assessable income exceeds the allowable deductions, there is ‘net income’. </a:t>
            </a:r>
          </a:p>
          <a:p>
            <a:endParaRPr lang="en-AU" sz="2000" dirty="0"/>
          </a:p>
          <a:p>
            <a:r>
              <a:rPr lang="en-AU" sz="2000" dirty="0"/>
              <a:t>If the contrary, there is a ‘net loss’. A trust loss cannot be distributed to beneficiaries (unlike a partnership loss which goes to partners). The trust may carry the loss forward, and its use will be subject to special rules (trust loss rules).   </a:t>
            </a:r>
          </a:p>
          <a:p>
            <a:endParaRPr lang="en-AU" sz="2000" dirty="0"/>
          </a:p>
          <a:p>
            <a:pPr lvl="1"/>
            <a:endParaRPr lang="en-AU"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20616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rmAutofit/>
          </a:bodyPr>
          <a:lstStyle/>
          <a:p>
            <a:r>
              <a:rPr lang="en-AU" sz="3600" b="1" dirty="0"/>
              <a:t>What is the ‘taxable income’ (or loss) of a trust</a:t>
            </a:r>
          </a:p>
        </p:txBody>
      </p:sp>
      <p:sp>
        <p:nvSpPr>
          <p:cNvPr id="3" name="Content Placeholder 2"/>
          <p:cNvSpPr>
            <a:spLocks noGrp="1"/>
          </p:cNvSpPr>
          <p:nvPr>
            <p:ph idx="1"/>
          </p:nvPr>
        </p:nvSpPr>
        <p:spPr>
          <a:xfrm>
            <a:off x="643467" y="1782980"/>
            <a:ext cx="10905066" cy="4753285"/>
          </a:xfrm>
        </p:spPr>
        <p:txBody>
          <a:bodyPr>
            <a:normAutofit/>
          </a:bodyPr>
          <a:lstStyle/>
          <a:p>
            <a:r>
              <a:rPr lang="en-AU" sz="2000" dirty="0"/>
              <a:t>Example: The ABC Family Trust derives $10,000 bank interest and $60,000 gross rental income. It also receives $40,000 (in $A) interest from an overseas bank account. The overseas country did not take any withholding tax. The Trust has deductions of $15,000. </a:t>
            </a:r>
          </a:p>
          <a:p>
            <a:r>
              <a:rPr lang="en-AU" sz="2000" dirty="0"/>
              <a:t>The net income of the Trust is $95,000. Even if the overseas bank interest is ‘foreign sourced’ it must be included because as an assumed resident, the Trust is assessable on income from all sources. </a:t>
            </a:r>
          </a:p>
          <a:p>
            <a:r>
              <a:rPr lang="en-AU" sz="2000" dirty="0"/>
              <a:t>If the deductions were instead $195,000, the Trust would have a loss of $85,000.  </a:t>
            </a:r>
          </a:p>
          <a:p>
            <a:pPr lvl="1"/>
            <a:endParaRPr lang="en-AU"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922229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rmAutofit/>
          </a:bodyPr>
          <a:lstStyle/>
          <a:p>
            <a:r>
              <a:rPr lang="en-AU" sz="3600" b="1" dirty="0"/>
              <a:t>Who is assessed on the ‘taxable income’ of a trust?</a:t>
            </a:r>
          </a:p>
        </p:txBody>
      </p:sp>
      <p:sp>
        <p:nvSpPr>
          <p:cNvPr id="3" name="Content Placeholder 2"/>
          <p:cNvSpPr>
            <a:spLocks noGrp="1"/>
          </p:cNvSpPr>
          <p:nvPr>
            <p:ph idx="1"/>
          </p:nvPr>
        </p:nvSpPr>
        <p:spPr>
          <a:xfrm>
            <a:off x="643467" y="1782980"/>
            <a:ext cx="10905066" cy="4753285"/>
          </a:xfrm>
        </p:spPr>
        <p:txBody>
          <a:bodyPr>
            <a:normAutofit/>
          </a:bodyPr>
          <a:lstStyle/>
          <a:p>
            <a:r>
              <a:rPr lang="en-AU" sz="2000" dirty="0"/>
              <a:t>Mostly, beneficiaries are assessed on the same proportion of the trust’s ‘taxable income’ as they are ‘presently entitled’ as a proportion to the trust’s trust law (distributable) income. </a:t>
            </a:r>
          </a:p>
          <a:p>
            <a:r>
              <a:rPr lang="en-AU" sz="2000" dirty="0"/>
              <a:t>Present entitlement refers to the ability to demand the amount currently from the trustee, and includes having a vested and indefeasible interest in it. </a:t>
            </a:r>
          </a:p>
          <a:p>
            <a:r>
              <a:rPr lang="en-AU" sz="2000" dirty="0"/>
              <a:t>Note that the trust’s ‘taxable income’ is </a:t>
            </a:r>
            <a:r>
              <a:rPr lang="en-AU" sz="2000" b="1" dirty="0"/>
              <a:t>not necessarily the same</a:t>
            </a:r>
            <a:r>
              <a:rPr lang="en-AU" sz="2000" dirty="0"/>
              <a:t> as its distributable income. </a:t>
            </a:r>
          </a:p>
          <a:p>
            <a:r>
              <a:rPr lang="en-AU" sz="2000" dirty="0"/>
              <a:t>The trustee can be assessed on ‘taxable income’ amounts not assessed to beneficiaries. Except for deceased estates and testamentary trusts, the highest marginal tax rate usually applies.   </a:t>
            </a:r>
          </a:p>
          <a:p>
            <a:pPr lvl="1"/>
            <a:endParaRPr lang="en-AU"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16768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rmAutofit/>
          </a:bodyPr>
          <a:lstStyle/>
          <a:p>
            <a:r>
              <a:rPr lang="en-AU" sz="3600" b="1" dirty="0"/>
              <a:t>Who is assessed on the ‘taxable income’ of a trust?</a:t>
            </a:r>
          </a:p>
        </p:txBody>
      </p:sp>
      <p:sp>
        <p:nvSpPr>
          <p:cNvPr id="3" name="Content Placeholder 2"/>
          <p:cNvSpPr>
            <a:spLocks noGrp="1"/>
          </p:cNvSpPr>
          <p:nvPr>
            <p:ph idx="1"/>
          </p:nvPr>
        </p:nvSpPr>
        <p:spPr>
          <a:xfrm>
            <a:off x="643467" y="1782980"/>
            <a:ext cx="10905066" cy="4753285"/>
          </a:xfrm>
        </p:spPr>
        <p:txBody>
          <a:bodyPr>
            <a:normAutofit/>
          </a:bodyPr>
          <a:lstStyle/>
          <a:p>
            <a:r>
              <a:rPr lang="en-AU" sz="2000" dirty="0"/>
              <a:t>Example: Bill is a beneficiary of the Jones Family Trust. He is distributed $5,000 of the distributable income of the trust which is $20,000. The ‘taxable income’ of the trust is $22,000, and does not include any capital gains or franked dividends. Bill is assessed on $5,000/$20,000 x $22,000 = $5,500. If there were three other beneficiaries of the trust each presently entitled to $5,000, they would also each be assessed on $5,500. </a:t>
            </a:r>
          </a:p>
          <a:p>
            <a:r>
              <a:rPr lang="en-AU" sz="2000" dirty="0"/>
              <a:t>If, however, the trustee accumulated and did not distribute $15,000 of the distributable income, Bill would be assessed on $5,500 and the trustee would be assessed on $16,500.      </a:t>
            </a:r>
          </a:p>
          <a:p>
            <a:pPr lvl="1"/>
            <a:endParaRPr lang="en-AU"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095639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rmAutofit/>
          </a:bodyPr>
          <a:lstStyle/>
          <a:p>
            <a:r>
              <a:rPr lang="en-AU" sz="3600" b="1" dirty="0"/>
              <a:t>Who is assessed on the ‘taxable income’ of a trust?</a:t>
            </a:r>
          </a:p>
        </p:txBody>
      </p:sp>
      <p:sp>
        <p:nvSpPr>
          <p:cNvPr id="3" name="Content Placeholder 2"/>
          <p:cNvSpPr>
            <a:spLocks noGrp="1"/>
          </p:cNvSpPr>
          <p:nvPr>
            <p:ph idx="1"/>
          </p:nvPr>
        </p:nvSpPr>
        <p:spPr>
          <a:xfrm>
            <a:off x="643467" y="1782980"/>
            <a:ext cx="10905066" cy="4753285"/>
          </a:xfrm>
        </p:spPr>
        <p:txBody>
          <a:bodyPr>
            <a:normAutofit/>
          </a:bodyPr>
          <a:lstStyle/>
          <a:p>
            <a:pPr lvl="1"/>
            <a:r>
              <a:rPr lang="en-AU" sz="2000" dirty="0"/>
              <a:t>In the case of beneficiaries under a legal disability (e.g. minority) or non-residents at the end of the income year, the trustee may be assessed ‘on their behalf’ (in a representative capacity). This facilitates tax collection. In some cases, such beneficiaries may also be assessed, but with credit for any tax paid by the trustee. </a:t>
            </a:r>
          </a:p>
          <a:p>
            <a:pPr lvl="1"/>
            <a:r>
              <a:rPr lang="en-AU" sz="2000" dirty="0"/>
              <a:t>If beneficiaries are non-residents, they are not assessed on certain amounts which are not from Australian sourced income. </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897061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rmAutofit/>
          </a:bodyPr>
          <a:lstStyle/>
          <a:p>
            <a:r>
              <a:rPr lang="en-AU" sz="3600" b="1" dirty="0"/>
              <a:t>Trust capital gains and franked dividends</a:t>
            </a:r>
          </a:p>
        </p:txBody>
      </p:sp>
      <p:sp>
        <p:nvSpPr>
          <p:cNvPr id="3" name="Content Placeholder 2"/>
          <p:cNvSpPr>
            <a:spLocks noGrp="1"/>
          </p:cNvSpPr>
          <p:nvPr>
            <p:ph idx="1"/>
          </p:nvPr>
        </p:nvSpPr>
        <p:spPr>
          <a:xfrm>
            <a:off x="643467" y="1782980"/>
            <a:ext cx="10905066" cy="4753285"/>
          </a:xfrm>
        </p:spPr>
        <p:txBody>
          <a:bodyPr>
            <a:normAutofit/>
          </a:bodyPr>
          <a:lstStyle/>
          <a:p>
            <a:r>
              <a:rPr lang="en-AU" sz="2000" dirty="0"/>
              <a:t>There are special ‘streaming’ rules that enable capital gains and franked dividends to be directly allocated to beneficiaries under ‘specific entitlement’ rules. For CG’s, see </a:t>
            </a:r>
            <a:r>
              <a:rPr lang="en-AU" sz="2000" dirty="0" err="1"/>
              <a:t>Subd</a:t>
            </a:r>
            <a:r>
              <a:rPr lang="en-AU" sz="2000" dirty="0"/>
              <a:t>. 115-C ITAA 1997</a:t>
            </a:r>
          </a:p>
          <a:p>
            <a:r>
              <a:rPr lang="en-AU" sz="2000" dirty="0"/>
              <a:t>The ‘proportional’ basis of assessing beneficiaries which generally applies causes difficulties for allocating capital gains consistently with trust law, or to allocate in a tax preferred way. </a:t>
            </a:r>
          </a:p>
          <a:p>
            <a:r>
              <a:rPr lang="en-AU" sz="2000" dirty="0"/>
              <a:t>For example, for trust law a beneficiary who is entitled only to income (but not capital profits) of a trust may be taxed on a trust capital gain under the proportional approach. </a:t>
            </a:r>
          </a:p>
          <a:p>
            <a:r>
              <a:rPr lang="en-AU" sz="2000" dirty="0"/>
              <a:t>Or it may be desirable to distribute a capital gain to a beneficiary who has their own capital loss but no entitlement to any trust income. Or it may be desired to give franked dividends to a non-resident beneficiary rather than a resident because there is no extra-tax payable (there is no withholding tax, and the resident may be on a tax rate higher than the company rate). </a:t>
            </a:r>
          </a:p>
          <a:p>
            <a:r>
              <a:rPr lang="en-AU" sz="2000" dirty="0"/>
              <a:t>In general, in order to successfully stream relevant amounts in full, the net financial benefit of the capital gain or franked dividend must be reasonably expected to accrue to the particular beneficiary. In the case of capital gains, his requires that the ‘gross’ (before discount) gain amount be distributed which may require, in some cases, that the trust make a capital distribution (representing the discount amount) for trust purposes. </a:t>
            </a:r>
          </a:p>
          <a:p>
            <a:pPr lvl="1"/>
            <a:endParaRPr lang="en-AU"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6230116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1840</TotalTime>
  <Words>2090</Words>
  <Application>Microsoft Office PowerPoint</Application>
  <PresentationFormat>Widescreen</PresentationFormat>
  <Paragraphs>67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LAWS 8421 Income tax</vt:lpstr>
      <vt:lpstr>Content</vt:lpstr>
      <vt:lpstr>What is a trust</vt:lpstr>
      <vt:lpstr>What is the ‘taxable income’ (or loss) of a trust</vt:lpstr>
      <vt:lpstr>What is the ‘taxable income’ (or loss) of a trust</vt:lpstr>
      <vt:lpstr>Who is assessed on the ‘taxable income’ of a trust?</vt:lpstr>
      <vt:lpstr>Who is assessed on the ‘taxable income’ of a trust?</vt:lpstr>
      <vt:lpstr>Who is assessed on the ‘taxable income’ of a trust?</vt:lpstr>
      <vt:lpstr>Trust capital gains and franked dividends</vt:lpstr>
      <vt:lpstr>Example: trust capital gains</vt:lpstr>
      <vt:lpstr>Is the Trust always the relevant tax entity making capital gains and losses for CGT purposes?</vt:lpstr>
      <vt:lpstr>CGT events applying to Trusts more generally?</vt:lpstr>
      <vt:lpstr>CGT events applying to Trusts more generally?</vt:lpstr>
      <vt:lpstr>CGT events applying to Trusts more generally?</vt:lpstr>
    </vt:vector>
  </TitlesOfParts>
  <Company>The Australian National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LAWS4236 Succession</dc:title>
  <dc:creator>Darryn Jensen</dc:creator>
  <cp:lastModifiedBy>Glenn Davies</cp:lastModifiedBy>
  <cp:revision>124</cp:revision>
  <cp:lastPrinted>2018-09-14T01:41:43Z</cp:lastPrinted>
  <dcterms:created xsi:type="dcterms:W3CDTF">2018-07-16T05:33:15Z</dcterms:created>
  <dcterms:modified xsi:type="dcterms:W3CDTF">2022-07-09T05:04:07Z</dcterms:modified>
</cp:coreProperties>
</file>