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9" r:id="rId1"/>
  </p:sldMasterIdLst>
  <p:handoutMasterIdLst>
    <p:handoutMasterId r:id="rId20"/>
  </p:handoutMasterIdLst>
  <p:sldIdLst>
    <p:sldId id="256" r:id="rId2"/>
    <p:sldId id="271" r:id="rId3"/>
    <p:sldId id="258" r:id="rId4"/>
    <p:sldId id="267" r:id="rId5"/>
    <p:sldId id="260" r:id="rId6"/>
    <p:sldId id="259" r:id="rId7"/>
    <p:sldId id="261" r:id="rId8"/>
    <p:sldId id="262" r:id="rId9"/>
    <p:sldId id="281" r:id="rId10"/>
    <p:sldId id="270" r:id="rId11"/>
    <p:sldId id="282" r:id="rId12"/>
    <p:sldId id="272" r:id="rId13"/>
    <p:sldId id="273" r:id="rId14"/>
    <p:sldId id="283" r:id="rId15"/>
    <p:sldId id="275" r:id="rId16"/>
    <p:sldId id="276" r:id="rId17"/>
    <p:sldId id="277" r:id="rId18"/>
    <p:sldId id="284" r:id="rId19"/>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110" d="100"/>
          <a:sy n="110" d="100"/>
        </p:scale>
        <p:origin x="6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CD1485-8131-0C42-9D59-F77596A3BDCF}" type="doc">
      <dgm:prSet loTypeId="urn:microsoft.com/office/officeart/2005/8/layout/vList2" loCatId="list" qsTypeId="urn:microsoft.com/office/officeart/2005/8/quickstyle/simple1" qsCatId="simple" csTypeId="urn:microsoft.com/office/officeart/2005/8/colors/accent1_2" csCatId="accent1" phldr="0"/>
      <dgm:spPr/>
      <dgm:t>
        <a:bodyPr/>
        <a:lstStyle/>
        <a:p>
          <a:endParaRPr lang="en-GB"/>
        </a:p>
      </dgm:t>
    </dgm:pt>
    <dgm:pt modelId="{4ACEBA0E-5FBF-044E-9512-2E96AA3B1B12}" type="pres">
      <dgm:prSet presAssocID="{59CD1485-8131-0C42-9D59-F77596A3BDCF}" presName="linear" presStyleCnt="0">
        <dgm:presLayoutVars>
          <dgm:animLvl val="lvl"/>
          <dgm:resizeHandles val="exact"/>
        </dgm:presLayoutVars>
      </dgm:prSet>
      <dgm:spPr/>
    </dgm:pt>
  </dgm:ptLst>
  <dgm:cxnLst>
    <dgm:cxn modelId="{C39F8414-BCE1-224A-B617-4A7F8C2F11ED}" type="presOf" srcId="{59CD1485-8131-0C42-9D59-F77596A3BDCF}" destId="{4ACEBA0E-5FBF-044E-9512-2E96AA3B1B1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CAE217-02E2-1F43-82EC-6A01EDD6C18F}" type="doc">
      <dgm:prSet loTypeId="urn:microsoft.com/office/officeart/2005/8/layout/lProcess3" loCatId="process" qsTypeId="urn:microsoft.com/office/officeart/2005/8/quickstyle/simple1" qsCatId="simple" csTypeId="urn:microsoft.com/office/officeart/2005/8/colors/colorful4" csCatId="colorful" phldr="1"/>
      <dgm:spPr/>
      <dgm:t>
        <a:bodyPr/>
        <a:lstStyle/>
        <a:p>
          <a:endParaRPr lang="en-GB"/>
        </a:p>
      </dgm:t>
    </dgm:pt>
    <dgm:pt modelId="{B3534FC8-8A4F-9F4A-9F93-AD56CE89135A}">
      <dgm:prSet/>
      <dgm:spPr/>
      <dgm:t>
        <a:bodyPr/>
        <a:lstStyle/>
        <a:p>
          <a:r>
            <a:rPr lang="en-US" dirty="0"/>
            <a:t>Purpose</a:t>
          </a:r>
          <a:endParaRPr lang="en-AU" dirty="0"/>
        </a:p>
      </dgm:t>
    </dgm:pt>
    <dgm:pt modelId="{D10DB515-E87A-FF40-9A1E-0704B1BFB9B5}" type="parTrans" cxnId="{7A167354-FEBC-E14E-816D-F3EDDBEFBBC3}">
      <dgm:prSet/>
      <dgm:spPr/>
      <dgm:t>
        <a:bodyPr/>
        <a:lstStyle/>
        <a:p>
          <a:endParaRPr lang="en-GB"/>
        </a:p>
      </dgm:t>
    </dgm:pt>
    <dgm:pt modelId="{609CB2B3-1BAC-394E-BC2C-C7DFB6B30AA4}" type="sibTrans" cxnId="{7A167354-FEBC-E14E-816D-F3EDDBEFBBC3}">
      <dgm:prSet/>
      <dgm:spPr/>
      <dgm:t>
        <a:bodyPr/>
        <a:lstStyle/>
        <a:p>
          <a:endParaRPr lang="en-GB"/>
        </a:p>
      </dgm:t>
    </dgm:pt>
    <dgm:pt modelId="{32BAE21B-7508-D64E-B2D1-E0F6B532E368}" type="pres">
      <dgm:prSet presAssocID="{DBCAE217-02E2-1F43-82EC-6A01EDD6C18F}" presName="Name0" presStyleCnt="0">
        <dgm:presLayoutVars>
          <dgm:chPref val="3"/>
          <dgm:dir val="rev"/>
          <dgm:animLvl val="lvl"/>
          <dgm:resizeHandles/>
        </dgm:presLayoutVars>
      </dgm:prSet>
      <dgm:spPr/>
    </dgm:pt>
    <dgm:pt modelId="{D9ED6E14-2902-AB4F-B024-EFED0118AF16}" type="pres">
      <dgm:prSet presAssocID="{B3534FC8-8A4F-9F4A-9F93-AD56CE89135A}" presName="horFlow" presStyleCnt="0"/>
      <dgm:spPr/>
    </dgm:pt>
    <dgm:pt modelId="{0CD2AE0C-8F5E-0E49-BF2B-CDA99EC3D6DE}" type="pres">
      <dgm:prSet presAssocID="{B3534FC8-8A4F-9F4A-9F93-AD56CE89135A}" presName="bigChev" presStyleLbl="node1" presStyleIdx="0" presStyleCnt="1" custAng="0" custFlipHor="1" custLinFactX="100000" custLinFactNeighborX="119437" custLinFactNeighborY="2367"/>
      <dgm:spPr/>
    </dgm:pt>
  </dgm:ptLst>
  <dgm:cxnLst>
    <dgm:cxn modelId="{AE9C5241-F0BF-EB49-A2EC-F47BEDBA0683}" type="presOf" srcId="{B3534FC8-8A4F-9F4A-9F93-AD56CE89135A}" destId="{0CD2AE0C-8F5E-0E49-BF2B-CDA99EC3D6DE}" srcOrd="0" destOrd="0" presId="urn:microsoft.com/office/officeart/2005/8/layout/lProcess3"/>
    <dgm:cxn modelId="{7A167354-FEBC-E14E-816D-F3EDDBEFBBC3}" srcId="{DBCAE217-02E2-1F43-82EC-6A01EDD6C18F}" destId="{B3534FC8-8A4F-9F4A-9F93-AD56CE89135A}" srcOrd="0" destOrd="0" parTransId="{D10DB515-E87A-FF40-9A1E-0704B1BFB9B5}" sibTransId="{609CB2B3-1BAC-394E-BC2C-C7DFB6B30AA4}"/>
    <dgm:cxn modelId="{2F1C7BB1-01C9-5E4A-9068-371E21272949}" type="presOf" srcId="{DBCAE217-02E2-1F43-82EC-6A01EDD6C18F}" destId="{32BAE21B-7508-D64E-B2D1-E0F6B532E368}" srcOrd="0" destOrd="0" presId="urn:microsoft.com/office/officeart/2005/8/layout/lProcess3"/>
    <dgm:cxn modelId="{74395B40-0BAF-BC4E-AFB4-5551196D4858}" type="presParOf" srcId="{32BAE21B-7508-D64E-B2D1-E0F6B532E368}" destId="{D9ED6E14-2902-AB4F-B024-EFED0118AF16}" srcOrd="0" destOrd="0" presId="urn:microsoft.com/office/officeart/2005/8/layout/lProcess3"/>
    <dgm:cxn modelId="{A8C566E7-B9E9-A040-99E8-B24F75979BDD}" type="presParOf" srcId="{D9ED6E14-2902-AB4F-B024-EFED0118AF16}" destId="{0CD2AE0C-8F5E-0E49-BF2B-CDA99EC3D6DE}"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3B69B6-9779-6F4A-ABFE-F957469510F8}" type="doc">
      <dgm:prSet loTypeId="urn:microsoft.com/office/officeart/2005/8/layout/lProcess3" loCatId="process" qsTypeId="urn:microsoft.com/office/officeart/2005/8/quickstyle/simple1" qsCatId="simple" csTypeId="urn:microsoft.com/office/officeart/2005/8/colors/colorful4" csCatId="colorful"/>
      <dgm:spPr/>
      <dgm:t>
        <a:bodyPr/>
        <a:lstStyle/>
        <a:p>
          <a:endParaRPr lang="en-GB"/>
        </a:p>
      </dgm:t>
    </dgm:pt>
    <dgm:pt modelId="{2CA2FE51-0EA4-D84E-8091-2C0F0ED6A7A9}">
      <dgm:prSet/>
      <dgm:spPr/>
      <dgm:t>
        <a:bodyPr/>
        <a:lstStyle/>
        <a:p>
          <a:r>
            <a:rPr lang="en-US" dirty="0"/>
            <a:t>Tax Benefit</a:t>
          </a:r>
          <a:endParaRPr lang="en-AU" dirty="0"/>
        </a:p>
      </dgm:t>
    </dgm:pt>
    <dgm:pt modelId="{76F41EE6-DC11-8E42-965D-EB3E924CBAA3}" type="parTrans" cxnId="{7CDDB840-621E-5B4E-9741-32910776A407}">
      <dgm:prSet/>
      <dgm:spPr/>
      <dgm:t>
        <a:bodyPr/>
        <a:lstStyle/>
        <a:p>
          <a:endParaRPr lang="en-GB"/>
        </a:p>
      </dgm:t>
    </dgm:pt>
    <dgm:pt modelId="{5F54DEFA-B816-1446-ADF1-1437F0CC07F2}" type="sibTrans" cxnId="{7CDDB840-621E-5B4E-9741-32910776A407}">
      <dgm:prSet/>
      <dgm:spPr/>
      <dgm:t>
        <a:bodyPr/>
        <a:lstStyle/>
        <a:p>
          <a:endParaRPr lang="en-GB"/>
        </a:p>
      </dgm:t>
    </dgm:pt>
    <dgm:pt modelId="{8910A04E-8DCA-7F4C-926C-EEABF32F38AA}" type="pres">
      <dgm:prSet presAssocID="{F73B69B6-9779-6F4A-ABFE-F957469510F8}" presName="Name0" presStyleCnt="0">
        <dgm:presLayoutVars>
          <dgm:chPref val="3"/>
          <dgm:dir val="rev"/>
          <dgm:animLvl val="lvl"/>
          <dgm:resizeHandles/>
        </dgm:presLayoutVars>
      </dgm:prSet>
      <dgm:spPr/>
    </dgm:pt>
    <dgm:pt modelId="{B19C807F-0381-8B4C-A15A-CF4AEDCE9D66}" type="pres">
      <dgm:prSet presAssocID="{2CA2FE51-0EA4-D84E-8091-2C0F0ED6A7A9}" presName="horFlow" presStyleCnt="0"/>
      <dgm:spPr/>
    </dgm:pt>
    <dgm:pt modelId="{27E64A5F-62EB-2E41-A77A-FF9DB05DA982}" type="pres">
      <dgm:prSet presAssocID="{2CA2FE51-0EA4-D84E-8091-2C0F0ED6A7A9}" presName="bigChev" presStyleLbl="node1" presStyleIdx="0" presStyleCnt="1" custAng="0" custLinFactNeighborX="11505" custLinFactNeighborY="-15492"/>
      <dgm:spPr/>
    </dgm:pt>
  </dgm:ptLst>
  <dgm:cxnLst>
    <dgm:cxn modelId="{7CDDB840-621E-5B4E-9741-32910776A407}" srcId="{F73B69B6-9779-6F4A-ABFE-F957469510F8}" destId="{2CA2FE51-0EA4-D84E-8091-2C0F0ED6A7A9}" srcOrd="0" destOrd="0" parTransId="{76F41EE6-DC11-8E42-965D-EB3E924CBAA3}" sibTransId="{5F54DEFA-B816-1446-ADF1-1437F0CC07F2}"/>
    <dgm:cxn modelId="{BECE5086-6F3E-3B49-8C99-1D61282959B4}" type="presOf" srcId="{2CA2FE51-0EA4-D84E-8091-2C0F0ED6A7A9}" destId="{27E64A5F-62EB-2E41-A77A-FF9DB05DA982}" srcOrd="0" destOrd="0" presId="urn:microsoft.com/office/officeart/2005/8/layout/lProcess3"/>
    <dgm:cxn modelId="{1B7816D5-D669-8F4B-8117-7BC9FC051892}" type="presOf" srcId="{F73B69B6-9779-6F4A-ABFE-F957469510F8}" destId="{8910A04E-8DCA-7F4C-926C-EEABF32F38AA}" srcOrd="0" destOrd="0" presId="urn:microsoft.com/office/officeart/2005/8/layout/lProcess3"/>
    <dgm:cxn modelId="{020A2F97-05EB-3D44-996B-11EA0F548702}" type="presParOf" srcId="{8910A04E-8DCA-7F4C-926C-EEABF32F38AA}" destId="{B19C807F-0381-8B4C-A15A-CF4AEDCE9D66}" srcOrd="0" destOrd="0" presId="urn:microsoft.com/office/officeart/2005/8/layout/lProcess3"/>
    <dgm:cxn modelId="{FA5194EB-39F3-0949-8203-F39DE6CB8055}" type="presParOf" srcId="{B19C807F-0381-8B4C-A15A-CF4AEDCE9D66}" destId="{27E64A5F-62EB-2E41-A77A-FF9DB05DA982}"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A8114C-6B50-8F41-80C7-D23B57C839B2}" type="doc">
      <dgm:prSet loTypeId="urn:microsoft.com/office/officeart/2005/8/layout/lProcess3" loCatId="process" qsTypeId="urn:microsoft.com/office/officeart/2005/8/quickstyle/simple1" qsCatId="simple" csTypeId="urn:microsoft.com/office/officeart/2005/8/colors/colorful1" csCatId="colorful"/>
      <dgm:spPr/>
      <dgm:t>
        <a:bodyPr/>
        <a:lstStyle/>
        <a:p>
          <a:endParaRPr lang="en-GB"/>
        </a:p>
      </dgm:t>
    </dgm:pt>
    <dgm:pt modelId="{DA919228-1335-AD41-8766-3EB88F46B4C4}">
      <dgm:prSet custT="1"/>
      <dgm:spPr/>
      <dgm:t>
        <a:bodyPr/>
        <a:lstStyle/>
        <a:p>
          <a:r>
            <a:rPr lang="en-US" sz="2800" dirty="0"/>
            <a:t>Substance and effect</a:t>
          </a:r>
          <a:endParaRPr lang="en-AU" sz="2800" dirty="0"/>
        </a:p>
      </dgm:t>
    </dgm:pt>
    <dgm:pt modelId="{676BCCE5-7849-F245-8810-43A7DC7BA607}" type="parTrans" cxnId="{D84EC358-FF00-4C44-BD72-551A8E20BA9E}">
      <dgm:prSet/>
      <dgm:spPr/>
      <dgm:t>
        <a:bodyPr/>
        <a:lstStyle/>
        <a:p>
          <a:endParaRPr lang="en-GB"/>
        </a:p>
      </dgm:t>
    </dgm:pt>
    <dgm:pt modelId="{E239F7C1-587E-AD46-A93F-C43E97E84306}" type="sibTrans" cxnId="{D84EC358-FF00-4C44-BD72-551A8E20BA9E}">
      <dgm:prSet/>
      <dgm:spPr/>
      <dgm:t>
        <a:bodyPr/>
        <a:lstStyle/>
        <a:p>
          <a:endParaRPr lang="en-GB"/>
        </a:p>
      </dgm:t>
    </dgm:pt>
    <dgm:pt modelId="{835967BE-2CA5-5A47-9E44-61450AF9A232}" type="pres">
      <dgm:prSet presAssocID="{65A8114C-6B50-8F41-80C7-D23B57C839B2}" presName="Name0" presStyleCnt="0">
        <dgm:presLayoutVars>
          <dgm:chPref val="3"/>
          <dgm:dir/>
          <dgm:animLvl val="lvl"/>
          <dgm:resizeHandles/>
        </dgm:presLayoutVars>
      </dgm:prSet>
      <dgm:spPr/>
    </dgm:pt>
    <dgm:pt modelId="{FBB3F16A-380F-C84A-BFE6-B8CD0E1B1C79}" type="pres">
      <dgm:prSet presAssocID="{DA919228-1335-AD41-8766-3EB88F46B4C4}" presName="horFlow" presStyleCnt="0"/>
      <dgm:spPr/>
    </dgm:pt>
    <dgm:pt modelId="{74B8A8C0-97EA-9F4F-A421-4BB150779253}" type="pres">
      <dgm:prSet presAssocID="{DA919228-1335-AD41-8766-3EB88F46B4C4}" presName="bigChev" presStyleLbl="node1" presStyleIdx="0" presStyleCnt="1" custLinFactNeighborY="4913"/>
      <dgm:spPr/>
    </dgm:pt>
  </dgm:ptLst>
  <dgm:cxnLst>
    <dgm:cxn modelId="{D84EC358-FF00-4C44-BD72-551A8E20BA9E}" srcId="{65A8114C-6B50-8F41-80C7-D23B57C839B2}" destId="{DA919228-1335-AD41-8766-3EB88F46B4C4}" srcOrd="0" destOrd="0" parTransId="{676BCCE5-7849-F245-8810-43A7DC7BA607}" sibTransId="{E239F7C1-587E-AD46-A93F-C43E97E84306}"/>
    <dgm:cxn modelId="{C2C41F8A-1705-CB4C-8F1A-722FA42EAC1D}" type="presOf" srcId="{65A8114C-6B50-8F41-80C7-D23B57C839B2}" destId="{835967BE-2CA5-5A47-9E44-61450AF9A232}" srcOrd="0" destOrd="0" presId="urn:microsoft.com/office/officeart/2005/8/layout/lProcess3"/>
    <dgm:cxn modelId="{DC25D6D1-B3C8-8641-8579-232D4732A534}" type="presOf" srcId="{DA919228-1335-AD41-8766-3EB88F46B4C4}" destId="{74B8A8C0-97EA-9F4F-A421-4BB150779253}" srcOrd="0" destOrd="0" presId="urn:microsoft.com/office/officeart/2005/8/layout/lProcess3"/>
    <dgm:cxn modelId="{EAAFCC14-E4E8-3C4F-B3FC-5444156E037C}" type="presParOf" srcId="{835967BE-2CA5-5A47-9E44-61450AF9A232}" destId="{FBB3F16A-380F-C84A-BFE6-B8CD0E1B1C79}" srcOrd="0" destOrd="0" presId="urn:microsoft.com/office/officeart/2005/8/layout/lProcess3"/>
    <dgm:cxn modelId="{1DB963EF-A78B-414C-ABB3-A3F0A683B0D6}" type="presParOf" srcId="{FBB3F16A-380F-C84A-BFE6-B8CD0E1B1C79}" destId="{74B8A8C0-97EA-9F4F-A421-4BB150779253}" srcOrd="0" destOrd="0" presId="urn:microsoft.com/office/officeart/2005/8/layout/lProcess3"/>
  </dgm:cxnLst>
  <dgm:bg/>
  <dgm:whole/>
  <dgm:extLst>
    <a:ext uri="http://schemas.microsoft.com/office/drawing/2008/diagram">
      <dsp:dataModelExt xmlns:dsp="http://schemas.microsoft.com/office/drawing/2008/diagram" relId="rId1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2AE0C-8F5E-0E49-BF2B-CDA99EC3D6DE}">
      <dsp:nvSpPr>
        <dsp:cNvPr id="0" name=""/>
        <dsp:cNvSpPr/>
      </dsp:nvSpPr>
      <dsp:spPr>
        <a:xfrm rot="10800000" flipH="1">
          <a:off x="0" y="119051"/>
          <a:ext cx="1921163" cy="768465"/>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6510" rIns="3302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Purpose</a:t>
          </a:r>
          <a:endParaRPr lang="en-AU" sz="2600" kern="1200" dirty="0"/>
        </a:p>
      </dsp:txBody>
      <dsp:txXfrm rot="10800000">
        <a:off x="384233" y="119051"/>
        <a:ext cx="1152698" cy="7684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64A5F-62EB-2E41-A77A-FF9DB05DA982}">
      <dsp:nvSpPr>
        <dsp:cNvPr id="0" name=""/>
        <dsp:cNvSpPr/>
      </dsp:nvSpPr>
      <dsp:spPr>
        <a:xfrm rot="10800000">
          <a:off x="0" y="74020"/>
          <a:ext cx="1921163" cy="768465"/>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6510" rIns="3302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Tax Benefit</a:t>
          </a:r>
          <a:endParaRPr lang="en-AU" sz="2600" kern="1200" dirty="0"/>
        </a:p>
      </dsp:txBody>
      <dsp:txXfrm rot="10800000">
        <a:off x="384232" y="74020"/>
        <a:ext cx="1152698" cy="7684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8A8C0-97EA-9F4F-A421-4BB150779253}">
      <dsp:nvSpPr>
        <dsp:cNvPr id="0" name=""/>
        <dsp:cNvSpPr/>
      </dsp:nvSpPr>
      <dsp:spPr>
        <a:xfrm>
          <a:off x="0" y="43558"/>
          <a:ext cx="2961730" cy="118469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Substance and effect</a:t>
          </a:r>
          <a:endParaRPr lang="en-AU" sz="2800" kern="1200" dirty="0"/>
        </a:p>
      </dsp:txBody>
      <dsp:txXfrm>
        <a:off x="592346" y="43558"/>
        <a:ext cx="1777038" cy="11846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F46337EE-E35F-477A-8D96-1440C2CA025B}" type="datetimeFigureOut">
              <a:rPr lang="en-AU" smtClean="0"/>
              <a:t>24/6/2022</a:t>
            </a:fld>
            <a:endParaRPr lang="en-AU"/>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E4E7558C-37E5-4940-8AF7-C32F4312DCD7}" type="slidenum">
              <a:rPr lang="en-AU" smtClean="0"/>
              <a:t>‹#›</a:t>
            </a:fld>
            <a:endParaRPr lang="en-AU"/>
          </a:p>
        </p:txBody>
      </p:sp>
    </p:spTree>
    <p:extLst>
      <p:ext uri="{BB962C8B-B14F-4D97-AF65-F5344CB8AC3E}">
        <p14:creationId xmlns:p14="http://schemas.microsoft.com/office/powerpoint/2010/main" val="203314784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2:42:14.387"/>
    </inkml:context>
    <inkml:brush xml:id="br0">
      <inkml:brushProperty name="width" value="0.05" units="cm"/>
      <inkml:brushProperty name="height" value="0.05" units="cm"/>
    </inkml:brush>
  </inkml:definitions>
  <inkml:trace contextRef="#ctx0" brushRef="#br0">1 1 24575,'0'15'0,"0"-4"0,0 0 0,0-7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2:42:14.388"/>
    </inkml:context>
    <inkml:brush xml:id="br0">
      <inkml:brushProperty name="width" value="0.05" units="cm"/>
      <inkml:brushProperty name="height" value="0.05" units="cm"/>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3:05:47.067"/>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3:07:10.348"/>
    </inkml:context>
    <inkml:brush xml:id="br0">
      <inkml:brushProperty name="width" value="0.05" units="cm"/>
      <inkml:brushProperty name="height" value="0.05" units="cm"/>
      <inkml:brushProperty name="color" value="#E71224"/>
    </inkml:brush>
  </inkml:definitions>
  <inkml:trace contextRef="#ctx0" brushRef="#br0">131 1304 24575,'-15'5'0,"-4"1"0,7 4 0,-9 2 0,9-2 0,-4 1 0,6-1 0,0 0 0,4 1 0,-3-6 0,8-4 0,1-7 0,7-9 0,3 3 0,1-9 0,5 4 0,2-6 0,5-6 0,0 5 0,3-20 0,5 10 0,5-20 0,7 3 0,7-8 0,-4 1 0,3 7 0,-6-5 0,6 12 0,-4-13 0,4 13 0,-8 2 0,10-13 0,-10 24 0,10-25 0,-12 23 0,2-8 0,-2 8 0,1-6 0,-1 5 0,0 0 0,10-6 0,-10 13 0,8-6 0,-10 13 0,1-3 0,-7 10 0,-2-5 0,-7 7 0,8-1 0,-6 1 0,5-6 0,-6 4 0,-1-3 0,6 4 0,-10 1 0,2 5 0,-9-3 0,-1 8 0,0-4 0,-4 5 0,-2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3:07:10.350"/>
    </inkml:context>
    <inkml:brush xml:id="br0">
      <inkml:brushProperty name="width" value="0.05" units="cm"/>
      <inkml:brushProperty name="height" value="0.05" units="cm"/>
      <inkml:brushProperty name="color" value="#E71224"/>
    </inkml:brush>
  </inkml:definitions>
  <inkml:trace contextRef="#ctx0" brushRef="#br0">1 565 24575,'15'-10'0,"-4"0"0,10 4 0,-9-3 0,4 3 0,4-5 0,-7 1 0,7 4 0,-9-3 0,4 8 0,-3-8 0,4 7 0,-6-2 0,0 4 0,0-5 0,0 4 0,1-8 0,-2 4 0,2-1 0,-2-3 0,2 8 0,-1-8 0,0 8 0,0-8 0,0 8 0,1-8 0,-1 3 0,0 1 0,0-5 0,1 5 0,-1-6 0,0 6 0,0-4 0,0 3 0,1 0 0,-1-3 0,0 4 0,0-6 0,1 6 0,-1-5 0,0 9 0,0-8 0,1 8 0,-6-8 0,4 8 0,-3-8 0,4 3 0,0 1 0,0-4 0,1 8 0,-1-8 0,0 3 0,0-4 0,1 4 0,-1-3 0,0 3 0,0-4 0,6 4 0,-4-3 0,3 8 0,1-9 0,-4 5 0,4-2 0,-1-2 0,-3 7 0,4-7 0,-6 8 0,0-4 0,1 1 0,-1 3 0,0-4 0,0 5 0,1 0 0,-1-5 0,0 4 0,0-3 0,0 4 0,0-5 0,0 4 0,0-4 0,0 5 0,-5-4 0,4 3 0,-3-4 0,4 1 0,0 3 0,0-9 0,0 9 0,1-8 0,-1 8 0,0-3 0,0-1 0,1 4 0,-1-4 0,0 1 0,6 3 0,-5-4 0,5 0 0,0 4 0,-4-3 0,3 4 0,-4-5 0,-1 4 0,0-3 0,0-1 0,1 4 0,-1-4 0,-1 5 0,-3-4 0,-2 3 0,-4-3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3T03:07:10.360"/>
    </inkml:context>
    <inkml:brush xml:id="br0">
      <inkml:brushProperty name="width" value="0.05" units="cm"/>
      <inkml:brushProperty name="height" value="0.05" units="cm"/>
    </inkml:brush>
  </inkml:definitions>
  <inkml:trace contextRef="#ctx0" brushRef="#br0">2117 1 24575,'-87'0'0,"0"0"0,0 0 0,-11 0 0,13-1 0,-16 2 0,11 5 0,11 13 0,13 3 0,-3 0 0,2 1 0,5 0 0,27-11 0,4 0 0,0 0 0,-5 0 0,12-5 0,-5 3 0,0-3 0,4 0 0,-10 4 0,10-10 0,-10 10 0,10-4 0,-4-1 0,0 5 0,-2-4 0,-6 5 0,-1 1 0,1-1 0,-8 1 0,6 0 0,-13 0 0,12 0 0,-4 0 0,-1 0 0,12-1 0,-10 0 0,19-5 0,0 3 0,8-9 0,6 4 0,4-1 0,-3-3 0,8 8 0,-8-8 0,4 3 0,-5-4 0,0 5 0,-5-4 0,3 3 0,-9 1 0,9-3 0,-4 3 0,6-5 0,0 0 0,0 0 0,4 4 0,5-3 0,19 4 0,-10-5 0,9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4BDF68E2-58F2-4D09-BE8B-E3BD06533059}" type="datetimeFigureOut">
              <a:rPr lang="en-US" smtClean="0"/>
              <a:t>6/24/22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193238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E2D6473-DF6D-4702-B328-E0DD40540A4E}" type="datetimeFigureOut">
              <a:rPr lang="en-US" smtClean="0"/>
              <a:t>6/24/22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1416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26F7E3A-B166-407D-9866-32884E7D5B37}" type="datetimeFigureOut">
              <a:rPr lang="en-US" smtClean="0"/>
              <a:t>6/24/22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6324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528FC5F6-F338-4AE4-BB23-26385BCFC423}" type="datetimeFigureOut">
              <a:rPr lang="en-US" smtClean="0"/>
              <a:t>6/24/22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59111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6/24/22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1584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9AB4D41-86C1-4908-B66A-0B50CEB3BF29}" type="datetimeFigureOut">
              <a:rPr lang="en-US" smtClean="0"/>
              <a:t>6/24/22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7482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98624D31-43A5-475A-80CF-332C9F6DCF35}" type="datetimeFigureOut">
              <a:rPr lang="en-US" smtClean="0"/>
              <a:t>6/24/22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22725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C8C39B41-D8B5-4052-B551-9B5525EAA8B6}" type="datetimeFigureOut">
              <a:rPr lang="en-US" smtClean="0"/>
              <a:t>6/24/22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9948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6/24/22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6445970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6/24/22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142892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6/24/22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472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6/24/22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79406"/>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image" Target="../media/image3.png"/><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customXml" Target="../ink/ink3.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1" Type="http://schemas.openxmlformats.org/officeDocument/2006/relationships/image" Target="../media/image13.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5.png"/><Relationship Id="rId4" Type="http://schemas.openxmlformats.org/officeDocument/2006/relationships/customXml" Target="../ink/ink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2.png"/><Relationship Id="rId5" Type="http://schemas.openxmlformats.org/officeDocument/2006/relationships/diagramQuickStyle" Target="../diagrams/quickStyle1.xml"/><Relationship Id="rId10" Type="http://schemas.openxmlformats.org/officeDocument/2006/relationships/customXml" Target="../ink/ink2.xml"/><Relationship Id="rId4" Type="http://schemas.openxmlformats.org/officeDocument/2006/relationships/diagramLayout" Target="../diagrams/layout1.xml"/><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652158"/>
          </a:xfrm>
        </p:spPr>
        <p:txBody>
          <a:bodyPr>
            <a:normAutofit/>
          </a:bodyPr>
          <a:lstStyle/>
          <a:p>
            <a:r>
              <a:rPr lang="en-AU" sz="6000" b="1" dirty="0">
                <a:solidFill>
                  <a:srgbClr val="002060"/>
                </a:solidFill>
              </a:rPr>
              <a:t>LAWS 8421 Income tax</a:t>
            </a:r>
          </a:p>
        </p:txBody>
      </p:sp>
      <p:sp>
        <p:nvSpPr>
          <p:cNvPr id="3" name="Subtitle 2"/>
          <p:cNvSpPr>
            <a:spLocks noGrp="1"/>
          </p:cNvSpPr>
          <p:nvPr>
            <p:ph type="subTitle" idx="1"/>
          </p:nvPr>
        </p:nvSpPr>
        <p:spPr>
          <a:xfrm>
            <a:off x="1100050" y="3681455"/>
            <a:ext cx="10055629" cy="1917166"/>
          </a:xfrm>
        </p:spPr>
        <p:txBody>
          <a:bodyPr>
            <a:normAutofit/>
          </a:bodyPr>
          <a:lstStyle/>
          <a:p>
            <a:r>
              <a:rPr lang="en-AU" sz="4000" b="1" dirty="0">
                <a:solidFill>
                  <a:srgbClr val="002060"/>
                </a:solidFill>
              </a:rPr>
              <a:t>Topic 12 Anti-avoidance</a:t>
            </a:r>
          </a:p>
        </p:txBody>
      </p:sp>
    </p:spTree>
    <p:extLst>
      <p:ext uri="{BB962C8B-B14F-4D97-AF65-F5344CB8AC3E}">
        <p14:creationId xmlns:p14="http://schemas.microsoft.com/office/powerpoint/2010/main" val="3184964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5FC0B-D2DE-9695-F731-E75F5BC7BB0F}"/>
              </a:ext>
            </a:extLst>
          </p:cNvPr>
          <p:cNvSpPr>
            <a:spLocks noGrp="1"/>
          </p:cNvSpPr>
          <p:nvPr>
            <p:ph type="title"/>
          </p:nvPr>
        </p:nvSpPr>
        <p:spPr>
          <a:xfrm>
            <a:off x="838200" y="365125"/>
            <a:ext cx="10515600" cy="1325563"/>
          </a:xfrm>
        </p:spPr>
        <p:txBody>
          <a:bodyPr>
            <a:normAutofit/>
          </a:bodyPr>
          <a:lstStyle/>
          <a:p>
            <a:r>
              <a:rPr lang="en-US" sz="5400" b="1"/>
              <a:t>Sections 177F &amp; 177D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DB37DC-C88F-C05C-BBFE-EFB4DD734313}"/>
              </a:ext>
            </a:extLst>
          </p:cNvPr>
          <p:cNvSpPr>
            <a:spLocks noGrp="1"/>
          </p:cNvSpPr>
          <p:nvPr>
            <p:ph idx="1"/>
          </p:nvPr>
        </p:nvSpPr>
        <p:spPr>
          <a:xfrm>
            <a:off x="838200" y="1929384"/>
            <a:ext cx="10515600" cy="4251960"/>
          </a:xfrm>
        </p:spPr>
        <p:txBody>
          <a:bodyPr>
            <a:normAutofit/>
          </a:bodyPr>
          <a:lstStyle/>
          <a:p>
            <a:pPr marL="0" indent="0">
              <a:buNone/>
            </a:pPr>
            <a:endParaRPr lang="en-AU" sz="2200" dirty="0"/>
          </a:p>
          <a:p>
            <a:pPr marL="0" indent="0">
              <a:buNone/>
            </a:pPr>
            <a:r>
              <a:rPr lang="en-AU" dirty="0"/>
              <a:t>The Commissioner may cancel a ‘</a:t>
            </a:r>
            <a:r>
              <a:rPr lang="en-AU" b="1" dirty="0"/>
              <a:t>tax benefit</a:t>
            </a:r>
            <a:r>
              <a:rPr lang="en-AU" dirty="0"/>
              <a:t>’ obtained by a taxpayer ‘in connection with a </a:t>
            </a:r>
            <a:r>
              <a:rPr lang="en-AU" b="1" dirty="0"/>
              <a:t>scheme</a:t>
            </a:r>
            <a:r>
              <a:rPr lang="en-AU" dirty="0"/>
              <a:t>’ if one or more of the persons who participated in the scheme (or part of the scheme) did so for the ‘</a:t>
            </a:r>
            <a:r>
              <a:rPr lang="en-AU" b="1" dirty="0"/>
              <a:t>sole or dominant purpose’</a:t>
            </a:r>
            <a:r>
              <a:rPr lang="en-AU" dirty="0"/>
              <a:t>, objectively ascertained, of enabling the taxpayer to obtain a tax benefit in connection with the scheme </a:t>
            </a:r>
            <a:endParaRPr lang="en-US" dirty="0"/>
          </a:p>
          <a:p>
            <a:endParaRPr lang="en-AU" dirty="0"/>
          </a:p>
          <a:p>
            <a:pPr marL="0" indent="0">
              <a:buNone/>
            </a:pPr>
            <a:endParaRPr lang="en-US" dirty="0"/>
          </a:p>
          <a:p>
            <a:pPr marL="0" indent="0">
              <a:buNone/>
            </a:pPr>
            <a:endParaRPr lang="en-US" sz="2200" dirty="0"/>
          </a:p>
        </p:txBody>
      </p:sp>
    </p:spTree>
    <p:extLst>
      <p:ext uri="{BB962C8B-B14F-4D97-AF65-F5344CB8AC3E}">
        <p14:creationId xmlns:p14="http://schemas.microsoft.com/office/powerpoint/2010/main" val="245969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5FC0B-D2DE-9695-F731-E75F5BC7BB0F}"/>
              </a:ext>
            </a:extLst>
          </p:cNvPr>
          <p:cNvSpPr>
            <a:spLocks noGrp="1"/>
          </p:cNvSpPr>
          <p:nvPr>
            <p:ph type="title"/>
          </p:nvPr>
        </p:nvSpPr>
        <p:spPr>
          <a:xfrm>
            <a:off x="838200" y="365125"/>
            <a:ext cx="10515600" cy="1325563"/>
          </a:xfrm>
        </p:spPr>
        <p:txBody>
          <a:bodyPr>
            <a:normAutofit/>
          </a:bodyPr>
          <a:lstStyle/>
          <a:p>
            <a:r>
              <a:rPr lang="en-US" sz="5400" b="1" dirty="0"/>
              <a:t>Scheme, s 177A</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DB37DC-C88F-C05C-BBFE-EFB4DD734313}"/>
              </a:ext>
            </a:extLst>
          </p:cNvPr>
          <p:cNvSpPr>
            <a:spLocks noGrp="1"/>
          </p:cNvSpPr>
          <p:nvPr>
            <p:ph idx="1"/>
          </p:nvPr>
        </p:nvSpPr>
        <p:spPr>
          <a:xfrm>
            <a:off x="838200" y="1929384"/>
            <a:ext cx="10515600" cy="4251960"/>
          </a:xfrm>
        </p:spPr>
        <p:txBody>
          <a:bodyPr>
            <a:normAutofit/>
          </a:bodyPr>
          <a:lstStyle/>
          <a:p>
            <a:pPr marL="0" indent="0">
              <a:buNone/>
            </a:pPr>
            <a:endParaRPr lang="en-AU" sz="2200" dirty="0"/>
          </a:p>
          <a:p>
            <a:pPr marL="0" indent="0">
              <a:buNone/>
            </a:pPr>
            <a:r>
              <a:rPr lang="en-AU" dirty="0"/>
              <a:t>A ‘</a:t>
            </a:r>
            <a:r>
              <a:rPr lang="en-AU" b="1" dirty="0"/>
              <a:t>scheme</a:t>
            </a:r>
            <a:r>
              <a:rPr lang="en-AU" dirty="0"/>
              <a:t>’ is defined broadly to mean ‘any agreement, arrangement, understanding promise or undertaking’ and ‘any scheme, plan, proposal, action, course of action, or course of conduct.</a:t>
            </a:r>
          </a:p>
          <a:p>
            <a:pPr marL="0" indent="0">
              <a:buNone/>
            </a:pPr>
            <a:endParaRPr lang="en-US" dirty="0"/>
          </a:p>
          <a:p>
            <a:pPr marL="0" indent="0">
              <a:buNone/>
            </a:pPr>
            <a:endParaRPr lang="en-US" sz="2200" dirty="0"/>
          </a:p>
        </p:txBody>
      </p:sp>
    </p:spTree>
    <p:extLst>
      <p:ext uri="{BB962C8B-B14F-4D97-AF65-F5344CB8AC3E}">
        <p14:creationId xmlns:p14="http://schemas.microsoft.com/office/powerpoint/2010/main" val="3590546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D1F20E-2C3C-876D-E454-7A76852F2788}"/>
              </a:ext>
            </a:extLst>
          </p:cNvPr>
          <p:cNvSpPr>
            <a:spLocks noGrp="1"/>
          </p:cNvSpPr>
          <p:nvPr>
            <p:ph type="title"/>
          </p:nvPr>
        </p:nvSpPr>
        <p:spPr>
          <a:xfrm>
            <a:off x="838200" y="365125"/>
            <a:ext cx="10515600" cy="1325563"/>
          </a:xfrm>
        </p:spPr>
        <p:txBody>
          <a:bodyPr>
            <a:normAutofit/>
          </a:bodyPr>
          <a:lstStyle/>
          <a:p>
            <a:r>
              <a:rPr lang="en-US" sz="5400" b="1" dirty="0"/>
              <a:t>Tax benefits, ss 177C</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910879-A929-1363-19FA-DE648EA9112E}"/>
              </a:ext>
            </a:extLst>
          </p:cNvPr>
          <p:cNvSpPr>
            <a:spLocks noGrp="1"/>
          </p:cNvSpPr>
          <p:nvPr>
            <p:ph idx="1"/>
          </p:nvPr>
        </p:nvSpPr>
        <p:spPr>
          <a:xfrm>
            <a:off x="838200" y="1929384"/>
            <a:ext cx="10515600" cy="4251960"/>
          </a:xfrm>
        </p:spPr>
        <p:txBody>
          <a:bodyPr>
            <a:normAutofit lnSpcReduction="10000"/>
          </a:bodyPr>
          <a:lstStyle/>
          <a:p>
            <a:pPr marL="0" indent="0">
              <a:buNone/>
            </a:pPr>
            <a:r>
              <a:rPr lang="en-US" sz="2200" dirty="0"/>
              <a:t> </a:t>
            </a:r>
            <a:endParaRPr lang="en-AU" sz="2200" dirty="0"/>
          </a:p>
          <a:p>
            <a:pPr marL="1200150" lvl="2" indent="-285750">
              <a:buFont typeface="Wingdings" pitchFamily="2" charset="2"/>
              <a:buChar char="q"/>
            </a:pPr>
            <a:r>
              <a:rPr lang="en-AU" sz="2200" dirty="0"/>
              <a:t>  </a:t>
            </a:r>
            <a:r>
              <a:rPr lang="en-AU" sz="2800" dirty="0"/>
              <a:t>An amount not being included in assessable income </a:t>
            </a:r>
          </a:p>
          <a:p>
            <a:pPr marL="1371600" lvl="2" indent="-457200">
              <a:buFont typeface="Wingdings" pitchFamily="2" charset="2"/>
              <a:buChar char="q"/>
            </a:pPr>
            <a:r>
              <a:rPr lang="en-AU" sz="2800" dirty="0"/>
              <a:t>A deduction being allowable </a:t>
            </a:r>
          </a:p>
          <a:p>
            <a:pPr marL="1371600" lvl="2" indent="-457200">
              <a:buFont typeface="Wingdings" pitchFamily="2" charset="2"/>
              <a:buChar char="q"/>
            </a:pPr>
            <a:r>
              <a:rPr lang="en-AU" sz="2800" dirty="0"/>
              <a:t>A capital loss being incurred </a:t>
            </a:r>
          </a:p>
          <a:p>
            <a:pPr marL="1371600" lvl="2" indent="-457200">
              <a:buFont typeface="Wingdings" pitchFamily="2" charset="2"/>
              <a:buChar char="q"/>
            </a:pPr>
            <a:r>
              <a:rPr lang="en-AU" sz="2800" dirty="0"/>
              <a:t>A foreign income tax offset being allowable </a:t>
            </a:r>
          </a:p>
          <a:p>
            <a:pPr marL="1371600" lvl="2" indent="-457200">
              <a:buFont typeface="Wingdings" pitchFamily="2" charset="2"/>
              <a:buChar char="q"/>
            </a:pPr>
            <a:r>
              <a:rPr lang="en-AU" sz="2800" dirty="0"/>
              <a:t>An innovation tax offset being allowable</a:t>
            </a:r>
          </a:p>
          <a:p>
            <a:pPr marL="1371600" lvl="2" indent="-457200">
              <a:buFont typeface="Wingdings" pitchFamily="2" charset="2"/>
              <a:buChar char="q"/>
            </a:pPr>
            <a:r>
              <a:rPr lang="en-AU" sz="2800" dirty="0"/>
              <a:t>An exploration credit being issued</a:t>
            </a:r>
          </a:p>
          <a:p>
            <a:pPr marL="1371600" lvl="2" indent="-457200">
              <a:buFont typeface="Wingdings" pitchFamily="2" charset="2"/>
              <a:buChar char="q"/>
            </a:pPr>
            <a:r>
              <a:rPr lang="en-AU" sz="2800" dirty="0"/>
              <a:t>An amount of withholding tax not being incurred</a:t>
            </a:r>
          </a:p>
          <a:p>
            <a:pPr marL="1371600" lvl="2" indent="-457200">
              <a:buFont typeface="Wingdings" pitchFamily="2" charset="2"/>
              <a:buChar char="q"/>
            </a:pPr>
            <a:r>
              <a:rPr lang="en-AU" sz="2800" dirty="0"/>
              <a:t>A loss carry back offset being allowable</a:t>
            </a:r>
          </a:p>
          <a:p>
            <a:pPr marL="1371600" lvl="2" indent="-457200">
              <a:buFont typeface="Wingdings" pitchFamily="2" charset="2"/>
              <a:buChar char="q"/>
            </a:pPr>
            <a:r>
              <a:rPr lang="en-AU" sz="2800" dirty="0"/>
              <a:t>An R&amp;D offset being allowable</a:t>
            </a:r>
            <a:endParaRPr lang="en-US" dirty="0"/>
          </a:p>
          <a:p>
            <a:pPr marL="0" indent="0">
              <a:buNone/>
            </a:pPr>
            <a:endParaRPr lang="en-US" sz="2200" dirty="0"/>
          </a:p>
        </p:txBody>
      </p:sp>
    </p:spTree>
    <p:extLst>
      <p:ext uri="{BB962C8B-B14F-4D97-AF65-F5344CB8AC3E}">
        <p14:creationId xmlns:p14="http://schemas.microsoft.com/office/powerpoint/2010/main" val="52818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5CA233-627F-E444-420D-B14CA147BAC1}"/>
              </a:ext>
            </a:extLst>
          </p:cNvPr>
          <p:cNvSpPr>
            <a:spLocks noGrp="1"/>
          </p:cNvSpPr>
          <p:nvPr>
            <p:ph type="title"/>
          </p:nvPr>
        </p:nvSpPr>
        <p:spPr>
          <a:xfrm>
            <a:off x="838200" y="365125"/>
            <a:ext cx="10515600" cy="1325563"/>
          </a:xfrm>
        </p:spPr>
        <p:txBody>
          <a:bodyPr>
            <a:normAutofit/>
          </a:bodyPr>
          <a:lstStyle/>
          <a:p>
            <a:r>
              <a:rPr lang="en-US" sz="5400" b="1"/>
              <a:t>Objective purpose, s 177D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135119-BCC1-A384-5F23-BFDD488CAEA0}"/>
              </a:ext>
            </a:extLst>
          </p:cNvPr>
          <p:cNvSpPr>
            <a:spLocks noGrp="1"/>
          </p:cNvSpPr>
          <p:nvPr>
            <p:ph idx="1"/>
          </p:nvPr>
        </p:nvSpPr>
        <p:spPr>
          <a:xfrm>
            <a:off x="838200" y="1929384"/>
            <a:ext cx="10515600" cy="4251960"/>
          </a:xfrm>
        </p:spPr>
        <p:txBody>
          <a:bodyPr>
            <a:normAutofit fontScale="92500" lnSpcReduction="20000"/>
          </a:bodyPr>
          <a:lstStyle/>
          <a:p>
            <a:pPr marL="0" indent="0">
              <a:buNone/>
            </a:pPr>
            <a:r>
              <a:rPr lang="en-US" sz="1700" dirty="0"/>
              <a:t> </a:t>
            </a:r>
          </a:p>
          <a:p>
            <a:pPr marL="0" lvl="0" indent="0">
              <a:buNone/>
            </a:pPr>
            <a:r>
              <a:rPr lang="en-AU" sz="2400" b="1" dirty="0"/>
              <a:t>Section 177D ,  </a:t>
            </a:r>
            <a:r>
              <a:rPr lang="en-AU" sz="2400" dirty="0"/>
              <a:t>the </a:t>
            </a:r>
            <a:r>
              <a:rPr lang="en-AU" sz="2400" b="1" dirty="0"/>
              <a:t>purpose </a:t>
            </a:r>
            <a:r>
              <a:rPr lang="en-AU" sz="2400" dirty="0"/>
              <a:t>of those who entered into the scheme must be ascertained objectively based on an analysis of —</a:t>
            </a:r>
          </a:p>
          <a:p>
            <a:pPr lvl="0"/>
            <a:endParaRPr lang="en-AU" sz="2400" dirty="0"/>
          </a:p>
          <a:p>
            <a:pPr marL="285750" lvl="0" indent="-285750">
              <a:buFont typeface="Wingdings" pitchFamily="2" charset="2"/>
              <a:buChar char="q"/>
            </a:pPr>
            <a:r>
              <a:rPr lang="en-AU" sz="2400" dirty="0"/>
              <a:t>The manner in which the scheme was implemented</a:t>
            </a:r>
          </a:p>
          <a:p>
            <a:pPr marL="285750" lvl="0" indent="-285750">
              <a:buFont typeface="Wingdings" pitchFamily="2" charset="2"/>
              <a:buChar char="q"/>
            </a:pPr>
            <a:r>
              <a:rPr lang="en-AU" sz="2400" dirty="0"/>
              <a:t>The form and substance of the scheme;</a:t>
            </a:r>
          </a:p>
          <a:p>
            <a:pPr marL="285750" lvl="0" indent="-285750">
              <a:buFont typeface="Wingdings" pitchFamily="2" charset="2"/>
              <a:buChar char="q"/>
            </a:pPr>
            <a:r>
              <a:rPr lang="en-AU" sz="2400" dirty="0"/>
              <a:t>The time at or over which the scheme was carried out;</a:t>
            </a:r>
          </a:p>
          <a:p>
            <a:pPr marL="285750" lvl="0" indent="-285750">
              <a:buFont typeface="Wingdings" pitchFamily="2" charset="2"/>
              <a:buChar char="q"/>
            </a:pPr>
            <a:r>
              <a:rPr lang="en-AU" sz="2400" dirty="0"/>
              <a:t>Any change in the financial position of the taxpayer as a result of the scheme;</a:t>
            </a:r>
          </a:p>
          <a:p>
            <a:pPr marL="285750" lvl="0" indent="-285750">
              <a:buFont typeface="Wingdings" pitchFamily="2" charset="2"/>
              <a:buChar char="q"/>
            </a:pPr>
            <a:r>
              <a:rPr lang="en-AU" sz="2400" dirty="0"/>
              <a:t>Any change in the financial position of any other person connected to the taxpayer, as a result of the scheme;</a:t>
            </a:r>
          </a:p>
          <a:p>
            <a:pPr marL="285750" lvl="0" indent="-285750">
              <a:buFont typeface="Wingdings" pitchFamily="2" charset="2"/>
              <a:buChar char="q"/>
            </a:pPr>
            <a:r>
              <a:rPr lang="en-AU" sz="2400" dirty="0"/>
              <a:t>Any other consequence for the taxpayer or those connected to it; and</a:t>
            </a:r>
          </a:p>
          <a:p>
            <a:pPr marL="285750" indent="-285750">
              <a:buFont typeface="Wingdings" pitchFamily="2" charset="2"/>
              <a:buChar char="q"/>
            </a:pPr>
            <a:r>
              <a:rPr lang="en-AU" sz="2400" dirty="0"/>
              <a:t>The nature of the connection between the taxpayer and those connected to it. </a:t>
            </a:r>
            <a:endParaRPr lang="en-US" sz="2400" dirty="0"/>
          </a:p>
          <a:p>
            <a:pPr marL="0" indent="0">
              <a:buNone/>
            </a:pPr>
            <a:endParaRPr lang="en-US" sz="1700" dirty="0"/>
          </a:p>
        </p:txBody>
      </p:sp>
    </p:spTree>
    <p:extLst>
      <p:ext uri="{BB962C8B-B14F-4D97-AF65-F5344CB8AC3E}">
        <p14:creationId xmlns:p14="http://schemas.microsoft.com/office/powerpoint/2010/main" val="2136952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5FC0B-D2DE-9695-F731-E75F5BC7BB0F}"/>
              </a:ext>
            </a:extLst>
          </p:cNvPr>
          <p:cNvSpPr>
            <a:spLocks noGrp="1"/>
          </p:cNvSpPr>
          <p:nvPr>
            <p:ph type="title"/>
          </p:nvPr>
        </p:nvSpPr>
        <p:spPr>
          <a:xfrm>
            <a:off x="838200" y="365125"/>
            <a:ext cx="10515600" cy="1325563"/>
          </a:xfrm>
        </p:spPr>
        <p:txBody>
          <a:bodyPr>
            <a:normAutofit/>
          </a:bodyPr>
          <a:lstStyle/>
          <a:p>
            <a:r>
              <a:rPr lang="en-US" sz="5400" b="1" dirty="0"/>
              <a:t>Three inter-related integers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DB37DC-C88F-C05C-BBFE-EFB4DD734313}"/>
              </a:ext>
            </a:extLst>
          </p:cNvPr>
          <p:cNvSpPr>
            <a:spLocks noGrp="1"/>
          </p:cNvSpPr>
          <p:nvPr>
            <p:ph idx="1"/>
          </p:nvPr>
        </p:nvSpPr>
        <p:spPr>
          <a:xfrm>
            <a:off x="838200" y="1929384"/>
            <a:ext cx="10515600" cy="4251960"/>
          </a:xfrm>
        </p:spPr>
        <p:txBody>
          <a:bodyPr>
            <a:normAutofit lnSpcReduction="10000"/>
          </a:bodyPr>
          <a:lstStyle/>
          <a:p>
            <a:pPr marL="0" indent="0">
              <a:buNone/>
            </a:pPr>
            <a:endParaRPr lang="en-AU" sz="2200" dirty="0"/>
          </a:p>
          <a:p>
            <a:pPr marL="285750" indent="-285750"/>
            <a:r>
              <a:rPr lang="en-US" dirty="0"/>
              <a:t>Scheme</a:t>
            </a:r>
          </a:p>
          <a:p>
            <a:endParaRPr lang="en-US" dirty="0"/>
          </a:p>
          <a:p>
            <a:pPr marL="285750" indent="-285750"/>
            <a:r>
              <a:rPr lang="en-US" dirty="0"/>
              <a:t>Purpose</a:t>
            </a:r>
          </a:p>
          <a:p>
            <a:endParaRPr lang="en-US" dirty="0"/>
          </a:p>
          <a:p>
            <a:pPr marL="285750" indent="-285750"/>
            <a:r>
              <a:rPr lang="en-US" dirty="0"/>
              <a:t>Tax Benefit</a:t>
            </a:r>
          </a:p>
          <a:p>
            <a:pPr marL="285750" indent="-285750"/>
            <a:endParaRPr lang="en-US" dirty="0"/>
          </a:p>
          <a:p>
            <a:pPr marL="285750" indent="-285750"/>
            <a:endParaRPr lang="en-US" dirty="0"/>
          </a:p>
          <a:p>
            <a:pPr marL="0" indent="0">
              <a:buNone/>
            </a:pPr>
            <a:r>
              <a:rPr lang="en-US" dirty="0"/>
              <a:t>Understood and unified by the ‘</a:t>
            </a:r>
            <a:r>
              <a:rPr lang="en-US" b="1" dirty="0"/>
              <a:t>alternative postulate</a:t>
            </a:r>
            <a:r>
              <a:rPr lang="en-US" dirty="0"/>
              <a:t>’</a:t>
            </a:r>
          </a:p>
          <a:p>
            <a:pPr marL="0" indent="0">
              <a:buNone/>
            </a:pPr>
            <a:endParaRPr lang="en-US" dirty="0"/>
          </a:p>
          <a:p>
            <a:pPr marL="0" indent="0">
              <a:buNone/>
            </a:pPr>
            <a:endParaRPr lang="en-US" sz="2200" dirty="0"/>
          </a:p>
        </p:txBody>
      </p:sp>
    </p:spTree>
    <p:extLst>
      <p:ext uri="{BB962C8B-B14F-4D97-AF65-F5344CB8AC3E}">
        <p14:creationId xmlns:p14="http://schemas.microsoft.com/office/powerpoint/2010/main" val="2795835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53B86-4FFE-CC37-013E-A4F5C4BB0A37}"/>
              </a:ext>
            </a:extLst>
          </p:cNvPr>
          <p:cNvSpPr>
            <a:spLocks noGrp="1"/>
          </p:cNvSpPr>
          <p:nvPr>
            <p:ph type="title"/>
          </p:nvPr>
        </p:nvSpPr>
        <p:spPr/>
        <p:txBody>
          <a:bodyPr/>
          <a:lstStyle/>
          <a:p>
            <a:r>
              <a:rPr lang="en-US" b="1" dirty="0"/>
              <a:t>Compare actual with alternative</a:t>
            </a:r>
          </a:p>
        </p:txBody>
      </p:sp>
      <p:sp>
        <p:nvSpPr>
          <p:cNvPr id="3" name="Content Placeholder 2">
            <a:extLst>
              <a:ext uri="{FF2B5EF4-FFF2-40B4-BE49-F238E27FC236}">
                <a16:creationId xmlns:a16="http://schemas.microsoft.com/office/drawing/2014/main" id="{E604869B-2E33-B612-A04A-3141F1B8B62D}"/>
              </a:ext>
            </a:extLst>
          </p:cNvPr>
          <p:cNvSpPr>
            <a:spLocks noGrp="1"/>
          </p:cNvSpPr>
          <p:nvPr>
            <p:ph idx="1"/>
          </p:nvPr>
        </p:nvSpPr>
        <p:spPr/>
        <p:txBody>
          <a:bodyPr/>
          <a:lstStyle/>
          <a:p>
            <a:pPr marL="0" indent="0">
              <a:buNone/>
            </a:pPr>
            <a:r>
              <a:rPr lang="en-US" dirty="0"/>
              <a:t> </a:t>
            </a:r>
          </a:p>
          <a:p>
            <a:pPr marL="0" indent="0">
              <a:buNone/>
            </a:pPr>
            <a:endParaRPr lang="en-US" dirty="0"/>
          </a:p>
        </p:txBody>
      </p:sp>
      <p:sp>
        <p:nvSpPr>
          <p:cNvPr id="4" name="Rectangle 3">
            <a:extLst>
              <a:ext uri="{FF2B5EF4-FFF2-40B4-BE49-F238E27FC236}">
                <a16:creationId xmlns:a16="http://schemas.microsoft.com/office/drawing/2014/main" id="{287565C6-FD6C-6A59-B571-4B79B110CBF3}"/>
              </a:ext>
            </a:extLst>
          </p:cNvPr>
          <p:cNvSpPr/>
          <p:nvPr/>
        </p:nvSpPr>
        <p:spPr>
          <a:xfrm>
            <a:off x="1408545" y="1984090"/>
            <a:ext cx="2004291" cy="1302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Actual </a:t>
            </a:r>
          </a:p>
          <a:p>
            <a:pPr algn="ctr"/>
            <a:r>
              <a:rPr lang="en-US" sz="2800" dirty="0">
                <a:solidFill>
                  <a:schemeClr val="bg1"/>
                </a:solidFill>
              </a:rPr>
              <a:t>Scheme</a:t>
            </a:r>
          </a:p>
        </p:txBody>
      </p:sp>
      <p:sp>
        <p:nvSpPr>
          <p:cNvPr id="5" name="Rectangle 4">
            <a:extLst>
              <a:ext uri="{FF2B5EF4-FFF2-40B4-BE49-F238E27FC236}">
                <a16:creationId xmlns:a16="http://schemas.microsoft.com/office/drawing/2014/main" id="{25B601A7-F4C5-E663-252C-2C9ECE554F09}"/>
              </a:ext>
            </a:extLst>
          </p:cNvPr>
          <p:cNvSpPr/>
          <p:nvPr/>
        </p:nvSpPr>
        <p:spPr>
          <a:xfrm>
            <a:off x="9052935" y="1984089"/>
            <a:ext cx="1902690" cy="1228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Alternative Postulate</a:t>
            </a:r>
          </a:p>
        </p:txBody>
      </p:sp>
      <p:graphicFrame>
        <p:nvGraphicFramePr>
          <p:cNvPr id="6" name="Diagram 5">
            <a:extLst>
              <a:ext uri="{FF2B5EF4-FFF2-40B4-BE49-F238E27FC236}">
                <a16:creationId xmlns:a16="http://schemas.microsoft.com/office/drawing/2014/main" id="{C8F1610F-761A-AE6B-3A80-45F2543D45E7}"/>
              </a:ext>
            </a:extLst>
          </p:cNvPr>
          <p:cNvGraphicFramePr/>
          <p:nvPr>
            <p:extLst>
              <p:ext uri="{D42A27DB-BD31-4B8C-83A1-F6EECF244321}">
                <p14:modId xmlns:p14="http://schemas.microsoft.com/office/powerpoint/2010/main" val="135744858"/>
              </p:ext>
            </p:extLst>
          </p:nvPr>
        </p:nvGraphicFramePr>
        <p:xfrm>
          <a:off x="4472223" y="5382678"/>
          <a:ext cx="1921163" cy="9701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357AAF52-D97F-3FB3-7FEA-C334B4E85600}"/>
              </a:ext>
            </a:extLst>
          </p:cNvPr>
          <p:cNvGraphicFramePr/>
          <p:nvPr>
            <p:extLst>
              <p:ext uri="{D42A27DB-BD31-4B8C-83A1-F6EECF244321}">
                <p14:modId xmlns:p14="http://schemas.microsoft.com/office/powerpoint/2010/main" val="2960130196"/>
              </p:ext>
            </p:extLst>
          </p:nvPr>
        </p:nvGraphicFramePr>
        <p:xfrm>
          <a:off x="6616907" y="5382678"/>
          <a:ext cx="1921163" cy="11546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a:extLst>
              <a:ext uri="{FF2B5EF4-FFF2-40B4-BE49-F238E27FC236}">
                <a16:creationId xmlns:a16="http://schemas.microsoft.com/office/drawing/2014/main" id="{1094CF7E-B277-C3FD-F938-EDF525925EA8}"/>
              </a:ext>
            </a:extLst>
          </p:cNvPr>
          <p:cNvGraphicFramePr/>
          <p:nvPr>
            <p:extLst>
              <p:ext uri="{D42A27DB-BD31-4B8C-83A1-F6EECF244321}">
                <p14:modId xmlns:p14="http://schemas.microsoft.com/office/powerpoint/2010/main" val="3249502939"/>
              </p:ext>
            </p:extLst>
          </p:nvPr>
        </p:nvGraphicFramePr>
        <p:xfrm>
          <a:off x="4615759" y="2021098"/>
          <a:ext cx="2961730" cy="12282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AlternateContent xmlns:mc="http://schemas.openxmlformats.org/markup-compatibility/2006" xmlns:p14="http://schemas.microsoft.com/office/powerpoint/2010/main">
        <mc:Choice Requires="p14">
          <p:contentPart p14:bwMode="auto" r:id="rId17">
            <p14:nvContentPartPr>
              <p14:cNvPr id="10" name="Ink 9">
                <a:extLst>
                  <a:ext uri="{FF2B5EF4-FFF2-40B4-BE49-F238E27FC236}">
                    <a16:creationId xmlns:a16="http://schemas.microsoft.com/office/drawing/2014/main" id="{21938D32-3E5A-BDA2-42EF-B660825A5E69}"/>
                  </a:ext>
                </a:extLst>
              </p14:cNvPr>
              <p14:cNvContentPartPr/>
              <p14:nvPr/>
            </p14:nvContentPartPr>
            <p14:xfrm>
              <a:off x="5715126" y="1417038"/>
              <a:ext cx="360" cy="360"/>
            </p14:xfrm>
          </p:contentPart>
        </mc:Choice>
        <mc:Fallback xmlns="">
          <p:pic>
            <p:nvPicPr>
              <p:cNvPr id="10" name="Ink 9">
                <a:extLst>
                  <a:ext uri="{FF2B5EF4-FFF2-40B4-BE49-F238E27FC236}">
                    <a16:creationId xmlns:a16="http://schemas.microsoft.com/office/drawing/2014/main" id="{21938D32-3E5A-BDA2-42EF-B660825A5E69}"/>
                  </a:ext>
                </a:extLst>
              </p:cNvPr>
              <p:cNvPicPr/>
              <p:nvPr/>
            </p:nvPicPr>
            <p:blipFill>
              <a:blip r:embed="rId18"/>
              <a:stretch>
                <a:fillRect/>
              </a:stretch>
            </p:blipFill>
            <p:spPr>
              <a:xfrm>
                <a:off x="5706126" y="1408038"/>
                <a:ext cx="18000" cy="18000"/>
              </a:xfrm>
              <a:prstGeom prst="rect">
                <a:avLst/>
              </a:prstGeom>
            </p:spPr>
          </p:pic>
        </mc:Fallback>
      </mc:AlternateContent>
      <p:sp>
        <p:nvSpPr>
          <p:cNvPr id="11" name="Curved Left Arrow 10">
            <a:extLst>
              <a:ext uri="{FF2B5EF4-FFF2-40B4-BE49-F238E27FC236}">
                <a16:creationId xmlns:a16="http://schemas.microsoft.com/office/drawing/2014/main" id="{0340F3FA-CE81-7A9B-66B1-314927F8B251}"/>
              </a:ext>
            </a:extLst>
          </p:cNvPr>
          <p:cNvSpPr/>
          <p:nvPr/>
        </p:nvSpPr>
        <p:spPr>
          <a:xfrm>
            <a:off x="6604000" y="3739048"/>
            <a:ext cx="3400280" cy="1216152"/>
          </a:xfrm>
          <a:prstGeom prst="curved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12" name="Curved Right Arrow 11">
            <a:extLst>
              <a:ext uri="{FF2B5EF4-FFF2-40B4-BE49-F238E27FC236}">
                <a16:creationId xmlns:a16="http://schemas.microsoft.com/office/drawing/2014/main" id="{1D30B3ED-20A9-A9C1-456A-54DEE095A092}"/>
              </a:ext>
            </a:extLst>
          </p:cNvPr>
          <p:cNvSpPr/>
          <p:nvPr/>
        </p:nvSpPr>
        <p:spPr>
          <a:xfrm>
            <a:off x="2044931" y="3739048"/>
            <a:ext cx="3891255" cy="1216152"/>
          </a:xfrm>
          <a:prstGeom prst="curved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A8E2A4A0-F452-2766-CB92-91EB4E93DDF4}"/>
              </a:ext>
            </a:extLst>
          </p:cNvPr>
          <p:cNvSpPr txBox="1"/>
          <p:nvPr/>
        </p:nvSpPr>
        <p:spPr>
          <a:xfrm>
            <a:off x="8538070" y="5683106"/>
            <a:ext cx="2789290" cy="369332"/>
          </a:xfrm>
          <a:prstGeom prst="rect">
            <a:avLst/>
          </a:prstGeom>
          <a:noFill/>
        </p:spPr>
        <p:txBody>
          <a:bodyPr wrap="none" rtlCol="0">
            <a:spAutoFit/>
          </a:bodyPr>
          <a:lstStyle/>
          <a:p>
            <a:r>
              <a:rPr lang="en-US" dirty="0"/>
              <a:t>Does tax on AP &gt; tax on AS?</a:t>
            </a:r>
          </a:p>
        </p:txBody>
      </p:sp>
      <p:sp>
        <p:nvSpPr>
          <p:cNvPr id="14" name="TextBox 13">
            <a:extLst>
              <a:ext uri="{FF2B5EF4-FFF2-40B4-BE49-F238E27FC236}">
                <a16:creationId xmlns:a16="http://schemas.microsoft.com/office/drawing/2014/main" id="{88B3CE06-E822-4DC2-97C1-40F00DC1CCC8}"/>
              </a:ext>
            </a:extLst>
          </p:cNvPr>
          <p:cNvSpPr txBox="1"/>
          <p:nvPr/>
        </p:nvSpPr>
        <p:spPr>
          <a:xfrm>
            <a:off x="985838" y="5683106"/>
            <a:ext cx="3851695" cy="646331"/>
          </a:xfrm>
          <a:prstGeom prst="rect">
            <a:avLst/>
          </a:prstGeom>
          <a:noFill/>
        </p:spPr>
        <p:txBody>
          <a:bodyPr wrap="none" rtlCol="0">
            <a:spAutoFit/>
          </a:bodyPr>
          <a:lstStyle/>
          <a:p>
            <a:r>
              <a:rPr lang="en-US" dirty="0"/>
              <a:t>Was AS artificial, convoluted, contrived</a:t>
            </a:r>
          </a:p>
          <a:p>
            <a:r>
              <a:rPr lang="en-US" dirty="0"/>
              <a:t>compared to AP?</a:t>
            </a:r>
          </a:p>
        </p:txBody>
      </p:sp>
    </p:spTree>
    <p:extLst>
      <p:ext uri="{BB962C8B-B14F-4D97-AF65-F5344CB8AC3E}">
        <p14:creationId xmlns:p14="http://schemas.microsoft.com/office/powerpoint/2010/main" val="265943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Graphic spid="6" grpId="0">
        <p:bldAsOne/>
      </p:bldGraphic>
      <p:bldGraphic spid="7" grpId="0">
        <p:bldAsOne/>
      </p:bldGraphic>
      <p:bldGraphic spid="8" grpId="0">
        <p:bldAsOne/>
      </p:bldGraphic>
      <p:bldP spid="11" grpId="0" animBg="1"/>
      <p:bldP spid="12" grpId="0" animBg="1"/>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B1D472-432F-848F-C3B0-4C6CB998A9A3}"/>
              </a:ext>
            </a:extLst>
          </p:cNvPr>
          <p:cNvSpPr>
            <a:spLocks noGrp="1"/>
          </p:cNvSpPr>
          <p:nvPr>
            <p:ph idx="1"/>
          </p:nvPr>
        </p:nvSpPr>
        <p:spPr/>
        <p:txBody>
          <a:bodyPr/>
          <a:lstStyle/>
          <a:p>
            <a:pPr marL="0" indent="0">
              <a:buNone/>
            </a:pPr>
            <a:r>
              <a:rPr lang="en-US" dirty="0"/>
              <a:t> </a:t>
            </a:r>
          </a:p>
        </p:txBody>
      </p:sp>
      <p:sp>
        <p:nvSpPr>
          <p:cNvPr id="5" name="Oval 4">
            <a:extLst>
              <a:ext uri="{FF2B5EF4-FFF2-40B4-BE49-F238E27FC236}">
                <a16:creationId xmlns:a16="http://schemas.microsoft.com/office/drawing/2014/main" id="{50CE8E7B-2B2A-A4EE-5092-3145001699F9}"/>
              </a:ext>
            </a:extLst>
          </p:cNvPr>
          <p:cNvSpPr/>
          <p:nvPr/>
        </p:nvSpPr>
        <p:spPr>
          <a:xfrm>
            <a:off x="1748043" y="2559159"/>
            <a:ext cx="1840919" cy="914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Taxpayer</a:t>
            </a:r>
          </a:p>
        </p:txBody>
      </p:sp>
      <p:sp>
        <p:nvSpPr>
          <p:cNvPr id="6" name="Triangle 5">
            <a:extLst>
              <a:ext uri="{FF2B5EF4-FFF2-40B4-BE49-F238E27FC236}">
                <a16:creationId xmlns:a16="http://schemas.microsoft.com/office/drawing/2014/main" id="{5630D5BE-3FE8-2661-B9E7-0685E58FBF9D}"/>
              </a:ext>
            </a:extLst>
          </p:cNvPr>
          <p:cNvSpPr/>
          <p:nvPr/>
        </p:nvSpPr>
        <p:spPr>
          <a:xfrm>
            <a:off x="5619155" y="1086389"/>
            <a:ext cx="2032254" cy="221576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Cook Island Bank</a:t>
            </a:r>
          </a:p>
        </p:txBody>
      </p:sp>
      <p:sp>
        <p:nvSpPr>
          <p:cNvPr id="7" name="Rectangle 6">
            <a:extLst>
              <a:ext uri="{FF2B5EF4-FFF2-40B4-BE49-F238E27FC236}">
                <a16:creationId xmlns:a16="http://schemas.microsoft.com/office/drawing/2014/main" id="{78E0AF64-9480-14CE-BD63-EE42E1CAC7CA}"/>
              </a:ext>
            </a:extLst>
          </p:cNvPr>
          <p:cNvSpPr/>
          <p:nvPr/>
        </p:nvSpPr>
        <p:spPr>
          <a:xfrm>
            <a:off x="9924875" y="2314808"/>
            <a:ext cx="1500187" cy="1243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Oz Bank Sydney</a:t>
            </a:r>
          </a:p>
        </p:txBody>
      </p:sp>
      <p:sp>
        <p:nvSpPr>
          <p:cNvPr id="8" name="TextBox 7">
            <a:extLst>
              <a:ext uri="{FF2B5EF4-FFF2-40B4-BE49-F238E27FC236}">
                <a16:creationId xmlns:a16="http://schemas.microsoft.com/office/drawing/2014/main" id="{35DB0D4C-B9DD-D802-6879-4C049DA5EC34}"/>
              </a:ext>
            </a:extLst>
          </p:cNvPr>
          <p:cNvSpPr txBox="1"/>
          <p:nvPr/>
        </p:nvSpPr>
        <p:spPr>
          <a:xfrm>
            <a:off x="2843213" y="5529263"/>
            <a:ext cx="184731" cy="369332"/>
          </a:xfrm>
          <a:prstGeom prst="rect">
            <a:avLst/>
          </a:prstGeom>
          <a:noFill/>
        </p:spPr>
        <p:txBody>
          <a:bodyPr wrap="none" rtlCol="0">
            <a:spAutoFit/>
          </a:bodyPr>
          <a:lstStyle/>
          <a:p>
            <a:endParaRPr lang="en-US" dirty="0"/>
          </a:p>
        </p:txBody>
      </p:sp>
      <p:sp>
        <p:nvSpPr>
          <p:cNvPr id="9" name="Oval 8">
            <a:extLst>
              <a:ext uri="{FF2B5EF4-FFF2-40B4-BE49-F238E27FC236}">
                <a16:creationId xmlns:a16="http://schemas.microsoft.com/office/drawing/2014/main" id="{CFC45720-7581-DAA0-7F3A-1E3C020396B2}"/>
              </a:ext>
            </a:extLst>
          </p:cNvPr>
          <p:cNvSpPr/>
          <p:nvPr/>
        </p:nvSpPr>
        <p:spPr>
          <a:xfrm>
            <a:off x="1831260" y="5416123"/>
            <a:ext cx="1840919" cy="9144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Taxpayer</a:t>
            </a:r>
          </a:p>
        </p:txBody>
      </p:sp>
      <p:sp>
        <p:nvSpPr>
          <p:cNvPr id="10" name="Rectangle 9">
            <a:extLst>
              <a:ext uri="{FF2B5EF4-FFF2-40B4-BE49-F238E27FC236}">
                <a16:creationId xmlns:a16="http://schemas.microsoft.com/office/drawing/2014/main" id="{8AE14274-EA38-1A7C-6B4B-F5EABB5D730C}"/>
              </a:ext>
            </a:extLst>
          </p:cNvPr>
          <p:cNvSpPr/>
          <p:nvPr/>
        </p:nvSpPr>
        <p:spPr>
          <a:xfrm>
            <a:off x="10008024" y="5087511"/>
            <a:ext cx="1500187" cy="1243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Oz Bank Sydney</a:t>
            </a:r>
          </a:p>
        </p:txBody>
      </p:sp>
      <p:cxnSp>
        <p:nvCxnSpPr>
          <p:cNvPr id="11" name="Straight Arrow Connector 10">
            <a:extLst>
              <a:ext uri="{FF2B5EF4-FFF2-40B4-BE49-F238E27FC236}">
                <a16:creationId xmlns:a16="http://schemas.microsoft.com/office/drawing/2014/main" id="{EBE34F4E-441D-61B1-60B0-FC14BC9D3528}"/>
              </a:ext>
            </a:extLst>
          </p:cNvPr>
          <p:cNvCxnSpPr>
            <a:cxnSpLocks/>
          </p:cNvCxnSpPr>
          <p:nvPr/>
        </p:nvCxnSpPr>
        <p:spPr>
          <a:xfrm>
            <a:off x="3726573" y="3244959"/>
            <a:ext cx="1826001"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D0CC148-16CF-6366-809B-EFF3514487DF}"/>
              </a:ext>
            </a:extLst>
          </p:cNvPr>
          <p:cNvSpPr txBox="1"/>
          <p:nvPr/>
        </p:nvSpPr>
        <p:spPr>
          <a:xfrm>
            <a:off x="6190497" y="6012803"/>
            <a:ext cx="1308692" cy="461665"/>
          </a:xfrm>
          <a:prstGeom prst="rect">
            <a:avLst/>
          </a:prstGeom>
          <a:noFill/>
        </p:spPr>
        <p:txBody>
          <a:bodyPr wrap="none" rtlCol="0">
            <a:spAutoFit/>
          </a:bodyPr>
          <a:lstStyle/>
          <a:p>
            <a:r>
              <a:rPr lang="en-US" sz="2400" dirty="0"/>
              <a:t>$p + fees</a:t>
            </a:r>
          </a:p>
        </p:txBody>
      </p:sp>
      <p:cxnSp>
        <p:nvCxnSpPr>
          <p:cNvPr id="13" name="Straight Arrow Connector 12">
            <a:extLst>
              <a:ext uri="{FF2B5EF4-FFF2-40B4-BE49-F238E27FC236}">
                <a16:creationId xmlns:a16="http://schemas.microsoft.com/office/drawing/2014/main" id="{9E041CD6-3C7E-18C0-D359-6A3452DF02B9}"/>
              </a:ext>
            </a:extLst>
          </p:cNvPr>
          <p:cNvCxnSpPr>
            <a:cxnSpLocks/>
          </p:cNvCxnSpPr>
          <p:nvPr/>
        </p:nvCxnSpPr>
        <p:spPr>
          <a:xfrm>
            <a:off x="3752514" y="6068017"/>
            <a:ext cx="6172361"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800E043-2523-5A3E-192F-4F516F319651}"/>
              </a:ext>
            </a:extLst>
          </p:cNvPr>
          <p:cNvCxnSpPr>
            <a:cxnSpLocks/>
          </p:cNvCxnSpPr>
          <p:nvPr/>
        </p:nvCxnSpPr>
        <p:spPr>
          <a:xfrm>
            <a:off x="7752924" y="3284070"/>
            <a:ext cx="1738312"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1710C29-8275-E7FA-FD06-9E5578DD438D}"/>
              </a:ext>
            </a:extLst>
          </p:cNvPr>
          <p:cNvSpPr txBox="1"/>
          <p:nvPr/>
        </p:nvSpPr>
        <p:spPr>
          <a:xfrm>
            <a:off x="4003077" y="3244720"/>
            <a:ext cx="1446550" cy="830997"/>
          </a:xfrm>
          <a:prstGeom prst="rect">
            <a:avLst/>
          </a:prstGeom>
          <a:noFill/>
        </p:spPr>
        <p:txBody>
          <a:bodyPr wrap="none" rtlCol="0">
            <a:spAutoFit/>
          </a:bodyPr>
          <a:lstStyle/>
          <a:p>
            <a:r>
              <a:rPr lang="en-US" sz="2400" dirty="0"/>
              <a:t>$p   + fees</a:t>
            </a:r>
          </a:p>
          <a:p>
            <a:r>
              <a:rPr lang="en-US" sz="2400" dirty="0"/>
              <a:t>  + w/tax</a:t>
            </a:r>
          </a:p>
        </p:txBody>
      </p:sp>
      <p:sp>
        <p:nvSpPr>
          <p:cNvPr id="16" name="TextBox 15">
            <a:extLst>
              <a:ext uri="{FF2B5EF4-FFF2-40B4-BE49-F238E27FC236}">
                <a16:creationId xmlns:a16="http://schemas.microsoft.com/office/drawing/2014/main" id="{FA58C342-47D2-8E42-82BA-E6EA2BF20BA6}"/>
              </a:ext>
            </a:extLst>
          </p:cNvPr>
          <p:cNvSpPr txBox="1"/>
          <p:nvPr/>
        </p:nvSpPr>
        <p:spPr>
          <a:xfrm>
            <a:off x="7966483" y="3333277"/>
            <a:ext cx="1308692" cy="461665"/>
          </a:xfrm>
          <a:prstGeom prst="rect">
            <a:avLst/>
          </a:prstGeom>
          <a:noFill/>
        </p:spPr>
        <p:txBody>
          <a:bodyPr wrap="none" rtlCol="0">
            <a:spAutoFit/>
          </a:bodyPr>
          <a:lstStyle/>
          <a:p>
            <a:r>
              <a:rPr lang="en-US" sz="2400" dirty="0"/>
              <a:t>$p + fees</a:t>
            </a:r>
          </a:p>
        </p:txBody>
      </p:sp>
      <p:cxnSp>
        <p:nvCxnSpPr>
          <p:cNvPr id="17" name="Straight Arrow Connector 16">
            <a:extLst>
              <a:ext uri="{FF2B5EF4-FFF2-40B4-BE49-F238E27FC236}">
                <a16:creationId xmlns:a16="http://schemas.microsoft.com/office/drawing/2014/main" id="{8E0AD06E-17A4-844C-2D66-ACA18585E976}"/>
              </a:ext>
            </a:extLst>
          </p:cNvPr>
          <p:cNvCxnSpPr>
            <a:cxnSpLocks/>
          </p:cNvCxnSpPr>
          <p:nvPr/>
        </p:nvCxnSpPr>
        <p:spPr>
          <a:xfrm flipH="1">
            <a:off x="7415124" y="2559159"/>
            <a:ext cx="2029180"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20555F1-A816-5C8D-88E1-F58A18B83C6F}"/>
              </a:ext>
            </a:extLst>
          </p:cNvPr>
          <p:cNvCxnSpPr>
            <a:cxnSpLocks/>
          </p:cNvCxnSpPr>
          <p:nvPr/>
        </p:nvCxnSpPr>
        <p:spPr>
          <a:xfrm flipH="1">
            <a:off x="3684588" y="2559159"/>
            <a:ext cx="2029180"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A2D595D-19AC-897D-CA8E-DF5A2F330D77}"/>
              </a:ext>
            </a:extLst>
          </p:cNvPr>
          <p:cNvSpPr txBox="1"/>
          <p:nvPr/>
        </p:nvSpPr>
        <p:spPr>
          <a:xfrm>
            <a:off x="4395325" y="2081019"/>
            <a:ext cx="1515736" cy="461665"/>
          </a:xfrm>
          <a:prstGeom prst="rect">
            <a:avLst/>
          </a:prstGeom>
          <a:noFill/>
        </p:spPr>
        <p:txBody>
          <a:bodyPr wrap="none" rtlCol="0">
            <a:spAutoFit/>
          </a:bodyPr>
          <a:lstStyle/>
          <a:p>
            <a:r>
              <a:rPr lang="en-US" sz="2400" dirty="0"/>
              <a:t>$</a:t>
            </a:r>
            <a:r>
              <a:rPr lang="en-US" sz="2400" dirty="0" err="1"/>
              <a:t>i</a:t>
            </a:r>
            <a:r>
              <a:rPr lang="en-US" sz="2400" dirty="0"/>
              <a:t> - margin</a:t>
            </a:r>
          </a:p>
        </p:txBody>
      </p:sp>
      <p:sp>
        <p:nvSpPr>
          <p:cNvPr id="20" name="TextBox 19">
            <a:extLst>
              <a:ext uri="{FF2B5EF4-FFF2-40B4-BE49-F238E27FC236}">
                <a16:creationId xmlns:a16="http://schemas.microsoft.com/office/drawing/2014/main" id="{CEAB6F48-8847-54FA-FA92-8982301694D6}"/>
              </a:ext>
            </a:extLst>
          </p:cNvPr>
          <p:cNvSpPr txBox="1"/>
          <p:nvPr/>
        </p:nvSpPr>
        <p:spPr>
          <a:xfrm>
            <a:off x="8067735" y="2097496"/>
            <a:ext cx="548548" cy="461665"/>
          </a:xfrm>
          <a:prstGeom prst="rect">
            <a:avLst/>
          </a:prstGeom>
          <a:noFill/>
        </p:spPr>
        <p:txBody>
          <a:bodyPr wrap="none" rtlCol="0">
            <a:spAutoFit/>
          </a:bodyPr>
          <a:lstStyle/>
          <a:p>
            <a:r>
              <a:rPr lang="en-US" sz="2400" dirty="0"/>
              <a:t>$</a:t>
            </a:r>
            <a:r>
              <a:rPr lang="en-US" sz="2400" dirty="0" err="1"/>
              <a:t>i</a:t>
            </a:r>
            <a:r>
              <a:rPr lang="en-US" sz="2400" dirty="0"/>
              <a:t>  </a:t>
            </a:r>
          </a:p>
        </p:txBody>
      </p:sp>
      <p:cxnSp>
        <p:nvCxnSpPr>
          <p:cNvPr id="21" name="Straight Arrow Connector 20">
            <a:extLst>
              <a:ext uri="{FF2B5EF4-FFF2-40B4-BE49-F238E27FC236}">
                <a16:creationId xmlns:a16="http://schemas.microsoft.com/office/drawing/2014/main" id="{86AD1C78-913B-21D9-ED26-F200FCEA111F}"/>
              </a:ext>
            </a:extLst>
          </p:cNvPr>
          <p:cNvCxnSpPr>
            <a:cxnSpLocks/>
          </p:cNvCxnSpPr>
          <p:nvPr/>
        </p:nvCxnSpPr>
        <p:spPr>
          <a:xfrm flipH="1" flipV="1">
            <a:off x="3672179" y="5423347"/>
            <a:ext cx="6021764" cy="6806"/>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A869131-AB48-8E7C-CCC8-BA7C4AE51EBF}"/>
              </a:ext>
            </a:extLst>
          </p:cNvPr>
          <p:cNvSpPr txBox="1"/>
          <p:nvPr/>
        </p:nvSpPr>
        <p:spPr>
          <a:xfrm>
            <a:off x="6254643" y="5028981"/>
            <a:ext cx="479618" cy="461665"/>
          </a:xfrm>
          <a:prstGeom prst="rect">
            <a:avLst/>
          </a:prstGeom>
          <a:noFill/>
        </p:spPr>
        <p:txBody>
          <a:bodyPr wrap="none" rtlCol="0">
            <a:spAutoFit/>
          </a:bodyPr>
          <a:lstStyle/>
          <a:p>
            <a:r>
              <a:rPr lang="en-US" sz="2400" dirty="0"/>
              <a:t>$</a:t>
            </a:r>
            <a:r>
              <a:rPr lang="en-US" sz="2400" dirty="0" err="1"/>
              <a:t>i</a:t>
            </a:r>
            <a:r>
              <a:rPr lang="en-US" sz="2400" dirty="0"/>
              <a:t> </a:t>
            </a:r>
          </a:p>
        </p:txBody>
      </p:sp>
      <p:sp>
        <p:nvSpPr>
          <p:cNvPr id="23" name="TextBox 22">
            <a:extLst>
              <a:ext uri="{FF2B5EF4-FFF2-40B4-BE49-F238E27FC236}">
                <a16:creationId xmlns:a16="http://schemas.microsoft.com/office/drawing/2014/main" id="{870E81DF-0AD2-78EE-A1D4-F6E7C36D9D59}"/>
              </a:ext>
            </a:extLst>
          </p:cNvPr>
          <p:cNvSpPr txBox="1"/>
          <p:nvPr/>
        </p:nvSpPr>
        <p:spPr>
          <a:xfrm>
            <a:off x="196893" y="2502227"/>
            <a:ext cx="1184940" cy="830997"/>
          </a:xfrm>
          <a:prstGeom prst="rect">
            <a:avLst/>
          </a:prstGeom>
          <a:noFill/>
        </p:spPr>
        <p:txBody>
          <a:bodyPr wrap="none" rtlCol="0">
            <a:spAutoFit/>
          </a:bodyPr>
          <a:lstStyle/>
          <a:p>
            <a:r>
              <a:rPr lang="en-US" sz="2400" b="1" dirty="0"/>
              <a:t>Actual</a:t>
            </a:r>
          </a:p>
          <a:p>
            <a:r>
              <a:rPr lang="en-US" sz="2400" b="1" dirty="0"/>
              <a:t>Scheme</a:t>
            </a:r>
          </a:p>
        </p:txBody>
      </p:sp>
      <p:sp>
        <p:nvSpPr>
          <p:cNvPr id="24" name="TextBox 23">
            <a:extLst>
              <a:ext uri="{FF2B5EF4-FFF2-40B4-BE49-F238E27FC236}">
                <a16:creationId xmlns:a16="http://schemas.microsoft.com/office/drawing/2014/main" id="{2E7AB550-7F0D-5BBE-43A3-866163E13980}"/>
              </a:ext>
            </a:extLst>
          </p:cNvPr>
          <p:cNvSpPr txBox="1"/>
          <p:nvPr/>
        </p:nvSpPr>
        <p:spPr>
          <a:xfrm>
            <a:off x="141125" y="5416123"/>
            <a:ext cx="1609800" cy="830997"/>
          </a:xfrm>
          <a:prstGeom prst="rect">
            <a:avLst/>
          </a:prstGeom>
          <a:noFill/>
        </p:spPr>
        <p:txBody>
          <a:bodyPr wrap="none" rtlCol="0">
            <a:spAutoFit/>
          </a:bodyPr>
          <a:lstStyle/>
          <a:p>
            <a:r>
              <a:rPr lang="en-US" sz="2400" b="1" dirty="0"/>
              <a:t>Alternative</a:t>
            </a:r>
          </a:p>
          <a:p>
            <a:r>
              <a:rPr lang="en-US" sz="2400" b="1" dirty="0"/>
              <a:t>Postulate</a:t>
            </a:r>
          </a:p>
        </p:txBody>
      </p:sp>
      <p:sp>
        <p:nvSpPr>
          <p:cNvPr id="25" name="Oval 24">
            <a:extLst>
              <a:ext uri="{FF2B5EF4-FFF2-40B4-BE49-F238E27FC236}">
                <a16:creationId xmlns:a16="http://schemas.microsoft.com/office/drawing/2014/main" id="{65CB0979-470A-C432-C5C2-28FD8BB0FFCB}"/>
              </a:ext>
            </a:extLst>
          </p:cNvPr>
          <p:cNvSpPr/>
          <p:nvPr/>
        </p:nvSpPr>
        <p:spPr>
          <a:xfrm rot="-3600000">
            <a:off x="4535232" y="1582103"/>
            <a:ext cx="1149174" cy="1492590"/>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dirty="0">
              <a:solidFill>
                <a:srgbClr val="E71224"/>
              </a:solidFill>
            </a:endParaRPr>
          </a:p>
        </p:txBody>
      </p:sp>
      <mc:AlternateContent xmlns:mc="http://schemas.openxmlformats.org/markup-compatibility/2006" xmlns:p14="http://schemas.microsoft.com/office/powerpoint/2010/main">
        <mc:Choice Requires="p14">
          <p:contentPart p14:bwMode="auto" r:id="rId2">
            <p14:nvContentPartPr>
              <p14:cNvPr id="26" name="Ink 25">
                <a:extLst>
                  <a:ext uri="{FF2B5EF4-FFF2-40B4-BE49-F238E27FC236}">
                    <a16:creationId xmlns:a16="http://schemas.microsoft.com/office/drawing/2014/main" id="{13EE4D48-FAB6-C556-59A1-664411BB467B}"/>
                  </a:ext>
                </a:extLst>
              </p14:cNvPr>
              <p14:cNvContentPartPr/>
              <p14:nvPr/>
            </p14:nvContentPartPr>
            <p14:xfrm>
              <a:off x="4677255" y="1141582"/>
              <a:ext cx="548640" cy="502200"/>
            </p14:xfrm>
          </p:contentPart>
        </mc:Choice>
        <mc:Fallback xmlns="">
          <p:pic>
            <p:nvPicPr>
              <p:cNvPr id="26" name="Ink 25">
                <a:extLst>
                  <a:ext uri="{FF2B5EF4-FFF2-40B4-BE49-F238E27FC236}">
                    <a16:creationId xmlns:a16="http://schemas.microsoft.com/office/drawing/2014/main" id="{13EE4D48-FAB6-C556-59A1-664411BB467B}"/>
                  </a:ext>
                </a:extLst>
              </p:cNvPr>
              <p:cNvPicPr/>
              <p:nvPr/>
            </p:nvPicPr>
            <p:blipFill>
              <a:blip r:embed="rId3"/>
              <a:stretch>
                <a:fillRect/>
              </a:stretch>
            </p:blipFill>
            <p:spPr>
              <a:xfrm>
                <a:off x="4668255" y="1132588"/>
                <a:ext cx="566280" cy="519827"/>
              </a:xfrm>
              <a:prstGeom prst="rect">
                <a:avLst/>
              </a:prstGeom>
            </p:spPr>
          </p:pic>
        </mc:Fallback>
      </mc:AlternateContent>
      <p:sp>
        <p:nvSpPr>
          <p:cNvPr id="27" name="TextBox 26">
            <a:extLst>
              <a:ext uri="{FF2B5EF4-FFF2-40B4-BE49-F238E27FC236}">
                <a16:creationId xmlns:a16="http://schemas.microsoft.com/office/drawing/2014/main" id="{563DC9A7-1200-679B-7EE1-1523AAD04245}"/>
              </a:ext>
            </a:extLst>
          </p:cNvPr>
          <p:cNvSpPr txBox="1"/>
          <p:nvPr/>
        </p:nvSpPr>
        <p:spPr>
          <a:xfrm>
            <a:off x="5225895" y="938414"/>
            <a:ext cx="1076747" cy="646331"/>
          </a:xfrm>
          <a:prstGeom prst="rect">
            <a:avLst/>
          </a:prstGeom>
          <a:noFill/>
        </p:spPr>
        <p:txBody>
          <a:bodyPr wrap="square" rtlCol="0">
            <a:spAutoFit/>
          </a:bodyPr>
          <a:lstStyle/>
          <a:p>
            <a:r>
              <a:rPr lang="en-US" dirty="0">
                <a:solidFill>
                  <a:srgbClr val="FF0000"/>
                </a:solidFill>
              </a:rPr>
              <a:t>Exempt</a:t>
            </a:r>
          </a:p>
          <a:p>
            <a:r>
              <a:rPr lang="en-US" dirty="0">
                <a:solidFill>
                  <a:srgbClr val="FF0000"/>
                </a:solidFill>
              </a:rPr>
              <a:t>Income</a:t>
            </a:r>
          </a:p>
        </p:txBody>
      </p:sp>
      <p:sp>
        <p:nvSpPr>
          <p:cNvPr id="28" name="Hình Bầu dục 34">
            <a:extLst>
              <a:ext uri="{FF2B5EF4-FFF2-40B4-BE49-F238E27FC236}">
                <a16:creationId xmlns:a16="http://schemas.microsoft.com/office/drawing/2014/main" id="{83357006-C869-8254-2298-0A28810DD736}"/>
              </a:ext>
            </a:extLst>
          </p:cNvPr>
          <p:cNvSpPr/>
          <p:nvPr/>
        </p:nvSpPr>
        <p:spPr>
          <a:xfrm>
            <a:off x="5175864" y="4894137"/>
            <a:ext cx="2560320" cy="731520"/>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dirty="0">
              <a:solidFill>
                <a:srgbClr val="E71224"/>
              </a:solidFill>
            </a:endParaRPr>
          </a:p>
        </p:txBody>
      </p:sp>
      <mc:AlternateContent xmlns:mc="http://schemas.openxmlformats.org/markup-compatibility/2006" xmlns:p14="http://schemas.microsoft.com/office/powerpoint/2010/main">
        <mc:Choice Requires="p14">
          <p:contentPart p14:bwMode="auto" r:id="rId4">
            <p14:nvContentPartPr>
              <p14:cNvPr id="29" name="Ink 28">
                <a:extLst>
                  <a:ext uri="{FF2B5EF4-FFF2-40B4-BE49-F238E27FC236}">
                    <a16:creationId xmlns:a16="http://schemas.microsoft.com/office/drawing/2014/main" id="{B2E17921-AE08-9425-8A93-A2A589B28475}"/>
                  </a:ext>
                </a:extLst>
              </p14:cNvPr>
              <p14:cNvContentPartPr/>
              <p14:nvPr/>
            </p14:nvContentPartPr>
            <p14:xfrm>
              <a:off x="7631415" y="4854982"/>
              <a:ext cx="436320" cy="203400"/>
            </p14:xfrm>
          </p:contentPart>
        </mc:Choice>
        <mc:Fallback xmlns="">
          <p:pic>
            <p:nvPicPr>
              <p:cNvPr id="29" name="Ink 28">
                <a:extLst>
                  <a:ext uri="{FF2B5EF4-FFF2-40B4-BE49-F238E27FC236}">
                    <a16:creationId xmlns:a16="http://schemas.microsoft.com/office/drawing/2014/main" id="{B2E17921-AE08-9425-8A93-A2A589B28475}"/>
                  </a:ext>
                </a:extLst>
              </p:cNvPr>
              <p:cNvPicPr/>
              <p:nvPr/>
            </p:nvPicPr>
            <p:blipFill>
              <a:blip r:embed="rId5"/>
              <a:stretch>
                <a:fillRect/>
              </a:stretch>
            </p:blipFill>
            <p:spPr>
              <a:xfrm>
                <a:off x="7622415" y="4845982"/>
                <a:ext cx="453960" cy="221040"/>
              </a:xfrm>
              <a:prstGeom prst="rect">
                <a:avLst/>
              </a:prstGeom>
            </p:spPr>
          </p:pic>
        </mc:Fallback>
      </mc:AlternateContent>
      <p:sp>
        <p:nvSpPr>
          <p:cNvPr id="30" name="TextBox 29">
            <a:extLst>
              <a:ext uri="{FF2B5EF4-FFF2-40B4-BE49-F238E27FC236}">
                <a16:creationId xmlns:a16="http://schemas.microsoft.com/office/drawing/2014/main" id="{B00D61D2-3C97-72D0-3938-EB941AED5CBA}"/>
              </a:ext>
            </a:extLst>
          </p:cNvPr>
          <p:cNvSpPr txBox="1"/>
          <p:nvPr/>
        </p:nvSpPr>
        <p:spPr>
          <a:xfrm>
            <a:off x="8084721" y="4470645"/>
            <a:ext cx="1192955" cy="646331"/>
          </a:xfrm>
          <a:prstGeom prst="rect">
            <a:avLst/>
          </a:prstGeom>
          <a:noFill/>
        </p:spPr>
        <p:txBody>
          <a:bodyPr wrap="none" rtlCol="0">
            <a:spAutoFit/>
          </a:bodyPr>
          <a:lstStyle/>
          <a:p>
            <a:r>
              <a:rPr lang="en-US" dirty="0">
                <a:solidFill>
                  <a:srgbClr val="FF0000"/>
                </a:solidFill>
              </a:rPr>
              <a:t>Assessable</a:t>
            </a:r>
          </a:p>
          <a:p>
            <a:r>
              <a:rPr lang="en-US" dirty="0">
                <a:solidFill>
                  <a:srgbClr val="FF0000"/>
                </a:solidFill>
              </a:rPr>
              <a:t>Income</a:t>
            </a:r>
          </a:p>
        </p:txBody>
      </p:sp>
      <p:sp>
        <p:nvSpPr>
          <p:cNvPr id="31" name="直接连接符 53">
            <a:extLst>
              <a:ext uri="{FF2B5EF4-FFF2-40B4-BE49-F238E27FC236}">
                <a16:creationId xmlns:a16="http://schemas.microsoft.com/office/drawing/2014/main" id="{C6BE7281-0AF1-11E5-C2C1-92C59B797E7F}"/>
              </a:ext>
            </a:extLst>
          </p:cNvPr>
          <p:cNvSpPr/>
          <p:nvPr/>
        </p:nvSpPr>
        <p:spPr>
          <a:xfrm>
            <a:off x="6613920" y="1709640"/>
            <a:ext cx="0" cy="0"/>
          </a:xfrm>
          <a:prstGeom prst="line">
            <a:avLst/>
          </a:prstGeom>
          <a:solidFill>
            <a:srgbClr val="000000">
              <a:alpha val="5000"/>
            </a:srgbClr>
          </a:solidFill>
          <a:ln w="180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32" name="直接连接符 44">
            <a:extLst>
              <a:ext uri="{FF2B5EF4-FFF2-40B4-BE49-F238E27FC236}">
                <a16:creationId xmlns:a16="http://schemas.microsoft.com/office/drawing/2014/main" id="{3C442EE1-9F16-0A83-99D9-0F897915B16F}"/>
              </a:ext>
            </a:extLst>
          </p:cNvPr>
          <p:cNvSpPr/>
          <p:nvPr/>
        </p:nvSpPr>
        <p:spPr>
          <a:xfrm>
            <a:off x="6613920" y="1709640"/>
            <a:ext cx="0" cy="0"/>
          </a:xfrm>
          <a:prstGeom prst="line">
            <a:avLst/>
          </a:prstGeom>
          <a:solidFill>
            <a:srgbClr val="000000">
              <a:alpha val="5000"/>
            </a:srgbClr>
          </a:solidFill>
          <a:ln w="180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42" name="Oval 41">
            <a:extLst>
              <a:ext uri="{FF2B5EF4-FFF2-40B4-BE49-F238E27FC236}">
                <a16:creationId xmlns:a16="http://schemas.microsoft.com/office/drawing/2014/main" id="{5DFADD82-CB18-8FE5-8E9C-5DF1AC600A3C}"/>
              </a:ext>
            </a:extLst>
          </p:cNvPr>
          <p:cNvSpPr/>
          <p:nvPr/>
        </p:nvSpPr>
        <p:spPr>
          <a:xfrm rot="19142511">
            <a:off x="3983056" y="3381054"/>
            <a:ext cx="1645920" cy="914400"/>
          </a:xfrm>
          <a:prstGeom prst="ellipse">
            <a:avLst/>
          </a:prstGeom>
          <a:solidFill>
            <a:srgbClr val="849398">
              <a:alpha val="5000"/>
            </a:srgbClr>
          </a:solidFill>
          <a:ln w="36000">
            <a:solidFill>
              <a:srgbClr val="849398"/>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849398"/>
              </a:solidFill>
            </a:endParaRPr>
          </a:p>
        </p:txBody>
      </p:sp>
      <p:sp>
        <p:nvSpPr>
          <p:cNvPr id="43" name="TextBox 42">
            <a:extLst>
              <a:ext uri="{FF2B5EF4-FFF2-40B4-BE49-F238E27FC236}">
                <a16:creationId xmlns:a16="http://schemas.microsoft.com/office/drawing/2014/main" id="{4C0FB3E1-FA6C-33D1-6FD4-6C6AD80463AB}"/>
              </a:ext>
            </a:extLst>
          </p:cNvPr>
          <p:cNvSpPr txBox="1"/>
          <p:nvPr/>
        </p:nvSpPr>
        <p:spPr>
          <a:xfrm>
            <a:off x="2686050" y="4286250"/>
            <a:ext cx="659924" cy="646331"/>
          </a:xfrm>
          <a:prstGeom prst="rect">
            <a:avLst/>
          </a:prstGeom>
          <a:noFill/>
        </p:spPr>
        <p:txBody>
          <a:bodyPr wrap="none" rtlCol="0">
            <a:spAutoFit/>
          </a:bodyPr>
          <a:lstStyle/>
          <a:p>
            <a:r>
              <a:rPr lang="en-US" dirty="0">
                <a:solidFill>
                  <a:schemeClr val="bg1">
                    <a:lumMod val="50000"/>
                  </a:schemeClr>
                </a:solidFill>
              </a:rPr>
              <a:t>Extra</a:t>
            </a:r>
          </a:p>
          <a:p>
            <a:r>
              <a:rPr lang="en-US" dirty="0">
                <a:solidFill>
                  <a:schemeClr val="bg1">
                    <a:lumMod val="50000"/>
                  </a:schemeClr>
                </a:solidFill>
              </a:rPr>
              <a:t>costs</a:t>
            </a:r>
          </a:p>
        </p:txBody>
      </p:sp>
      <mc:AlternateContent xmlns:mc="http://schemas.openxmlformats.org/markup-compatibility/2006" xmlns:p14="http://schemas.microsoft.com/office/powerpoint/2010/main">
        <mc:Choice Requires="p14">
          <p:contentPart p14:bwMode="auto" r:id="rId6">
            <p14:nvContentPartPr>
              <p14:cNvPr id="44" name="Ink 43">
                <a:extLst>
                  <a:ext uri="{FF2B5EF4-FFF2-40B4-BE49-F238E27FC236}">
                    <a16:creationId xmlns:a16="http://schemas.microsoft.com/office/drawing/2014/main" id="{E89DCE58-AE8A-F9B2-8D1E-E877DDC93959}"/>
                  </a:ext>
                </a:extLst>
              </p14:cNvPr>
              <p14:cNvContentPartPr/>
              <p14:nvPr/>
            </p14:nvContentPartPr>
            <p14:xfrm>
              <a:off x="3346335" y="4377262"/>
              <a:ext cx="762120" cy="166680"/>
            </p14:xfrm>
          </p:contentPart>
        </mc:Choice>
        <mc:Fallback xmlns="">
          <p:pic>
            <p:nvPicPr>
              <p:cNvPr id="44" name="Ink 43">
                <a:extLst>
                  <a:ext uri="{FF2B5EF4-FFF2-40B4-BE49-F238E27FC236}">
                    <a16:creationId xmlns:a16="http://schemas.microsoft.com/office/drawing/2014/main" id="{E89DCE58-AE8A-F9B2-8D1E-E877DDC93959}"/>
                  </a:ext>
                </a:extLst>
              </p:cNvPr>
              <p:cNvPicPr/>
              <p:nvPr/>
            </p:nvPicPr>
            <p:blipFill>
              <a:blip r:embed="rId21"/>
              <a:stretch>
                <a:fillRect/>
              </a:stretch>
            </p:blipFill>
            <p:spPr>
              <a:xfrm>
                <a:off x="3337339" y="4368262"/>
                <a:ext cx="779752" cy="184320"/>
              </a:xfrm>
              <a:prstGeom prst="rect">
                <a:avLst/>
              </a:prstGeom>
            </p:spPr>
          </p:pic>
        </mc:Fallback>
      </mc:AlternateContent>
      <p:sp>
        <p:nvSpPr>
          <p:cNvPr id="45" name="TextBox 44">
            <a:extLst>
              <a:ext uri="{FF2B5EF4-FFF2-40B4-BE49-F238E27FC236}">
                <a16:creationId xmlns:a16="http://schemas.microsoft.com/office/drawing/2014/main" id="{D01B5780-67ED-9190-69C0-DE02C602EA26}"/>
              </a:ext>
            </a:extLst>
          </p:cNvPr>
          <p:cNvSpPr txBox="1"/>
          <p:nvPr/>
        </p:nvSpPr>
        <p:spPr>
          <a:xfrm>
            <a:off x="139891" y="214771"/>
            <a:ext cx="5272021" cy="769441"/>
          </a:xfrm>
          <a:prstGeom prst="rect">
            <a:avLst/>
          </a:prstGeom>
          <a:noFill/>
        </p:spPr>
        <p:txBody>
          <a:bodyPr wrap="none" rtlCol="0">
            <a:spAutoFit/>
          </a:bodyPr>
          <a:lstStyle/>
          <a:p>
            <a:r>
              <a:rPr lang="en-US" sz="4400" dirty="0"/>
              <a:t>Bank Deposit Example</a:t>
            </a:r>
          </a:p>
        </p:txBody>
      </p:sp>
    </p:spTree>
    <p:extLst>
      <p:ext uri="{BB962C8B-B14F-4D97-AF65-F5344CB8AC3E}">
        <p14:creationId xmlns:p14="http://schemas.microsoft.com/office/powerpoint/2010/main" val="962827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BF375-1A6B-F2F3-7161-B8C1E8A688BC}"/>
              </a:ext>
            </a:extLst>
          </p:cNvPr>
          <p:cNvSpPr>
            <a:spLocks noGrp="1"/>
          </p:cNvSpPr>
          <p:nvPr>
            <p:ph type="title"/>
          </p:nvPr>
        </p:nvSpPr>
        <p:spPr>
          <a:xfrm>
            <a:off x="838200" y="365125"/>
            <a:ext cx="10515600" cy="1325563"/>
          </a:xfrm>
        </p:spPr>
        <p:txBody>
          <a:bodyPr>
            <a:normAutofit/>
          </a:bodyPr>
          <a:lstStyle/>
          <a:p>
            <a:r>
              <a:rPr lang="en-US" sz="5400" b="1"/>
              <a:t>Alternative postulate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C44240-D2C9-7B66-EA18-8EE00A4DBFF9}"/>
              </a:ext>
            </a:extLst>
          </p:cNvPr>
          <p:cNvSpPr>
            <a:spLocks noGrp="1"/>
          </p:cNvSpPr>
          <p:nvPr>
            <p:ph idx="1"/>
          </p:nvPr>
        </p:nvSpPr>
        <p:spPr>
          <a:xfrm>
            <a:off x="838200" y="1929384"/>
            <a:ext cx="10515600" cy="4251960"/>
          </a:xfrm>
        </p:spPr>
        <p:txBody>
          <a:bodyPr>
            <a:normAutofit/>
          </a:bodyPr>
          <a:lstStyle/>
          <a:p>
            <a:pPr marL="0" indent="0">
              <a:buNone/>
            </a:pPr>
            <a:r>
              <a:rPr lang="en-US" sz="2200" dirty="0"/>
              <a:t> </a:t>
            </a:r>
          </a:p>
          <a:p>
            <a:pPr marL="0" indent="0">
              <a:buNone/>
            </a:pPr>
            <a:r>
              <a:rPr lang="en-US" dirty="0"/>
              <a:t>Another way the taxpayer could have achieved the same non-tax outcomes —</a:t>
            </a:r>
          </a:p>
          <a:p>
            <a:endParaRPr lang="en-US" dirty="0"/>
          </a:p>
          <a:p>
            <a:pPr marL="285750" indent="-285750">
              <a:buFont typeface="Wingdings" pitchFamily="2" charset="2"/>
              <a:buChar char="q"/>
            </a:pPr>
            <a:r>
              <a:rPr lang="en-US" dirty="0"/>
              <a:t> Annihilation postulate – s177CB(2)</a:t>
            </a:r>
          </a:p>
          <a:p>
            <a:endParaRPr lang="en-US" dirty="0"/>
          </a:p>
          <a:p>
            <a:pPr marL="285750" indent="-285750">
              <a:buFont typeface="Wingdings" pitchFamily="2" charset="2"/>
              <a:buChar char="q"/>
            </a:pPr>
            <a:r>
              <a:rPr lang="en-US" dirty="0"/>
              <a:t> Reconstruction postulate – s177CB(3)&amp;(4)</a:t>
            </a:r>
          </a:p>
          <a:p>
            <a:endParaRPr lang="en-US" dirty="0"/>
          </a:p>
          <a:p>
            <a:pPr marL="0" indent="0">
              <a:buNone/>
            </a:pPr>
            <a:endParaRPr lang="en-US" sz="2200" dirty="0"/>
          </a:p>
        </p:txBody>
      </p:sp>
    </p:spTree>
    <p:extLst>
      <p:ext uri="{BB962C8B-B14F-4D97-AF65-F5344CB8AC3E}">
        <p14:creationId xmlns:p14="http://schemas.microsoft.com/office/powerpoint/2010/main" val="3714787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BF375-1A6B-F2F3-7161-B8C1E8A688BC}"/>
              </a:ext>
            </a:extLst>
          </p:cNvPr>
          <p:cNvSpPr>
            <a:spLocks noGrp="1"/>
          </p:cNvSpPr>
          <p:nvPr>
            <p:ph type="title"/>
          </p:nvPr>
        </p:nvSpPr>
        <p:spPr>
          <a:xfrm>
            <a:off x="838200" y="365125"/>
            <a:ext cx="10515600" cy="1325563"/>
          </a:xfrm>
        </p:spPr>
        <p:txBody>
          <a:bodyPr>
            <a:normAutofit/>
          </a:bodyPr>
          <a:lstStyle/>
          <a:p>
            <a:r>
              <a:rPr lang="en-US" sz="5400" b="1" dirty="0"/>
              <a:t>Administration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C44240-D2C9-7B66-EA18-8EE00A4DBFF9}"/>
              </a:ext>
            </a:extLst>
          </p:cNvPr>
          <p:cNvSpPr>
            <a:spLocks noGrp="1"/>
          </p:cNvSpPr>
          <p:nvPr>
            <p:ph idx="1"/>
          </p:nvPr>
        </p:nvSpPr>
        <p:spPr>
          <a:xfrm>
            <a:off x="836676" y="1686517"/>
            <a:ext cx="10515600" cy="4251960"/>
          </a:xfrm>
        </p:spPr>
        <p:txBody>
          <a:bodyPr>
            <a:normAutofit/>
          </a:bodyPr>
          <a:lstStyle/>
          <a:p>
            <a:pPr marL="0" indent="0">
              <a:buNone/>
            </a:pPr>
            <a:r>
              <a:rPr lang="en-US" sz="2200" dirty="0"/>
              <a:t> </a:t>
            </a:r>
            <a:endParaRPr lang="en-US" dirty="0"/>
          </a:p>
        </p:txBody>
      </p:sp>
      <p:sp>
        <p:nvSpPr>
          <p:cNvPr id="4" name="TextBox 3">
            <a:extLst>
              <a:ext uri="{FF2B5EF4-FFF2-40B4-BE49-F238E27FC236}">
                <a16:creationId xmlns:a16="http://schemas.microsoft.com/office/drawing/2014/main" id="{C9D77EC4-C6BE-0EF3-0434-779D1EA48EB2}"/>
              </a:ext>
            </a:extLst>
          </p:cNvPr>
          <p:cNvSpPr txBox="1"/>
          <p:nvPr/>
        </p:nvSpPr>
        <p:spPr>
          <a:xfrm>
            <a:off x="1770385" y="2347310"/>
            <a:ext cx="8483028" cy="3385542"/>
          </a:xfrm>
          <a:prstGeom prst="rect">
            <a:avLst/>
          </a:prstGeom>
          <a:noFill/>
        </p:spPr>
        <p:txBody>
          <a:bodyPr wrap="none" rtlCol="0">
            <a:spAutoFit/>
          </a:bodyPr>
          <a:lstStyle/>
          <a:p>
            <a:pPr marL="285750" indent="-285750">
              <a:buFont typeface="Wingdings" pitchFamily="2" charset="2"/>
              <a:buChar char="q"/>
            </a:pPr>
            <a:r>
              <a:rPr lang="en-US" sz="2800" dirty="0"/>
              <a:t>2013 Remedial Amendments, </a:t>
            </a:r>
            <a:r>
              <a:rPr lang="en-US" sz="2800" i="1" dirty="0"/>
              <a:t>RCI, </a:t>
            </a:r>
            <a:r>
              <a:rPr lang="en-US" sz="2800" i="1" dirty="0" err="1"/>
              <a:t>Axa</a:t>
            </a:r>
            <a:r>
              <a:rPr lang="en-US" sz="2800" i="1" dirty="0"/>
              <a:t>, </a:t>
            </a:r>
            <a:r>
              <a:rPr lang="en-US" sz="2800" i="1" dirty="0" err="1"/>
              <a:t>Lenzo</a:t>
            </a:r>
            <a:endParaRPr lang="en-US" sz="2800" i="1" dirty="0"/>
          </a:p>
          <a:p>
            <a:pPr marL="285750" indent="-285750">
              <a:buFont typeface="Wingdings" pitchFamily="2" charset="2"/>
              <a:buChar char="q"/>
            </a:pPr>
            <a:endParaRPr lang="en-US" sz="2800" dirty="0"/>
          </a:p>
          <a:p>
            <a:pPr marL="285750" indent="-285750">
              <a:buFont typeface="Wingdings" pitchFamily="2" charset="2"/>
              <a:buChar char="q"/>
            </a:pPr>
            <a:r>
              <a:rPr lang="en-AU" sz="2800" dirty="0"/>
              <a:t>PSLA 2005/24DC – Application of Anti-Avoidance Rules</a:t>
            </a:r>
          </a:p>
          <a:p>
            <a:pPr marL="285750" indent="-285750">
              <a:buFont typeface="Wingdings" pitchFamily="2" charset="2"/>
              <a:buChar char="q"/>
            </a:pPr>
            <a:endParaRPr lang="en-US" sz="2800" dirty="0"/>
          </a:p>
          <a:p>
            <a:pPr marL="285750" indent="-285750">
              <a:buFont typeface="Wingdings" pitchFamily="2" charset="2"/>
              <a:buChar char="q"/>
            </a:pPr>
            <a:r>
              <a:rPr lang="en-US" sz="2800" dirty="0"/>
              <a:t>Tax Counsel Network / Deputy Chief Tax Counsel</a:t>
            </a:r>
          </a:p>
          <a:p>
            <a:endParaRPr lang="en-US" sz="2800" dirty="0"/>
          </a:p>
          <a:p>
            <a:pPr marL="285750" indent="-285750">
              <a:buFont typeface="Wingdings" pitchFamily="2" charset="2"/>
              <a:buChar char="q"/>
            </a:pPr>
            <a:r>
              <a:rPr lang="en-US" sz="2800" dirty="0"/>
              <a:t>GAAR Panel</a:t>
            </a:r>
          </a:p>
          <a:p>
            <a:endParaRPr lang="en-US" dirty="0"/>
          </a:p>
        </p:txBody>
      </p:sp>
    </p:spTree>
    <p:extLst>
      <p:ext uri="{BB962C8B-B14F-4D97-AF65-F5344CB8AC3E}">
        <p14:creationId xmlns:p14="http://schemas.microsoft.com/office/powerpoint/2010/main" val="301664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8BA6F7-7196-4D5C-46A9-163CA5F9256E}"/>
              </a:ext>
            </a:extLst>
          </p:cNvPr>
          <p:cNvSpPr>
            <a:spLocks noGrp="1"/>
          </p:cNvSpPr>
          <p:nvPr>
            <p:ph type="title"/>
          </p:nvPr>
        </p:nvSpPr>
        <p:spPr>
          <a:xfrm>
            <a:off x="686834" y="1153572"/>
            <a:ext cx="3200400" cy="4461163"/>
          </a:xfrm>
        </p:spPr>
        <p:txBody>
          <a:bodyPr>
            <a:normAutofit/>
          </a:bodyPr>
          <a:lstStyle/>
          <a:p>
            <a:r>
              <a:rPr lang="en-US" b="1">
                <a:solidFill>
                  <a:srgbClr val="FFFFFF"/>
                </a:solidFill>
              </a:rPr>
              <a:t>Specific v general anti-avoidance measures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1B339B9-80AB-5FF9-501B-A8F3005C6391}"/>
              </a:ext>
            </a:extLst>
          </p:cNvPr>
          <p:cNvSpPr>
            <a:spLocks noGrp="1"/>
          </p:cNvSpPr>
          <p:nvPr>
            <p:ph idx="1"/>
          </p:nvPr>
        </p:nvSpPr>
        <p:spPr>
          <a:xfrm>
            <a:off x="4447308" y="591344"/>
            <a:ext cx="6906491" cy="5585619"/>
          </a:xfrm>
        </p:spPr>
        <p:txBody>
          <a:bodyPr anchor="ctr">
            <a:normAutofit/>
          </a:bodyPr>
          <a:lstStyle/>
          <a:p>
            <a:pPr marL="0" indent="0">
              <a:buNone/>
            </a:pPr>
            <a:r>
              <a:rPr lang="en-US" dirty="0"/>
              <a:t>Specific anti-avoidance, </a:t>
            </a:r>
            <a:r>
              <a:rPr lang="en-US" dirty="0" err="1"/>
              <a:t>eg</a:t>
            </a:r>
            <a:r>
              <a:rPr lang="en-US" dirty="0"/>
              <a:t> —</a:t>
            </a:r>
          </a:p>
          <a:p>
            <a:pPr marL="0" indent="0">
              <a:buNone/>
            </a:pPr>
            <a:endParaRPr lang="en-US" dirty="0"/>
          </a:p>
          <a:p>
            <a:pPr lvl="1"/>
            <a:r>
              <a:rPr lang="en-US"/>
              <a:t>Trust stripping rules, s 100A ITAA 36</a:t>
            </a:r>
          </a:p>
          <a:p>
            <a:pPr lvl="1"/>
            <a:r>
              <a:rPr lang="en-US"/>
              <a:t>Anti-dividend streaming rules, s 45A ITAA 1936</a:t>
            </a:r>
          </a:p>
          <a:p>
            <a:pPr lvl="1"/>
            <a:r>
              <a:rPr lang="en-US"/>
              <a:t>Non-commercial loss rules, Division 35 ITAA 1997</a:t>
            </a:r>
          </a:p>
          <a:p>
            <a:pPr lvl="1"/>
            <a:r>
              <a:rPr lang="en-US"/>
              <a:t>Promoter penalty rules, </a:t>
            </a:r>
            <a:r>
              <a:rPr lang="en-US" err="1"/>
              <a:t>Div</a:t>
            </a:r>
            <a:r>
              <a:rPr lang="en-US"/>
              <a:t> 290, Sch 1, Tax Administration Act</a:t>
            </a:r>
          </a:p>
          <a:p>
            <a:pPr lvl="1"/>
            <a:endParaRPr lang="en-US"/>
          </a:p>
          <a:p>
            <a:pPr marL="0" indent="0">
              <a:buNone/>
            </a:pPr>
            <a:r>
              <a:rPr lang="en-US" dirty="0"/>
              <a:t>General anti-avoidance</a:t>
            </a:r>
          </a:p>
          <a:p>
            <a:pPr lvl="1"/>
            <a:r>
              <a:rPr lang="en-US"/>
              <a:t>Part IVA, ITAA 1936</a:t>
            </a:r>
          </a:p>
        </p:txBody>
      </p:sp>
    </p:spTree>
    <p:extLst>
      <p:ext uri="{BB962C8B-B14F-4D97-AF65-F5344CB8AC3E}">
        <p14:creationId xmlns:p14="http://schemas.microsoft.com/office/powerpoint/2010/main" val="382678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3348"/>
          </a:xfrm>
        </p:spPr>
        <p:txBody>
          <a:bodyPr>
            <a:noAutofit/>
          </a:bodyPr>
          <a:lstStyle/>
          <a:p>
            <a:r>
              <a:rPr lang="en-AU" b="1" dirty="0">
                <a:solidFill>
                  <a:srgbClr val="002060"/>
                </a:solidFill>
              </a:rPr>
              <a:t>Spectrum of behaviours</a:t>
            </a:r>
          </a:p>
        </p:txBody>
      </p:sp>
      <p:sp>
        <p:nvSpPr>
          <p:cNvPr id="3" name="Content Placeholder 2"/>
          <p:cNvSpPr>
            <a:spLocks noGrp="1"/>
          </p:cNvSpPr>
          <p:nvPr>
            <p:ph idx="1"/>
          </p:nvPr>
        </p:nvSpPr>
        <p:spPr>
          <a:xfrm>
            <a:off x="769259" y="1026361"/>
            <a:ext cx="10515600" cy="5255327"/>
          </a:xfrm>
        </p:spPr>
        <p:txBody>
          <a:bodyPr>
            <a:normAutofit/>
          </a:bodyPr>
          <a:lstStyle/>
          <a:p>
            <a:pPr marL="0" indent="0">
              <a:buNone/>
            </a:pPr>
            <a:r>
              <a:rPr lang="en-AU" sz="3200" i="1" dirty="0"/>
              <a:t>  </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1609" y="359353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F9865E4-F025-248F-89B2-961CBAEF65D0}"/>
              </a:ext>
            </a:extLst>
          </p:cNvPr>
          <p:cNvSpPr txBox="1"/>
          <p:nvPr/>
        </p:nvSpPr>
        <p:spPr>
          <a:xfrm>
            <a:off x="7998841" y="4007341"/>
            <a:ext cx="2931888"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800" dirty="0"/>
              <a:t>Tax Evasion </a:t>
            </a:r>
          </a:p>
        </p:txBody>
      </p:sp>
      <p:sp>
        <p:nvSpPr>
          <p:cNvPr id="6" name="TextBox 5">
            <a:extLst>
              <a:ext uri="{FF2B5EF4-FFF2-40B4-BE49-F238E27FC236}">
                <a16:creationId xmlns:a16="http://schemas.microsoft.com/office/drawing/2014/main" id="{0B9F5A43-9648-45F5-AC48-F7A7F92E2D64}"/>
              </a:ext>
            </a:extLst>
          </p:cNvPr>
          <p:cNvSpPr txBox="1"/>
          <p:nvPr/>
        </p:nvSpPr>
        <p:spPr>
          <a:xfrm>
            <a:off x="1376285" y="1744560"/>
            <a:ext cx="2931886"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2800" dirty="0"/>
              <a:t>Tax Planning</a:t>
            </a:r>
          </a:p>
        </p:txBody>
      </p:sp>
      <p:sp>
        <p:nvSpPr>
          <p:cNvPr id="7" name="TextBox 6">
            <a:extLst>
              <a:ext uri="{FF2B5EF4-FFF2-40B4-BE49-F238E27FC236}">
                <a16:creationId xmlns:a16="http://schemas.microsoft.com/office/drawing/2014/main" id="{B51F8F5E-DC21-5F3E-137E-6E194A9392DB}"/>
              </a:ext>
            </a:extLst>
          </p:cNvPr>
          <p:cNvSpPr txBox="1"/>
          <p:nvPr/>
        </p:nvSpPr>
        <p:spPr>
          <a:xfrm>
            <a:off x="4537690" y="2777488"/>
            <a:ext cx="2931887"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a:t>Tax Avoidance</a:t>
            </a:r>
          </a:p>
        </p:txBody>
      </p:sp>
      <p:graphicFrame>
        <p:nvGraphicFramePr>
          <p:cNvPr id="8" name="Diagram 7">
            <a:extLst>
              <a:ext uri="{FF2B5EF4-FFF2-40B4-BE49-F238E27FC236}">
                <a16:creationId xmlns:a16="http://schemas.microsoft.com/office/drawing/2014/main" id="{EA756DC8-37C8-D8D1-6D11-458F9F7702D5}"/>
              </a:ext>
            </a:extLst>
          </p:cNvPr>
          <p:cNvGraphicFramePr/>
          <p:nvPr>
            <p:extLst>
              <p:ext uri="{D42A27DB-BD31-4B8C-83A1-F6EECF244321}">
                <p14:modId xmlns:p14="http://schemas.microsoft.com/office/powerpoint/2010/main" val="2565194736"/>
              </p:ext>
            </p:extLst>
          </p:nvPr>
        </p:nvGraphicFramePr>
        <p:xfrm>
          <a:off x="2032000" y="4659086"/>
          <a:ext cx="1374693" cy="369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Striped Right Arrow 8">
            <a:extLst>
              <a:ext uri="{FF2B5EF4-FFF2-40B4-BE49-F238E27FC236}">
                <a16:creationId xmlns:a16="http://schemas.microsoft.com/office/drawing/2014/main" id="{F67D3851-6AE0-444D-D001-6D71850A6FD0}"/>
              </a:ext>
            </a:extLst>
          </p:cNvPr>
          <p:cNvSpPr/>
          <p:nvPr/>
        </p:nvSpPr>
        <p:spPr>
          <a:xfrm>
            <a:off x="1527629" y="5382679"/>
            <a:ext cx="8998860" cy="484632"/>
          </a:xfrm>
          <a:prstGeom prst="stripedRightArrow">
            <a:avLst>
              <a:gd name="adj1" fmla="val 4401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D7566358-51D5-D167-78F9-32C70730ADAF}"/>
              </a:ext>
            </a:extLst>
          </p:cNvPr>
          <p:cNvSpPr txBox="1"/>
          <p:nvPr/>
        </p:nvSpPr>
        <p:spPr>
          <a:xfrm>
            <a:off x="88539" y="5369974"/>
            <a:ext cx="1499321" cy="461665"/>
          </a:xfrm>
          <a:prstGeom prst="rect">
            <a:avLst/>
          </a:prstGeom>
          <a:noFill/>
        </p:spPr>
        <p:txBody>
          <a:bodyPr wrap="none" rtlCol="0">
            <a:spAutoFit/>
          </a:bodyPr>
          <a:lstStyle/>
          <a:p>
            <a:r>
              <a:rPr lang="en-US" sz="2400" dirty="0"/>
              <a:t>Legitimate</a:t>
            </a:r>
          </a:p>
        </p:txBody>
      </p:sp>
      <p:sp>
        <p:nvSpPr>
          <p:cNvPr id="11" name="TextBox 10">
            <a:extLst>
              <a:ext uri="{FF2B5EF4-FFF2-40B4-BE49-F238E27FC236}">
                <a16:creationId xmlns:a16="http://schemas.microsoft.com/office/drawing/2014/main" id="{EB36D6E5-E5DA-8D39-D282-8865A8D8FF43}"/>
              </a:ext>
            </a:extLst>
          </p:cNvPr>
          <p:cNvSpPr txBox="1"/>
          <p:nvPr/>
        </p:nvSpPr>
        <p:spPr>
          <a:xfrm>
            <a:off x="10619698" y="5300334"/>
            <a:ext cx="1423531" cy="461665"/>
          </a:xfrm>
          <a:prstGeom prst="rect">
            <a:avLst/>
          </a:prstGeom>
          <a:noFill/>
        </p:spPr>
        <p:txBody>
          <a:bodyPr wrap="none" rtlCol="0">
            <a:spAutoFit/>
          </a:bodyPr>
          <a:lstStyle/>
          <a:p>
            <a:r>
              <a:rPr lang="en-US" sz="2400" dirty="0"/>
              <a:t>Dishonest</a:t>
            </a:r>
          </a:p>
        </p:txBody>
      </p:sp>
      <p:grpSp>
        <p:nvGrpSpPr>
          <p:cNvPr id="13" name="Group 12">
            <a:extLst>
              <a:ext uri="{FF2B5EF4-FFF2-40B4-BE49-F238E27FC236}">
                <a16:creationId xmlns:a16="http://schemas.microsoft.com/office/drawing/2014/main" id="{2EC5B46A-92AA-7592-126E-E8E511757C4F}"/>
              </a:ext>
            </a:extLst>
          </p:cNvPr>
          <p:cNvGrpSpPr/>
          <p:nvPr/>
        </p:nvGrpSpPr>
        <p:grpSpPr>
          <a:xfrm>
            <a:off x="5758695" y="6021022"/>
            <a:ext cx="360" cy="15480"/>
            <a:chOff x="5758695" y="6021022"/>
            <a:chExt cx="360" cy="15480"/>
          </a:xfrm>
        </p:grpSpPr>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19A4C64D-945E-A539-5DAE-487EB17E7D41}"/>
                    </a:ext>
                  </a:extLst>
                </p14:cNvPr>
                <p14:cNvContentPartPr/>
                <p14:nvPr/>
              </p14:nvContentPartPr>
              <p14:xfrm>
                <a:off x="5758695" y="6021022"/>
                <a:ext cx="360" cy="15480"/>
              </p14:xfrm>
            </p:contentPart>
          </mc:Choice>
          <mc:Fallback xmlns="">
            <p:pic>
              <p:nvPicPr>
                <p:cNvPr id="10" name="Ink 9">
                  <a:extLst>
                    <a:ext uri="{FF2B5EF4-FFF2-40B4-BE49-F238E27FC236}">
                      <a16:creationId xmlns:a16="http://schemas.microsoft.com/office/drawing/2014/main" id="{73DAF4F8-DBB2-BF4E-B7FA-6FE6F8F7FC9C}"/>
                    </a:ext>
                  </a:extLst>
                </p:cNvPr>
                <p:cNvPicPr/>
                <p:nvPr/>
              </p:nvPicPr>
              <p:blipFill>
                <a:blip r:embed="rId9"/>
                <a:stretch>
                  <a:fillRect/>
                </a:stretch>
              </p:blipFill>
              <p:spPr>
                <a:xfrm>
                  <a:off x="5750055" y="6012382"/>
                  <a:ext cx="1800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46DBAD12-107C-3559-3F57-48311538976F}"/>
                    </a:ext>
                  </a:extLst>
                </p14:cNvPr>
                <p14:cNvContentPartPr/>
                <p14:nvPr/>
              </p14:nvContentPartPr>
              <p14:xfrm>
                <a:off x="5758695" y="6036142"/>
                <a:ext cx="360" cy="360"/>
              </p14:xfrm>
            </p:contentPart>
          </mc:Choice>
          <mc:Fallback xmlns="">
            <p:pic>
              <p:nvPicPr>
                <p:cNvPr id="11" name="Ink 10">
                  <a:extLst>
                    <a:ext uri="{FF2B5EF4-FFF2-40B4-BE49-F238E27FC236}">
                      <a16:creationId xmlns:a16="http://schemas.microsoft.com/office/drawing/2014/main" id="{4BB44782-6248-BD45-A4EA-925AF7285BD3}"/>
                    </a:ext>
                  </a:extLst>
                </p:cNvPr>
                <p:cNvPicPr/>
                <p:nvPr/>
              </p:nvPicPr>
              <p:blipFill>
                <a:blip r:embed="rId11"/>
                <a:stretch>
                  <a:fillRect/>
                </a:stretch>
              </p:blipFill>
              <p:spPr>
                <a:xfrm>
                  <a:off x="5750055" y="6027142"/>
                  <a:ext cx="18000" cy="18000"/>
                </a:xfrm>
                <a:prstGeom prst="rect">
                  <a:avLst/>
                </a:prstGeom>
              </p:spPr>
            </p:pic>
          </mc:Fallback>
        </mc:AlternateContent>
      </p:grpSp>
      <p:cxnSp>
        <p:nvCxnSpPr>
          <p:cNvPr id="16" name="Straight Connector 15">
            <a:extLst>
              <a:ext uri="{FF2B5EF4-FFF2-40B4-BE49-F238E27FC236}">
                <a16:creationId xmlns:a16="http://schemas.microsoft.com/office/drawing/2014/main" id="{1667625C-0A4D-5AD3-6D30-935416FA0F3B}"/>
              </a:ext>
            </a:extLst>
          </p:cNvPr>
          <p:cNvCxnSpPr>
            <a:cxnSpLocks/>
          </p:cNvCxnSpPr>
          <p:nvPr/>
        </p:nvCxnSpPr>
        <p:spPr>
          <a:xfrm>
            <a:off x="5753198" y="4268951"/>
            <a:ext cx="0" cy="1091462"/>
          </a:xfrm>
          <a:prstGeom prst="line">
            <a:avLst/>
          </a:prstGeom>
          <a:ln w="31750">
            <a:prstDash val="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6E7F657-E388-4A6B-0FAE-DFC4812EF6BE}"/>
              </a:ext>
            </a:extLst>
          </p:cNvPr>
          <p:cNvSpPr txBox="1"/>
          <p:nvPr/>
        </p:nvSpPr>
        <p:spPr>
          <a:xfrm>
            <a:off x="4308171" y="5834871"/>
            <a:ext cx="3813993" cy="461665"/>
          </a:xfrm>
          <a:prstGeom prst="rect">
            <a:avLst/>
          </a:prstGeom>
          <a:noFill/>
        </p:spPr>
        <p:txBody>
          <a:bodyPr wrap="none" rtlCol="0">
            <a:spAutoFit/>
          </a:bodyPr>
          <a:lstStyle/>
          <a:p>
            <a:r>
              <a:rPr lang="en-US" sz="2400" dirty="0"/>
              <a:t>Unethical / contrary to policy</a:t>
            </a:r>
          </a:p>
        </p:txBody>
      </p:sp>
    </p:spTree>
    <p:extLst>
      <p:ext uri="{BB962C8B-B14F-4D97-AF65-F5344CB8AC3E}">
        <p14:creationId xmlns:p14="http://schemas.microsoft.com/office/powerpoint/2010/main" val="2730572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8BA42E-437D-CE45-2B8F-82DF0E7E0071}"/>
              </a:ext>
            </a:extLst>
          </p:cNvPr>
          <p:cNvSpPr>
            <a:spLocks noGrp="1"/>
          </p:cNvSpPr>
          <p:nvPr>
            <p:ph type="title"/>
          </p:nvPr>
        </p:nvSpPr>
        <p:spPr>
          <a:xfrm>
            <a:off x="838200" y="365125"/>
            <a:ext cx="10515600" cy="1325563"/>
          </a:xfrm>
        </p:spPr>
        <p:txBody>
          <a:bodyPr>
            <a:normAutofit/>
          </a:bodyPr>
          <a:lstStyle/>
          <a:p>
            <a:r>
              <a:rPr lang="en-US" sz="5400" b="1"/>
              <a:t>Tax Evasion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E315D1-794E-BE72-DDD5-0BD8D4E31ACF}"/>
              </a:ext>
            </a:extLst>
          </p:cNvPr>
          <p:cNvSpPr>
            <a:spLocks noGrp="1"/>
          </p:cNvSpPr>
          <p:nvPr>
            <p:ph idx="1"/>
          </p:nvPr>
        </p:nvSpPr>
        <p:spPr>
          <a:xfrm>
            <a:off x="838200" y="1929384"/>
            <a:ext cx="10515600" cy="4251960"/>
          </a:xfrm>
        </p:spPr>
        <p:txBody>
          <a:bodyPr>
            <a:normAutofit/>
          </a:bodyPr>
          <a:lstStyle/>
          <a:p>
            <a:endParaRPr lang="en-US" sz="2200" dirty="0"/>
          </a:p>
          <a:p>
            <a:r>
              <a:rPr lang="en-US" dirty="0"/>
              <a:t>Involves dishonesty</a:t>
            </a:r>
          </a:p>
          <a:p>
            <a:pPr marL="0" indent="0">
              <a:buNone/>
            </a:pPr>
            <a:endParaRPr lang="en-US" dirty="0"/>
          </a:p>
          <a:p>
            <a:r>
              <a:rPr lang="en-US" dirty="0"/>
              <a:t>Illegal</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2580521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7900"/>
          </a:xfrm>
        </p:spPr>
        <p:txBody>
          <a:bodyPr>
            <a:normAutofit/>
          </a:bodyPr>
          <a:lstStyle/>
          <a:p>
            <a:r>
              <a:rPr lang="en-AU" b="1" dirty="0">
                <a:solidFill>
                  <a:srgbClr val="002060"/>
                </a:solidFill>
              </a:rPr>
              <a:t>Legitimate tax planning</a:t>
            </a:r>
          </a:p>
        </p:txBody>
      </p:sp>
      <p:sp>
        <p:nvSpPr>
          <p:cNvPr id="3" name="Content Placeholder 2"/>
          <p:cNvSpPr>
            <a:spLocks noGrp="1"/>
          </p:cNvSpPr>
          <p:nvPr>
            <p:ph idx="1"/>
          </p:nvPr>
        </p:nvSpPr>
        <p:spPr>
          <a:xfrm>
            <a:off x="745602" y="1885567"/>
            <a:ext cx="10515600" cy="4777533"/>
          </a:xfrm>
        </p:spPr>
        <p:txBody>
          <a:bodyPr>
            <a:normAutofit/>
          </a:bodyPr>
          <a:lstStyle/>
          <a:p>
            <a:pPr marL="0" indent="0">
              <a:buNone/>
            </a:pPr>
            <a:endParaRPr lang="en-US" sz="3200" dirty="0"/>
          </a:p>
          <a:p>
            <a:pPr marL="457200" lvl="1" indent="0">
              <a:buNone/>
            </a:pPr>
            <a:endParaRPr lang="en-AU" sz="2800" dirty="0"/>
          </a:p>
        </p:txBody>
      </p:sp>
      <p:pic>
        <p:nvPicPr>
          <p:cNvPr id="4" name="Picture 2" descr="Kerry Packer speaks at a parliamentary inquiry in Canberra in 1991. Packer won his battle with the Tax Office but most ...">
            <a:extLst>
              <a:ext uri="{FF2B5EF4-FFF2-40B4-BE49-F238E27FC236}">
                <a16:creationId xmlns:a16="http://schemas.microsoft.com/office/drawing/2014/main" id="{63FAABFD-F882-2CA3-5681-8B39F3AB38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909" y="1343026"/>
            <a:ext cx="7874000" cy="4419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8C810D9-F4F7-F716-EDC2-73A7230A65FB}"/>
              </a:ext>
            </a:extLst>
          </p:cNvPr>
          <p:cNvSpPr txBox="1"/>
          <p:nvPr/>
        </p:nvSpPr>
        <p:spPr>
          <a:xfrm>
            <a:off x="7676942" y="6043811"/>
            <a:ext cx="2031967" cy="369332"/>
          </a:xfrm>
          <a:prstGeom prst="rect">
            <a:avLst/>
          </a:prstGeom>
          <a:noFill/>
        </p:spPr>
        <p:txBody>
          <a:bodyPr wrap="none" rtlCol="0">
            <a:spAutoFit/>
          </a:bodyPr>
          <a:lstStyle/>
          <a:p>
            <a:r>
              <a:rPr lang="en-US" dirty="0"/>
              <a:t>Photo: Peter Morris</a:t>
            </a:r>
          </a:p>
        </p:txBody>
      </p:sp>
      <p:sp>
        <p:nvSpPr>
          <p:cNvPr id="6" name="TextBox 5">
            <a:extLst>
              <a:ext uri="{FF2B5EF4-FFF2-40B4-BE49-F238E27FC236}">
                <a16:creationId xmlns:a16="http://schemas.microsoft.com/office/drawing/2014/main" id="{D560B0A8-62E2-65A8-9E21-EDB4A3AE7A90}"/>
              </a:ext>
            </a:extLst>
          </p:cNvPr>
          <p:cNvSpPr txBox="1"/>
          <p:nvPr/>
        </p:nvSpPr>
        <p:spPr>
          <a:xfrm>
            <a:off x="1834909" y="6043811"/>
            <a:ext cx="5054600" cy="738664"/>
          </a:xfrm>
          <a:prstGeom prst="rect">
            <a:avLst/>
          </a:prstGeom>
          <a:noFill/>
        </p:spPr>
        <p:txBody>
          <a:bodyPr wrap="square" rtlCol="0">
            <a:spAutoFit/>
          </a:bodyPr>
          <a:lstStyle/>
          <a:p>
            <a:pPr fontAlgn="t"/>
            <a:r>
              <a:rPr lang="en-AU" sz="1200" dirty="0"/>
              <a:t>This material has been reproduced and communicated on behalf of ANU pursuant to Part IVA Division 4 of the Copyright Act 1968 (</a:t>
            </a:r>
            <a:r>
              <a:rPr lang="en-AU" sz="1200" dirty="0" err="1"/>
              <a:t>Cth</a:t>
            </a:r>
            <a:r>
              <a:rPr lang="en-AU" sz="1200" dirty="0"/>
              <a:t>)</a:t>
            </a:r>
          </a:p>
          <a:p>
            <a:endParaRPr lang="en-US" dirty="0"/>
          </a:p>
        </p:txBody>
      </p:sp>
    </p:spTree>
    <p:extLst>
      <p:ext uri="{BB962C8B-B14F-4D97-AF65-F5344CB8AC3E}">
        <p14:creationId xmlns:p14="http://schemas.microsoft.com/office/powerpoint/2010/main" val="3603187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AU" sz="5400" b="1"/>
              <a:t>Legitimate tax planning (ctd)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6676" y="2446819"/>
            <a:ext cx="10515600" cy="4251960"/>
          </a:xfrm>
        </p:spPr>
        <p:txBody>
          <a:bodyPr>
            <a:normAutofit/>
          </a:bodyPr>
          <a:lstStyle/>
          <a:p>
            <a:pPr marL="0" indent="0" algn="just">
              <a:buNone/>
            </a:pPr>
            <a:r>
              <a:rPr lang="en-AU" i="1" dirty="0"/>
              <a:t>"I don't know anybody that doesn't minimise their tax …. I'm not evading tax in any way shape or form. Of course I'm minimising my tax. If anybody in this country doesn't minimise their tax they want their head read. As a government I can tell you you're not spending it that well that we should be paying extra." </a:t>
            </a:r>
            <a:r>
              <a:rPr lang="en-AU" dirty="0"/>
              <a:t>[Source, Kerry Packer, 1991, SMH]</a:t>
            </a:r>
          </a:p>
        </p:txBody>
      </p:sp>
    </p:spTree>
    <p:extLst>
      <p:ext uri="{BB962C8B-B14F-4D97-AF65-F5344CB8AC3E}">
        <p14:creationId xmlns:p14="http://schemas.microsoft.com/office/powerpoint/2010/main" val="222595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AU" sz="5400" b="1"/>
              <a:t>Legitimate tax planning (ctd)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pPr marL="0" indent="0">
              <a:buNone/>
            </a:pPr>
            <a:endParaRPr lang="en-US" sz="2200" dirty="0"/>
          </a:p>
          <a:p>
            <a:pPr marL="0" indent="0">
              <a:buNone/>
            </a:pPr>
            <a:r>
              <a:rPr lang="en-AU" dirty="0"/>
              <a:t>Per Chief Justice Gleeson and Justice McHugh in </a:t>
            </a:r>
            <a:r>
              <a:rPr lang="en-AU" i="1" dirty="0"/>
              <a:t>Commissioner of Taxation v Hart </a:t>
            </a:r>
            <a:r>
              <a:rPr lang="en-AU" dirty="0"/>
              <a:t>(2004) -</a:t>
            </a:r>
          </a:p>
          <a:p>
            <a:endParaRPr lang="en-AU" dirty="0"/>
          </a:p>
          <a:p>
            <a:pPr marL="0" indent="0">
              <a:buNone/>
            </a:pPr>
            <a:r>
              <a:rPr lang="en-AU" i="1" dirty="0"/>
              <a:t>… the fact that a particular commercial transaction is chosen from a number of possible alternative courses of action because of tax benefits associated with its adoption does not of itself mean that there must be [a purpose of avoiding tax]. Taxation is part of the cost of doing business and business transactions are normally influenced by cost considerations.</a:t>
            </a:r>
          </a:p>
          <a:p>
            <a:pPr marL="0" indent="0">
              <a:buNone/>
            </a:pPr>
            <a:endParaRPr lang="en-AU" dirty="0"/>
          </a:p>
          <a:p>
            <a:pPr marL="0" indent="0">
              <a:buNone/>
            </a:pPr>
            <a:endParaRPr lang="en-AU" sz="2200" dirty="0"/>
          </a:p>
        </p:txBody>
      </p:sp>
    </p:spTree>
    <p:extLst>
      <p:ext uri="{BB962C8B-B14F-4D97-AF65-F5344CB8AC3E}">
        <p14:creationId xmlns:p14="http://schemas.microsoft.com/office/powerpoint/2010/main" val="2269623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AU" sz="5400" b="1"/>
              <a:t>Legitimate tax planning (ctd)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pPr marL="0" indent="0">
              <a:buNone/>
            </a:pPr>
            <a:r>
              <a:rPr lang="en-AU" dirty="0"/>
              <a:t>Asprey Committee (1975) –</a:t>
            </a:r>
          </a:p>
          <a:p>
            <a:endParaRPr lang="en-AU" dirty="0"/>
          </a:p>
          <a:p>
            <a:pPr marL="457200" lvl="1" indent="0">
              <a:buNone/>
            </a:pPr>
            <a:r>
              <a:rPr lang="en-AU" sz="2800" i="1" dirty="0"/>
              <a:t>An act within the law </a:t>
            </a:r>
            <a:r>
              <a:rPr lang="en-AU" sz="2800" dirty="0"/>
              <a:t>[11.1]</a:t>
            </a:r>
          </a:p>
          <a:p>
            <a:pPr marL="742950" lvl="1" indent="-285750"/>
            <a:endParaRPr lang="en-AU" sz="2800" dirty="0"/>
          </a:p>
          <a:p>
            <a:pPr marL="457200" lvl="1" indent="0">
              <a:buNone/>
            </a:pPr>
            <a:r>
              <a:rPr lang="en-AU" sz="2800" i="1" dirty="0"/>
              <a:t>By the use of documents and the adoption of procedures to which the Courts are impelled to give an operation according to their legal effect, it has become a not too difficult matter for some who have access to highly skilled advice to avoid a situation which the statute intended should be either taxable or taxable upon a higher scale.</a:t>
            </a:r>
            <a:r>
              <a:rPr lang="en-AU" sz="2800" dirty="0"/>
              <a:t> [22.7]</a:t>
            </a:r>
          </a:p>
          <a:p>
            <a:endParaRPr lang="en-US" dirty="0"/>
          </a:p>
          <a:p>
            <a:pPr marL="0" indent="0">
              <a:buNone/>
            </a:pPr>
            <a:endParaRPr lang="en-AU" sz="2200" dirty="0"/>
          </a:p>
        </p:txBody>
      </p:sp>
    </p:spTree>
    <p:extLst>
      <p:ext uri="{BB962C8B-B14F-4D97-AF65-F5344CB8AC3E}">
        <p14:creationId xmlns:p14="http://schemas.microsoft.com/office/powerpoint/2010/main" val="381257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8BA6F7-7196-4D5C-46A9-163CA5F9256E}"/>
              </a:ext>
            </a:extLst>
          </p:cNvPr>
          <p:cNvSpPr>
            <a:spLocks noGrp="1"/>
          </p:cNvSpPr>
          <p:nvPr>
            <p:ph type="title"/>
          </p:nvPr>
        </p:nvSpPr>
        <p:spPr>
          <a:xfrm>
            <a:off x="686834" y="1153572"/>
            <a:ext cx="3200400" cy="4461163"/>
          </a:xfrm>
        </p:spPr>
        <p:txBody>
          <a:bodyPr>
            <a:normAutofit/>
          </a:bodyPr>
          <a:lstStyle/>
          <a:p>
            <a:r>
              <a:rPr lang="en-US" b="1">
                <a:solidFill>
                  <a:srgbClr val="FFFFFF"/>
                </a:solidFill>
              </a:rPr>
              <a:t>Part IVA</a:t>
            </a:r>
            <a:endParaRPr lang="en-US" b="1"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1B339B9-80AB-5FF9-501B-A8F3005C6391}"/>
              </a:ext>
            </a:extLst>
          </p:cNvPr>
          <p:cNvSpPr>
            <a:spLocks noGrp="1"/>
          </p:cNvSpPr>
          <p:nvPr>
            <p:ph idx="1"/>
          </p:nvPr>
        </p:nvSpPr>
        <p:spPr>
          <a:xfrm>
            <a:off x="4447308" y="319088"/>
            <a:ext cx="6906491" cy="5857875"/>
          </a:xfrm>
        </p:spPr>
        <p:txBody>
          <a:bodyPr anchor="ctr">
            <a:normAutofit/>
          </a:bodyPr>
          <a:lstStyle/>
          <a:p>
            <a:pPr marL="0" indent="0">
              <a:buNone/>
            </a:pPr>
            <a:r>
              <a:rPr lang="en-US" dirty="0"/>
              <a:t>Introduced in 1981 by John Howard to replace section 260 of the 1936 Act.</a:t>
            </a:r>
          </a:p>
          <a:p>
            <a:pPr marL="0" indent="0">
              <a:buNone/>
            </a:pPr>
            <a:endParaRPr lang="en-US" dirty="0"/>
          </a:p>
          <a:p>
            <a:pPr marL="0" indent="0">
              <a:buNone/>
            </a:pPr>
            <a:r>
              <a:rPr lang="en-AU" dirty="0"/>
              <a:t>Justice </a:t>
            </a:r>
            <a:r>
              <a:rPr lang="en-AU" dirty="0" err="1"/>
              <a:t>Callinan</a:t>
            </a:r>
            <a:r>
              <a:rPr lang="en-AU" dirty="0"/>
              <a:t>, in </a:t>
            </a:r>
            <a:r>
              <a:rPr lang="en-AU" i="1" dirty="0"/>
              <a:t>Hart</a:t>
            </a:r>
            <a:r>
              <a:rPr lang="en-AU" dirty="0"/>
              <a:t>, described Part IVA in this way:</a:t>
            </a:r>
          </a:p>
          <a:p>
            <a:pPr marL="0" indent="0">
              <a:buNone/>
            </a:pPr>
            <a:endParaRPr lang="en-AU" dirty="0"/>
          </a:p>
          <a:p>
            <a:pPr lvl="1"/>
            <a:r>
              <a:rPr lang="en-AU" sz="2800" i="1" dirty="0"/>
              <a:t>… the direction in Part IVA to consider the ‘form and substance’ of a scheme ‘is whether the substance of the transaction (tax implications apart) could more conveniently, or commercially, or frugally have been achieved by a different transaction or form of transaction</a:t>
            </a:r>
            <a:r>
              <a:rPr lang="en-AU" sz="2800" dirty="0"/>
              <a:t>.</a:t>
            </a:r>
          </a:p>
          <a:p>
            <a:pPr marL="0" indent="0">
              <a:buNone/>
            </a:pPr>
            <a:endParaRPr lang="en-US" dirty="0"/>
          </a:p>
        </p:txBody>
      </p:sp>
    </p:spTree>
    <p:extLst>
      <p:ext uri="{BB962C8B-B14F-4D97-AF65-F5344CB8AC3E}">
        <p14:creationId xmlns:p14="http://schemas.microsoft.com/office/powerpoint/2010/main" val="1256227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1721</TotalTime>
  <Words>907</Words>
  <Application>Microsoft Macintosh PowerPoint</Application>
  <PresentationFormat>Widescreen</PresentationFormat>
  <Paragraphs>140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LAWS 8421 Income tax</vt:lpstr>
      <vt:lpstr>Specific v general anti-avoidance measures</vt:lpstr>
      <vt:lpstr>Spectrum of behaviours</vt:lpstr>
      <vt:lpstr>Tax Evasion</vt:lpstr>
      <vt:lpstr>Legitimate tax planning</vt:lpstr>
      <vt:lpstr>Legitimate tax planning (ctd)</vt:lpstr>
      <vt:lpstr>Legitimate tax planning (ctd)</vt:lpstr>
      <vt:lpstr>Legitimate tax planning (ctd)</vt:lpstr>
      <vt:lpstr>Part IVA</vt:lpstr>
      <vt:lpstr>Sections 177F &amp; 177D</vt:lpstr>
      <vt:lpstr>Scheme, s 177A</vt:lpstr>
      <vt:lpstr>Tax benefits, ss 177C</vt:lpstr>
      <vt:lpstr>Objective purpose, s 177D</vt:lpstr>
      <vt:lpstr>Three inter-related integers</vt:lpstr>
      <vt:lpstr>Compare actual with alternative</vt:lpstr>
      <vt:lpstr>PowerPoint Presentation</vt:lpstr>
      <vt:lpstr>Alternative postulate</vt:lpstr>
      <vt:lpstr>Administration</vt:lpstr>
    </vt:vector>
  </TitlesOfParts>
  <Company>The Australian 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LAWS4236 Succession</dc:title>
  <dc:creator>Darryn Jensen</dc:creator>
  <cp:lastModifiedBy>Kate Roff</cp:lastModifiedBy>
  <cp:revision>155</cp:revision>
  <cp:lastPrinted>2022-06-02T07:47:26Z</cp:lastPrinted>
  <dcterms:created xsi:type="dcterms:W3CDTF">2018-07-16T05:33:15Z</dcterms:created>
  <dcterms:modified xsi:type="dcterms:W3CDTF">2022-06-24T02:16:58Z</dcterms:modified>
</cp:coreProperties>
</file>