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7"/>
  </p:handoutMasterIdLst>
  <p:sldIdLst>
    <p:sldId id="256" r:id="rId2"/>
    <p:sldId id="258" r:id="rId3"/>
    <p:sldId id="260" r:id="rId4"/>
    <p:sldId id="259" r:id="rId5"/>
    <p:sldId id="262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24/6/2022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>
                <a:solidFill>
                  <a:srgbClr val="002060"/>
                </a:solidFill>
              </a:rPr>
              <a:t>Topic 13 </a:t>
            </a:r>
            <a:r>
              <a:rPr lang="en-AU" sz="4000" b="1" dirty="0">
                <a:solidFill>
                  <a:srgbClr val="002060"/>
                </a:solidFill>
              </a:rPr>
              <a:t>Tax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Assessments of tax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U"/>
              <a:t>Due and payable if assessed, s 5-5 ITAA 1997</a:t>
            </a:r>
          </a:p>
          <a:p>
            <a:r>
              <a:rPr lang="en-AU"/>
              <a:t>Debt due, s 255-5 of Sch 1 to TAA 1953</a:t>
            </a:r>
          </a:p>
          <a:p>
            <a:r>
              <a:rPr lang="en-AU"/>
              <a:t>Definition assessment, s 6(1) ITAA 1936</a:t>
            </a:r>
          </a:p>
          <a:p>
            <a:r>
              <a:rPr lang="en-AU"/>
              <a:t>Assessments, ss 166, 174 ITAA 1936, and s 350-10 of Sch1 to TAA 1953</a:t>
            </a:r>
          </a:p>
          <a:p>
            <a:r>
              <a:rPr lang="en-AU"/>
              <a:t>Company assessments, s 166A ITAA 1936</a:t>
            </a:r>
          </a:p>
          <a:p>
            <a:r>
              <a:rPr lang="en-AU"/>
              <a:t>Default assessments, 11 167, 168 ITAA 1936</a:t>
            </a:r>
          </a:p>
          <a:p>
            <a:r>
              <a:rPr lang="en-AU"/>
              <a:t>Amendments, s 170 ITAA 1936</a:t>
            </a:r>
          </a:p>
          <a:p>
            <a:r>
              <a:rPr lang="en-AU"/>
              <a:t>Penalties, </a:t>
            </a:r>
            <a:r>
              <a:rPr lang="en-AU" err="1"/>
              <a:t>Divs</a:t>
            </a:r>
            <a:r>
              <a:rPr lang="en-AU"/>
              <a:t> 284 &amp; 286 of Sch 1 to TAA 1953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Rulings and advice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Legally binding, Part 5.5 of Sch 1 to TAA 1953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— Public Rulings (</a:t>
            </a:r>
            <a:r>
              <a:rPr lang="en-AU" dirty="0" err="1"/>
              <a:t>inc</a:t>
            </a:r>
            <a:r>
              <a:rPr lang="en-AU" dirty="0"/>
              <a:t> Tax Determinations, Law Companion Guides, Class Rulings &amp; Product Rulings)</a:t>
            </a:r>
          </a:p>
          <a:p>
            <a:pPr marL="457200" lvl="1" indent="0">
              <a:buNone/>
            </a:pPr>
            <a:r>
              <a:rPr lang="en-AU" dirty="0"/>
              <a:t>— Private rulings </a:t>
            </a:r>
          </a:p>
          <a:p>
            <a:pPr marL="457200" lvl="1" indent="0">
              <a:buNone/>
            </a:pPr>
            <a:r>
              <a:rPr lang="en-AU" dirty="0"/>
              <a:t>— Oral rulings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Non-binding</a:t>
            </a:r>
          </a:p>
          <a:p>
            <a:pPr marL="457200" lvl="1" indent="0">
              <a:buNone/>
            </a:pPr>
            <a:r>
              <a:rPr lang="en-AU" dirty="0"/>
              <a:t>— Draft public rulings</a:t>
            </a:r>
          </a:p>
          <a:p>
            <a:pPr marL="457200" lvl="1" indent="0">
              <a:buNone/>
            </a:pPr>
            <a:r>
              <a:rPr lang="en-AU" dirty="0"/>
              <a:t>— ATOIDs</a:t>
            </a:r>
          </a:p>
          <a:p>
            <a:pPr marL="457200" lvl="1" indent="0">
              <a:buNone/>
            </a:pPr>
            <a:r>
              <a:rPr lang="en-AU" dirty="0"/>
              <a:t>— Decision Impact Statements</a:t>
            </a:r>
          </a:p>
          <a:p>
            <a:pPr marL="457200" lvl="1" indent="0">
              <a:buNone/>
            </a:pPr>
            <a:r>
              <a:rPr lang="en-AU"/>
              <a:t>— Practical </a:t>
            </a:r>
            <a:r>
              <a:rPr lang="en-AU" dirty="0"/>
              <a:t>Compliance Guidance</a:t>
            </a:r>
          </a:p>
          <a:p>
            <a:pPr marL="457200" lvl="1" indent="0">
              <a:buNone/>
            </a:pPr>
            <a:r>
              <a:rPr lang="en-AU" dirty="0"/>
              <a:t>— Website content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Appeal and review rights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Objections, s175A ITAA 1936 and Pt IVC TAA 1953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Merits review by AAT, s 14ZZ TAA 1953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Appeal to Federal Court, s 14ZZ TAA 1953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Onus of proof, ss 14ZZK and 14ZZO TAA 1953</a:t>
            </a:r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22595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Information gathering powers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dirty="0"/>
              <a:t>Retention of records, </a:t>
            </a:r>
            <a:r>
              <a:rPr lang="en-AU" dirty="0" err="1"/>
              <a:t>eg</a:t>
            </a:r>
            <a:r>
              <a:rPr lang="en-AU" dirty="0"/>
              <a:t> s 262A ITAA 1936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Access powers, </a:t>
            </a:r>
            <a:r>
              <a:rPr lang="en-AU" dirty="0" err="1"/>
              <a:t>Div</a:t>
            </a:r>
            <a:r>
              <a:rPr lang="en-AU" dirty="0"/>
              <a:t> 353 of sch 1 to TAA 1953</a:t>
            </a:r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9745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212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LAWS 8421 Income tax</vt:lpstr>
      <vt:lpstr>Assessments of tax</vt:lpstr>
      <vt:lpstr>Rulings and advice</vt:lpstr>
      <vt:lpstr>Appeal and review rights</vt:lpstr>
      <vt:lpstr>Information gathering powers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Kate Roff</cp:lastModifiedBy>
  <cp:revision>113</cp:revision>
  <cp:lastPrinted>2018-09-14T01:41:43Z</cp:lastPrinted>
  <dcterms:created xsi:type="dcterms:W3CDTF">2018-07-16T05:33:15Z</dcterms:created>
  <dcterms:modified xsi:type="dcterms:W3CDTF">2022-06-24T06:13:26Z</dcterms:modified>
</cp:coreProperties>
</file>