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26"/>
  </p:handoutMasterIdLst>
  <p:sldIdLst>
    <p:sldId id="256" r:id="rId2"/>
    <p:sldId id="258" r:id="rId3"/>
    <p:sldId id="260" r:id="rId4"/>
    <p:sldId id="268" r:id="rId5"/>
    <p:sldId id="269" r:id="rId6"/>
    <p:sldId id="270" r:id="rId7"/>
    <p:sldId id="271" r:id="rId8"/>
    <p:sldId id="279" r:id="rId9"/>
    <p:sldId id="282" r:id="rId10"/>
    <p:sldId id="272" r:id="rId11"/>
    <p:sldId id="277" r:id="rId12"/>
    <p:sldId id="273" r:id="rId13"/>
    <p:sldId id="275" r:id="rId14"/>
    <p:sldId id="280" r:id="rId15"/>
    <p:sldId id="283" r:id="rId16"/>
    <p:sldId id="274" r:id="rId17"/>
    <p:sldId id="267" r:id="rId18"/>
    <p:sldId id="276" r:id="rId19"/>
    <p:sldId id="259" r:id="rId20"/>
    <p:sldId id="278" r:id="rId21"/>
    <p:sldId id="261" r:id="rId22"/>
    <p:sldId id="262" r:id="rId23"/>
    <p:sldId id="263" r:id="rId24"/>
    <p:sldId id="264" r:id="rId2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21/6/2022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4 Business Income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4E12F-0E61-6883-C49C-2CEC964E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Ordinary scope of the taxpayer’s business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94EE-841C-6B63-B820-AAF47957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What is the nature and scope of the business, identified precisely, and is the receipt an ordinary product of that business?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Receipts from selling goods or services (</a:t>
            </a:r>
            <a:r>
              <a:rPr lang="en-US" dirty="0" err="1"/>
              <a:t>eg.</a:t>
            </a:r>
            <a:r>
              <a:rPr lang="en-US" dirty="0"/>
              <a:t> real estate commission)</a:t>
            </a:r>
          </a:p>
          <a:p>
            <a:endParaRPr lang="en-US" dirty="0"/>
          </a:p>
          <a:p>
            <a:r>
              <a:rPr lang="en-US" dirty="0"/>
              <a:t>Compare </a:t>
            </a:r>
            <a:r>
              <a:rPr lang="en-US" i="1" dirty="0"/>
              <a:t>GP International </a:t>
            </a:r>
            <a:r>
              <a:rPr lang="en-US" i="1" dirty="0" err="1"/>
              <a:t>Pipecoaters</a:t>
            </a:r>
            <a:r>
              <a:rPr lang="en-US" i="1" dirty="0"/>
              <a:t> Pty Ltd v FCT (1990)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3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1301E-9174-4C46-86A6-AA3BEDCF0DAA}"/>
              </a:ext>
            </a:extLst>
          </p:cNvPr>
          <p:cNvSpPr txBox="1"/>
          <p:nvPr/>
        </p:nvSpPr>
        <p:spPr>
          <a:xfrm>
            <a:off x="506627" y="642551"/>
            <a:ext cx="6069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GP International Pipe Coaters – Core Business Activities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C09B92-29B1-1545-960D-8F2B130833F6}"/>
              </a:ext>
            </a:extLst>
          </p:cNvPr>
          <p:cNvSpPr/>
          <p:nvPr/>
        </p:nvSpPr>
        <p:spPr>
          <a:xfrm>
            <a:off x="2113005" y="2024743"/>
            <a:ext cx="1854184" cy="2005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136F81-8BAC-C147-9DE6-D02EF536E9CA}"/>
              </a:ext>
            </a:extLst>
          </p:cNvPr>
          <p:cNvSpPr/>
          <p:nvPr/>
        </p:nvSpPr>
        <p:spPr>
          <a:xfrm>
            <a:off x="7259923" y="2024743"/>
            <a:ext cx="2819072" cy="1793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Energy Commission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8583BC-63E1-9D4F-89D0-643D693B466A}"/>
              </a:ext>
            </a:extLst>
          </p:cNvPr>
          <p:cNvCxnSpPr>
            <a:cxnSpLocks/>
          </p:cNvCxnSpPr>
          <p:nvPr/>
        </p:nvCxnSpPr>
        <p:spPr>
          <a:xfrm flipH="1">
            <a:off x="3967191" y="2792186"/>
            <a:ext cx="3168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759E41-4292-4441-AECE-9F9CAA72883D}"/>
              </a:ext>
            </a:extLst>
          </p:cNvPr>
          <p:cNvCxnSpPr>
            <a:cxnSpLocks/>
          </p:cNvCxnSpPr>
          <p:nvPr/>
        </p:nvCxnSpPr>
        <p:spPr>
          <a:xfrm>
            <a:off x="3967189" y="3559630"/>
            <a:ext cx="33537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B4C64E-D73A-9845-B7FA-685C23677618}"/>
              </a:ext>
            </a:extLst>
          </p:cNvPr>
          <p:cNvSpPr txBox="1"/>
          <p:nvPr/>
        </p:nvSpPr>
        <p:spPr>
          <a:xfrm>
            <a:off x="4686301" y="2392882"/>
            <a:ext cx="126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Fee 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4DF89-4CF2-0846-A242-B887A419D587}"/>
              </a:ext>
            </a:extLst>
          </p:cNvPr>
          <p:cNvSpPr txBox="1"/>
          <p:nvPr/>
        </p:nvSpPr>
        <p:spPr>
          <a:xfrm>
            <a:off x="4491917" y="3634159"/>
            <a:ext cx="18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Coated Pipes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9C2FC-847E-B742-B95F-E994BAAB72F6}"/>
              </a:ext>
            </a:extLst>
          </p:cNvPr>
          <p:cNvSpPr/>
          <p:nvPr/>
        </p:nvSpPr>
        <p:spPr>
          <a:xfrm>
            <a:off x="2123041" y="5382971"/>
            <a:ext cx="1534232" cy="10284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35A860-487A-E14C-A375-D2EFDF034F68}"/>
              </a:ext>
            </a:extLst>
          </p:cNvPr>
          <p:cNvCxnSpPr>
            <a:cxnSpLocks/>
          </p:cNvCxnSpPr>
          <p:nvPr/>
        </p:nvCxnSpPr>
        <p:spPr>
          <a:xfrm>
            <a:off x="2890157" y="4095824"/>
            <a:ext cx="0" cy="10912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3FB85B-EC90-8846-BC12-C7268AF2166D}"/>
              </a:ext>
            </a:extLst>
          </p:cNvPr>
          <p:cNvSpPr txBox="1"/>
          <p:nvPr/>
        </p:nvSpPr>
        <p:spPr>
          <a:xfrm>
            <a:off x="569317" y="4356031"/>
            <a:ext cx="2081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Construct, own</a:t>
            </a:r>
          </a:p>
          <a:p>
            <a:r>
              <a:rPr lang="en-US" sz="2400" dirty="0"/>
              <a:t>&amp; 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0224E4-A9F1-8B4D-9020-6E54659F86FD}"/>
              </a:ext>
            </a:extLst>
          </p:cNvPr>
          <p:cNvSpPr txBox="1"/>
          <p:nvPr/>
        </p:nvSpPr>
        <p:spPr>
          <a:xfrm>
            <a:off x="7053943" y="5127171"/>
            <a:ext cx="4672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Assessable Income = Fee $</a:t>
            </a:r>
          </a:p>
          <a:p>
            <a:r>
              <a:rPr lang="en-US" sz="2400" dirty="0"/>
              <a:t>Allowable Deduction = Depreciation</a:t>
            </a:r>
          </a:p>
        </p:txBody>
      </p:sp>
    </p:spTree>
    <p:extLst>
      <p:ext uri="{BB962C8B-B14F-4D97-AF65-F5344CB8AC3E}">
        <p14:creationId xmlns:p14="http://schemas.microsoft.com/office/powerpoint/2010/main" val="42381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E6932-95C9-19E4-9B90-6AC3869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Common incident of main business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4496-1D05-A18D-1335-798B6B84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Is the transaction a common incident of the core business activity?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Hiring businesses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Insurance &amp; Investment businesses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Professional practices</a:t>
            </a:r>
          </a:p>
          <a:p>
            <a:endParaRPr lang="en-US" dirty="0"/>
          </a:p>
          <a:p>
            <a:r>
              <a:rPr lang="en-US" dirty="0"/>
              <a:t>Manufacturing business</a:t>
            </a:r>
          </a:p>
        </p:txBody>
      </p:sp>
    </p:spTree>
    <p:extLst>
      <p:ext uri="{BB962C8B-B14F-4D97-AF65-F5344CB8AC3E}">
        <p14:creationId xmlns:p14="http://schemas.microsoft.com/office/powerpoint/2010/main" val="218635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6DF4E-79A1-38A0-7694-BB1A05A8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Hiring Business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09FA-5924-78FC-A598-450ABF46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—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FCT v GKN </a:t>
            </a:r>
            <a:r>
              <a:rPr lang="en-US" i="1" dirty="0" err="1"/>
              <a:t>Kwikform</a:t>
            </a:r>
            <a:r>
              <a:rPr lang="en-US" i="1" dirty="0"/>
              <a:t> Pty Ltd </a:t>
            </a:r>
            <a:r>
              <a:rPr lang="en-US" dirty="0"/>
              <a:t> (1991)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FCT v </a:t>
            </a:r>
            <a:r>
              <a:rPr lang="en-US" i="1" dirty="0" err="1"/>
              <a:t>Hyteco</a:t>
            </a:r>
            <a:r>
              <a:rPr lang="en-US" i="1" dirty="0"/>
              <a:t> Hiring Pty Ltd </a:t>
            </a:r>
            <a:r>
              <a:rPr lang="en-US" dirty="0"/>
              <a:t> (1992)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Mere realization of a structural asset or the realization of an asset as a common incident of the business?</a:t>
            </a:r>
          </a:p>
        </p:txBody>
      </p:sp>
    </p:spTree>
    <p:extLst>
      <p:ext uri="{BB962C8B-B14F-4D97-AF65-F5344CB8AC3E}">
        <p14:creationId xmlns:p14="http://schemas.microsoft.com/office/powerpoint/2010/main" val="293737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D2BE08-ABEE-764C-A81F-5987C1BFF98D}"/>
              </a:ext>
            </a:extLst>
          </p:cNvPr>
          <p:cNvSpPr/>
          <p:nvPr/>
        </p:nvSpPr>
        <p:spPr>
          <a:xfrm>
            <a:off x="1943104" y="1661401"/>
            <a:ext cx="1930428" cy="1674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Kwikform</a:t>
            </a: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A7BA94-73C4-9842-B9A4-440B79C6CE69}"/>
              </a:ext>
            </a:extLst>
          </p:cNvPr>
          <p:cNvSpPr/>
          <p:nvPr/>
        </p:nvSpPr>
        <p:spPr>
          <a:xfrm>
            <a:off x="1943103" y="5165124"/>
            <a:ext cx="2285991" cy="13880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Hiring</a:t>
            </a:r>
          </a:p>
          <a:p>
            <a:pPr algn="ctr"/>
            <a:r>
              <a:rPr lang="en-US" sz="2400" dirty="0"/>
              <a:t>Contracts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8E1AA-58E7-304F-BCE4-78436F5CFA31}"/>
              </a:ext>
            </a:extLst>
          </p:cNvPr>
          <p:cNvSpPr txBox="1"/>
          <p:nvPr/>
        </p:nvSpPr>
        <p:spPr>
          <a:xfrm>
            <a:off x="8365524" y="2594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CF4F77-926C-4E43-942C-DAA2F45398FB}"/>
              </a:ext>
            </a:extLst>
          </p:cNvPr>
          <p:cNvSpPr/>
          <p:nvPr/>
        </p:nvSpPr>
        <p:spPr>
          <a:xfrm>
            <a:off x="8017165" y="1661400"/>
            <a:ext cx="1804086" cy="176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Hyteco</a:t>
            </a: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0F198A-CE46-2940-8C3F-4544781107B4}"/>
              </a:ext>
            </a:extLst>
          </p:cNvPr>
          <p:cNvSpPr/>
          <p:nvPr/>
        </p:nvSpPr>
        <p:spPr>
          <a:xfrm>
            <a:off x="6907929" y="4947633"/>
            <a:ext cx="1804080" cy="13880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Hiring</a:t>
            </a:r>
          </a:p>
          <a:p>
            <a:pPr algn="ctr"/>
            <a:r>
              <a:rPr lang="en-US" sz="2400" dirty="0"/>
              <a:t>Contracts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20768B-4C38-024D-9ABE-6CC4890676C3}"/>
              </a:ext>
            </a:extLst>
          </p:cNvPr>
          <p:cNvSpPr/>
          <p:nvPr/>
        </p:nvSpPr>
        <p:spPr>
          <a:xfrm>
            <a:off x="9445076" y="4965360"/>
            <a:ext cx="1804086" cy="13526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 Contracts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0AE77-DC26-A343-A121-9ADB527AC07A}"/>
              </a:ext>
            </a:extLst>
          </p:cNvPr>
          <p:cNvCxnSpPr>
            <a:cxnSpLocks/>
          </p:cNvCxnSpPr>
          <p:nvPr/>
        </p:nvCxnSpPr>
        <p:spPr>
          <a:xfrm flipV="1">
            <a:off x="3372463" y="3331029"/>
            <a:ext cx="0" cy="1701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597595-1DBB-244C-BBA9-9BB4931BD35C}"/>
              </a:ext>
            </a:extLst>
          </p:cNvPr>
          <p:cNvCxnSpPr>
            <a:cxnSpLocks/>
          </p:cNvCxnSpPr>
          <p:nvPr/>
        </p:nvCxnSpPr>
        <p:spPr>
          <a:xfrm flipV="1">
            <a:off x="2438843" y="3314503"/>
            <a:ext cx="0" cy="171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61105C-6A25-3B44-9B85-D0C28667D264}"/>
              </a:ext>
            </a:extLst>
          </p:cNvPr>
          <p:cNvSpPr txBox="1"/>
          <p:nvPr/>
        </p:nvSpPr>
        <p:spPr>
          <a:xfrm>
            <a:off x="1600208" y="3998320"/>
            <a:ext cx="158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Hire</a:t>
            </a:r>
          </a:p>
          <a:p>
            <a:r>
              <a:rPr lang="en-US" sz="2000" dirty="0"/>
              <a:t>Fees 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0C75FB-FCEB-E448-BC2E-47777C35E572}"/>
              </a:ext>
            </a:extLst>
          </p:cNvPr>
          <p:cNvSpPr txBox="1"/>
          <p:nvPr/>
        </p:nvSpPr>
        <p:spPr>
          <a:xfrm>
            <a:off x="3380696" y="3974656"/>
            <a:ext cx="11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Damages</a:t>
            </a:r>
          </a:p>
          <a:p>
            <a:r>
              <a:rPr lang="en-US" sz="2000" dirty="0"/>
              <a:t>Fees $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B64BC6-E5B3-9D4A-9A26-A1C0A451BD40}"/>
              </a:ext>
            </a:extLst>
          </p:cNvPr>
          <p:cNvCxnSpPr>
            <a:cxnSpLocks/>
          </p:cNvCxnSpPr>
          <p:nvPr/>
        </p:nvCxnSpPr>
        <p:spPr>
          <a:xfrm flipH="1" flipV="1">
            <a:off x="9483301" y="3284276"/>
            <a:ext cx="765595" cy="1548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6D4C81-A9F0-B046-B3E0-224A0A9A0A68}"/>
              </a:ext>
            </a:extLst>
          </p:cNvPr>
          <p:cNvCxnSpPr>
            <a:cxnSpLocks/>
          </p:cNvCxnSpPr>
          <p:nvPr/>
        </p:nvCxnSpPr>
        <p:spPr>
          <a:xfrm flipV="1">
            <a:off x="7854043" y="3293913"/>
            <a:ext cx="542764" cy="153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AE1BA9-8D2E-B745-BBB5-38522E7131B6}"/>
              </a:ext>
            </a:extLst>
          </p:cNvPr>
          <p:cNvSpPr txBox="1"/>
          <p:nvPr/>
        </p:nvSpPr>
        <p:spPr>
          <a:xfrm>
            <a:off x="9890404" y="3489294"/>
            <a:ext cx="1192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Purchase </a:t>
            </a:r>
          </a:p>
          <a:p>
            <a:r>
              <a:rPr lang="en-US" sz="2000" dirty="0"/>
              <a:t>Price $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8A8E29-0523-394F-BEC5-6B3831A8A7D5}"/>
              </a:ext>
            </a:extLst>
          </p:cNvPr>
          <p:cNvSpPr txBox="1"/>
          <p:nvPr/>
        </p:nvSpPr>
        <p:spPr>
          <a:xfrm>
            <a:off x="7197749" y="3689460"/>
            <a:ext cx="853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Hire </a:t>
            </a:r>
          </a:p>
          <a:p>
            <a:r>
              <a:rPr lang="en-US" sz="2000" dirty="0"/>
              <a:t>Fees $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283AC-28F5-964D-96E6-79BF9AA72544}"/>
              </a:ext>
            </a:extLst>
          </p:cNvPr>
          <p:cNvSpPr txBox="1"/>
          <p:nvPr/>
        </p:nvSpPr>
        <p:spPr>
          <a:xfrm>
            <a:off x="206730" y="394666"/>
            <a:ext cx="495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Hiring Cases – Incidental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243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26D4E-862B-08F0-DF80-CBC24780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Insurance and investment businesses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87AB-D0B9-7ED8-2BCC-E27CB462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Are the gains on disposal part of the overall yield sought by the taxpayer?</a:t>
            </a:r>
          </a:p>
          <a:p>
            <a:endParaRPr lang="en-US" dirty="0"/>
          </a:p>
          <a:p>
            <a:r>
              <a:rPr lang="en-US" dirty="0"/>
              <a:t>Is it a regular part of the taxpayer’s business to dispose of investment assets to meet liquidity demands?</a:t>
            </a:r>
          </a:p>
        </p:txBody>
      </p:sp>
    </p:spTree>
    <p:extLst>
      <p:ext uri="{BB962C8B-B14F-4D97-AF65-F5344CB8AC3E}">
        <p14:creationId xmlns:p14="http://schemas.microsoft.com/office/powerpoint/2010/main" val="32882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EAEB-7C04-AF75-688C-E6B808A6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26" y="-3836"/>
            <a:ext cx="10515600" cy="1325563"/>
          </a:xfrm>
        </p:spPr>
        <p:txBody>
          <a:bodyPr/>
          <a:lstStyle/>
          <a:p>
            <a:r>
              <a:rPr lang="en-US" b="1" dirty="0"/>
              <a:t>Insurance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808E-8033-0013-492D-79801A92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78DD4B-638C-CBEE-DCE4-D666D9C9781F}"/>
              </a:ext>
            </a:extLst>
          </p:cNvPr>
          <p:cNvSpPr/>
          <p:nvPr/>
        </p:nvSpPr>
        <p:spPr>
          <a:xfrm>
            <a:off x="3868375" y="4629120"/>
            <a:ext cx="2870010" cy="816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CML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B3F232-B11C-3D26-414F-3206AE766CDA}"/>
              </a:ext>
            </a:extLst>
          </p:cNvPr>
          <p:cNvSpPr/>
          <p:nvPr/>
        </p:nvSpPr>
        <p:spPr>
          <a:xfrm>
            <a:off x="4217107" y="1421758"/>
            <a:ext cx="2126158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5344C0-9732-8FDD-4B63-7C5477E6F767}"/>
              </a:ext>
            </a:extLst>
          </p:cNvPr>
          <p:cNvCxnSpPr>
            <a:cxnSpLocks/>
          </p:cNvCxnSpPr>
          <p:nvPr/>
        </p:nvCxnSpPr>
        <p:spPr>
          <a:xfrm>
            <a:off x="4428422" y="2336158"/>
            <a:ext cx="0" cy="22929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E56E6F-F17D-667B-0C3A-9CA8EED8D0C9}"/>
              </a:ext>
            </a:extLst>
          </p:cNvPr>
          <p:cNvSpPr txBox="1"/>
          <p:nvPr/>
        </p:nvSpPr>
        <p:spPr>
          <a:xfrm>
            <a:off x="3080116" y="2953845"/>
            <a:ext cx="1237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Policy</a:t>
            </a:r>
          </a:p>
          <a:p>
            <a:r>
              <a:rPr lang="en-US" sz="2000" dirty="0"/>
              <a:t>Premiums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1040C-17A3-FD8F-C09B-1BEF0EF88DFA}"/>
              </a:ext>
            </a:extLst>
          </p:cNvPr>
          <p:cNvCxnSpPr>
            <a:cxnSpLocks/>
          </p:cNvCxnSpPr>
          <p:nvPr/>
        </p:nvCxnSpPr>
        <p:spPr>
          <a:xfrm flipV="1">
            <a:off x="6096000" y="2326633"/>
            <a:ext cx="0" cy="230248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E4841B-8857-DE14-E411-C03FB8775CE6}"/>
              </a:ext>
            </a:extLst>
          </p:cNvPr>
          <p:cNvCxnSpPr>
            <a:cxnSpLocks/>
          </p:cNvCxnSpPr>
          <p:nvPr/>
        </p:nvCxnSpPr>
        <p:spPr>
          <a:xfrm flipV="1">
            <a:off x="1251083" y="2059869"/>
            <a:ext cx="0" cy="24407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BFF3D2-041B-FE2A-3093-A56FEB18B197}"/>
              </a:ext>
            </a:extLst>
          </p:cNvPr>
          <p:cNvSpPr txBox="1"/>
          <p:nvPr/>
        </p:nvSpPr>
        <p:spPr>
          <a:xfrm>
            <a:off x="6052752" y="2918378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Surplus</a:t>
            </a:r>
          </a:p>
          <a:p>
            <a:r>
              <a:rPr lang="en-US" sz="2000" dirty="0"/>
              <a:t>Funds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9ED744-EBBE-52BB-0B4D-6634D8C4C161}"/>
              </a:ext>
            </a:extLst>
          </p:cNvPr>
          <p:cNvCxnSpPr>
            <a:cxnSpLocks/>
          </p:cNvCxnSpPr>
          <p:nvPr/>
        </p:nvCxnSpPr>
        <p:spPr>
          <a:xfrm>
            <a:off x="6779956" y="5378341"/>
            <a:ext cx="313289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B8305-F041-76F1-CB7B-A6A3689251BE}"/>
              </a:ext>
            </a:extLst>
          </p:cNvPr>
          <p:cNvCxnSpPr>
            <a:cxnSpLocks/>
          </p:cNvCxnSpPr>
          <p:nvPr/>
        </p:nvCxnSpPr>
        <p:spPr>
          <a:xfrm flipH="1">
            <a:off x="6738385" y="4688577"/>
            <a:ext cx="3020335" cy="120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DDD955-FB43-E15B-666F-4B4D5ECF173D}"/>
              </a:ext>
            </a:extLst>
          </p:cNvPr>
          <p:cNvSpPr/>
          <p:nvPr/>
        </p:nvSpPr>
        <p:spPr>
          <a:xfrm>
            <a:off x="9912848" y="4319523"/>
            <a:ext cx="2017214" cy="149529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Securities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0FF36-F60D-FB84-6030-71C8BB33B1AC}"/>
              </a:ext>
            </a:extLst>
          </p:cNvPr>
          <p:cNvSpPr txBox="1"/>
          <p:nvPr/>
        </p:nvSpPr>
        <p:spPr>
          <a:xfrm>
            <a:off x="7158038" y="5557838"/>
            <a:ext cx="17288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Funds investe</a:t>
            </a:r>
            <a:r>
              <a:rPr lang="en-US" dirty="0"/>
              <a:t>d</a:t>
            </a:r>
          </a:p>
          <a:p>
            <a:r>
              <a:rPr lang="en-US" dirty="0"/>
              <a:t>     $1million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46367-9FDE-CC30-6741-81829B682982}"/>
              </a:ext>
            </a:extLst>
          </p:cNvPr>
          <p:cNvSpPr txBox="1"/>
          <p:nvPr/>
        </p:nvSpPr>
        <p:spPr>
          <a:xfrm>
            <a:off x="7119301" y="4243328"/>
            <a:ext cx="2258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Interest + mkt value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4389CF-4737-A358-4E2D-ADA755C6B5A6}"/>
              </a:ext>
            </a:extLst>
          </p:cNvPr>
          <p:cNvSpPr/>
          <p:nvPr/>
        </p:nvSpPr>
        <p:spPr>
          <a:xfrm>
            <a:off x="261938" y="4643438"/>
            <a:ext cx="1909751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Policy</a:t>
            </a:r>
          </a:p>
          <a:p>
            <a:pPr algn="ctr"/>
            <a:r>
              <a:rPr lang="en-US" sz="2400" dirty="0"/>
              <a:t>Claims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6C9F9B-B70F-E1CC-2CC5-4906978EFB4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302704" y="1869433"/>
            <a:ext cx="2914403" cy="95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35991-9F0B-ECFD-2387-7A2AA2A76BA1}"/>
              </a:ext>
            </a:extLst>
          </p:cNvPr>
          <p:cNvCxnSpPr>
            <a:cxnSpLocks/>
          </p:cNvCxnSpPr>
          <p:nvPr/>
        </p:nvCxnSpPr>
        <p:spPr>
          <a:xfrm flipH="1">
            <a:off x="2126889" y="5037443"/>
            <a:ext cx="1741486" cy="0"/>
          </a:xfrm>
          <a:prstGeom prst="straightConnector1">
            <a:avLst/>
          </a:prstGeom>
          <a:ln w="412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DA025-3732-5A01-54A4-4682CA47C04E}"/>
              </a:ext>
            </a:extLst>
          </p:cNvPr>
          <p:cNvSpPr txBox="1"/>
          <p:nvPr/>
        </p:nvSpPr>
        <p:spPr>
          <a:xfrm>
            <a:off x="2504417" y="5029172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Estimated</a:t>
            </a:r>
          </a:p>
          <a:p>
            <a:r>
              <a:rPr lang="en-US" sz="2000" dirty="0"/>
              <a:t>Liabilities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8D1B4-5A3A-EA02-3176-49E32A6D67AA}"/>
              </a:ext>
            </a:extLst>
          </p:cNvPr>
          <p:cNvSpPr txBox="1"/>
          <p:nvPr/>
        </p:nvSpPr>
        <p:spPr>
          <a:xfrm>
            <a:off x="452466" y="3123122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</a:t>
            </a:r>
          </a:p>
          <a:p>
            <a:r>
              <a:rPr lang="en-US" sz="2000" dirty="0"/>
              <a:t>Claims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C84FD-744F-2099-173B-FFAF90711A22}"/>
              </a:ext>
            </a:extLst>
          </p:cNvPr>
          <p:cNvSpPr txBox="1"/>
          <p:nvPr/>
        </p:nvSpPr>
        <p:spPr>
          <a:xfrm>
            <a:off x="5874312" y="117011"/>
            <a:ext cx="5625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Colonial Mutual Life Assurance v FCT </a:t>
            </a:r>
            <a:r>
              <a:rPr lang="en-US" sz="2400" dirty="0"/>
              <a:t>(1946)</a:t>
            </a:r>
          </a:p>
          <a:p>
            <a:r>
              <a:rPr lang="en-US" sz="2400" i="1" dirty="0"/>
              <a:t>Australasian Catholic Assurance Co </a:t>
            </a:r>
            <a:r>
              <a:rPr lang="en-US" sz="2400" dirty="0"/>
              <a:t> (1959)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517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447A-5829-D6D2-A41E-B835E10D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4738" cy="1325563"/>
          </a:xfrm>
        </p:spPr>
        <p:txBody>
          <a:bodyPr/>
          <a:lstStyle/>
          <a:p>
            <a:r>
              <a:rPr lang="en-US" b="1" dirty="0"/>
              <a:t>Investment Business       </a:t>
            </a:r>
            <a:r>
              <a:rPr lang="en-US" sz="2400" b="1" i="1" dirty="0"/>
              <a:t>London Australia Investment Co v FCT </a:t>
            </a:r>
            <a:r>
              <a:rPr lang="en-US" sz="2400" b="1" dirty="0"/>
              <a:t> (1977)</a:t>
            </a:r>
            <a:br>
              <a:rPr lang="en-US" sz="2400" b="1" dirty="0"/>
            </a:br>
            <a:r>
              <a:rPr lang="en-US" sz="2400" b="1" dirty="0"/>
              <a:t>						</a:t>
            </a:r>
            <a:r>
              <a:rPr lang="en-US" sz="2400" b="1" i="1" dirty="0"/>
              <a:t>AGC (Investments) Ltd v FCT </a:t>
            </a:r>
            <a:r>
              <a:rPr lang="en-US" sz="2400" b="1" dirty="0"/>
              <a:t> (1992)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827E-B9D8-C277-C97A-07413411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Investment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520A7-E2AE-0FF7-0170-FF884BB039D5}"/>
              </a:ext>
            </a:extLst>
          </p:cNvPr>
          <p:cNvSpPr txBox="1"/>
          <p:nvPr/>
        </p:nvSpPr>
        <p:spPr>
          <a:xfrm>
            <a:off x="8771485" y="68103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717B64-E1A4-10D2-8661-B23B89609BEB}"/>
              </a:ext>
            </a:extLst>
          </p:cNvPr>
          <p:cNvSpPr/>
          <p:nvPr/>
        </p:nvSpPr>
        <p:spPr>
          <a:xfrm>
            <a:off x="4928097" y="2790812"/>
            <a:ext cx="2085975" cy="178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London Australia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7E15A-D822-E9F2-757D-718B61B89F5F}"/>
              </a:ext>
            </a:extLst>
          </p:cNvPr>
          <p:cNvSpPr/>
          <p:nvPr/>
        </p:nvSpPr>
        <p:spPr>
          <a:xfrm>
            <a:off x="161366" y="3429000"/>
            <a:ext cx="2667560" cy="11858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Shareholders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DC8D29B-B2A1-4599-34BC-6216D4CB9410}"/>
              </a:ext>
            </a:extLst>
          </p:cNvPr>
          <p:cNvSpPr/>
          <p:nvPr/>
        </p:nvSpPr>
        <p:spPr>
          <a:xfrm>
            <a:off x="9264152" y="2900362"/>
            <a:ext cx="2577923" cy="178593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BC80B-85D5-8452-3E61-056596A81533}"/>
              </a:ext>
            </a:extLst>
          </p:cNvPr>
          <p:cNvCxnSpPr>
            <a:cxnSpLocks/>
          </p:cNvCxnSpPr>
          <p:nvPr/>
        </p:nvCxnSpPr>
        <p:spPr>
          <a:xfrm>
            <a:off x="2714625" y="4329112"/>
            <a:ext cx="220027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FB44FB-C737-31A7-C674-4990E7781ECF}"/>
              </a:ext>
            </a:extLst>
          </p:cNvPr>
          <p:cNvSpPr txBox="1"/>
          <p:nvPr/>
        </p:nvSpPr>
        <p:spPr>
          <a:xfrm>
            <a:off x="2927848" y="4414808"/>
            <a:ext cx="1553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 Capital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02F5C4-98F4-2282-F143-C697C223E3A8}"/>
              </a:ext>
            </a:extLst>
          </p:cNvPr>
          <p:cNvCxnSpPr>
            <a:cxnSpLocks/>
          </p:cNvCxnSpPr>
          <p:nvPr/>
        </p:nvCxnSpPr>
        <p:spPr>
          <a:xfrm flipH="1">
            <a:off x="2828926" y="3879056"/>
            <a:ext cx="2099171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B8B3B0-ABC5-93AB-6189-4F00A8D729D7}"/>
              </a:ext>
            </a:extLst>
          </p:cNvPr>
          <p:cNvSpPr txBox="1"/>
          <p:nvPr/>
        </p:nvSpPr>
        <p:spPr>
          <a:xfrm>
            <a:off x="7375097" y="4307651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Purchase Price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35E44-FD20-FE9C-E9DB-230A82109FAB}"/>
              </a:ext>
            </a:extLst>
          </p:cNvPr>
          <p:cNvCxnSpPr>
            <a:cxnSpLocks/>
          </p:cNvCxnSpPr>
          <p:nvPr/>
        </p:nvCxnSpPr>
        <p:spPr>
          <a:xfrm>
            <a:off x="7076448" y="4329112"/>
            <a:ext cx="241206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21E30-E956-DCDB-CA98-2F601886C7EC}"/>
              </a:ext>
            </a:extLst>
          </p:cNvPr>
          <p:cNvCxnSpPr>
            <a:cxnSpLocks/>
          </p:cNvCxnSpPr>
          <p:nvPr/>
        </p:nvCxnSpPr>
        <p:spPr>
          <a:xfrm flipH="1">
            <a:off x="7000874" y="3879056"/>
            <a:ext cx="257175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17F168-993E-C59C-DE40-C86862F58F60}"/>
              </a:ext>
            </a:extLst>
          </p:cNvPr>
          <p:cNvSpPr txBox="1"/>
          <p:nvPr/>
        </p:nvSpPr>
        <p:spPr>
          <a:xfrm>
            <a:off x="3217096" y="347894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Dividends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1D152-78D3-EFE4-E4DF-4CC39680027C}"/>
              </a:ext>
            </a:extLst>
          </p:cNvPr>
          <p:cNvSpPr txBox="1"/>
          <p:nvPr/>
        </p:nvSpPr>
        <p:spPr>
          <a:xfrm>
            <a:off x="7562500" y="3537548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Dividends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42ECFF-3B2A-B558-460D-212FD95AF0FC}"/>
              </a:ext>
            </a:extLst>
          </p:cNvPr>
          <p:cNvCxnSpPr>
            <a:cxnSpLocks/>
          </p:cNvCxnSpPr>
          <p:nvPr/>
        </p:nvCxnSpPr>
        <p:spPr>
          <a:xfrm>
            <a:off x="7076448" y="3230383"/>
            <a:ext cx="3196265" cy="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25A5E2-0AFA-99BD-0C3C-DF87D47D05FA}"/>
              </a:ext>
            </a:extLst>
          </p:cNvPr>
          <p:cNvSpPr txBox="1"/>
          <p:nvPr/>
        </p:nvSpPr>
        <p:spPr>
          <a:xfrm>
            <a:off x="7506739" y="2830273"/>
            <a:ext cx="1991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Gains re-invested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3D1F5-A5F6-E171-E867-B7362AA45767}"/>
              </a:ext>
            </a:extLst>
          </p:cNvPr>
          <p:cNvSpPr txBox="1"/>
          <p:nvPr/>
        </p:nvSpPr>
        <p:spPr>
          <a:xfrm>
            <a:off x="4743450" y="5672108"/>
            <a:ext cx="2777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Sold shares if yield &lt; 4%  Yield = $div / mkt value</a:t>
            </a:r>
          </a:p>
        </p:txBody>
      </p:sp>
    </p:spTree>
    <p:extLst>
      <p:ext uri="{BB962C8B-B14F-4D97-AF65-F5344CB8AC3E}">
        <p14:creationId xmlns:p14="http://schemas.microsoft.com/office/powerpoint/2010/main" val="38206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1C307-19EE-EE26-88BF-FB98473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Other businesses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5032-2E85-325B-1CE0-23927478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055813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Professional practices —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FCT v Cooling </a:t>
            </a:r>
            <a:r>
              <a:rPr lang="en-US" dirty="0"/>
              <a:t>(1990)</a:t>
            </a:r>
          </a:p>
          <a:p>
            <a:r>
              <a:rPr lang="en-US" i="1" dirty="0"/>
              <a:t>Montgomery v FCT </a:t>
            </a:r>
            <a:r>
              <a:rPr lang="en-US" dirty="0"/>
              <a:t>(1999)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Manufacturer’s —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Rolls Royce Ltd v Jeffrey </a:t>
            </a:r>
            <a:r>
              <a:rPr lang="en-US" dirty="0"/>
              <a:t>(1962)</a:t>
            </a:r>
            <a:br>
              <a:rPr lang="en-US" dirty="0"/>
            </a:br>
            <a:endParaRPr lang="en-US" i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890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Isolated profit-making ventures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To be productive of ordinary income, must be 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A venture of a business or commercial nature or otherwise connected to a business; and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AutoNum type="arabicParenR" startAt="2"/>
            </a:pPr>
            <a:r>
              <a:rPr lang="en-AU" dirty="0"/>
              <a:t>Undertaken with a profit-making purpose</a:t>
            </a:r>
          </a:p>
          <a:p>
            <a:pPr marL="514350" indent="-514350">
              <a:buAutoNum type="arabicParenR" startAt="2"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Compare s 15-15 ITAA 1997</a:t>
            </a:r>
          </a:p>
        </p:txBody>
      </p:sp>
    </p:spTree>
    <p:extLst>
      <p:ext uri="{BB962C8B-B14F-4D97-AF65-F5344CB8AC3E}">
        <p14:creationId xmlns:p14="http://schemas.microsoft.com/office/powerpoint/2010/main" val="222595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Required nexus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571" y="595544"/>
            <a:ext cx="6906491" cy="6367462"/>
          </a:xfrm>
        </p:spPr>
        <p:txBody>
          <a:bodyPr anchor="ctr"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sz="2400" dirty="0"/>
              <a:t>An amount will be assessable as ordinary income from business (s 6-5) if it is:</a:t>
            </a:r>
          </a:p>
          <a:p>
            <a:pPr marL="0" lvl="0" indent="0">
              <a:buNone/>
            </a:pPr>
            <a:endParaRPr lang="en-AU" sz="2400" dirty="0"/>
          </a:p>
          <a:p>
            <a:r>
              <a:rPr lang="en-AU" sz="2400" dirty="0"/>
              <a:t>from a transaction within the ordinary scope of the taxpayer’s business;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from a transaction that is a common incident of the taxpayer’s main business; 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the product of an isolated profit-making transaction which is commercial in nature; or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compensation for business income foregone.</a:t>
            </a:r>
          </a:p>
          <a:p>
            <a:pPr marL="0" lvl="0" indent="0">
              <a:buNone/>
            </a:pPr>
            <a:endParaRPr lang="en-AU" sz="2400" dirty="0"/>
          </a:p>
          <a:p>
            <a:pPr marL="0" lvl="0" indent="0">
              <a:buNone/>
            </a:pPr>
            <a:r>
              <a:rPr lang="en-AU" sz="2400" dirty="0"/>
              <a:t>But not:</a:t>
            </a:r>
          </a:p>
          <a:p>
            <a:pPr marL="0" lvl="0" indent="0">
              <a:buNone/>
            </a:pPr>
            <a:endParaRPr lang="en-AU" sz="2400" dirty="0"/>
          </a:p>
          <a:p>
            <a:r>
              <a:rPr lang="en-AU" sz="2400" dirty="0"/>
              <a:t>if the transaction merely involves the realisation of an investment; or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to the extent the amount does not represent a gain to the taxpayer.</a:t>
            </a:r>
          </a:p>
          <a:p>
            <a:pPr marL="0" indent="0">
              <a:buNone/>
            </a:pPr>
            <a:endParaRPr lang="en-AU" sz="1500" i="1" dirty="0"/>
          </a:p>
          <a:p>
            <a:pPr marL="0" indent="0">
              <a:buNone/>
            </a:pPr>
            <a:endParaRPr lang="en-AU" sz="15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C81AB3-A25B-614C-9748-48F2E8E2783B}"/>
              </a:ext>
            </a:extLst>
          </p:cNvPr>
          <p:cNvSpPr txBox="1"/>
          <p:nvPr/>
        </p:nvSpPr>
        <p:spPr>
          <a:xfrm>
            <a:off x="-231747" y="431886"/>
            <a:ext cx="505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i="1" dirty="0"/>
              <a:t>FCT v Myer -  </a:t>
            </a:r>
            <a:r>
              <a:rPr lang="en-US" sz="2400" b="1" dirty="0"/>
              <a:t>Isolated Profit Making Venture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118AD0-A47B-B948-BB33-CF917E520F1A}"/>
              </a:ext>
            </a:extLst>
          </p:cNvPr>
          <p:cNvSpPr/>
          <p:nvPr/>
        </p:nvSpPr>
        <p:spPr>
          <a:xfrm>
            <a:off x="944380" y="2365530"/>
            <a:ext cx="1738859" cy="1591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Myer Emporium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B7EFD-697E-614F-84B4-72514055047C}"/>
              </a:ext>
            </a:extLst>
          </p:cNvPr>
          <p:cNvSpPr/>
          <p:nvPr/>
        </p:nvSpPr>
        <p:spPr>
          <a:xfrm>
            <a:off x="5643105" y="2203954"/>
            <a:ext cx="1606594" cy="1591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Myer Finance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CB8C0-64B0-4342-976B-8CE0677FAC3E}"/>
              </a:ext>
            </a:extLst>
          </p:cNvPr>
          <p:cNvCxnSpPr>
            <a:cxnSpLocks/>
          </p:cNvCxnSpPr>
          <p:nvPr/>
        </p:nvCxnSpPr>
        <p:spPr>
          <a:xfrm>
            <a:off x="2788170" y="2833140"/>
            <a:ext cx="274055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8AB446-509B-7E44-B788-6592FC6C4334}"/>
              </a:ext>
            </a:extLst>
          </p:cNvPr>
          <p:cNvSpPr/>
          <p:nvPr/>
        </p:nvSpPr>
        <p:spPr>
          <a:xfrm>
            <a:off x="3548407" y="4871854"/>
            <a:ext cx="1606594" cy="159187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Citicorp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D70E8-093A-914C-9CC2-EE7852FBEC02}"/>
              </a:ext>
            </a:extLst>
          </p:cNvPr>
          <p:cNvSpPr txBox="1"/>
          <p:nvPr/>
        </p:nvSpPr>
        <p:spPr>
          <a:xfrm>
            <a:off x="3279616" y="2075407"/>
            <a:ext cx="231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Loan $80m</a:t>
            </a:r>
          </a:p>
          <a:p>
            <a:r>
              <a:rPr lang="en-US" dirty="0"/>
              <a:t>for 7 years at 12.5% pa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220835-983B-9A4D-95B5-84BF7433A891}"/>
              </a:ext>
            </a:extLst>
          </p:cNvPr>
          <p:cNvCxnSpPr>
            <a:cxnSpLocks/>
          </p:cNvCxnSpPr>
          <p:nvPr/>
        </p:nvCxnSpPr>
        <p:spPr>
          <a:xfrm flipH="1">
            <a:off x="4868676" y="3621052"/>
            <a:ext cx="844283" cy="13807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029648-912B-C049-B697-574147ED1E2C}"/>
              </a:ext>
            </a:extLst>
          </p:cNvPr>
          <p:cNvSpPr txBox="1"/>
          <p:nvPr/>
        </p:nvSpPr>
        <p:spPr>
          <a:xfrm>
            <a:off x="5290818" y="4592040"/>
            <a:ext cx="1942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 =  $70,000</a:t>
            </a:r>
          </a:p>
          <a:p>
            <a:r>
              <a:rPr lang="en-US" dirty="0"/>
              <a:t>(7 x $10,000)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5081C5-2C44-5E43-A8F6-168FE0A19A97}"/>
              </a:ext>
            </a:extLst>
          </p:cNvPr>
          <p:cNvCxnSpPr>
            <a:cxnSpLocks/>
          </p:cNvCxnSpPr>
          <p:nvPr/>
        </p:nvCxnSpPr>
        <p:spPr>
          <a:xfrm flipH="1" flipV="1">
            <a:off x="2451492" y="3744974"/>
            <a:ext cx="1391440" cy="12467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C5121E-5A06-5B4C-95FE-2F53553CBC26}"/>
              </a:ext>
            </a:extLst>
          </p:cNvPr>
          <p:cNvSpPr txBox="1"/>
          <p:nvPr/>
        </p:nvSpPr>
        <p:spPr>
          <a:xfrm>
            <a:off x="1752801" y="4653594"/>
            <a:ext cx="155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interest</a:t>
            </a:r>
          </a:p>
          <a:p>
            <a:r>
              <a:rPr lang="en-US" dirty="0"/>
              <a:t>= $45m (NPV)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CFB44-4A02-FC40-BBAA-ADB68BC96652}"/>
              </a:ext>
            </a:extLst>
          </p:cNvPr>
          <p:cNvSpPr txBox="1"/>
          <p:nvPr/>
        </p:nvSpPr>
        <p:spPr>
          <a:xfrm>
            <a:off x="8529403" y="205365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60906-B571-054F-965F-1581122C753F}"/>
              </a:ext>
            </a:extLst>
          </p:cNvPr>
          <p:cNvSpPr txBox="1"/>
          <p:nvPr/>
        </p:nvSpPr>
        <p:spPr>
          <a:xfrm>
            <a:off x="7691847" y="1475242"/>
            <a:ext cx="4235495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Myer Emporium argued $45m was tax free </a:t>
            </a:r>
          </a:p>
          <a:p>
            <a:r>
              <a:rPr lang="en-US" dirty="0"/>
              <a:t>whilst Myer Finance claimed $70,000 interest as an allowable deduction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9252A-A624-4747-86A3-3A743D9C1BE6}"/>
              </a:ext>
            </a:extLst>
          </p:cNvPr>
          <p:cNvSpPr txBox="1"/>
          <p:nvPr/>
        </p:nvSpPr>
        <p:spPr>
          <a:xfrm>
            <a:off x="8070567" y="2872497"/>
            <a:ext cx="385677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Myer’s commercial objective – to borrow $45m cheaply by claiming the principal repayments as deductions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0E774-BED6-0247-88B5-9053BAF438EB}"/>
              </a:ext>
            </a:extLst>
          </p:cNvPr>
          <p:cNvSpPr txBox="1"/>
          <p:nvPr/>
        </p:nvSpPr>
        <p:spPr>
          <a:xfrm>
            <a:off x="7688599" y="4191929"/>
            <a:ext cx="4220591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Citibank returned $70,000 interest as assessable income but was not taxable on it because it had carried forward losses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90ABF-4056-F244-91BB-4DFFDA8466F1}"/>
              </a:ext>
            </a:extLst>
          </p:cNvPr>
          <p:cNvSpPr txBox="1"/>
          <p:nvPr/>
        </p:nvSpPr>
        <p:spPr>
          <a:xfrm>
            <a:off x="8088720" y="5391390"/>
            <a:ext cx="382047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Citibank’s commercial objective – to </a:t>
            </a:r>
          </a:p>
          <a:p>
            <a:r>
              <a:rPr lang="en-US" dirty="0"/>
              <a:t>secure Myer’s business &amp; share the tax benefits by charging a premium on the </a:t>
            </a:r>
            <a:r>
              <a:rPr lang="en-US"/>
              <a:t>discount rate </a:t>
            </a:r>
            <a:r>
              <a:rPr lang="en-US" dirty="0"/>
              <a:t>used in NPV calculation</a:t>
            </a:r>
          </a:p>
        </p:txBody>
      </p:sp>
    </p:spTree>
    <p:extLst>
      <p:ext uri="{BB962C8B-B14F-4D97-AF65-F5344CB8AC3E}">
        <p14:creationId xmlns:p14="http://schemas.microsoft.com/office/powerpoint/2010/main" val="37816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6" grpId="0"/>
      <p:bldP spid="28" grpId="0" animBg="1"/>
      <p:bldP spid="3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/>
              <a:t>Land development ventures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200" i="1" dirty="0"/>
          </a:p>
          <a:p>
            <a:r>
              <a:rPr lang="en-AU" sz="2200" i="1" dirty="0"/>
              <a:t> </a:t>
            </a:r>
            <a:r>
              <a:rPr lang="en-AU" i="1" dirty="0"/>
              <a:t>Californian Copper Syndicate v Harris </a:t>
            </a:r>
            <a:r>
              <a:rPr lang="en-AU" dirty="0"/>
              <a:t> (1904)</a:t>
            </a:r>
          </a:p>
          <a:p>
            <a:r>
              <a:rPr lang="en-AU" i="1" dirty="0"/>
              <a:t> Scottish Australian Mining Co Ltd v FCT </a:t>
            </a:r>
            <a:r>
              <a:rPr lang="en-AU" dirty="0"/>
              <a:t>(1950)</a:t>
            </a:r>
          </a:p>
          <a:p>
            <a:r>
              <a:rPr lang="en-AU" i="1" dirty="0"/>
              <a:t>Steinberg v Federal Commissioner of Taxation </a:t>
            </a:r>
            <a:r>
              <a:rPr lang="en-AU" dirty="0"/>
              <a:t>(1975)</a:t>
            </a:r>
          </a:p>
          <a:p>
            <a:r>
              <a:rPr lang="en-AU" i="1" dirty="0"/>
              <a:t>FCT v </a:t>
            </a:r>
            <a:r>
              <a:rPr lang="en-AU" i="1" dirty="0" err="1"/>
              <a:t>Whitfords</a:t>
            </a:r>
            <a:r>
              <a:rPr lang="en-AU" i="1" dirty="0"/>
              <a:t> Beach </a:t>
            </a:r>
            <a:r>
              <a:rPr lang="en-AU" dirty="0"/>
              <a:t>(1982)</a:t>
            </a:r>
          </a:p>
          <a:p>
            <a:r>
              <a:rPr lang="en-AU" i="1" dirty="0"/>
              <a:t>Moana Sands v FCT </a:t>
            </a:r>
            <a:r>
              <a:rPr lang="en-AU" dirty="0"/>
              <a:t>88 ATC 4897</a:t>
            </a:r>
          </a:p>
          <a:p>
            <a:r>
              <a:rPr lang="en-AU" i="1" dirty="0"/>
              <a:t>Westfield Ltd v FCT </a:t>
            </a:r>
            <a:r>
              <a:rPr lang="en-AU" dirty="0"/>
              <a:t>(1991)</a:t>
            </a:r>
          </a:p>
          <a:p>
            <a:r>
              <a:rPr lang="en-AU" dirty="0"/>
              <a:t>Taxation Ruling TR 92/3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26962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Revenue Assets v Structural Assets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6538912"/>
          </a:xfrm>
        </p:spPr>
        <p:txBody>
          <a:bodyPr anchor="ctr">
            <a:normAutofit fontScale="77500" lnSpcReduction="20000"/>
          </a:bodyPr>
          <a:lstStyle/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AU" sz="2400" dirty="0"/>
          </a:p>
          <a:p>
            <a:r>
              <a:rPr lang="en-US" dirty="0"/>
              <a:t>A ‘</a:t>
            </a:r>
            <a:r>
              <a:rPr lang="en-US" b="1" dirty="0"/>
              <a:t>revenue asset’ </a:t>
            </a:r>
            <a:r>
              <a:rPr lang="en-US" dirty="0"/>
              <a:t>includes but is not limited to trading stock. Revenue assets are assets which are disposed of or otherwise realized:</a:t>
            </a:r>
          </a:p>
          <a:p>
            <a:pPr lvl="1"/>
            <a:r>
              <a:rPr lang="en-US" sz="2800" dirty="0"/>
              <a:t>in the ordinary course of carrying on a business, </a:t>
            </a:r>
          </a:p>
          <a:p>
            <a:pPr lvl="1"/>
            <a:r>
              <a:rPr lang="en-US" sz="2800" dirty="0"/>
              <a:t>as a usual incident of carrying on a business, or</a:t>
            </a:r>
          </a:p>
          <a:p>
            <a:pPr lvl="1"/>
            <a:r>
              <a:rPr lang="en-US" sz="2800" dirty="0"/>
              <a:t>as part of an isolated profit-making venture</a:t>
            </a:r>
          </a:p>
          <a:p>
            <a:pPr lvl="1"/>
            <a:endParaRPr lang="en-US" sz="2800" dirty="0"/>
          </a:p>
          <a:p>
            <a:r>
              <a:rPr lang="en-US" b="1" dirty="0"/>
              <a:t>‘Trading stock’ </a:t>
            </a:r>
            <a:r>
              <a:rPr lang="en-US" dirty="0"/>
              <a:t>is </a:t>
            </a:r>
            <a:r>
              <a:rPr lang="en-AU" dirty="0"/>
              <a:t>anything produced, manufactured or acquired that is held for purposes of manufacture, sale or exchange in the ordinary course of a business, s  70-10 ITAA 97</a:t>
            </a:r>
          </a:p>
          <a:p>
            <a:pPr marL="0" indent="0">
              <a:buNone/>
            </a:pPr>
            <a:endParaRPr lang="en-AU" dirty="0"/>
          </a:p>
          <a:p>
            <a:r>
              <a:rPr lang="en-US" dirty="0"/>
              <a:t>A ‘</a:t>
            </a:r>
            <a:r>
              <a:rPr lang="en-US" b="1" dirty="0"/>
              <a:t>structural asset’ </a:t>
            </a:r>
            <a:r>
              <a:rPr lang="en-US" dirty="0"/>
              <a:t>is part of the profit-yielding structure of the business.</a:t>
            </a:r>
          </a:p>
          <a:p>
            <a:endParaRPr lang="en-US" dirty="0"/>
          </a:p>
          <a:p>
            <a:r>
              <a:rPr lang="en-US" dirty="0"/>
              <a:t>The gross proceeds of selling trading stock are taxable as ordinary income; gains from the realization of other ‘revenue assets’ are taxable as ordinary income; gains from the mere realization of ‘structural assets’ are taxable as capital gains.</a:t>
            </a:r>
          </a:p>
          <a:p>
            <a:pPr marL="0" indent="0">
              <a:buNone/>
            </a:pPr>
            <a:endParaRPr lang="en-AU" dirty="0"/>
          </a:p>
          <a:p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812577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 fontScale="90000"/>
          </a:bodyPr>
          <a:lstStyle/>
          <a:p>
            <a:r>
              <a:rPr lang="en-AU" sz="4600" b="1">
                <a:solidFill>
                  <a:srgbClr val="FFFFFF"/>
                </a:solidFill>
              </a:rPr>
              <a:t>Compensation payments for revenue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200" dirty="0"/>
          </a:p>
          <a:p>
            <a:r>
              <a:rPr lang="en-AU" dirty="0"/>
              <a:t>Compensation for revenue assets versus structural assets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Compare </a:t>
            </a:r>
            <a:r>
              <a:rPr lang="en-AU" i="1" dirty="0"/>
              <a:t>Californian Oil Products Ltd v FCT </a:t>
            </a:r>
            <a:r>
              <a:rPr lang="en-AU" dirty="0"/>
              <a:t> (1924) and </a:t>
            </a:r>
            <a:r>
              <a:rPr lang="en-AU" i="1" dirty="0"/>
              <a:t> Heavy Minerals Pty Ltd v FCT </a:t>
            </a:r>
            <a:r>
              <a:rPr lang="en-AU" dirty="0"/>
              <a:t> (1966)</a:t>
            </a:r>
          </a:p>
          <a:p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endParaRPr lang="en-AU" sz="2200" dirty="0"/>
          </a:p>
          <a:p>
            <a:endParaRPr lang="en-AU" sz="2200" i="1" dirty="0"/>
          </a:p>
        </p:txBody>
      </p:sp>
    </p:spTree>
    <p:extLst>
      <p:ext uri="{BB962C8B-B14F-4D97-AF65-F5344CB8AC3E}">
        <p14:creationId xmlns:p14="http://schemas.microsoft.com/office/powerpoint/2010/main" val="132121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C612-33BE-9048-D88E-7E89540F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Non-Cash Business Benefits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DB42-B214-E10E-0B7F-20874A78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Section 21A ITAA 1936 </a:t>
            </a:r>
            <a:r>
              <a:rPr lang="en-US" dirty="0"/>
              <a:t>—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Overcomes</a:t>
            </a:r>
            <a:r>
              <a:rPr lang="en-US" i="1" dirty="0"/>
              <a:t> FCT v Cooke &amp; </a:t>
            </a:r>
            <a:r>
              <a:rPr lang="en-US" i="1" dirty="0" err="1"/>
              <a:t>Sherden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Fiction that non-cash benefit is convertible into cash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Arm’s length valuation mechanism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Indicia of a business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/>
              <a:t>Requires ‘a wide survey and exact scrutiny of the taxpayer’s activities —</a:t>
            </a:r>
          </a:p>
          <a:p>
            <a:pPr marL="0" indent="0">
              <a:buNone/>
            </a:pPr>
            <a:endParaRPr lang="en-AU"/>
          </a:p>
          <a:p>
            <a:pPr lvl="1"/>
            <a:r>
              <a:rPr lang="en-AU" dirty="0"/>
              <a:t>Repetition of transactions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Existence of a profit motive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Commercial nature of activities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Size and scale of activities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Organisation and system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F6BDE-FBED-2BB6-29ED-837C33A6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Hobby or business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B6A7-3AE5-45A7-0D07-200092D6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Primary production cases —</a:t>
            </a:r>
          </a:p>
          <a:p>
            <a:r>
              <a:rPr lang="en-US" sz="2400" i="1" dirty="0"/>
              <a:t>Ferguson v FCT </a:t>
            </a:r>
            <a:r>
              <a:rPr lang="en-US" sz="2400" dirty="0"/>
              <a:t>(1979) </a:t>
            </a:r>
          </a:p>
          <a:p>
            <a:r>
              <a:rPr lang="en-US" sz="2400" i="1" dirty="0"/>
              <a:t>FCT v Walker </a:t>
            </a:r>
            <a:r>
              <a:rPr lang="en-US" sz="2400" dirty="0"/>
              <a:t>(1985) 16 ATR 331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Gambling cases —</a:t>
            </a:r>
          </a:p>
          <a:p>
            <a:r>
              <a:rPr lang="en-US" sz="2400" i="1" dirty="0" err="1"/>
              <a:t>Trautwein</a:t>
            </a:r>
            <a:r>
              <a:rPr lang="en-US" sz="2400" i="1" dirty="0"/>
              <a:t> v FCT </a:t>
            </a:r>
            <a:r>
              <a:rPr lang="en-US" sz="2400" dirty="0"/>
              <a:t>(1936)</a:t>
            </a:r>
          </a:p>
          <a:p>
            <a:r>
              <a:rPr lang="en-US" sz="2400" i="1" dirty="0"/>
              <a:t>Martin v FCT </a:t>
            </a:r>
            <a:r>
              <a:rPr lang="en-US" sz="2400" dirty="0"/>
              <a:t>(1953)</a:t>
            </a:r>
          </a:p>
          <a:p>
            <a:r>
              <a:rPr lang="en-US" sz="2400" i="1" dirty="0"/>
              <a:t>Evans v FCT </a:t>
            </a:r>
            <a:r>
              <a:rPr lang="en-US" sz="2400" dirty="0"/>
              <a:t>(1989)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Non-commercial losses —</a:t>
            </a:r>
          </a:p>
          <a:p>
            <a:r>
              <a:rPr lang="en-US" sz="2400" i="1" dirty="0"/>
              <a:t>Division 35, ITAA 1997</a:t>
            </a:r>
          </a:p>
        </p:txBody>
      </p:sp>
    </p:spTree>
    <p:extLst>
      <p:ext uri="{BB962C8B-B14F-4D97-AF65-F5344CB8AC3E}">
        <p14:creationId xmlns:p14="http://schemas.microsoft.com/office/powerpoint/2010/main" val="1982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9E58-7E9D-C91C-5E00-A2A51FA5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Profit motive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B524-2B34-8C3D-3A1C-1BAF60FA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/>
              <a:t>FCT v Stone </a:t>
            </a:r>
            <a:r>
              <a:rPr lang="en-US"/>
              <a:t>(2005)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Professional athlete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Ultimate motive relevant but not determinative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Profit-making purpose can co-exist with non-commercial purposes</a:t>
            </a:r>
          </a:p>
        </p:txBody>
      </p:sp>
    </p:spTree>
    <p:extLst>
      <p:ext uri="{BB962C8B-B14F-4D97-AF65-F5344CB8AC3E}">
        <p14:creationId xmlns:p14="http://schemas.microsoft.com/office/powerpoint/2010/main" val="277071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B0581-1DDB-C8D6-BC09-719373A5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When did the business commence?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AD12-4D25-FF4F-EBBC-6CD42A25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Preliminary activity or act in carrying on business?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See</a:t>
            </a:r>
            <a:r>
              <a:rPr lang="en-US" sz="2800" i="1" dirty="0"/>
              <a:t> Softwood Pulp and Paper Ltd v FCT </a:t>
            </a:r>
            <a:r>
              <a:rPr lang="en-US" sz="2800" dirty="0"/>
              <a:t>(1976)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Compare</a:t>
            </a:r>
            <a:r>
              <a:rPr lang="en-US" sz="2800" i="1" dirty="0"/>
              <a:t> FCT v Osborne </a:t>
            </a:r>
            <a:r>
              <a:rPr lang="en-US" sz="2800" dirty="0"/>
              <a:t>(1990)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0849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932B7-849A-A717-8F75-847F08D0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Has the business ended?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35D5-7EFF-5B1F-661B-72774202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Cessation of business or evolution of same business?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See </a:t>
            </a:r>
            <a:r>
              <a:rPr lang="en-US" sz="2800" i="1" dirty="0"/>
              <a:t>AGC (Advances) Ltd v FCT </a:t>
            </a:r>
            <a:r>
              <a:rPr lang="en-US" sz="2800" dirty="0"/>
              <a:t> (1975)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Hard question of fact</a:t>
            </a:r>
          </a:p>
        </p:txBody>
      </p:sp>
    </p:spTree>
    <p:extLst>
      <p:ext uri="{BB962C8B-B14F-4D97-AF65-F5344CB8AC3E}">
        <p14:creationId xmlns:p14="http://schemas.microsoft.com/office/powerpoint/2010/main" val="48512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Required nexus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62500" lnSpcReduction="20000"/>
          </a:bodyPr>
          <a:lstStyle/>
          <a:p>
            <a:pPr marL="0" lvl="0" indent="0">
              <a:buNone/>
            </a:pPr>
            <a:r>
              <a:rPr lang="en-AU" dirty="0"/>
              <a:t>An amount will be assessable as ordinary income from business (s 6-5) if it is:</a:t>
            </a:r>
          </a:p>
          <a:p>
            <a:pPr marL="0" lvl="0" indent="0">
              <a:buNone/>
            </a:pPr>
            <a:endParaRPr lang="en-AU" dirty="0"/>
          </a:p>
          <a:p>
            <a:r>
              <a:rPr lang="en-AU" dirty="0"/>
              <a:t>from a transaction within the ordinary scope of the taxpayer’s business;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from a transaction that is a common incident of the taxpayer’s main business;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product of an isolated profit-making transaction which is commercial in nature; or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compensation for business income foregone.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r>
              <a:rPr lang="en-AU" dirty="0"/>
              <a:t>But not:</a:t>
            </a:r>
          </a:p>
          <a:p>
            <a:pPr marL="0" lvl="0" indent="0">
              <a:buNone/>
            </a:pPr>
            <a:endParaRPr lang="en-AU" dirty="0"/>
          </a:p>
          <a:p>
            <a:r>
              <a:rPr lang="en-AU" dirty="0"/>
              <a:t>if the transaction merely involves the realisation of an investment; or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to the extent the amount does not represent a gain to the taxpayer.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sz="15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7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161D4-5DBB-B031-1E31-1B54ECF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Legislative History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E3FA-0DBC-EE09-92CD-1835A522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400" dirty="0"/>
              <a:t>S 6-5 ITAA 1997 replaced s 25(1) ITAA 1936</a:t>
            </a:r>
          </a:p>
          <a:p>
            <a:endParaRPr lang="en-US" sz="2400" dirty="0"/>
          </a:p>
          <a:p>
            <a:r>
              <a:rPr lang="en-US" sz="2400" dirty="0"/>
              <a:t>S 15-15 ITAA 1997 replaced 2</a:t>
            </a:r>
            <a:r>
              <a:rPr lang="en-US" sz="2400" baseline="30000" dirty="0"/>
              <a:t>nd</a:t>
            </a:r>
            <a:r>
              <a:rPr lang="en-US" sz="2400" dirty="0"/>
              <a:t> limb s 26(a) ITAA 1936</a:t>
            </a:r>
          </a:p>
        </p:txBody>
      </p:sp>
    </p:spTree>
    <p:extLst>
      <p:ext uri="{BB962C8B-B14F-4D97-AF65-F5344CB8AC3E}">
        <p14:creationId xmlns:p14="http://schemas.microsoft.com/office/powerpoint/2010/main" val="24847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4801</TotalTime>
  <Words>1164</Words>
  <Application>Microsoft Macintosh PowerPoint</Application>
  <PresentationFormat>Widescreen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LAWS 8421 Income tax</vt:lpstr>
      <vt:lpstr>Required nexus</vt:lpstr>
      <vt:lpstr>Indicia of a business</vt:lpstr>
      <vt:lpstr>Hobby or business</vt:lpstr>
      <vt:lpstr>Profit motive</vt:lpstr>
      <vt:lpstr>When did the business commence?</vt:lpstr>
      <vt:lpstr>Has the business ended?</vt:lpstr>
      <vt:lpstr>Required nexus</vt:lpstr>
      <vt:lpstr>Legislative History</vt:lpstr>
      <vt:lpstr>Ordinary scope of the taxpayer’s business</vt:lpstr>
      <vt:lpstr>PowerPoint Presentation</vt:lpstr>
      <vt:lpstr>Common incident of main business</vt:lpstr>
      <vt:lpstr>Hiring Business</vt:lpstr>
      <vt:lpstr>PowerPoint Presentation</vt:lpstr>
      <vt:lpstr>Insurance and investment businesses</vt:lpstr>
      <vt:lpstr>Insurance business</vt:lpstr>
      <vt:lpstr>Investment Business       London Australia Investment Co v FCT  (1977)       AGC (Investments) Ltd v FCT  (1992)</vt:lpstr>
      <vt:lpstr>Other businesses</vt:lpstr>
      <vt:lpstr>Isolated profit-making ventures</vt:lpstr>
      <vt:lpstr>PowerPoint Presentation</vt:lpstr>
      <vt:lpstr>Land development ventures</vt:lpstr>
      <vt:lpstr>Revenue Assets v Structural Assets</vt:lpstr>
      <vt:lpstr>Compensation payments for revenue assets</vt:lpstr>
      <vt:lpstr>Non-Cash Business Benefits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Kate Roff</cp:lastModifiedBy>
  <cp:revision>167</cp:revision>
  <cp:lastPrinted>2022-05-27T05:44:12Z</cp:lastPrinted>
  <dcterms:created xsi:type="dcterms:W3CDTF">2018-07-16T05:33:15Z</dcterms:created>
  <dcterms:modified xsi:type="dcterms:W3CDTF">2022-06-23T04:40:20Z</dcterms:modified>
</cp:coreProperties>
</file>