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9"/>
  </p:handout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9 – Companies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715616"/>
            <a:ext cx="6906491" cy="5823295"/>
          </a:xfrm>
        </p:spPr>
        <p:txBody>
          <a:bodyPr anchor="ctr">
            <a:normAutofit/>
          </a:bodyPr>
          <a:lstStyle/>
          <a:p>
            <a:endParaRPr lang="en-AU" sz="2600" dirty="0"/>
          </a:p>
          <a:p>
            <a:endParaRPr lang="en-AU" sz="2600" dirty="0"/>
          </a:p>
          <a:p>
            <a:r>
              <a:rPr lang="en-AU" sz="2600" dirty="0"/>
              <a:t>Legal and tax nature of a ‘company’</a:t>
            </a:r>
          </a:p>
          <a:p>
            <a:r>
              <a:rPr lang="en-AU" sz="2600" dirty="0"/>
              <a:t>What is a company for tax purposes</a:t>
            </a:r>
          </a:p>
          <a:p>
            <a:r>
              <a:rPr lang="en-AU" sz="2600" dirty="0"/>
              <a:t>Profit and non-profit Companies</a:t>
            </a:r>
          </a:p>
          <a:p>
            <a:r>
              <a:rPr lang="en-AU" sz="2600" dirty="0"/>
              <a:t>How is the taxable income of a company worked out and taxed?</a:t>
            </a:r>
          </a:p>
          <a:p>
            <a:r>
              <a:rPr lang="en-AU" sz="2600" dirty="0"/>
              <a:t>Taxation of company distributions</a:t>
            </a:r>
          </a:p>
          <a:p>
            <a:r>
              <a:rPr lang="en-AU" sz="2600" dirty="0"/>
              <a:t>How does imputation work? </a:t>
            </a:r>
          </a:p>
          <a:p>
            <a:r>
              <a:rPr lang="en-AU" sz="2600" dirty="0"/>
              <a:t>Disguised distributions: Division 7A ITAA 1936</a:t>
            </a:r>
          </a:p>
          <a:p>
            <a:r>
              <a:rPr lang="en-AU" sz="2600" dirty="0"/>
              <a:t>Loss utilisation restrictions</a:t>
            </a:r>
          </a:p>
          <a:p>
            <a:r>
              <a:rPr lang="en-AU" sz="2600" dirty="0"/>
              <a:t>Tax consolidations</a:t>
            </a:r>
          </a:p>
          <a:p>
            <a:pPr marL="0" indent="0">
              <a:buNone/>
            </a:pPr>
            <a:endParaRPr lang="en-AU" sz="2600" dirty="0"/>
          </a:p>
          <a:p>
            <a:pPr lvl="0"/>
            <a:endParaRPr lang="en-AU" sz="26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Legal and tax nature of a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2"/>
            <a:r>
              <a:rPr lang="en-AU" sz="2800" dirty="0"/>
              <a:t>Separate legal entity</a:t>
            </a:r>
          </a:p>
          <a:p>
            <a:pPr lvl="2"/>
            <a:r>
              <a:rPr lang="en-AU" sz="2800" dirty="0"/>
              <a:t>Like an individual, but unlike a partnership or trust, a company is a real ‘taxpayer’</a:t>
            </a:r>
          </a:p>
          <a:p>
            <a:pPr lvl="2"/>
            <a:endParaRPr lang="en-AU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What is a company for tax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2"/>
            <a:r>
              <a:rPr lang="en-AU" sz="2800" dirty="0"/>
              <a:t>Not the Corporations Law 2001 definition</a:t>
            </a:r>
          </a:p>
          <a:p>
            <a:pPr lvl="2"/>
            <a:r>
              <a:rPr lang="en-AU" sz="2800" dirty="0"/>
              <a:t>See s995-1 ITAA 1997</a:t>
            </a:r>
          </a:p>
          <a:p>
            <a:pPr lvl="3"/>
            <a:r>
              <a:rPr lang="en-AU" sz="2600" dirty="0"/>
              <a:t>Company means:</a:t>
            </a:r>
          </a:p>
          <a:p>
            <a:pPr lvl="4"/>
            <a:r>
              <a:rPr lang="en-AU" sz="2600" dirty="0"/>
              <a:t>(a) a body corporate; or</a:t>
            </a:r>
          </a:p>
          <a:p>
            <a:pPr lvl="4"/>
            <a:r>
              <a:rPr lang="en-AU" sz="2600" dirty="0"/>
              <a:t>(b) any other unincorporated association or body of persons</a:t>
            </a:r>
          </a:p>
          <a:p>
            <a:pPr marL="1828800" lvl="4" indent="0">
              <a:buNone/>
            </a:pPr>
            <a:r>
              <a:rPr lang="en-AU" sz="2600" dirty="0"/>
              <a:t>BUT not a partnership or non-entity joint venture.  </a:t>
            </a:r>
          </a:p>
          <a:p>
            <a:pPr marL="1828800" lvl="4" indent="0">
              <a:buNone/>
            </a:pPr>
            <a:endParaRPr lang="en-AU" sz="2600" dirty="0"/>
          </a:p>
          <a:p>
            <a:pPr lvl="2"/>
            <a:r>
              <a:rPr lang="en-AU" sz="2800" dirty="0"/>
              <a:t>Profit making and non-profit companies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How is a company taxed?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2"/>
            <a:r>
              <a:rPr lang="en-AU" sz="2600" dirty="0"/>
              <a:t>Base Rate Entities</a:t>
            </a:r>
          </a:p>
          <a:p>
            <a:pPr lvl="2"/>
            <a:r>
              <a:rPr lang="en-AU" sz="2600" dirty="0"/>
              <a:t>Others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Taxation of company distributions</a:t>
            </a:r>
            <a:br>
              <a:rPr lang="en-AU" sz="3600" b="1" dirty="0"/>
            </a:b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2"/>
            <a:r>
              <a:rPr lang="en-AU" sz="2600" dirty="0"/>
              <a:t>History</a:t>
            </a:r>
          </a:p>
          <a:p>
            <a:pPr lvl="2"/>
            <a:r>
              <a:rPr lang="en-AU" sz="2600" dirty="0"/>
              <a:t>Distributions – dividends and amounts not dividends</a:t>
            </a:r>
          </a:p>
          <a:p>
            <a:pPr lvl="2"/>
            <a:r>
              <a:rPr lang="en-AU" sz="2600" dirty="0"/>
              <a:t>Imputation system</a:t>
            </a:r>
          </a:p>
          <a:p>
            <a:pPr lvl="2"/>
            <a:r>
              <a:rPr lang="en-AU" sz="2600" dirty="0"/>
              <a:t>Franking accounts</a:t>
            </a:r>
          </a:p>
          <a:p>
            <a:pPr lvl="2"/>
            <a:r>
              <a:rPr lang="en-AU" sz="2600" dirty="0"/>
              <a:t>Shareholder treatment of company distributions</a:t>
            </a:r>
          </a:p>
          <a:p>
            <a:pPr lvl="2"/>
            <a:r>
              <a:rPr lang="en-AU" sz="2600" dirty="0"/>
              <a:t>Special rules in liquidation</a:t>
            </a:r>
          </a:p>
          <a:p>
            <a:pPr lvl="2"/>
            <a:endParaRPr lang="en-AU" sz="2600" dirty="0"/>
          </a:p>
          <a:p>
            <a:pPr lvl="2"/>
            <a:endParaRPr lang="en-AU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Other features of company taxation</a:t>
            </a:r>
            <a:br>
              <a:rPr lang="en-AU" sz="3600" b="1" dirty="0"/>
            </a:b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2"/>
            <a:r>
              <a:rPr lang="en-AU" sz="2600" dirty="0"/>
              <a:t>Disguised distributions: Division 7A</a:t>
            </a:r>
          </a:p>
          <a:p>
            <a:pPr lvl="2"/>
            <a:r>
              <a:rPr lang="en-AU" sz="2600" dirty="0"/>
              <a:t>Loss utilisation restrictions</a:t>
            </a:r>
          </a:p>
          <a:p>
            <a:pPr lvl="2"/>
            <a:r>
              <a:rPr lang="en-AU" sz="2600" dirty="0"/>
              <a:t>Tax consolidations</a:t>
            </a:r>
          </a:p>
          <a:p>
            <a:pPr lvl="2"/>
            <a:endParaRPr lang="en-AU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197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LAWS 8421 Income tax</vt:lpstr>
      <vt:lpstr>Content</vt:lpstr>
      <vt:lpstr>Legal and tax nature of a company</vt:lpstr>
      <vt:lpstr>What is a company for tax purposes</vt:lpstr>
      <vt:lpstr>How is a company taxed?</vt:lpstr>
      <vt:lpstr>Taxation of company distributions </vt:lpstr>
      <vt:lpstr>Other features of company taxation 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Glenn Davies</cp:lastModifiedBy>
  <cp:revision>123</cp:revision>
  <cp:lastPrinted>2018-09-14T01:41:43Z</cp:lastPrinted>
  <dcterms:created xsi:type="dcterms:W3CDTF">2018-07-16T05:33:15Z</dcterms:created>
  <dcterms:modified xsi:type="dcterms:W3CDTF">2022-07-08T09:00:45Z</dcterms:modified>
</cp:coreProperties>
</file>