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79" r:id="rId5"/>
    <p:sldId id="280" r:id="rId6"/>
    <p:sldId id="281" r:id="rId7"/>
    <p:sldId id="275" r:id="rId8"/>
    <p:sldId id="276" r:id="rId9"/>
    <p:sldId id="277" r:id="rId10"/>
    <p:sldId id="278" r:id="rId11"/>
    <p:sldId id="282"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Kamalnath" initials="AK" lastIdx="1" clrIdx="0">
    <p:extLst>
      <p:ext uri="{19B8F6BF-5375-455C-9EA6-DF929625EA0E}">
        <p15:presenceInfo xmlns:p15="http://schemas.microsoft.com/office/powerpoint/2012/main" userId="2715299325b95b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Kamalnath" userId="2715299325b95bc3" providerId="LiveId" clId="{F4E176FD-20F3-42E8-8C69-89D7479627E1}"/>
    <pc:docChg chg="undo redo custSel addSld delSld modSld">
      <pc:chgData name="Akshaya Kamalnath" userId="2715299325b95bc3" providerId="LiveId" clId="{F4E176FD-20F3-42E8-8C69-89D7479627E1}" dt="2022-03-01T05:51:40.509" v="3088" actId="1592"/>
      <pc:docMkLst>
        <pc:docMk/>
      </pc:docMkLst>
      <pc:sldChg chg="modSp mod">
        <pc:chgData name="Akshaya Kamalnath" userId="2715299325b95bc3" providerId="LiveId" clId="{F4E176FD-20F3-42E8-8C69-89D7479627E1}" dt="2022-02-25T08:03:14.981" v="1203" actId="27636"/>
        <pc:sldMkLst>
          <pc:docMk/>
          <pc:sldMk cId="3133526294" sldId="256"/>
        </pc:sldMkLst>
        <pc:spChg chg="mod">
          <ac:chgData name="Akshaya Kamalnath" userId="2715299325b95bc3" providerId="LiveId" clId="{F4E176FD-20F3-42E8-8C69-89D7479627E1}" dt="2022-02-25T08:03:14.740" v="1198"/>
          <ac:spMkLst>
            <pc:docMk/>
            <pc:sldMk cId="3133526294" sldId="256"/>
            <ac:spMk id="2" creationId="{21632654-06E6-4191-B474-5F788A491177}"/>
          </ac:spMkLst>
        </pc:spChg>
        <pc:spChg chg="mod">
          <ac:chgData name="Akshaya Kamalnath" userId="2715299325b95bc3" providerId="LiveId" clId="{F4E176FD-20F3-42E8-8C69-89D7479627E1}" dt="2022-02-25T08:03:14.981" v="1203" actId="27636"/>
          <ac:spMkLst>
            <pc:docMk/>
            <pc:sldMk cId="3133526294" sldId="256"/>
            <ac:spMk id="3" creationId="{487F1C1A-209E-4A61-8800-E64BDDB119E0}"/>
          </ac:spMkLst>
        </pc:spChg>
      </pc:sldChg>
      <pc:sldChg chg="modSp new mod">
        <pc:chgData name="Akshaya Kamalnath" userId="2715299325b95bc3" providerId="LiveId" clId="{F4E176FD-20F3-42E8-8C69-89D7479627E1}" dt="2022-02-28T14:21:55.955" v="3051" actId="20577"/>
        <pc:sldMkLst>
          <pc:docMk/>
          <pc:sldMk cId="1191213415" sldId="257"/>
        </pc:sldMkLst>
        <pc:spChg chg="mod">
          <ac:chgData name="Akshaya Kamalnath" userId="2715299325b95bc3" providerId="LiveId" clId="{F4E176FD-20F3-42E8-8C69-89D7479627E1}" dt="2022-02-25T08:03:14.740" v="1198"/>
          <ac:spMkLst>
            <pc:docMk/>
            <pc:sldMk cId="1191213415" sldId="257"/>
            <ac:spMk id="2" creationId="{5444A451-B361-47D6-A09D-C62856DA9179}"/>
          </ac:spMkLst>
        </pc:spChg>
        <pc:spChg chg="mod">
          <ac:chgData name="Akshaya Kamalnath" userId="2715299325b95bc3" providerId="LiveId" clId="{F4E176FD-20F3-42E8-8C69-89D7479627E1}" dt="2022-02-28T14:21:55.955" v="3051" actId="20577"/>
          <ac:spMkLst>
            <pc:docMk/>
            <pc:sldMk cId="1191213415" sldId="257"/>
            <ac:spMk id="3" creationId="{635DD091-3F3F-46AB-8423-3F77B118383A}"/>
          </ac:spMkLst>
        </pc:spChg>
      </pc:sldChg>
      <pc:sldChg chg="modSp add del mod">
        <pc:chgData name="Akshaya Kamalnath" userId="2715299325b95bc3" providerId="LiveId" clId="{F4E176FD-20F3-42E8-8C69-89D7479627E1}" dt="2022-02-28T06:16:42.772" v="2451" actId="47"/>
        <pc:sldMkLst>
          <pc:docMk/>
          <pc:sldMk cId="1121195296" sldId="274"/>
        </pc:sldMkLst>
        <pc:spChg chg="mod">
          <ac:chgData name="Akshaya Kamalnath" userId="2715299325b95bc3" providerId="LiveId" clId="{F4E176FD-20F3-42E8-8C69-89D7479627E1}" dt="2022-02-25T08:03:14.740" v="1198"/>
          <ac:spMkLst>
            <pc:docMk/>
            <pc:sldMk cId="1121195296" sldId="274"/>
            <ac:spMk id="2" creationId="{FB00551A-7525-4A5F-BD25-DCC11593FDC1}"/>
          </ac:spMkLst>
        </pc:spChg>
        <pc:spChg chg="mod">
          <ac:chgData name="Akshaya Kamalnath" userId="2715299325b95bc3" providerId="LiveId" clId="{F4E176FD-20F3-42E8-8C69-89D7479627E1}" dt="2022-02-25T08:03:14.947" v="1202" actId="27636"/>
          <ac:spMkLst>
            <pc:docMk/>
            <pc:sldMk cId="1121195296" sldId="274"/>
            <ac:spMk id="3" creationId="{B6B212A4-D752-4EE8-B7B6-C32F7C9755D7}"/>
          </ac:spMkLst>
        </pc:spChg>
      </pc:sldChg>
      <pc:sldChg chg="modSp new mod">
        <pc:chgData name="Akshaya Kamalnath" userId="2715299325b95bc3" providerId="LiveId" clId="{F4E176FD-20F3-42E8-8C69-89D7479627E1}" dt="2022-02-25T08:29:07.133" v="1550" actId="20577"/>
        <pc:sldMkLst>
          <pc:docMk/>
          <pc:sldMk cId="1398424268" sldId="275"/>
        </pc:sldMkLst>
        <pc:spChg chg="mod">
          <ac:chgData name="Akshaya Kamalnath" userId="2715299325b95bc3" providerId="LiveId" clId="{F4E176FD-20F3-42E8-8C69-89D7479627E1}" dt="2022-02-25T08:29:07.133" v="1550" actId="20577"/>
          <ac:spMkLst>
            <pc:docMk/>
            <pc:sldMk cId="1398424268" sldId="275"/>
            <ac:spMk id="2" creationId="{F6C98432-3007-4BDC-A60A-ADD79EC332D0}"/>
          </ac:spMkLst>
        </pc:spChg>
        <pc:spChg chg="mod">
          <ac:chgData name="Akshaya Kamalnath" userId="2715299325b95bc3" providerId="LiveId" clId="{F4E176FD-20F3-42E8-8C69-89D7479627E1}" dt="2022-02-25T08:03:14.906" v="1199" actId="27636"/>
          <ac:spMkLst>
            <pc:docMk/>
            <pc:sldMk cId="1398424268" sldId="275"/>
            <ac:spMk id="3" creationId="{489F243D-1095-4381-BF67-E933A674611E}"/>
          </ac:spMkLst>
        </pc:spChg>
      </pc:sldChg>
      <pc:sldChg chg="modSp new mod">
        <pc:chgData name="Akshaya Kamalnath" userId="2715299325b95bc3" providerId="LiveId" clId="{F4E176FD-20F3-42E8-8C69-89D7479627E1}" dt="2022-02-28T14:55:22.321" v="3063" actId="14100"/>
        <pc:sldMkLst>
          <pc:docMk/>
          <pc:sldMk cId="77817345" sldId="276"/>
        </pc:sldMkLst>
        <pc:spChg chg="mod">
          <ac:chgData name="Akshaya Kamalnath" userId="2715299325b95bc3" providerId="LiveId" clId="{F4E176FD-20F3-42E8-8C69-89D7479627E1}" dt="2022-02-25T08:03:14.740" v="1198"/>
          <ac:spMkLst>
            <pc:docMk/>
            <pc:sldMk cId="77817345" sldId="276"/>
            <ac:spMk id="2" creationId="{13AE0FD9-E97B-48A1-8048-AD5648350713}"/>
          </ac:spMkLst>
        </pc:spChg>
        <pc:spChg chg="mod">
          <ac:chgData name="Akshaya Kamalnath" userId="2715299325b95bc3" providerId="LiveId" clId="{F4E176FD-20F3-42E8-8C69-89D7479627E1}" dt="2022-02-28T14:55:22.321" v="3063" actId="14100"/>
          <ac:spMkLst>
            <pc:docMk/>
            <pc:sldMk cId="77817345" sldId="276"/>
            <ac:spMk id="3" creationId="{9EC47778-B35E-4C37-A49F-126940F6AF18}"/>
          </ac:spMkLst>
        </pc:spChg>
      </pc:sldChg>
      <pc:sldChg chg="modSp new mod">
        <pc:chgData name="Akshaya Kamalnath" userId="2715299325b95bc3" providerId="LiveId" clId="{F4E176FD-20F3-42E8-8C69-89D7479627E1}" dt="2022-02-25T08:03:14.932" v="1201" actId="27636"/>
        <pc:sldMkLst>
          <pc:docMk/>
          <pc:sldMk cId="1665626801" sldId="277"/>
        </pc:sldMkLst>
        <pc:spChg chg="mod">
          <ac:chgData name="Akshaya Kamalnath" userId="2715299325b95bc3" providerId="LiveId" clId="{F4E176FD-20F3-42E8-8C69-89D7479627E1}" dt="2022-02-25T08:03:14.740" v="1198"/>
          <ac:spMkLst>
            <pc:docMk/>
            <pc:sldMk cId="1665626801" sldId="277"/>
            <ac:spMk id="2" creationId="{6F8E2A9B-CD2B-4FF6-84D2-45B7442E694C}"/>
          </ac:spMkLst>
        </pc:spChg>
        <pc:spChg chg="mod">
          <ac:chgData name="Akshaya Kamalnath" userId="2715299325b95bc3" providerId="LiveId" clId="{F4E176FD-20F3-42E8-8C69-89D7479627E1}" dt="2022-02-25T08:03:14.932" v="1201" actId="27636"/>
          <ac:spMkLst>
            <pc:docMk/>
            <pc:sldMk cId="1665626801" sldId="277"/>
            <ac:spMk id="3" creationId="{F82C7826-257C-4B08-BC94-E43C586BE419}"/>
          </ac:spMkLst>
        </pc:spChg>
      </pc:sldChg>
      <pc:sldChg chg="modSp new mod">
        <pc:chgData name="Akshaya Kamalnath" userId="2715299325b95bc3" providerId="LiveId" clId="{F4E176FD-20F3-42E8-8C69-89D7479627E1}" dt="2022-02-28T15:01:57.241" v="3071" actId="20577"/>
        <pc:sldMkLst>
          <pc:docMk/>
          <pc:sldMk cId="1718131947" sldId="278"/>
        </pc:sldMkLst>
        <pc:spChg chg="mod">
          <ac:chgData name="Akshaya Kamalnath" userId="2715299325b95bc3" providerId="LiveId" clId="{F4E176FD-20F3-42E8-8C69-89D7479627E1}" dt="2022-02-28T15:01:57.241" v="3071" actId="20577"/>
          <ac:spMkLst>
            <pc:docMk/>
            <pc:sldMk cId="1718131947" sldId="278"/>
            <ac:spMk id="2" creationId="{926097B9-9543-4755-B08B-9C8FCFCB5F1E}"/>
          </ac:spMkLst>
        </pc:spChg>
        <pc:spChg chg="mod">
          <ac:chgData name="Akshaya Kamalnath" userId="2715299325b95bc3" providerId="LiveId" clId="{F4E176FD-20F3-42E8-8C69-89D7479627E1}" dt="2022-02-25T08:03:14.740" v="1198"/>
          <ac:spMkLst>
            <pc:docMk/>
            <pc:sldMk cId="1718131947" sldId="278"/>
            <ac:spMk id="3" creationId="{2A5B4225-44D1-4CED-AA32-1EC1D0135316}"/>
          </ac:spMkLst>
        </pc:spChg>
      </pc:sldChg>
      <pc:sldChg chg="addSp delSp modSp new mod addCm delCm">
        <pc:chgData name="Akshaya Kamalnath" userId="2715299325b95bc3" providerId="LiveId" clId="{F4E176FD-20F3-42E8-8C69-89D7479627E1}" dt="2022-03-01T05:51:40.509" v="3088" actId="1592"/>
        <pc:sldMkLst>
          <pc:docMk/>
          <pc:sldMk cId="874829215" sldId="279"/>
        </pc:sldMkLst>
        <pc:spChg chg="mod">
          <ac:chgData name="Akshaya Kamalnath" userId="2715299325b95bc3" providerId="LiveId" clId="{F4E176FD-20F3-42E8-8C69-89D7479627E1}" dt="2022-02-25T08:03:14.740" v="1198"/>
          <ac:spMkLst>
            <pc:docMk/>
            <pc:sldMk cId="874829215" sldId="279"/>
            <ac:spMk id="2" creationId="{0B175E37-A80B-4AC8-856C-E9752CE7D38E}"/>
          </ac:spMkLst>
        </pc:spChg>
        <pc:spChg chg="del">
          <ac:chgData name="Akshaya Kamalnath" userId="2715299325b95bc3" providerId="LiveId" clId="{F4E176FD-20F3-42E8-8C69-89D7479627E1}" dt="2022-02-25T08:02:32.404" v="1151" actId="1032"/>
          <ac:spMkLst>
            <pc:docMk/>
            <pc:sldMk cId="874829215" sldId="279"/>
            <ac:spMk id="3" creationId="{D1BD1EAC-F84E-4B0F-B7E1-B1E17CE02251}"/>
          </ac:spMkLst>
        </pc:spChg>
        <pc:graphicFrameChg chg="add mod modGraphic">
          <ac:chgData name="Akshaya Kamalnath" userId="2715299325b95bc3" providerId="LiveId" clId="{F4E176FD-20F3-42E8-8C69-89D7479627E1}" dt="2022-02-25T08:11:04.651" v="1403" actId="20577"/>
          <ac:graphicFrameMkLst>
            <pc:docMk/>
            <pc:sldMk cId="874829215" sldId="279"/>
            <ac:graphicFrameMk id="4" creationId="{BE1447FE-1922-403C-8D70-0C56E1163A58}"/>
          </ac:graphicFrameMkLst>
        </pc:graphicFrameChg>
      </pc:sldChg>
      <pc:sldChg chg="modSp new mod">
        <pc:chgData name="Akshaya Kamalnath" userId="2715299325b95bc3" providerId="LiveId" clId="{F4E176FD-20F3-42E8-8C69-89D7479627E1}" dt="2022-02-28T14:29:20.976" v="3062" actId="20577"/>
        <pc:sldMkLst>
          <pc:docMk/>
          <pc:sldMk cId="542908729" sldId="280"/>
        </pc:sldMkLst>
        <pc:spChg chg="mod">
          <ac:chgData name="Akshaya Kamalnath" userId="2715299325b95bc3" providerId="LiveId" clId="{F4E176FD-20F3-42E8-8C69-89D7479627E1}" dt="2022-02-25T08:12:43.763" v="1419" actId="20577"/>
          <ac:spMkLst>
            <pc:docMk/>
            <pc:sldMk cId="542908729" sldId="280"/>
            <ac:spMk id="2" creationId="{42197D08-6785-4253-AA1A-FB82F713BEEA}"/>
          </ac:spMkLst>
        </pc:spChg>
        <pc:spChg chg="mod">
          <ac:chgData name="Akshaya Kamalnath" userId="2715299325b95bc3" providerId="LiveId" clId="{F4E176FD-20F3-42E8-8C69-89D7479627E1}" dt="2022-02-28T14:29:20.976" v="3062" actId="20577"/>
          <ac:spMkLst>
            <pc:docMk/>
            <pc:sldMk cId="542908729" sldId="280"/>
            <ac:spMk id="3" creationId="{8F447729-230F-46D6-9E51-32E1BA09BB4C}"/>
          </ac:spMkLst>
        </pc:spChg>
      </pc:sldChg>
      <pc:sldChg chg="modSp new del mod">
        <pc:chgData name="Akshaya Kamalnath" userId="2715299325b95bc3" providerId="LiveId" clId="{F4E176FD-20F3-42E8-8C69-89D7479627E1}" dt="2022-02-25T08:07:49.797" v="1353" actId="47"/>
        <pc:sldMkLst>
          <pc:docMk/>
          <pc:sldMk cId="2205235840" sldId="280"/>
        </pc:sldMkLst>
        <pc:spChg chg="mod">
          <ac:chgData name="Akshaya Kamalnath" userId="2715299325b95bc3" providerId="LiveId" clId="{F4E176FD-20F3-42E8-8C69-89D7479627E1}" dt="2022-02-25T08:05:58.520" v="1255" actId="20577"/>
          <ac:spMkLst>
            <pc:docMk/>
            <pc:sldMk cId="2205235840" sldId="280"/>
            <ac:spMk id="3" creationId="{46B4AD03-F666-458B-A220-B3D0A57FEAE2}"/>
          </ac:spMkLst>
        </pc:spChg>
      </pc:sldChg>
      <pc:sldChg chg="addSp delSp modSp new mod">
        <pc:chgData name="Akshaya Kamalnath" userId="2715299325b95bc3" providerId="LiveId" clId="{F4E176FD-20F3-42E8-8C69-89D7479627E1}" dt="2022-02-25T08:28:56.888" v="1547" actId="20577"/>
        <pc:sldMkLst>
          <pc:docMk/>
          <pc:sldMk cId="2672314850" sldId="281"/>
        </pc:sldMkLst>
        <pc:spChg chg="mod">
          <ac:chgData name="Akshaya Kamalnath" userId="2715299325b95bc3" providerId="LiveId" clId="{F4E176FD-20F3-42E8-8C69-89D7479627E1}" dt="2022-02-25T08:25:05.844" v="1476" actId="20577"/>
          <ac:spMkLst>
            <pc:docMk/>
            <pc:sldMk cId="2672314850" sldId="281"/>
            <ac:spMk id="2" creationId="{0412B6E5-3F6D-4474-872D-9DC252F57796}"/>
          </ac:spMkLst>
        </pc:spChg>
        <pc:spChg chg="del">
          <ac:chgData name="Akshaya Kamalnath" userId="2715299325b95bc3" providerId="LiveId" clId="{F4E176FD-20F3-42E8-8C69-89D7479627E1}" dt="2022-02-25T08:25:20.735" v="1477" actId="1032"/>
          <ac:spMkLst>
            <pc:docMk/>
            <pc:sldMk cId="2672314850" sldId="281"/>
            <ac:spMk id="3" creationId="{FE0C7343-37A2-4F5C-BC50-120FA6F3AE8B}"/>
          </ac:spMkLst>
        </pc:spChg>
        <pc:graphicFrameChg chg="add mod modGraphic">
          <ac:chgData name="Akshaya Kamalnath" userId="2715299325b95bc3" providerId="LiveId" clId="{F4E176FD-20F3-42E8-8C69-89D7479627E1}" dt="2022-02-25T08:28:56.888" v="1547" actId="20577"/>
          <ac:graphicFrameMkLst>
            <pc:docMk/>
            <pc:sldMk cId="2672314850" sldId="281"/>
            <ac:graphicFrameMk id="4" creationId="{FA5AAFE7-0970-4362-BB94-BA514CB1AC8B}"/>
          </ac:graphicFrameMkLst>
        </pc:graphicFrameChg>
      </pc:sldChg>
      <pc:sldChg chg="modSp new mod">
        <pc:chgData name="Akshaya Kamalnath" userId="2715299325b95bc3" providerId="LiveId" clId="{F4E176FD-20F3-42E8-8C69-89D7479627E1}" dt="2022-02-28T15:07:25.054" v="3083" actId="313"/>
        <pc:sldMkLst>
          <pc:docMk/>
          <pc:sldMk cId="2939524720" sldId="282"/>
        </pc:sldMkLst>
        <pc:spChg chg="mod">
          <ac:chgData name="Akshaya Kamalnath" userId="2715299325b95bc3" providerId="LiveId" clId="{F4E176FD-20F3-42E8-8C69-89D7479627E1}" dt="2022-02-28T05:00:58.317" v="1623" actId="20577"/>
          <ac:spMkLst>
            <pc:docMk/>
            <pc:sldMk cId="2939524720" sldId="282"/>
            <ac:spMk id="2" creationId="{3289E7F6-0125-4E84-B86B-0DFDEAB1E65A}"/>
          </ac:spMkLst>
        </pc:spChg>
        <pc:spChg chg="mod">
          <ac:chgData name="Akshaya Kamalnath" userId="2715299325b95bc3" providerId="LiveId" clId="{F4E176FD-20F3-42E8-8C69-89D7479627E1}" dt="2022-02-28T15:07:25.054" v="3083" actId="313"/>
          <ac:spMkLst>
            <pc:docMk/>
            <pc:sldMk cId="2939524720" sldId="282"/>
            <ac:spMk id="3" creationId="{26777EBF-AAFC-4E84-8FD0-15AD6F24A3E5}"/>
          </ac:spMkLst>
        </pc:spChg>
      </pc:sldChg>
      <pc:sldChg chg="addSp modSp new mod">
        <pc:chgData name="Akshaya Kamalnath" userId="2715299325b95bc3" providerId="LiveId" clId="{F4E176FD-20F3-42E8-8C69-89D7479627E1}" dt="2022-02-28T15:08:50.060" v="3087" actId="20577"/>
        <pc:sldMkLst>
          <pc:docMk/>
          <pc:sldMk cId="4121570804" sldId="283"/>
        </pc:sldMkLst>
        <pc:spChg chg="mod">
          <ac:chgData name="Akshaya Kamalnath" userId="2715299325b95bc3" providerId="LiveId" clId="{F4E176FD-20F3-42E8-8C69-89D7479627E1}" dt="2022-02-28T15:08:50.060" v="3087" actId="20577"/>
          <ac:spMkLst>
            <pc:docMk/>
            <pc:sldMk cId="4121570804" sldId="283"/>
            <ac:spMk id="2" creationId="{AAD0E7B2-522D-4553-9C81-7C19312D9C86}"/>
          </ac:spMkLst>
        </pc:spChg>
        <pc:spChg chg="mod">
          <ac:chgData name="Akshaya Kamalnath" userId="2715299325b95bc3" providerId="LiveId" clId="{F4E176FD-20F3-42E8-8C69-89D7479627E1}" dt="2022-02-28T10:48:27.596" v="2661" actId="20577"/>
          <ac:spMkLst>
            <pc:docMk/>
            <pc:sldMk cId="4121570804" sldId="283"/>
            <ac:spMk id="3" creationId="{E42B6569-7612-46FE-980A-11EE021B02DE}"/>
          </ac:spMkLst>
        </pc:spChg>
        <pc:picChg chg="add mod">
          <ac:chgData name="Akshaya Kamalnath" userId="2715299325b95bc3" providerId="LiveId" clId="{F4E176FD-20F3-42E8-8C69-89D7479627E1}" dt="2022-02-28T10:58:06.065" v="2663" actId="1076"/>
          <ac:picMkLst>
            <pc:docMk/>
            <pc:sldMk cId="4121570804" sldId="283"/>
            <ac:picMk id="5" creationId="{7D70DA91-0DD2-436B-A991-A763BAA0B2DA}"/>
          </ac:picMkLst>
        </pc:picChg>
      </pc:sldChg>
      <pc:sldChg chg="modSp new mod">
        <pc:chgData name="Akshaya Kamalnath" userId="2715299325b95bc3" providerId="LiveId" clId="{F4E176FD-20F3-42E8-8C69-89D7479627E1}" dt="2022-02-28T14:21:43.827" v="3046" actId="20577"/>
        <pc:sldMkLst>
          <pc:docMk/>
          <pc:sldMk cId="59986688" sldId="284"/>
        </pc:sldMkLst>
        <pc:spChg chg="mod">
          <ac:chgData name="Akshaya Kamalnath" userId="2715299325b95bc3" providerId="LiveId" clId="{F4E176FD-20F3-42E8-8C69-89D7479627E1}" dt="2022-02-28T11:00:57.851" v="2998" actId="20577"/>
          <ac:spMkLst>
            <pc:docMk/>
            <pc:sldMk cId="59986688" sldId="284"/>
            <ac:spMk id="2" creationId="{74AD5842-AE89-4F45-B237-C4603E93A151}"/>
          </ac:spMkLst>
        </pc:spChg>
        <pc:spChg chg="mod">
          <ac:chgData name="Akshaya Kamalnath" userId="2715299325b95bc3" providerId="LiveId" clId="{F4E176FD-20F3-42E8-8C69-89D7479627E1}" dt="2022-02-28T14:21:43.827" v="3046" actId="20577"/>
          <ac:spMkLst>
            <pc:docMk/>
            <pc:sldMk cId="59986688" sldId="284"/>
            <ac:spMk id="3" creationId="{CE2AED1E-3B42-4201-8FC1-0D275F7E0F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FAB2D9-FF18-42F8-9800-D00740EE831D}"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255EAACC-FC4B-4C9F-BAE7-4E76676B804C}">
      <dgm:prSet phldrT="[Text]" custT="1"/>
      <dgm:spPr/>
      <dgm:t>
        <a:bodyPr/>
        <a:lstStyle/>
        <a:p>
          <a:r>
            <a:rPr lang="en-IN" sz="3200" dirty="0"/>
            <a:t>Financial viability (insolvent or imminently insolvent)  </a:t>
          </a:r>
        </a:p>
      </dgm:t>
    </dgm:pt>
    <dgm:pt modelId="{77564E63-42DF-45D4-ADDB-24CEBF2D3091}" type="parTrans" cxnId="{D2D9094E-A1C1-450B-8ED2-EE98A50068F6}">
      <dgm:prSet/>
      <dgm:spPr/>
      <dgm:t>
        <a:bodyPr/>
        <a:lstStyle/>
        <a:p>
          <a:endParaRPr lang="en-IN"/>
        </a:p>
      </dgm:t>
    </dgm:pt>
    <dgm:pt modelId="{BB56624C-4AD9-42A6-98D7-9B7B83F4979E}" type="sibTrans" cxnId="{D2D9094E-A1C1-450B-8ED2-EE98A50068F6}">
      <dgm:prSet/>
      <dgm:spPr/>
      <dgm:t>
        <a:bodyPr/>
        <a:lstStyle/>
        <a:p>
          <a:endParaRPr lang="en-IN"/>
        </a:p>
      </dgm:t>
    </dgm:pt>
    <dgm:pt modelId="{27E9B92F-9E91-495D-8DB8-2ABD1BE4F45F}">
      <dgm:prSet phldrT="[Text]"/>
      <dgm:spPr/>
      <dgm:t>
        <a:bodyPr/>
        <a:lstStyle/>
        <a:p>
          <a:r>
            <a:rPr lang="en-IN" dirty="0"/>
            <a:t>Economic viability (Going concern value &gt; liquidation value)</a:t>
          </a:r>
        </a:p>
      </dgm:t>
    </dgm:pt>
    <dgm:pt modelId="{D1C3D2C5-F399-4576-A80A-9E9E80A05664}" type="parTrans" cxnId="{5E195CEB-FAD7-4115-B837-9D4687E7B94D}">
      <dgm:prSet/>
      <dgm:spPr/>
      <dgm:t>
        <a:bodyPr/>
        <a:lstStyle/>
        <a:p>
          <a:endParaRPr lang="en-IN"/>
        </a:p>
      </dgm:t>
    </dgm:pt>
    <dgm:pt modelId="{91782E41-0A73-41D2-9B0D-BDEEFAA6DBC4}" type="sibTrans" cxnId="{5E195CEB-FAD7-4115-B837-9D4687E7B94D}">
      <dgm:prSet/>
      <dgm:spPr/>
      <dgm:t>
        <a:bodyPr/>
        <a:lstStyle/>
        <a:p>
          <a:endParaRPr lang="en-IN"/>
        </a:p>
      </dgm:t>
    </dgm:pt>
    <dgm:pt modelId="{1C438F5F-F90E-4B7F-8686-FEE2088582F0}">
      <dgm:prSet phldrT="[Text]"/>
      <dgm:spPr/>
      <dgm:t>
        <a:bodyPr/>
        <a:lstStyle/>
        <a:p>
          <a:r>
            <a:rPr lang="en-IN" dirty="0"/>
            <a:t>Real life examples (usually a mix of both)</a:t>
          </a:r>
        </a:p>
      </dgm:t>
    </dgm:pt>
    <dgm:pt modelId="{A64E8B4F-6E5E-4278-8E1D-F738349D1A44}" type="parTrans" cxnId="{626BB180-2DA0-4C48-9F5D-C7405731DAB0}">
      <dgm:prSet/>
      <dgm:spPr/>
      <dgm:t>
        <a:bodyPr/>
        <a:lstStyle/>
        <a:p>
          <a:endParaRPr lang="en-IN"/>
        </a:p>
      </dgm:t>
    </dgm:pt>
    <dgm:pt modelId="{D7FB5BF6-855D-4DFA-AC22-1FA53E404713}" type="sibTrans" cxnId="{626BB180-2DA0-4C48-9F5D-C7405731DAB0}">
      <dgm:prSet/>
      <dgm:spPr/>
      <dgm:t>
        <a:bodyPr/>
        <a:lstStyle/>
        <a:p>
          <a:endParaRPr lang="en-IN"/>
        </a:p>
      </dgm:t>
    </dgm:pt>
    <dgm:pt modelId="{98D3E70D-D125-43DB-B630-ACB0A3D87A2B}" type="pres">
      <dgm:prSet presAssocID="{09FAB2D9-FF18-42F8-9800-D00740EE831D}" presName="diagram" presStyleCnt="0">
        <dgm:presLayoutVars>
          <dgm:dir/>
          <dgm:resizeHandles val="exact"/>
        </dgm:presLayoutVars>
      </dgm:prSet>
      <dgm:spPr/>
    </dgm:pt>
    <dgm:pt modelId="{0A2E5037-BB0B-4B44-83BF-975974B66F86}" type="pres">
      <dgm:prSet presAssocID="{255EAACC-FC4B-4C9F-BAE7-4E76676B804C}" presName="node" presStyleLbl="node1" presStyleIdx="0" presStyleCnt="3" custAng="0">
        <dgm:presLayoutVars>
          <dgm:bulletEnabled val="1"/>
        </dgm:presLayoutVars>
      </dgm:prSet>
      <dgm:spPr/>
    </dgm:pt>
    <dgm:pt modelId="{5174CF36-BD8E-4DD1-8F76-C38164754E8B}" type="pres">
      <dgm:prSet presAssocID="{BB56624C-4AD9-42A6-98D7-9B7B83F4979E}" presName="sibTrans" presStyleCnt="0"/>
      <dgm:spPr/>
    </dgm:pt>
    <dgm:pt modelId="{34825936-EE75-4364-B05B-4A7161300544}" type="pres">
      <dgm:prSet presAssocID="{27E9B92F-9E91-495D-8DB8-2ABD1BE4F45F}" presName="node" presStyleLbl="node1" presStyleIdx="1" presStyleCnt="3">
        <dgm:presLayoutVars>
          <dgm:bulletEnabled val="1"/>
        </dgm:presLayoutVars>
      </dgm:prSet>
      <dgm:spPr/>
    </dgm:pt>
    <dgm:pt modelId="{85F81F56-3F4F-4DDC-B0A1-AEA75BD0C04B}" type="pres">
      <dgm:prSet presAssocID="{91782E41-0A73-41D2-9B0D-BDEEFAA6DBC4}" presName="sibTrans" presStyleCnt="0"/>
      <dgm:spPr/>
    </dgm:pt>
    <dgm:pt modelId="{0C9F0C41-DD0A-4522-A77D-FD9333640D02}" type="pres">
      <dgm:prSet presAssocID="{1C438F5F-F90E-4B7F-8686-FEE2088582F0}" presName="node" presStyleLbl="node1" presStyleIdx="2" presStyleCnt="3">
        <dgm:presLayoutVars>
          <dgm:bulletEnabled val="1"/>
        </dgm:presLayoutVars>
      </dgm:prSet>
      <dgm:spPr/>
    </dgm:pt>
  </dgm:ptLst>
  <dgm:cxnLst>
    <dgm:cxn modelId="{B644A426-2437-4834-96F1-49EB475CB56A}" type="presOf" srcId="{27E9B92F-9E91-495D-8DB8-2ABD1BE4F45F}" destId="{34825936-EE75-4364-B05B-4A7161300544}" srcOrd="0" destOrd="0" presId="urn:microsoft.com/office/officeart/2005/8/layout/default"/>
    <dgm:cxn modelId="{7AD26C3B-17CD-4F3B-8AF1-9DC3BBD26E2A}" type="presOf" srcId="{1C438F5F-F90E-4B7F-8686-FEE2088582F0}" destId="{0C9F0C41-DD0A-4522-A77D-FD9333640D02}" srcOrd="0" destOrd="0" presId="urn:microsoft.com/office/officeart/2005/8/layout/default"/>
    <dgm:cxn modelId="{D2D9094E-A1C1-450B-8ED2-EE98A50068F6}" srcId="{09FAB2D9-FF18-42F8-9800-D00740EE831D}" destId="{255EAACC-FC4B-4C9F-BAE7-4E76676B804C}" srcOrd="0" destOrd="0" parTransId="{77564E63-42DF-45D4-ADDB-24CEBF2D3091}" sibTransId="{BB56624C-4AD9-42A6-98D7-9B7B83F4979E}"/>
    <dgm:cxn modelId="{0CA39776-3B5F-4D65-ADD9-CA632D025EF1}" type="presOf" srcId="{09FAB2D9-FF18-42F8-9800-D00740EE831D}" destId="{98D3E70D-D125-43DB-B630-ACB0A3D87A2B}" srcOrd="0" destOrd="0" presId="urn:microsoft.com/office/officeart/2005/8/layout/default"/>
    <dgm:cxn modelId="{626BB180-2DA0-4C48-9F5D-C7405731DAB0}" srcId="{09FAB2D9-FF18-42F8-9800-D00740EE831D}" destId="{1C438F5F-F90E-4B7F-8686-FEE2088582F0}" srcOrd="2" destOrd="0" parTransId="{A64E8B4F-6E5E-4278-8E1D-F738349D1A44}" sibTransId="{D7FB5BF6-855D-4DFA-AC22-1FA53E404713}"/>
    <dgm:cxn modelId="{5E195CEB-FAD7-4115-B837-9D4687E7B94D}" srcId="{09FAB2D9-FF18-42F8-9800-D00740EE831D}" destId="{27E9B92F-9E91-495D-8DB8-2ABD1BE4F45F}" srcOrd="1" destOrd="0" parTransId="{D1C3D2C5-F399-4576-A80A-9E9E80A05664}" sibTransId="{91782E41-0A73-41D2-9B0D-BDEEFAA6DBC4}"/>
    <dgm:cxn modelId="{B60B57FA-5B5F-409B-9847-816E5CB0341D}" type="presOf" srcId="{255EAACC-FC4B-4C9F-BAE7-4E76676B804C}" destId="{0A2E5037-BB0B-4B44-83BF-975974B66F86}" srcOrd="0" destOrd="0" presId="urn:microsoft.com/office/officeart/2005/8/layout/default"/>
    <dgm:cxn modelId="{717C04BD-B6A2-4601-B595-7829DCDDC641}" type="presParOf" srcId="{98D3E70D-D125-43DB-B630-ACB0A3D87A2B}" destId="{0A2E5037-BB0B-4B44-83BF-975974B66F86}" srcOrd="0" destOrd="0" presId="urn:microsoft.com/office/officeart/2005/8/layout/default"/>
    <dgm:cxn modelId="{EC0AA1CE-C4CF-4545-AC70-70D7923A0CCE}" type="presParOf" srcId="{98D3E70D-D125-43DB-B630-ACB0A3D87A2B}" destId="{5174CF36-BD8E-4DD1-8F76-C38164754E8B}" srcOrd="1" destOrd="0" presId="urn:microsoft.com/office/officeart/2005/8/layout/default"/>
    <dgm:cxn modelId="{4CF0F48E-275C-433F-97CB-209DE185BF23}" type="presParOf" srcId="{98D3E70D-D125-43DB-B630-ACB0A3D87A2B}" destId="{34825936-EE75-4364-B05B-4A7161300544}" srcOrd="2" destOrd="0" presId="urn:microsoft.com/office/officeart/2005/8/layout/default"/>
    <dgm:cxn modelId="{5AFC5950-4495-45BB-BE83-315439F92EA8}" type="presParOf" srcId="{98D3E70D-D125-43DB-B630-ACB0A3D87A2B}" destId="{85F81F56-3F4F-4DDC-B0A1-AEA75BD0C04B}" srcOrd="3" destOrd="0" presId="urn:microsoft.com/office/officeart/2005/8/layout/default"/>
    <dgm:cxn modelId="{2924C72C-5A93-45AF-92DC-BB2FDF8683FF}" type="presParOf" srcId="{98D3E70D-D125-43DB-B630-ACB0A3D87A2B}" destId="{0C9F0C41-DD0A-4522-A77D-FD9333640D0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308B95-D5D7-4C85-9AAE-6A1978A535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EE2253A-F4E5-4056-9FAD-17E05279575D}">
      <dgm:prSet phldrT="[Text]"/>
      <dgm:spPr/>
      <dgm:t>
        <a:bodyPr/>
        <a:lstStyle/>
        <a:p>
          <a:r>
            <a:rPr lang="en-IN" dirty="0"/>
            <a:t>IP </a:t>
          </a:r>
          <a:r>
            <a:rPr lang="en-IN" dirty="0" err="1"/>
            <a:t>centered</a:t>
          </a:r>
          <a:r>
            <a:rPr lang="en-IN" dirty="0"/>
            <a:t> (creditors + IP)</a:t>
          </a:r>
        </a:p>
      </dgm:t>
    </dgm:pt>
    <dgm:pt modelId="{B3880318-FCF0-4CEE-BC70-EC6D7302FEAE}" type="parTrans" cxnId="{7BC2A8CA-1C24-4BE4-B30C-E746B253F948}">
      <dgm:prSet/>
      <dgm:spPr/>
      <dgm:t>
        <a:bodyPr/>
        <a:lstStyle/>
        <a:p>
          <a:endParaRPr lang="en-IN"/>
        </a:p>
      </dgm:t>
    </dgm:pt>
    <dgm:pt modelId="{2423C1AC-F256-48F7-B492-3493B087F6D2}" type="sibTrans" cxnId="{7BC2A8CA-1C24-4BE4-B30C-E746B253F948}">
      <dgm:prSet/>
      <dgm:spPr/>
      <dgm:t>
        <a:bodyPr/>
        <a:lstStyle/>
        <a:p>
          <a:endParaRPr lang="en-IN"/>
        </a:p>
      </dgm:t>
    </dgm:pt>
    <dgm:pt modelId="{ACA3B936-B8CD-48F4-887C-C6EF23649308}">
      <dgm:prSet phldrT="[Text]"/>
      <dgm:spPr/>
      <dgm:t>
        <a:bodyPr/>
        <a:lstStyle/>
        <a:p>
          <a:r>
            <a:rPr lang="en-IN" dirty="0"/>
            <a:t>Non-IP </a:t>
          </a:r>
          <a:r>
            <a:rPr lang="en-IN" dirty="0" err="1"/>
            <a:t>centered</a:t>
          </a:r>
          <a:r>
            <a:rPr lang="en-IN" dirty="0"/>
            <a:t> (creditors + court)</a:t>
          </a:r>
        </a:p>
      </dgm:t>
    </dgm:pt>
    <dgm:pt modelId="{CBD1A9BB-0F2F-4D28-81AC-F59CCE658607}" type="parTrans" cxnId="{01BE1465-F111-43C3-861F-B103A240D646}">
      <dgm:prSet/>
      <dgm:spPr/>
      <dgm:t>
        <a:bodyPr/>
        <a:lstStyle/>
        <a:p>
          <a:endParaRPr lang="en-IN"/>
        </a:p>
      </dgm:t>
    </dgm:pt>
    <dgm:pt modelId="{A276A99B-E0E9-4C8A-A571-F62843B29733}" type="sibTrans" cxnId="{01BE1465-F111-43C3-861F-B103A240D646}">
      <dgm:prSet/>
      <dgm:spPr/>
      <dgm:t>
        <a:bodyPr/>
        <a:lstStyle/>
        <a:p>
          <a:endParaRPr lang="en-IN"/>
        </a:p>
      </dgm:t>
    </dgm:pt>
    <dgm:pt modelId="{40EBE7E2-FDD4-4EEE-A948-C0940BFA91C0}" type="pres">
      <dgm:prSet presAssocID="{35308B95-D5D7-4C85-9AAE-6A1978A5359B}" presName="diagram" presStyleCnt="0">
        <dgm:presLayoutVars>
          <dgm:dir/>
          <dgm:resizeHandles val="exact"/>
        </dgm:presLayoutVars>
      </dgm:prSet>
      <dgm:spPr/>
    </dgm:pt>
    <dgm:pt modelId="{94A4F1BD-9C7A-4922-9B96-256D4DB9ADBF}" type="pres">
      <dgm:prSet presAssocID="{BEE2253A-F4E5-4056-9FAD-17E05279575D}" presName="node" presStyleLbl="node1" presStyleIdx="0" presStyleCnt="2">
        <dgm:presLayoutVars>
          <dgm:bulletEnabled val="1"/>
        </dgm:presLayoutVars>
      </dgm:prSet>
      <dgm:spPr/>
    </dgm:pt>
    <dgm:pt modelId="{B1509725-9144-46DF-B936-9602C011A446}" type="pres">
      <dgm:prSet presAssocID="{2423C1AC-F256-48F7-B492-3493B087F6D2}" presName="sibTrans" presStyleCnt="0"/>
      <dgm:spPr/>
    </dgm:pt>
    <dgm:pt modelId="{78B45BDE-68F2-4725-8634-B9F5814A4697}" type="pres">
      <dgm:prSet presAssocID="{ACA3B936-B8CD-48F4-887C-C6EF23649308}" presName="node" presStyleLbl="node1" presStyleIdx="1" presStyleCnt="2">
        <dgm:presLayoutVars>
          <dgm:bulletEnabled val="1"/>
        </dgm:presLayoutVars>
      </dgm:prSet>
      <dgm:spPr/>
    </dgm:pt>
  </dgm:ptLst>
  <dgm:cxnLst>
    <dgm:cxn modelId="{F65C0331-A25C-43A5-9AF0-B051C3AAB258}" type="presOf" srcId="{BEE2253A-F4E5-4056-9FAD-17E05279575D}" destId="{94A4F1BD-9C7A-4922-9B96-256D4DB9ADBF}" srcOrd="0" destOrd="0" presId="urn:microsoft.com/office/officeart/2005/8/layout/default"/>
    <dgm:cxn modelId="{01BE1465-F111-43C3-861F-B103A240D646}" srcId="{35308B95-D5D7-4C85-9AAE-6A1978A5359B}" destId="{ACA3B936-B8CD-48F4-887C-C6EF23649308}" srcOrd="1" destOrd="0" parTransId="{CBD1A9BB-0F2F-4D28-81AC-F59CCE658607}" sibTransId="{A276A99B-E0E9-4C8A-A571-F62843B29733}"/>
    <dgm:cxn modelId="{0BC4A189-BBAD-475D-A6CC-A64230F1076F}" type="presOf" srcId="{35308B95-D5D7-4C85-9AAE-6A1978A5359B}" destId="{40EBE7E2-FDD4-4EEE-A948-C0940BFA91C0}" srcOrd="0" destOrd="0" presId="urn:microsoft.com/office/officeart/2005/8/layout/default"/>
    <dgm:cxn modelId="{A7B7EBB1-D3B6-4C60-85E2-C31BF3CD596E}" type="presOf" srcId="{ACA3B936-B8CD-48F4-887C-C6EF23649308}" destId="{78B45BDE-68F2-4725-8634-B9F5814A4697}" srcOrd="0" destOrd="0" presId="urn:microsoft.com/office/officeart/2005/8/layout/default"/>
    <dgm:cxn modelId="{7BC2A8CA-1C24-4BE4-B30C-E746B253F948}" srcId="{35308B95-D5D7-4C85-9AAE-6A1978A5359B}" destId="{BEE2253A-F4E5-4056-9FAD-17E05279575D}" srcOrd="0" destOrd="0" parTransId="{B3880318-FCF0-4CEE-BC70-EC6D7302FEAE}" sibTransId="{2423C1AC-F256-48F7-B492-3493B087F6D2}"/>
    <dgm:cxn modelId="{906DD984-7A5B-432E-91DE-0203712C069A}" type="presParOf" srcId="{40EBE7E2-FDD4-4EEE-A948-C0940BFA91C0}" destId="{94A4F1BD-9C7A-4922-9B96-256D4DB9ADBF}" srcOrd="0" destOrd="0" presId="urn:microsoft.com/office/officeart/2005/8/layout/default"/>
    <dgm:cxn modelId="{8B0DDD79-1491-460B-9D4F-129AA5E170F2}" type="presParOf" srcId="{40EBE7E2-FDD4-4EEE-A948-C0940BFA91C0}" destId="{B1509725-9144-46DF-B936-9602C011A446}" srcOrd="1" destOrd="0" presId="urn:microsoft.com/office/officeart/2005/8/layout/default"/>
    <dgm:cxn modelId="{6EA72F42-16CC-4904-BC57-2FE1C1FD3DB1}" type="presParOf" srcId="{40EBE7E2-FDD4-4EEE-A948-C0940BFA91C0}" destId="{78B45BDE-68F2-4725-8634-B9F5814A469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E5037-BB0B-4B44-83BF-975974B66F86}">
      <dsp:nvSpPr>
        <dsp:cNvPr id="0" name=""/>
        <dsp:cNvSpPr/>
      </dsp:nvSpPr>
      <dsp:spPr>
        <a:xfrm>
          <a:off x="0" y="1068387"/>
          <a:ext cx="3143249" cy="188595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Financial viability (insolvent or imminently insolvent)  </a:t>
          </a:r>
        </a:p>
      </dsp:txBody>
      <dsp:txXfrm>
        <a:off x="0" y="1068387"/>
        <a:ext cx="3143249" cy="1885950"/>
      </dsp:txXfrm>
    </dsp:sp>
    <dsp:sp modelId="{34825936-EE75-4364-B05B-4A7161300544}">
      <dsp:nvSpPr>
        <dsp:cNvPr id="0" name=""/>
        <dsp:cNvSpPr/>
      </dsp:nvSpPr>
      <dsp:spPr>
        <a:xfrm>
          <a:off x="3457575" y="1068387"/>
          <a:ext cx="3143249" cy="188595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Economic viability (Going concern value &gt; liquidation value)</a:t>
          </a:r>
        </a:p>
      </dsp:txBody>
      <dsp:txXfrm>
        <a:off x="3457575" y="1068387"/>
        <a:ext cx="3143249" cy="1885950"/>
      </dsp:txXfrm>
    </dsp:sp>
    <dsp:sp modelId="{0C9F0C41-DD0A-4522-A77D-FD9333640D02}">
      <dsp:nvSpPr>
        <dsp:cNvPr id="0" name=""/>
        <dsp:cNvSpPr/>
      </dsp:nvSpPr>
      <dsp:spPr>
        <a:xfrm>
          <a:off x="6915149" y="1068387"/>
          <a:ext cx="3143249" cy="1885950"/>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Real life examples (usually a mix of both)</a:t>
          </a:r>
        </a:p>
      </dsp:txBody>
      <dsp:txXfrm>
        <a:off x="6915149" y="106838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4F1BD-9C7A-4922-9B96-256D4DB9ADBF}">
      <dsp:nvSpPr>
        <dsp:cNvPr id="0" name=""/>
        <dsp:cNvSpPr/>
      </dsp:nvSpPr>
      <dsp:spPr>
        <a:xfrm>
          <a:off x="1227" y="574799"/>
          <a:ext cx="4788544" cy="287312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IN" sz="5200" kern="1200" dirty="0"/>
            <a:t>IP </a:t>
          </a:r>
          <a:r>
            <a:rPr lang="en-IN" sz="5200" kern="1200" dirty="0" err="1"/>
            <a:t>centered</a:t>
          </a:r>
          <a:r>
            <a:rPr lang="en-IN" sz="5200" kern="1200" dirty="0"/>
            <a:t> (creditors + IP)</a:t>
          </a:r>
        </a:p>
      </dsp:txBody>
      <dsp:txXfrm>
        <a:off x="1227" y="574799"/>
        <a:ext cx="4788544" cy="2873126"/>
      </dsp:txXfrm>
    </dsp:sp>
    <dsp:sp modelId="{78B45BDE-68F2-4725-8634-B9F5814A4697}">
      <dsp:nvSpPr>
        <dsp:cNvPr id="0" name=""/>
        <dsp:cNvSpPr/>
      </dsp:nvSpPr>
      <dsp:spPr>
        <a:xfrm>
          <a:off x="5268627" y="574799"/>
          <a:ext cx="4788544" cy="287312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IN" sz="5200" kern="1200" dirty="0"/>
            <a:t>Non-IP </a:t>
          </a:r>
          <a:r>
            <a:rPr lang="en-IN" sz="5200" kern="1200" dirty="0" err="1"/>
            <a:t>centered</a:t>
          </a:r>
          <a:r>
            <a:rPr lang="en-IN" sz="5200" kern="1200" dirty="0"/>
            <a:t> (creditors + court)</a:t>
          </a:r>
        </a:p>
      </dsp:txBody>
      <dsp:txXfrm>
        <a:off x="5268627" y="574799"/>
        <a:ext cx="4788544" cy="28731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052DB-FAA9-410B-A94C-CEBD7A98DA60}"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AA9CC-00E8-4EE1-9EC4-1F2F2EE750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05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052DB-FAA9-410B-A94C-CEBD7A98DA60}"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2964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052DB-FAA9-410B-A94C-CEBD7A98DA60}"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2386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052DB-FAA9-410B-A94C-CEBD7A98DA60}"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4550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052DB-FAA9-410B-A94C-CEBD7A98DA60}"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8AA9CC-00E8-4EE1-9EC4-1F2F2EE750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5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052DB-FAA9-410B-A94C-CEBD7A98DA60}"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71484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052DB-FAA9-410B-A94C-CEBD7A98DA60}"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0292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052DB-FAA9-410B-A94C-CEBD7A98DA60}"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258925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B052DB-FAA9-410B-A94C-CEBD7A98DA60}" type="datetimeFigureOut">
              <a:rPr lang="en-IN" smtClean="0"/>
              <a:t>27-02-2022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148606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B052DB-FAA9-410B-A94C-CEBD7A98DA60}" type="datetimeFigureOut">
              <a:rPr lang="en-IN" smtClean="0"/>
              <a:t>27-02-2022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8AA9CC-00E8-4EE1-9EC4-1F2F2EE7502A}" type="slidenum">
              <a:rPr lang="en-IN" smtClean="0"/>
              <a:t>‹#›</a:t>
            </a:fld>
            <a:endParaRPr lang="en-IN"/>
          </a:p>
        </p:txBody>
      </p:sp>
    </p:spTree>
    <p:extLst>
      <p:ext uri="{BB962C8B-B14F-4D97-AF65-F5344CB8AC3E}">
        <p14:creationId xmlns:p14="http://schemas.microsoft.com/office/powerpoint/2010/main" val="262914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052DB-FAA9-410B-A94C-CEBD7A98DA60}"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8AA9CC-00E8-4EE1-9EC4-1F2F2EE7502A}" type="slidenum">
              <a:rPr lang="en-IN" smtClean="0"/>
              <a:t>‹#›</a:t>
            </a:fld>
            <a:endParaRPr lang="en-IN"/>
          </a:p>
        </p:txBody>
      </p:sp>
    </p:spTree>
    <p:extLst>
      <p:ext uri="{BB962C8B-B14F-4D97-AF65-F5344CB8AC3E}">
        <p14:creationId xmlns:p14="http://schemas.microsoft.com/office/powerpoint/2010/main" val="63351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B052DB-FAA9-410B-A94C-CEBD7A98DA60}" type="datetimeFigureOut">
              <a:rPr lang="en-IN" smtClean="0"/>
              <a:t>27-02-2022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8AA9CC-00E8-4EE1-9EC4-1F2F2EE7502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65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2654-06E6-4191-B474-5F788A491177}"/>
              </a:ext>
            </a:extLst>
          </p:cNvPr>
          <p:cNvSpPr>
            <a:spLocks noGrp="1"/>
          </p:cNvSpPr>
          <p:nvPr>
            <p:ph type="ctrTitle"/>
          </p:nvPr>
        </p:nvSpPr>
        <p:spPr/>
        <p:txBody>
          <a:bodyPr>
            <a:normAutofit fontScale="90000"/>
          </a:bodyPr>
          <a:lstStyle/>
          <a:p>
            <a:r>
              <a:rPr lang="en-IN" dirty="0"/>
              <a:t>Week 2 – </a:t>
            </a:r>
            <a:r>
              <a:rPr lang="en-US" dirty="0"/>
              <a:t>Rescue versus liquidation from the lens of Covid and post-Covid reforms across the world.</a:t>
            </a:r>
            <a:endParaRPr lang="en-IN" dirty="0"/>
          </a:p>
        </p:txBody>
      </p:sp>
      <p:sp>
        <p:nvSpPr>
          <p:cNvPr id="3" name="Subtitle 2">
            <a:extLst>
              <a:ext uri="{FF2B5EF4-FFF2-40B4-BE49-F238E27FC236}">
                <a16:creationId xmlns:a16="http://schemas.microsoft.com/office/drawing/2014/main" id="{487F1C1A-209E-4A61-8800-E64BDDB119E0}"/>
              </a:ext>
            </a:extLst>
          </p:cNvPr>
          <p:cNvSpPr>
            <a:spLocks noGrp="1"/>
          </p:cNvSpPr>
          <p:nvPr>
            <p:ph type="subTitle" idx="1"/>
          </p:nvPr>
        </p:nvSpPr>
        <p:spPr/>
        <p:txBody>
          <a:bodyPr>
            <a:normAutofit fontScale="47500" lnSpcReduction="20000"/>
          </a:bodyPr>
          <a:lstStyle/>
          <a:p>
            <a:r>
              <a:rPr lang="en-IN" dirty="0"/>
              <a:t>                                                                                   </a:t>
            </a:r>
          </a:p>
          <a:p>
            <a:endParaRPr lang="en-IN" dirty="0"/>
          </a:p>
          <a:p>
            <a:endParaRPr lang="en-IN" dirty="0"/>
          </a:p>
          <a:p>
            <a:r>
              <a:rPr lang="en-IN" dirty="0"/>
              <a:t>                                                                                       Akshaya Kamalnath</a:t>
            </a:r>
          </a:p>
        </p:txBody>
      </p:sp>
    </p:spTree>
    <p:extLst>
      <p:ext uri="{BB962C8B-B14F-4D97-AF65-F5344CB8AC3E}">
        <p14:creationId xmlns:p14="http://schemas.microsoft.com/office/powerpoint/2010/main" val="313352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97B9-9543-4755-B08B-9C8FCFCB5F1E}"/>
              </a:ext>
            </a:extLst>
          </p:cNvPr>
          <p:cNvSpPr>
            <a:spLocks noGrp="1"/>
          </p:cNvSpPr>
          <p:nvPr>
            <p:ph type="title"/>
          </p:nvPr>
        </p:nvSpPr>
        <p:spPr/>
        <p:txBody>
          <a:bodyPr/>
          <a:lstStyle/>
          <a:p>
            <a:r>
              <a:rPr lang="en-IN" dirty="0"/>
              <a:t>So-called “pre-insolvency procedures” [Stigma]</a:t>
            </a:r>
          </a:p>
        </p:txBody>
      </p:sp>
      <p:sp>
        <p:nvSpPr>
          <p:cNvPr id="3" name="Content Placeholder 2">
            <a:extLst>
              <a:ext uri="{FF2B5EF4-FFF2-40B4-BE49-F238E27FC236}">
                <a16:creationId xmlns:a16="http://schemas.microsoft.com/office/drawing/2014/main" id="{2A5B4225-44D1-4CED-AA32-1EC1D0135316}"/>
              </a:ext>
            </a:extLst>
          </p:cNvPr>
          <p:cNvSpPr>
            <a:spLocks noGrp="1"/>
          </p:cNvSpPr>
          <p:nvPr>
            <p:ph idx="1"/>
          </p:nvPr>
        </p:nvSpPr>
        <p:spPr/>
        <p:txBody>
          <a:bodyPr/>
          <a:lstStyle/>
          <a:p>
            <a:r>
              <a:rPr lang="en-IN" dirty="0"/>
              <a:t>“</a:t>
            </a:r>
            <a:r>
              <a:rPr lang="en-US" dirty="0"/>
              <a:t>The characterization of the preventive frameworks as ‘pre-insolvency’ is important as a rhetorical matter for many jurisdictions, because ‘insolvency’ is viewed as synonymous with liquidation. Once a proceeding is opened, it is assumed, the fate of the business is sealed.” (</a:t>
            </a:r>
            <a:r>
              <a:rPr lang="en-US" dirty="0" err="1"/>
              <a:t>Janger</a:t>
            </a:r>
            <a:r>
              <a:rPr lang="en-US" dirty="0"/>
              <a:t>)</a:t>
            </a:r>
          </a:p>
          <a:p>
            <a:r>
              <a:rPr lang="en-US" dirty="0"/>
              <a:t>The “…absence of judicial supervision is problematic”. (</a:t>
            </a:r>
            <a:r>
              <a:rPr lang="en-US" dirty="0" err="1"/>
              <a:t>Janger</a:t>
            </a:r>
            <a:r>
              <a:rPr lang="en-US" dirty="0"/>
              <a:t>)</a:t>
            </a:r>
            <a:endParaRPr lang="en-IN" dirty="0"/>
          </a:p>
        </p:txBody>
      </p:sp>
    </p:spTree>
    <p:extLst>
      <p:ext uri="{BB962C8B-B14F-4D97-AF65-F5344CB8AC3E}">
        <p14:creationId xmlns:p14="http://schemas.microsoft.com/office/powerpoint/2010/main" val="171813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E7F6-0125-4E84-B86B-0DFDEAB1E65A}"/>
              </a:ext>
            </a:extLst>
          </p:cNvPr>
          <p:cNvSpPr>
            <a:spLocks noGrp="1"/>
          </p:cNvSpPr>
          <p:nvPr>
            <p:ph type="title"/>
          </p:nvPr>
        </p:nvSpPr>
        <p:spPr/>
        <p:txBody>
          <a:bodyPr/>
          <a:lstStyle/>
          <a:p>
            <a:r>
              <a:rPr lang="en-IN" dirty="0"/>
              <a:t>Insolvency law reforms in response to Covid-19</a:t>
            </a:r>
          </a:p>
        </p:txBody>
      </p:sp>
      <p:sp>
        <p:nvSpPr>
          <p:cNvPr id="3" name="Content Placeholder 2">
            <a:extLst>
              <a:ext uri="{FF2B5EF4-FFF2-40B4-BE49-F238E27FC236}">
                <a16:creationId xmlns:a16="http://schemas.microsoft.com/office/drawing/2014/main" id="{26777EBF-AAFC-4E84-8FD0-15AD6F24A3E5}"/>
              </a:ext>
            </a:extLst>
          </p:cNvPr>
          <p:cNvSpPr>
            <a:spLocks noGrp="1"/>
          </p:cNvSpPr>
          <p:nvPr>
            <p:ph idx="1"/>
          </p:nvPr>
        </p:nvSpPr>
        <p:spPr/>
        <p:txBody>
          <a:bodyPr>
            <a:normAutofit fontScale="92500" lnSpcReduction="10000"/>
          </a:bodyPr>
          <a:lstStyle/>
          <a:p>
            <a:r>
              <a:rPr lang="en-IN" dirty="0"/>
              <a:t>Purpose: To prevent unnecessary insolvencies or a “wave” or “tsunami of insolvencies”.</a:t>
            </a:r>
          </a:p>
          <a:p>
            <a:r>
              <a:rPr lang="en-IN" dirty="0"/>
              <a:t>Two main (temporary) reforms in Australia – (</a:t>
            </a:r>
            <a:r>
              <a:rPr lang="en-IN" dirty="0" err="1"/>
              <a:t>i</a:t>
            </a:r>
            <a:r>
              <a:rPr lang="en-IN" dirty="0"/>
              <a:t>) extending the statutory minimum (from $2000 to $20000) and </a:t>
            </a:r>
            <a:r>
              <a:rPr lang="en-US" dirty="0"/>
              <a:t>and the time for a company to respond to a demand (from 21 days to six months, again with an option to extend this period); </a:t>
            </a:r>
          </a:p>
          <a:p>
            <a:r>
              <a:rPr lang="en-US" dirty="0"/>
              <a:t>(ii) </a:t>
            </a:r>
            <a:r>
              <a:rPr lang="en-IN" dirty="0"/>
              <a:t>introducing a new temporary safe harbour for directors when their company is in the zone of insolvency. Per, </a:t>
            </a:r>
            <a:r>
              <a:rPr lang="en-US" dirty="0"/>
              <a:t>s 588GAAA, debts that are incurred by the company in the ordinary course of its business in trying to meet the financial stresses of the pandemic, will not incur liability under s 588G for a 6 month period which was later further extended. This came to an end on 31</a:t>
            </a:r>
            <a:r>
              <a:rPr lang="en-US" baseline="30000" dirty="0"/>
              <a:t>st</a:t>
            </a:r>
            <a:r>
              <a:rPr lang="en-US" dirty="0"/>
              <a:t> Dec 2020. </a:t>
            </a:r>
          </a:p>
          <a:p>
            <a:r>
              <a:rPr lang="en-US" dirty="0"/>
              <a:t>Examples of debts: debts incurred in financing on-line operations of a business and financing the continued retention of employees. [See the post by Murray and Harris]</a:t>
            </a:r>
          </a:p>
          <a:p>
            <a:r>
              <a:rPr lang="en-IN" dirty="0"/>
              <a:t>[Backdrop: ongoing financial support from the government (</a:t>
            </a:r>
            <a:r>
              <a:rPr lang="en-IN" dirty="0" err="1"/>
              <a:t>jobkeeper</a:t>
            </a:r>
            <a:r>
              <a:rPr lang="en-IN" dirty="0"/>
              <a:t> payments)]. </a:t>
            </a:r>
          </a:p>
          <a:p>
            <a:r>
              <a:rPr lang="en-IN" dirty="0"/>
              <a:t>Small business restructuring mechanism introduced later. </a:t>
            </a:r>
          </a:p>
          <a:p>
            <a:endParaRPr lang="en-IN" dirty="0"/>
          </a:p>
          <a:p>
            <a:endParaRPr lang="en-IN" dirty="0"/>
          </a:p>
        </p:txBody>
      </p:sp>
    </p:spTree>
    <p:extLst>
      <p:ext uri="{BB962C8B-B14F-4D97-AF65-F5344CB8AC3E}">
        <p14:creationId xmlns:p14="http://schemas.microsoft.com/office/powerpoint/2010/main" val="293952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E7B2-522D-4553-9C81-7C19312D9C86}"/>
              </a:ext>
            </a:extLst>
          </p:cNvPr>
          <p:cNvSpPr>
            <a:spLocks noGrp="1"/>
          </p:cNvSpPr>
          <p:nvPr>
            <p:ph type="title"/>
          </p:nvPr>
        </p:nvSpPr>
        <p:spPr/>
        <p:txBody>
          <a:bodyPr/>
          <a:lstStyle/>
          <a:p>
            <a:r>
              <a:rPr lang="en-IN" dirty="0"/>
              <a:t>No insolvency tsunami even after the temporary measures are out. </a:t>
            </a:r>
          </a:p>
        </p:txBody>
      </p:sp>
      <p:sp>
        <p:nvSpPr>
          <p:cNvPr id="3" name="Content Placeholder 2">
            <a:extLst>
              <a:ext uri="{FF2B5EF4-FFF2-40B4-BE49-F238E27FC236}">
                <a16:creationId xmlns:a16="http://schemas.microsoft.com/office/drawing/2014/main" id="{E42B6569-7612-46FE-980A-11EE021B02DE}"/>
              </a:ext>
            </a:extLst>
          </p:cNvPr>
          <p:cNvSpPr>
            <a:spLocks noGrp="1"/>
          </p:cNvSpPr>
          <p:nvPr>
            <p:ph idx="1"/>
          </p:nvPr>
        </p:nvSpPr>
        <p:spPr/>
        <p:txBody>
          <a:bodyPr/>
          <a:lstStyle/>
          <a:p>
            <a:r>
              <a:rPr lang="en-IN" dirty="0"/>
              <a:t>Rather, the number of insolvency appoints is less than the pre-pandemic average.</a:t>
            </a:r>
          </a:p>
          <a:p>
            <a:r>
              <a:rPr lang="en-IN" dirty="0"/>
              <a:t>Why?</a:t>
            </a:r>
          </a:p>
          <a:p>
            <a:r>
              <a:rPr lang="en-IN" dirty="0"/>
              <a:t> Fishman: </a:t>
            </a:r>
            <a:r>
              <a:rPr lang="en-US" dirty="0"/>
              <a:t>A decline in business exits </a:t>
            </a:r>
            <a:r>
              <a:rPr lang="en-US" b="1" dirty="0"/>
              <a:t>may</a:t>
            </a:r>
            <a:r>
              <a:rPr lang="en-US" dirty="0"/>
              <a:t> mean that resources are trapped in poorly performing ‘zombie firms’. (Recall Schumpeter!)</a:t>
            </a:r>
          </a:p>
          <a:p>
            <a:r>
              <a:rPr lang="en-US" dirty="0"/>
              <a:t>FT article (Europe’s ‘zombie’ recovery will fall behind US, Deutsche Bank warns): </a:t>
            </a:r>
          </a:p>
          <a:p>
            <a:endParaRPr lang="en-IN" dirty="0"/>
          </a:p>
        </p:txBody>
      </p:sp>
      <p:pic>
        <p:nvPicPr>
          <p:cNvPr id="5" name="Picture 4">
            <a:extLst>
              <a:ext uri="{FF2B5EF4-FFF2-40B4-BE49-F238E27FC236}">
                <a16:creationId xmlns:a16="http://schemas.microsoft.com/office/drawing/2014/main" id="{7D70DA91-0DD2-436B-A991-A763BAA0B2DA}"/>
              </a:ext>
            </a:extLst>
          </p:cNvPr>
          <p:cNvPicPr>
            <a:picLocks noChangeAspect="1"/>
          </p:cNvPicPr>
          <p:nvPr/>
        </p:nvPicPr>
        <p:blipFill>
          <a:blip r:embed="rId2"/>
          <a:stretch>
            <a:fillRect/>
          </a:stretch>
        </p:blipFill>
        <p:spPr>
          <a:xfrm>
            <a:off x="257319" y="3901335"/>
            <a:ext cx="8215072" cy="2438611"/>
          </a:xfrm>
          <a:prstGeom prst="rect">
            <a:avLst/>
          </a:prstGeom>
        </p:spPr>
      </p:pic>
    </p:spTree>
    <p:extLst>
      <p:ext uri="{BB962C8B-B14F-4D97-AF65-F5344CB8AC3E}">
        <p14:creationId xmlns:p14="http://schemas.microsoft.com/office/powerpoint/2010/main" val="412157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5842-AE89-4F45-B237-C4603E93A151}"/>
              </a:ext>
            </a:extLst>
          </p:cNvPr>
          <p:cNvSpPr>
            <a:spLocks noGrp="1"/>
          </p:cNvSpPr>
          <p:nvPr>
            <p:ph type="title"/>
          </p:nvPr>
        </p:nvSpPr>
        <p:spPr/>
        <p:txBody>
          <a:bodyPr/>
          <a:lstStyle/>
          <a:p>
            <a:r>
              <a:rPr lang="en-IN" dirty="0"/>
              <a:t>Today’s discussion</a:t>
            </a:r>
          </a:p>
        </p:txBody>
      </p:sp>
      <p:sp>
        <p:nvSpPr>
          <p:cNvPr id="3" name="Content Placeholder 2">
            <a:extLst>
              <a:ext uri="{FF2B5EF4-FFF2-40B4-BE49-F238E27FC236}">
                <a16:creationId xmlns:a16="http://schemas.microsoft.com/office/drawing/2014/main" id="{CE2AED1E-3B42-4201-8FC1-0D275F7E0F4A}"/>
              </a:ext>
            </a:extLst>
          </p:cNvPr>
          <p:cNvSpPr>
            <a:spLocks noGrp="1"/>
          </p:cNvSpPr>
          <p:nvPr>
            <p:ph idx="1"/>
          </p:nvPr>
        </p:nvSpPr>
        <p:spPr/>
        <p:txBody>
          <a:bodyPr/>
          <a:lstStyle/>
          <a:p>
            <a:pPr marL="0" indent="0">
              <a:buNone/>
            </a:pPr>
            <a:r>
              <a:rPr lang="en-IN" dirty="0"/>
              <a:t>Aim of insolvency law – rescue or liquidation?</a:t>
            </a:r>
          </a:p>
          <a:p>
            <a:pPr marL="0" indent="0">
              <a:buNone/>
            </a:pPr>
            <a:r>
              <a:rPr lang="en-IN" dirty="0"/>
              <a:t>Viability </a:t>
            </a:r>
          </a:p>
          <a:p>
            <a:pPr marL="0" indent="0">
              <a:buNone/>
            </a:pPr>
            <a:r>
              <a:rPr lang="en-IN" dirty="0"/>
              <a:t>Viability assessment – to rescue or to liquidate?</a:t>
            </a:r>
          </a:p>
          <a:p>
            <a:pPr marL="0" indent="0">
              <a:buNone/>
            </a:pPr>
            <a:r>
              <a:rPr lang="en-IN" dirty="0"/>
              <a:t>Different systems of viability assessment</a:t>
            </a:r>
          </a:p>
          <a:p>
            <a:pPr marL="0" indent="0">
              <a:buNone/>
            </a:pPr>
            <a:r>
              <a:rPr lang="en-IN" dirty="0"/>
              <a:t>Chapter 11</a:t>
            </a:r>
          </a:p>
          <a:p>
            <a:pPr marL="0" indent="0">
              <a:buNone/>
            </a:pPr>
            <a:r>
              <a:rPr lang="en-IN" dirty="0"/>
              <a:t>Pre-insolvency and other rescue/ restructuring mechanisms</a:t>
            </a:r>
          </a:p>
          <a:p>
            <a:pPr marL="0" indent="0">
              <a:buNone/>
            </a:pPr>
            <a:r>
              <a:rPr lang="en-IN" dirty="0"/>
              <a:t>Insolvency law reform in response to Covid-19</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998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A451-B361-47D6-A09D-C62856DA9179}"/>
              </a:ext>
            </a:extLst>
          </p:cNvPr>
          <p:cNvSpPr>
            <a:spLocks noGrp="1"/>
          </p:cNvSpPr>
          <p:nvPr>
            <p:ph type="title"/>
          </p:nvPr>
        </p:nvSpPr>
        <p:spPr/>
        <p:txBody>
          <a:bodyPr/>
          <a:lstStyle/>
          <a:p>
            <a:r>
              <a:rPr lang="en-IN" dirty="0"/>
              <a:t>Covid reforms around the world – rescue mechanisms introduced</a:t>
            </a:r>
          </a:p>
        </p:txBody>
      </p:sp>
      <p:sp>
        <p:nvSpPr>
          <p:cNvPr id="3" name="Content Placeholder 2">
            <a:extLst>
              <a:ext uri="{FF2B5EF4-FFF2-40B4-BE49-F238E27FC236}">
                <a16:creationId xmlns:a16="http://schemas.microsoft.com/office/drawing/2014/main" id="{635DD091-3F3F-46AB-8423-3F77B118383A}"/>
              </a:ext>
            </a:extLst>
          </p:cNvPr>
          <p:cNvSpPr>
            <a:spLocks noGrp="1"/>
          </p:cNvSpPr>
          <p:nvPr>
            <p:ph idx="1"/>
          </p:nvPr>
        </p:nvSpPr>
        <p:spPr/>
        <p:txBody>
          <a:bodyPr>
            <a:normAutofit/>
          </a:bodyPr>
          <a:lstStyle/>
          <a:p>
            <a:r>
              <a:rPr lang="en-IN" dirty="0"/>
              <a:t>Interview with Prof. Aurelio </a:t>
            </a:r>
            <a:r>
              <a:rPr lang="en-IN" dirty="0" err="1"/>
              <a:t>Gurrera</a:t>
            </a:r>
            <a:r>
              <a:rPr lang="en-IN" dirty="0"/>
              <a:t> Martinez</a:t>
            </a:r>
          </a:p>
          <a:p>
            <a:r>
              <a:rPr lang="en-IN" dirty="0"/>
              <a:t>What is the role/ aim of insolvency law in dealing with an external crisis like Covid-19?</a:t>
            </a:r>
          </a:p>
          <a:p>
            <a:r>
              <a:rPr lang="en-IN" dirty="0"/>
              <a:t>Types of rescue/ restructuring mechanisms</a:t>
            </a:r>
          </a:p>
          <a:p>
            <a:r>
              <a:rPr lang="en-IN" dirty="0"/>
              <a:t>Post-pandemic trends: </a:t>
            </a:r>
          </a:p>
          <a:p>
            <a:pPr>
              <a:buFont typeface="Wingdings" panose="05000000000000000000" pitchFamily="2" charset="2"/>
              <a:buChar char="ü"/>
            </a:pPr>
            <a:r>
              <a:rPr lang="en-IN" dirty="0"/>
              <a:t>Simplified mechanisms for SMEs</a:t>
            </a:r>
          </a:p>
          <a:p>
            <a:pPr>
              <a:buFont typeface="Wingdings" panose="05000000000000000000" pitchFamily="2" charset="2"/>
              <a:buChar char="ü"/>
            </a:pPr>
            <a:r>
              <a:rPr lang="en-IN" dirty="0"/>
              <a:t>Hybrid procedures </a:t>
            </a:r>
          </a:p>
          <a:p>
            <a:pPr>
              <a:buFont typeface="Wingdings" panose="05000000000000000000" pitchFamily="2" charset="2"/>
              <a:buChar char="ü"/>
            </a:pPr>
            <a:r>
              <a:rPr lang="en-IN" dirty="0"/>
              <a:t>Promote workouts</a:t>
            </a:r>
          </a:p>
          <a:p>
            <a:pPr>
              <a:buFont typeface="Wingdings" panose="05000000000000000000" pitchFamily="2" charset="2"/>
              <a:buChar char="ü"/>
            </a:pPr>
            <a:r>
              <a:rPr lang="en-IN" dirty="0"/>
              <a:t>Discharge of debt for independent entrepreneurs</a:t>
            </a:r>
          </a:p>
          <a:p>
            <a:pPr>
              <a:buFont typeface="Wingdings" panose="05000000000000000000" pitchFamily="2" charset="2"/>
              <a:buChar char="ü"/>
            </a:pPr>
            <a:endParaRPr lang="en-IN" dirty="0"/>
          </a:p>
          <a:p>
            <a:pPr>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119121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5E37-A80B-4AC8-856C-E9752CE7D38E}"/>
              </a:ext>
            </a:extLst>
          </p:cNvPr>
          <p:cNvSpPr>
            <a:spLocks noGrp="1"/>
          </p:cNvSpPr>
          <p:nvPr>
            <p:ph type="title"/>
          </p:nvPr>
        </p:nvSpPr>
        <p:spPr/>
        <p:txBody>
          <a:bodyPr/>
          <a:lstStyle/>
          <a:p>
            <a:r>
              <a:rPr lang="en-IN" dirty="0"/>
              <a:t>Viability</a:t>
            </a:r>
          </a:p>
        </p:txBody>
      </p:sp>
      <p:graphicFrame>
        <p:nvGraphicFramePr>
          <p:cNvPr id="4" name="Content Placeholder 3">
            <a:extLst>
              <a:ext uri="{FF2B5EF4-FFF2-40B4-BE49-F238E27FC236}">
                <a16:creationId xmlns:a16="http://schemas.microsoft.com/office/drawing/2014/main" id="{BE1447FE-1922-403C-8D70-0C56E1163A58}"/>
              </a:ext>
            </a:extLst>
          </p:cNvPr>
          <p:cNvGraphicFramePr>
            <a:graphicFrameLocks noGrp="1"/>
          </p:cNvGraphicFramePr>
          <p:nvPr>
            <p:ph idx="1"/>
            <p:extLst>
              <p:ext uri="{D42A27DB-BD31-4B8C-83A1-F6EECF244321}">
                <p14:modId xmlns:p14="http://schemas.microsoft.com/office/powerpoint/2010/main" val="39509936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482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7D08-6785-4253-AA1A-FB82F713BEEA}"/>
              </a:ext>
            </a:extLst>
          </p:cNvPr>
          <p:cNvSpPr>
            <a:spLocks noGrp="1"/>
          </p:cNvSpPr>
          <p:nvPr>
            <p:ph type="title"/>
          </p:nvPr>
        </p:nvSpPr>
        <p:spPr/>
        <p:txBody>
          <a:bodyPr/>
          <a:lstStyle/>
          <a:p>
            <a:r>
              <a:rPr lang="en-IN" dirty="0"/>
              <a:t>Viability</a:t>
            </a:r>
          </a:p>
        </p:txBody>
      </p:sp>
      <p:sp>
        <p:nvSpPr>
          <p:cNvPr id="3" name="Content Placeholder 2">
            <a:extLst>
              <a:ext uri="{FF2B5EF4-FFF2-40B4-BE49-F238E27FC236}">
                <a16:creationId xmlns:a16="http://schemas.microsoft.com/office/drawing/2014/main" id="{8F447729-230F-46D6-9E51-32E1BA09BB4C}"/>
              </a:ext>
            </a:extLst>
          </p:cNvPr>
          <p:cNvSpPr>
            <a:spLocks noGrp="1"/>
          </p:cNvSpPr>
          <p:nvPr>
            <p:ph idx="1"/>
          </p:nvPr>
        </p:nvSpPr>
        <p:spPr/>
        <p:txBody>
          <a:bodyPr/>
          <a:lstStyle/>
          <a:p>
            <a:pPr algn="just"/>
            <a:r>
              <a:rPr lang="en-US" dirty="0"/>
              <a:t>“For example, imagine a firm that is insufficiently capitalized and faces financial distress. In order to cope with the difficulty of paying its bills, the firm does not fill gaps in its inventory and does not invest in buying the latest fashions. As a consequence, it no more appeals to its clientele and therefore becomes economically distressed as well, which in turn stretches its financial distress even further. On the other way round, a clothing firm may be economically distressed because its fashion does not appeal anymore to its former customers; this in turn creates a financial strain on the firm, which cannot repay its creditors and therefore also becomes financially distressed.”</a:t>
            </a:r>
          </a:p>
          <a:p>
            <a:pPr algn="just"/>
            <a:r>
              <a:rPr lang="en-US" dirty="0"/>
              <a:t>So role of law is “to first distinguish those financially distressed debtors that are irreversibly economically unviable and as such should “die in the market place” from those that are economically viable and demonstrate a prospect of financial rehabilitation, and to subsequently filter the former out of the restructuring procedure”.</a:t>
            </a:r>
            <a:endParaRPr lang="en-IN" dirty="0"/>
          </a:p>
        </p:txBody>
      </p:sp>
    </p:spTree>
    <p:extLst>
      <p:ext uri="{BB962C8B-B14F-4D97-AF65-F5344CB8AC3E}">
        <p14:creationId xmlns:p14="http://schemas.microsoft.com/office/powerpoint/2010/main" val="54290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B6E5-3F6D-4474-872D-9DC252F57796}"/>
              </a:ext>
            </a:extLst>
          </p:cNvPr>
          <p:cNvSpPr>
            <a:spLocks noGrp="1"/>
          </p:cNvSpPr>
          <p:nvPr>
            <p:ph type="title"/>
          </p:nvPr>
        </p:nvSpPr>
        <p:spPr/>
        <p:txBody>
          <a:bodyPr/>
          <a:lstStyle/>
          <a:p>
            <a:r>
              <a:rPr lang="en-IN" dirty="0"/>
              <a:t>Viability assessment </a:t>
            </a:r>
          </a:p>
        </p:txBody>
      </p:sp>
      <p:graphicFrame>
        <p:nvGraphicFramePr>
          <p:cNvPr id="4" name="Content Placeholder 3">
            <a:extLst>
              <a:ext uri="{FF2B5EF4-FFF2-40B4-BE49-F238E27FC236}">
                <a16:creationId xmlns:a16="http://schemas.microsoft.com/office/drawing/2014/main" id="{FA5AAFE7-0970-4362-BB94-BA514CB1AC8B}"/>
              </a:ext>
            </a:extLst>
          </p:cNvPr>
          <p:cNvGraphicFramePr>
            <a:graphicFrameLocks noGrp="1"/>
          </p:cNvGraphicFramePr>
          <p:nvPr>
            <p:ph idx="1"/>
            <p:extLst>
              <p:ext uri="{D42A27DB-BD31-4B8C-83A1-F6EECF244321}">
                <p14:modId xmlns:p14="http://schemas.microsoft.com/office/powerpoint/2010/main" val="227177408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31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8432-3007-4BDC-A60A-ADD79EC332D0}"/>
              </a:ext>
            </a:extLst>
          </p:cNvPr>
          <p:cNvSpPr>
            <a:spLocks noGrp="1"/>
          </p:cNvSpPr>
          <p:nvPr>
            <p:ph type="title"/>
          </p:nvPr>
        </p:nvSpPr>
        <p:spPr/>
        <p:txBody>
          <a:bodyPr/>
          <a:lstStyle/>
          <a:p>
            <a:r>
              <a:rPr lang="en-IN"/>
              <a:t>US Chapter </a:t>
            </a:r>
            <a:r>
              <a:rPr lang="en-IN" dirty="0"/>
              <a:t>11 – the original rescue mechanism?</a:t>
            </a:r>
          </a:p>
        </p:txBody>
      </p:sp>
      <p:sp>
        <p:nvSpPr>
          <p:cNvPr id="3" name="Content Placeholder 2">
            <a:extLst>
              <a:ext uri="{FF2B5EF4-FFF2-40B4-BE49-F238E27FC236}">
                <a16:creationId xmlns:a16="http://schemas.microsoft.com/office/drawing/2014/main" id="{489F243D-1095-4381-BF67-E933A674611E}"/>
              </a:ext>
            </a:extLst>
          </p:cNvPr>
          <p:cNvSpPr>
            <a:spLocks noGrp="1"/>
          </p:cNvSpPr>
          <p:nvPr>
            <p:ph idx="1"/>
          </p:nvPr>
        </p:nvSpPr>
        <p:spPr/>
        <p:txBody>
          <a:bodyPr>
            <a:normAutofit/>
          </a:bodyPr>
          <a:lstStyle/>
          <a:p>
            <a:r>
              <a:rPr lang="en-IN" dirty="0"/>
              <a:t>Main features (from the chapter by </a:t>
            </a:r>
            <a:r>
              <a:rPr lang="en-IN" dirty="0" err="1"/>
              <a:t>Janger</a:t>
            </a:r>
            <a:r>
              <a:rPr lang="en-IN" dirty="0"/>
              <a:t>):</a:t>
            </a:r>
          </a:p>
          <a:p>
            <a:r>
              <a:rPr lang="en-US" dirty="0"/>
              <a:t>(1) a broad stay (s 362); (2) leaving incumbent management in place (DIP); (3) the power to operate the business in the ordinary course; (4) the power to incur debt in the ordinary course, and to arrange debtor-in-possession financing (rescue finance); and (5) the power to assume or reject executory contracts (think of ipso facto clause reforms in Australia).</a:t>
            </a:r>
          </a:p>
          <a:p>
            <a:r>
              <a:rPr lang="en-US" dirty="0"/>
              <a:t>“This leaves the debtor free, on the one hand, to focus on the business, while forcing the creditors to allocate the business’s value through negotiation in the shadow of legal entitlement rather than power.”</a:t>
            </a:r>
            <a:endParaRPr lang="en-IN" dirty="0"/>
          </a:p>
        </p:txBody>
      </p:sp>
    </p:spTree>
    <p:extLst>
      <p:ext uri="{BB962C8B-B14F-4D97-AF65-F5344CB8AC3E}">
        <p14:creationId xmlns:p14="http://schemas.microsoft.com/office/powerpoint/2010/main" val="139842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0FD9-E97B-48A1-8048-AD5648350713}"/>
              </a:ext>
            </a:extLst>
          </p:cNvPr>
          <p:cNvSpPr>
            <a:spLocks noGrp="1"/>
          </p:cNvSpPr>
          <p:nvPr>
            <p:ph type="title"/>
          </p:nvPr>
        </p:nvSpPr>
        <p:spPr/>
        <p:txBody>
          <a:bodyPr/>
          <a:lstStyle/>
          <a:p>
            <a:r>
              <a:rPr lang="en-IN" dirty="0"/>
              <a:t>DIP </a:t>
            </a:r>
          </a:p>
        </p:txBody>
      </p:sp>
      <p:sp>
        <p:nvSpPr>
          <p:cNvPr id="3" name="Content Placeholder 2">
            <a:extLst>
              <a:ext uri="{FF2B5EF4-FFF2-40B4-BE49-F238E27FC236}">
                <a16:creationId xmlns:a16="http://schemas.microsoft.com/office/drawing/2014/main" id="{9EC47778-B35E-4C37-A49F-126940F6AF18}"/>
              </a:ext>
            </a:extLst>
          </p:cNvPr>
          <p:cNvSpPr>
            <a:spLocks noGrp="1"/>
          </p:cNvSpPr>
          <p:nvPr>
            <p:ph idx="1"/>
          </p:nvPr>
        </p:nvSpPr>
        <p:spPr>
          <a:xfrm>
            <a:off x="79899" y="1970843"/>
            <a:ext cx="11922711" cy="4776185"/>
          </a:xfrm>
        </p:spPr>
        <p:txBody>
          <a:bodyPr>
            <a:normAutofit/>
          </a:bodyPr>
          <a:lstStyle/>
          <a:p>
            <a:r>
              <a:rPr lang="en-IN" dirty="0"/>
              <a:t>Is it a good model?</a:t>
            </a:r>
          </a:p>
          <a:p>
            <a:r>
              <a:rPr lang="en-IN" dirty="0" err="1"/>
              <a:t>Janger</a:t>
            </a:r>
            <a:r>
              <a:rPr lang="en-IN" dirty="0"/>
              <a:t> – Yes, because:</a:t>
            </a:r>
          </a:p>
          <a:p>
            <a:r>
              <a:rPr lang="en-US" dirty="0"/>
              <a:t>(1) The basic assumption of Chapter 11 is that the problems of the business are a product of misfortune rather than bad </a:t>
            </a:r>
            <a:r>
              <a:rPr lang="en-US" dirty="0" err="1"/>
              <a:t>behaviour</a:t>
            </a:r>
            <a:r>
              <a:rPr lang="en-US" dirty="0"/>
              <a:t>.</a:t>
            </a:r>
          </a:p>
          <a:p>
            <a:r>
              <a:rPr lang="en-US" dirty="0"/>
              <a:t>(2) Leaving management in place minimizes the disruption to the business. It does this in a number of ways. It is not necessary to train new management, nor does one add a layer of expense by hiring a trustee. Trading partners maintain existing relationships, and so on. The assumption is that the reasons for the business’s financial difficulty are not dishonesty or incompetence but, instead, unfortunate shocks to the business. </a:t>
            </a:r>
          </a:p>
          <a:p>
            <a:r>
              <a:rPr lang="en-US" dirty="0"/>
              <a:t>Can we think of any problems with this model?</a:t>
            </a:r>
          </a:p>
          <a:p>
            <a:r>
              <a:rPr lang="en-US" dirty="0"/>
              <a:t>DIP model imposes limitations too… “The key party in preventing the collapse of the architecture is the bankruptcy judge”.</a:t>
            </a:r>
            <a:endParaRPr lang="en-IN" dirty="0"/>
          </a:p>
        </p:txBody>
      </p:sp>
    </p:spTree>
    <p:extLst>
      <p:ext uri="{BB962C8B-B14F-4D97-AF65-F5344CB8AC3E}">
        <p14:creationId xmlns:p14="http://schemas.microsoft.com/office/powerpoint/2010/main" val="7781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2A9B-CD2B-4FF6-84D2-45B7442E694C}"/>
              </a:ext>
            </a:extLst>
          </p:cNvPr>
          <p:cNvSpPr>
            <a:spLocks noGrp="1"/>
          </p:cNvSpPr>
          <p:nvPr>
            <p:ph type="title"/>
          </p:nvPr>
        </p:nvSpPr>
        <p:spPr/>
        <p:txBody>
          <a:bodyPr/>
          <a:lstStyle/>
          <a:p>
            <a:r>
              <a:rPr lang="en-IN" dirty="0"/>
              <a:t>To rescue or liquidate?</a:t>
            </a:r>
          </a:p>
        </p:txBody>
      </p:sp>
      <p:sp>
        <p:nvSpPr>
          <p:cNvPr id="3" name="Content Placeholder 2">
            <a:extLst>
              <a:ext uri="{FF2B5EF4-FFF2-40B4-BE49-F238E27FC236}">
                <a16:creationId xmlns:a16="http://schemas.microsoft.com/office/drawing/2014/main" id="{F82C7826-257C-4B08-BC94-E43C586BE419}"/>
              </a:ext>
            </a:extLst>
          </p:cNvPr>
          <p:cNvSpPr>
            <a:spLocks noGrp="1"/>
          </p:cNvSpPr>
          <p:nvPr>
            <p:ph idx="1"/>
          </p:nvPr>
        </p:nvSpPr>
        <p:spPr>
          <a:xfrm>
            <a:off x="0" y="1690688"/>
            <a:ext cx="12100264" cy="4923176"/>
          </a:xfrm>
        </p:spPr>
        <p:txBody>
          <a:bodyPr>
            <a:normAutofit/>
          </a:bodyPr>
          <a:lstStyle/>
          <a:p>
            <a:r>
              <a:rPr lang="en-US" dirty="0" err="1"/>
              <a:t>Janger</a:t>
            </a:r>
            <a:r>
              <a:rPr lang="en-US" dirty="0"/>
              <a:t>: The question that looms over every Chapter 11 case, is not so much how to continue the business, as whether to do so? Is the firm worth more dead or alive?</a:t>
            </a:r>
          </a:p>
          <a:p>
            <a:r>
              <a:rPr lang="en-US" dirty="0"/>
              <a:t>Early in a bankruptcy case the question is often framed as distinguishing between ‘economic’ and ‘financial’ distress. Does the business produce a positive cash flow or not? Is the problem in the capital structure or in the business operation itself? And, if the problem is in the business, is it one that can be fixed by changing management, reconfiguring the business or taking other steps during the bankruptcy case. If the problem is in the capital structure or a fixable business problem, then the ‘idea’ of Chapter 11 is that the Chapter 11 process should facilitate those solutions. The question, however, is who should decide, and how should it be decided, whether to continue (reorganize) or shut down (liquidate)?</a:t>
            </a:r>
          </a:p>
          <a:p>
            <a:r>
              <a:rPr lang="en-US" dirty="0"/>
              <a:t>Creditors always have the power to ask the court to dismiss the case or convert it to a Chapter 7 liquidation. </a:t>
            </a:r>
            <a:endParaRPr lang="en-IN" dirty="0"/>
          </a:p>
        </p:txBody>
      </p:sp>
    </p:spTree>
    <p:extLst>
      <p:ext uri="{BB962C8B-B14F-4D97-AF65-F5344CB8AC3E}">
        <p14:creationId xmlns:p14="http://schemas.microsoft.com/office/powerpoint/2010/main" val="1665626801"/>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3677</TotalTime>
  <Words>1188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Week 2 – Rescue versus liquidation from the lens of Covid and post-Covid reforms across the world.</vt:lpstr>
      <vt:lpstr>Today’s discussion</vt:lpstr>
      <vt:lpstr>Covid reforms around the world – rescue mechanisms introduced</vt:lpstr>
      <vt:lpstr>Viability</vt:lpstr>
      <vt:lpstr>Viability</vt:lpstr>
      <vt:lpstr>Viability assessment </vt:lpstr>
      <vt:lpstr>US Chapter 11 – the original rescue mechanism?</vt:lpstr>
      <vt:lpstr>DIP </vt:lpstr>
      <vt:lpstr>To rescue or liquidate?</vt:lpstr>
      <vt:lpstr>So-called “pre-insolvency procedures” [Stigma]</vt:lpstr>
      <vt:lpstr>Insolvency law reforms in response to Covid-19</vt:lpstr>
      <vt:lpstr>No insolvency tsunami even after the temporary measures are 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 Rescue versus liquidation through the lens of Covid-19 reforms</dc:title>
  <dc:creator>Akshaya Kamalnath</dc:creator>
  <cp:lastModifiedBy>Akshaya Kamalnath</cp:lastModifiedBy>
  <cp:revision>20</cp:revision>
  <dcterms:created xsi:type="dcterms:W3CDTF">2022-02-24T12:48:36Z</dcterms:created>
  <dcterms:modified xsi:type="dcterms:W3CDTF">2022-03-01T07:44:54Z</dcterms:modified>
</cp:coreProperties>
</file>