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318" r:id="rId5"/>
    <p:sldId id="324" r:id="rId6"/>
    <p:sldId id="320" r:id="rId7"/>
    <p:sldId id="319" r:id="rId8"/>
    <p:sldId id="32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Kamalnath" userId="2715299325b95bc3" providerId="LiveId" clId="{90C7044E-CB4A-48ED-8080-28D4F262EB20}"/>
    <pc:docChg chg="undo custSel addSld modSld">
      <pc:chgData name="Akshaya Kamalnath" userId="2715299325b95bc3" providerId="LiveId" clId="{90C7044E-CB4A-48ED-8080-28D4F262EB20}" dt="2022-03-15T05:05:49.102" v="202" actId="313"/>
      <pc:docMkLst>
        <pc:docMk/>
      </pc:docMkLst>
      <pc:sldChg chg="modSp mod">
        <pc:chgData name="Akshaya Kamalnath" userId="2715299325b95bc3" providerId="LiveId" clId="{90C7044E-CB4A-48ED-8080-28D4F262EB20}" dt="2022-03-15T05:05:36.413" v="191" actId="20577"/>
        <pc:sldMkLst>
          <pc:docMk/>
          <pc:sldMk cId="1767034086" sldId="256"/>
        </pc:sldMkLst>
        <pc:spChg chg="mod">
          <ac:chgData name="Akshaya Kamalnath" userId="2715299325b95bc3" providerId="LiveId" clId="{90C7044E-CB4A-48ED-8080-28D4F262EB20}" dt="2022-03-15T05:05:36.413" v="191" actId="20577"/>
          <ac:spMkLst>
            <pc:docMk/>
            <pc:sldMk cId="1767034086" sldId="256"/>
            <ac:spMk id="2" creationId="{ABC511F9-9DC7-4739-B619-7B3CDE0F2324}"/>
          </ac:spMkLst>
        </pc:spChg>
        <pc:spChg chg="mod">
          <ac:chgData name="Akshaya Kamalnath" userId="2715299325b95bc3" providerId="LiveId" clId="{90C7044E-CB4A-48ED-8080-28D4F262EB20}" dt="2022-03-14T16:08:27.297" v="167" actId="20577"/>
          <ac:spMkLst>
            <pc:docMk/>
            <pc:sldMk cId="1767034086" sldId="256"/>
            <ac:spMk id="3" creationId="{E3EB18B9-036B-4E08-B0DD-C2739B63EAFF}"/>
          </ac:spMkLst>
        </pc:spChg>
      </pc:sldChg>
      <pc:sldChg chg="modSp mod modTransition modAnim">
        <pc:chgData name="Akshaya Kamalnath" userId="2715299325b95bc3" providerId="LiveId" clId="{90C7044E-CB4A-48ED-8080-28D4F262EB20}" dt="2022-03-15T05:05:49.102" v="202" actId="313"/>
        <pc:sldMkLst>
          <pc:docMk/>
          <pc:sldMk cId="3221066450" sldId="257"/>
        </pc:sldMkLst>
        <pc:spChg chg="mod">
          <ac:chgData name="Akshaya Kamalnath" userId="2715299325b95bc3" providerId="LiveId" clId="{90C7044E-CB4A-48ED-8080-28D4F262EB20}" dt="2022-03-15T05:05:49.102" v="202" actId="313"/>
          <ac:spMkLst>
            <pc:docMk/>
            <pc:sldMk cId="3221066450" sldId="257"/>
            <ac:spMk id="2" creationId="{E4B4BF74-6148-4340-9C2F-41755A6611D7}"/>
          </ac:spMkLst>
        </pc:spChg>
        <pc:spChg chg="mod">
          <ac:chgData name="Akshaya Kamalnath" userId="2715299325b95bc3" providerId="LiveId" clId="{90C7044E-CB4A-48ED-8080-28D4F262EB20}" dt="2022-03-14T07:41:00.062" v="109"/>
          <ac:spMkLst>
            <pc:docMk/>
            <pc:sldMk cId="3221066450" sldId="257"/>
            <ac:spMk id="3" creationId="{224CA31A-4CA7-4E49-BE37-1B729745F5AB}"/>
          </ac:spMkLst>
        </pc:spChg>
      </pc:sldChg>
      <pc:sldChg chg="modSp mod">
        <pc:chgData name="Akshaya Kamalnath" userId="2715299325b95bc3" providerId="LiveId" clId="{90C7044E-CB4A-48ED-8080-28D4F262EB20}" dt="2022-03-14T17:26:02.299" v="183" actId="20577"/>
        <pc:sldMkLst>
          <pc:docMk/>
          <pc:sldMk cId="1655641626" sldId="258"/>
        </pc:sldMkLst>
        <pc:spChg chg="mod">
          <ac:chgData name="Akshaya Kamalnath" userId="2715299325b95bc3" providerId="LiveId" clId="{90C7044E-CB4A-48ED-8080-28D4F262EB20}" dt="2022-03-14T07:41:00.062" v="109"/>
          <ac:spMkLst>
            <pc:docMk/>
            <pc:sldMk cId="1655641626" sldId="258"/>
            <ac:spMk id="2" creationId="{D7489EE2-4D6C-4219-9562-29995732EBD3}"/>
          </ac:spMkLst>
        </pc:spChg>
        <pc:spChg chg="mod">
          <ac:chgData name="Akshaya Kamalnath" userId="2715299325b95bc3" providerId="LiveId" clId="{90C7044E-CB4A-48ED-8080-28D4F262EB20}" dt="2022-03-14T17:26:02.299" v="183" actId="20577"/>
          <ac:spMkLst>
            <pc:docMk/>
            <pc:sldMk cId="1655641626" sldId="258"/>
            <ac:spMk id="3" creationId="{E4C15F9A-BDBF-4271-94F8-657473AEB8A0}"/>
          </ac:spMkLst>
        </pc:spChg>
      </pc:sldChg>
      <pc:sldChg chg="modSp">
        <pc:chgData name="Akshaya Kamalnath" userId="2715299325b95bc3" providerId="LiveId" clId="{90C7044E-CB4A-48ED-8080-28D4F262EB20}" dt="2022-03-14T07:41:00.062" v="109"/>
        <pc:sldMkLst>
          <pc:docMk/>
          <pc:sldMk cId="2308659959" sldId="318"/>
        </pc:sldMkLst>
        <pc:spChg chg="mod">
          <ac:chgData name="Akshaya Kamalnath" userId="2715299325b95bc3" providerId="LiveId" clId="{90C7044E-CB4A-48ED-8080-28D4F262EB20}" dt="2022-03-14T07:41:00.062" v="109"/>
          <ac:spMkLst>
            <pc:docMk/>
            <pc:sldMk cId="2308659959" sldId="318"/>
            <ac:spMk id="2" creationId="{10065DD9-A91F-484E-974A-79FB941B9285}"/>
          </ac:spMkLst>
        </pc:spChg>
        <pc:spChg chg="mod">
          <ac:chgData name="Akshaya Kamalnath" userId="2715299325b95bc3" providerId="LiveId" clId="{90C7044E-CB4A-48ED-8080-28D4F262EB20}" dt="2022-03-14T07:41:00.062" v="109"/>
          <ac:spMkLst>
            <pc:docMk/>
            <pc:sldMk cId="2308659959" sldId="318"/>
            <ac:spMk id="3" creationId="{3DF569D6-F3A8-4136-8644-6C8E049DA978}"/>
          </ac:spMkLst>
        </pc:spChg>
      </pc:sldChg>
      <pc:sldChg chg="modSp mod">
        <pc:chgData name="Akshaya Kamalnath" userId="2715299325b95bc3" providerId="LiveId" clId="{90C7044E-CB4A-48ED-8080-28D4F262EB20}" dt="2022-03-14T07:41:00.062" v="109"/>
        <pc:sldMkLst>
          <pc:docMk/>
          <pc:sldMk cId="1611048256" sldId="319"/>
        </pc:sldMkLst>
        <pc:spChg chg="mod">
          <ac:chgData name="Akshaya Kamalnath" userId="2715299325b95bc3" providerId="LiveId" clId="{90C7044E-CB4A-48ED-8080-28D4F262EB20}" dt="2022-03-14T07:41:00.062" v="109"/>
          <ac:spMkLst>
            <pc:docMk/>
            <pc:sldMk cId="1611048256" sldId="319"/>
            <ac:spMk id="2" creationId="{E780512E-45E2-4D9A-AD0D-CF73B2B08FAA}"/>
          </ac:spMkLst>
        </pc:spChg>
        <pc:spChg chg="mod">
          <ac:chgData name="Akshaya Kamalnath" userId="2715299325b95bc3" providerId="LiveId" clId="{90C7044E-CB4A-48ED-8080-28D4F262EB20}" dt="2022-03-14T07:41:00.062" v="109"/>
          <ac:spMkLst>
            <pc:docMk/>
            <pc:sldMk cId="1611048256" sldId="319"/>
            <ac:spMk id="3" creationId="{C8D8BA9C-9FD3-40D7-9281-05617E99C7F7}"/>
          </ac:spMkLst>
        </pc:spChg>
      </pc:sldChg>
      <pc:sldChg chg="modSp">
        <pc:chgData name="Akshaya Kamalnath" userId="2715299325b95bc3" providerId="LiveId" clId="{90C7044E-CB4A-48ED-8080-28D4F262EB20}" dt="2022-03-14T07:41:00.062" v="109"/>
        <pc:sldMkLst>
          <pc:docMk/>
          <pc:sldMk cId="4116393750" sldId="320"/>
        </pc:sldMkLst>
        <pc:spChg chg="mod">
          <ac:chgData name="Akshaya Kamalnath" userId="2715299325b95bc3" providerId="LiveId" clId="{90C7044E-CB4A-48ED-8080-28D4F262EB20}" dt="2022-03-14T07:41:00.062" v="109"/>
          <ac:spMkLst>
            <pc:docMk/>
            <pc:sldMk cId="4116393750" sldId="320"/>
            <ac:spMk id="2" creationId="{94482B6D-1E27-43A3-9CA6-A7DEB6BB0C7A}"/>
          </ac:spMkLst>
        </pc:spChg>
        <pc:spChg chg="mod">
          <ac:chgData name="Akshaya Kamalnath" userId="2715299325b95bc3" providerId="LiveId" clId="{90C7044E-CB4A-48ED-8080-28D4F262EB20}" dt="2022-03-14T07:41:00.062" v="109"/>
          <ac:spMkLst>
            <pc:docMk/>
            <pc:sldMk cId="4116393750" sldId="320"/>
            <ac:spMk id="3" creationId="{F7E25318-90B7-41D2-BF9A-AB8115791633}"/>
          </ac:spMkLst>
        </pc:spChg>
      </pc:sldChg>
      <pc:sldChg chg="modSp new mod">
        <pc:chgData name="Akshaya Kamalnath" userId="2715299325b95bc3" providerId="LiveId" clId="{90C7044E-CB4A-48ED-8080-28D4F262EB20}" dt="2022-03-14T07:41:10.539" v="110" actId="16037"/>
        <pc:sldMkLst>
          <pc:docMk/>
          <pc:sldMk cId="3649618781" sldId="321"/>
        </pc:sldMkLst>
        <pc:spChg chg="mod">
          <ac:chgData name="Akshaya Kamalnath" userId="2715299325b95bc3" providerId="LiveId" clId="{90C7044E-CB4A-48ED-8080-28D4F262EB20}" dt="2022-03-14T07:41:00.062" v="109"/>
          <ac:spMkLst>
            <pc:docMk/>
            <pc:sldMk cId="3649618781" sldId="321"/>
            <ac:spMk id="2" creationId="{C217CBAC-FFAD-43AA-A9FB-C6F82AA3327E}"/>
          </ac:spMkLst>
        </pc:spChg>
        <pc:spChg chg="mod">
          <ac:chgData name="Akshaya Kamalnath" userId="2715299325b95bc3" providerId="LiveId" clId="{90C7044E-CB4A-48ED-8080-28D4F262EB20}" dt="2022-03-14T07:41:10.539" v="110" actId="16037"/>
          <ac:spMkLst>
            <pc:docMk/>
            <pc:sldMk cId="3649618781" sldId="321"/>
            <ac:spMk id="3" creationId="{5782CA7D-6FD7-456F-A994-DE29E7F3FAB7}"/>
          </ac:spMkLst>
        </pc:spChg>
      </pc:sldChg>
      <pc:sldChg chg="modSp add mod">
        <pc:chgData name="Akshaya Kamalnath" userId="2715299325b95bc3" providerId="LiveId" clId="{90C7044E-CB4A-48ED-8080-28D4F262EB20}" dt="2022-03-14T07:56:46.778" v="132" actId="20577"/>
        <pc:sldMkLst>
          <pc:docMk/>
          <pc:sldMk cId="1796695895" sldId="324"/>
        </pc:sldMkLst>
        <pc:spChg chg="mod">
          <ac:chgData name="Akshaya Kamalnath" userId="2715299325b95bc3" providerId="LiveId" clId="{90C7044E-CB4A-48ED-8080-28D4F262EB20}" dt="2022-03-14T07:56:46.778" v="132" actId="20577"/>
          <ac:spMkLst>
            <pc:docMk/>
            <pc:sldMk cId="1796695895" sldId="324"/>
            <ac:spMk id="2" creationId="{3279738F-73C8-485B-9B25-96233CED6676}"/>
          </ac:spMkLst>
        </pc:spChg>
        <pc:picChg chg="mod">
          <ac:chgData name="Akshaya Kamalnath" userId="2715299325b95bc3" providerId="LiveId" clId="{90C7044E-CB4A-48ED-8080-28D4F262EB20}" dt="2022-03-14T07:56:29.207" v="113" actId="1076"/>
          <ac:picMkLst>
            <pc:docMk/>
            <pc:sldMk cId="1796695895" sldId="324"/>
            <ac:picMk id="5" creationId="{216BA55C-B76D-4EB6-860A-8A23252C173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1D1856-60A4-4F6E-8B5C-C45B9876699B}"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2E8C70-22A4-45B1-B405-8CA520F928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11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D1856-60A4-4F6E-8B5C-C45B9876699B}"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2E8C70-22A4-45B1-B405-8CA520F9286B}" type="slidenum">
              <a:rPr lang="en-IN" smtClean="0"/>
              <a:t>‹#›</a:t>
            </a:fld>
            <a:endParaRPr lang="en-IN"/>
          </a:p>
        </p:txBody>
      </p:sp>
    </p:spTree>
    <p:extLst>
      <p:ext uri="{BB962C8B-B14F-4D97-AF65-F5344CB8AC3E}">
        <p14:creationId xmlns:p14="http://schemas.microsoft.com/office/powerpoint/2010/main" val="191594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D1856-60A4-4F6E-8B5C-C45B9876699B}"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2E8C70-22A4-45B1-B405-8CA520F9286B}" type="slidenum">
              <a:rPr lang="en-IN" smtClean="0"/>
              <a:t>‹#›</a:t>
            </a:fld>
            <a:endParaRPr lang="en-IN"/>
          </a:p>
        </p:txBody>
      </p:sp>
    </p:spTree>
    <p:extLst>
      <p:ext uri="{BB962C8B-B14F-4D97-AF65-F5344CB8AC3E}">
        <p14:creationId xmlns:p14="http://schemas.microsoft.com/office/powerpoint/2010/main" val="319203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D1856-60A4-4F6E-8B5C-C45B9876699B}"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2E8C70-22A4-45B1-B405-8CA520F9286B}" type="slidenum">
              <a:rPr lang="en-IN" smtClean="0"/>
              <a:t>‹#›</a:t>
            </a:fld>
            <a:endParaRPr lang="en-IN"/>
          </a:p>
        </p:txBody>
      </p:sp>
    </p:spTree>
    <p:extLst>
      <p:ext uri="{BB962C8B-B14F-4D97-AF65-F5344CB8AC3E}">
        <p14:creationId xmlns:p14="http://schemas.microsoft.com/office/powerpoint/2010/main" val="349437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D1856-60A4-4F6E-8B5C-C45B9876699B}"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2E8C70-22A4-45B1-B405-8CA520F928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57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1D1856-60A4-4F6E-8B5C-C45B9876699B}"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2E8C70-22A4-45B1-B405-8CA520F9286B}" type="slidenum">
              <a:rPr lang="en-IN" smtClean="0"/>
              <a:t>‹#›</a:t>
            </a:fld>
            <a:endParaRPr lang="en-IN"/>
          </a:p>
        </p:txBody>
      </p:sp>
    </p:spTree>
    <p:extLst>
      <p:ext uri="{BB962C8B-B14F-4D97-AF65-F5344CB8AC3E}">
        <p14:creationId xmlns:p14="http://schemas.microsoft.com/office/powerpoint/2010/main" val="382674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1D1856-60A4-4F6E-8B5C-C45B9876699B}" type="datetimeFigureOut">
              <a:rPr lang="en-IN" smtClean="0"/>
              <a:t>15-03-2022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2E8C70-22A4-45B1-B405-8CA520F9286B}" type="slidenum">
              <a:rPr lang="en-IN" smtClean="0"/>
              <a:t>‹#›</a:t>
            </a:fld>
            <a:endParaRPr lang="en-IN"/>
          </a:p>
        </p:txBody>
      </p:sp>
    </p:spTree>
    <p:extLst>
      <p:ext uri="{BB962C8B-B14F-4D97-AF65-F5344CB8AC3E}">
        <p14:creationId xmlns:p14="http://schemas.microsoft.com/office/powerpoint/2010/main" val="1792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1D1856-60A4-4F6E-8B5C-C45B9876699B}" type="datetimeFigureOut">
              <a:rPr lang="en-IN" smtClean="0"/>
              <a:t>15-03-2022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2E8C70-22A4-45B1-B405-8CA520F9286B}" type="slidenum">
              <a:rPr lang="en-IN" smtClean="0"/>
              <a:t>‹#›</a:t>
            </a:fld>
            <a:endParaRPr lang="en-IN"/>
          </a:p>
        </p:txBody>
      </p:sp>
    </p:spTree>
    <p:extLst>
      <p:ext uri="{BB962C8B-B14F-4D97-AF65-F5344CB8AC3E}">
        <p14:creationId xmlns:p14="http://schemas.microsoft.com/office/powerpoint/2010/main" val="177269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1D1856-60A4-4F6E-8B5C-C45B9876699B}" type="datetimeFigureOut">
              <a:rPr lang="en-IN" smtClean="0"/>
              <a:t>15-03-2022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A2E8C70-22A4-45B1-B405-8CA520F9286B}" type="slidenum">
              <a:rPr lang="en-IN" smtClean="0"/>
              <a:t>‹#›</a:t>
            </a:fld>
            <a:endParaRPr lang="en-IN"/>
          </a:p>
        </p:txBody>
      </p:sp>
    </p:spTree>
    <p:extLst>
      <p:ext uri="{BB962C8B-B14F-4D97-AF65-F5344CB8AC3E}">
        <p14:creationId xmlns:p14="http://schemas.microsoft.com/office/powerpoint/2010/main" val="79396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D1856-60A4-4F6E-8B5C-C45B9876699B}" type="datetimeFigureOut">
              <a:rPr lang="en-IN" smtClean="0"/>
              <a:t>15-03-2022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2E8C70-22A4-45B1-B405-8CA520F9286B}" type="slidenum">
              <a:rPr lang="en-IN" smtClean="0"/>
              <a:t>‹#›</a:t>
            </a:fld>
            <a:endParaRPr lang="en-IN"/>
          </a:p>
        </p:txBody>
      </p:sp>
    </p:spTree>
    <p:extLst>
      <p:ext uri="{BB962C8B-B14F-4D97-AF65-F5344CB8AC3E}">
        <p14:creationId xmlns:p14="http://schemas.microsoft.com/office/powerpoint/2010/main" val="2638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1D1856-60A4-4F6E-8B5C-C45B9876699B}"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2E8C70-22A4-45B1-B405-8CA520F9286B}" type="slidenum">
              <a:rPr lang="en-IN" smtClean="0"/>
              <a:t>‹#›</a:t>
            </a:fld>
            <a:endParaRPr lang="en-IN"/>
          </a:p>
        </p:txBody>
      </p:sp>
    </p:spTree>
    <p:extLst>
      <p:ext uri="{BB962C8B-B14F-4D97-AF65-F5344CB8AC3E}">
        <p14:creationId xmlns:p14="http://schemas.microsoft.com/office/powerpoint/2010/main" val="135533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1D1856-60A4-4F6E-8B5C-C45B9876699B}" type="datetimeFigureOut">
              <a:rPr lang="en-IN" smtClean="0"/>
              <a:t>15-03-2022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A2E8C70-22A4-45B1-B405-8CA520F9286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49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holdingredlich.com/changes-to-the-regulation-of-third-party-litigation-funding-insolvency-practitioners-should-take-no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5.austlii.edu.au/au/legis/cth/consol_act/ca2001172/s601c.html#property" TargetMode="External"/><Relationship Id="rId7" Type="http://schemas.openxmlformats.org/officeDocument/2006/relationships/hyperlink" Target="http://www5.austlii.edu.au/au/legis/cth/consol_act/ca2001172/s9.html#amount"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5.austlii.edu.au/au/legis/cth/consol_act/ca2001172/s1551.html#order" TargetMode="External"/><Relationship Id="rId5" Type="http://schemas.openxmlformats.org/officeDocument/2006/relationships/hyperlink" Target="http://www5.austlii.edu.au/au/legis/cth/consol_act/ca2001172/s1551.html#make" TargetMode="External"/><Relationship Id="rId4" Type="http://schemas.openxmlformats.org/officeDocument/2006/relationships/hyperlink" Target="http://www5.austlii.edu.au/au/legis/cth/consol_act/ca2001172/s58aa.html#the_court"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open.spotify.com/episode/2fDfKcIhBzl000dkjkNflb?si=f7b65d1acfb24ee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alkinginsolvency.blubrry.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11F9-9DC7-4739-B619-7B3CDE0F2324}"/>
              </a:ext>
            </a:extLst>
          </p:cNvPr>
          <p:cNvSpPr>
            <a:spLocks noGrp="1"/>
          </p:cNvSpPr>
          <p:nvPr>
            <p:ph type="ctrTitle"/>
          </p:nvPr>
        </p:nvSpPr>
        <p:spPr/>
        <p:txBody>
          <a:bodyPr/>
          <a:lstStyle/>
          <a:p>
            <a:r>
              <a:rPr lang="en-IN" dirty="0"/>
              <a:t>Week 4: Stakeholders, litigation funding</a:t>
            </a:r>
          </a:p>
        </p:txBody>
      </p:sp>
      <p:sp>
        <p:nvSpPr>
          <p:cNvPr id="3" name="Subtitle 2">
            <a:extLst>
              <a:ext uri="{FF2B5EF4-FFF2-40B4-BE49-F238E27FC236}">
                <a16:creationId xmlns:a16="http://schemas.microsoft.com/office/drawing/2014/main" id="{E3EB18B9-036B-4E08-B0DD-C2739B63EAFF}"/>
              </a:ext>
            </a:extLst>
          </p:cNvPr>
          <p:cNvSpPr>
            <a:spLocks noGrp="1"/>
          </p:cNvSpPr>
          <p:nvPr>
            <p:ph type="subTitle" idx="1"/>
          </p:nvPr>
        </p:nvSpPr>
        <p:spPr/>
        <p:txBody>
          <a:bodyPr/>
          <a:lstStyle/>
          <a:p>
            <a:r>
              <a:rPr lang="en-IN" dirty="0"/>
              <a:t>Akshaya </a:t>
            </a:r>
            <a:r>
              <a:rPr lang="en-IN" dirty="0" err="1"/>
              <a:t>KamALnath</a:t>
            </a:r>
            <a:endParaRPr lang="en-IN" dirty="0"/>
          </a:p>
        </p:txBody>
      </p:sp>
    </p:spTree>
    <p:extLst>
      <p:ext uri="{BB962C8B-B14F-4D97-AF65-F5344CB8AC3E}">
        <p14:creationId xmlns:p14="http://schemas.microsoft.com/office/powerpoint/2010/main" val="176703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BF74-6148-4340-9C2F-41755A6611D7}"/>
              </a:ext>
            </a:extLst>
          </p:cNvPr>
          <p:cNvSpPr>
            <a:spLocks noGrp="1"/>
          </p:cNvSpPr>
          <p:nvPr>
            <p:ph type="title"/>
          </p:nvPr>
        </p:nvSpPr>
        <p:spPr/>
        <p:txBody>
          <a:bodyPr/>
          <a:lstStyle/>
          <a:p>
            <a:r>
              <a:rPr lang="en-IN" dirty="0"/>
              <a:t>Who are “stakeholders”?</a:t>
            </a:r>
          </a:p>
        </p:txBody>
      </p:sp>
      <p:sp>
        <p:nvSpPr>
          <p:cNvPr id="3" name="Content Placeholder 2">
            <a:extLst>
              <a:ext uri="{FF2B5EF4-FFF2-40B4-BE49-F238E27FC236}">
                <a16:creationId xmlns:a16="http://schemas.microsoft.com/office/drawing/2014/main" id="{224CA31A-4CA7-4E49-BE37-1B729745F5AB}"/>
              </a:ext>
            </a:extLst>
          </p:cNvPr>
          <p:cNvSpPr>
            <a:spLocks noGrp="1"/>
          </p:cNvSpPr>
          <p:nvPr>
            <p:ph idx="1"/>
          </p:nvPr>
        </p:nvSpPr>
        <p:spPr/>
        <p:txBody>
          <a:bodyPr/>
          <a:lstStyle/>
          <a:p>
            <a:r>
              <a:rPr lang="en-IN" dirty="0"/>
              <a:t>Employees</a:t>
            </a:r>
          </a:p>
          <a:p>
            <a:r>
              <a:rPr lang="en-IN" dirty="0"/>
              <a:t>Trade creditors/ suppliers</a:t>
            </a:r>
          </a:p>
          <a:p>
            <a:r>
              <a:rPr lang="en-IN" dirty="0"/>
              <a:t>Customers</a:t>
            </a:r>
          </a:p>
          <a:p>
            <a:r>
              <a:rPr lang="en-IN" dirty="0"/>
              <a:t>Tort victims</a:t>
            </a:r>
          </a:p>
          <a:p>
            <a:endParaRPr lang="en-IN" dirty="0"/>
          </a:p>
          <a:p>
            <a:pPr marL="0" indent="0">
              <a:buNone/>
            </a:pPr>
            <a:r>
              <a:rPr lang="en-IN" dirty="0"/>
              <a:t>[*All types of creditors?</a:t>
            </a:r>
          </a:p>
        </p:txBody>
      </p:sp>
    </p:spTree>
    <p:extLst>
      <p:ext uri="{BB962C8B-B14F-4D97-AF65-F5344CB8AC3E}">
        <p14:creationId xmlns:p14="http://schemas.microsoft.com/office/powerpoint/2010/main" val="32210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9EE2-4D6C-4219-9562-29995732EBD3}"/>
              </a:ext>
            </a:extLst>
          </p:cNvPr>
          <p:cNvSpPr>
            <a:spLocks noGrp="1"/>
          </p:cNvSpPr>
          <p:nvPr>
            <p:ph type="title"/>
          </p:nvPr>
        </p:nvSpPr>
        <p:spPr/>
        <p:txBody>
          <a:bodyPr/>
          <a:lstStyle/>
          <a:p>
            <a:r>
              <a:rPr lang="en-IN" dirty="0"/>
              <a:t>What happens to them in a liquidation?</a:t>
            </a:r>
          </a:p>
        </p:txBody>
      </p:sp>
      <p:sp>
        <p:nvSpPr>
          <p:cNvPr id="3" name="Content Placeholder 2">
            <a:extLst>
              <a:ext uri="{FF2B5EF4-FFF2-40B4-BE49-F238E27FC236}">
                <a16:creationId xmlns:a16="http://schemas.microsoft.com/office/drawing/2014/main" id="{E4C15F9A-BDBF-4271-94F8-657473AEB8A0}"/>
              </a:ext>
            </a:extLst>
          </p:cNvPr>
          <p:cNvSpPr>
            <a:spLocks noGrp="1"/>
          </p:cNvSpPr>
          <p:nvPr>
            <p:ph idx="1"/>
          </p:nvPr>
        </p:nvSpPr>
        <p:spPr/>
        <p:txBody>
          <a:bodyPr>
            <a:normAutofit fontScale="92500" lnSpcReduction="10000"/>
          </a:bodyPr>
          <a:lstStyle/>
          <a:p>
            <a:pPr algn="l">
              <a:spcBef>
                <a:spcPts val="1400"/>
              </a:spcBef>
              <a:spcAft>
                <a:spcPts val="0"/>
              </a:spcAft>
            </a:pPr>
            <a:r>
              <a:rPr lang="en-US" sz="1800" b="1" dirty="0">
                <a:solidFill>
                  <a:srgbClr val="000000"/>
                </a:solidFill>
                <a:latin typeface="Times New Roman" panose="02020603050405020304" pitchFamily="18" charset="0"/>
              </a:rPr>
              <a:t>Section </a:t>
            </a:r>
            <a:r>
              <a:rPr lang="en-US" sz="1800" b="1" i="0" dirty="0">
                <a:solidFill>
                  <a:srgbClr val="000000"/>
                </a:solidFill>
                <a:effectLst/>
                <a:latin typeface="Times New Roman" panose="02020603050405020304" pitchFamily="18" charset="0"/>
              </a:rPr>
              <a:t>555  Debts and claims proved to rank equally except as otherwise provided</a:t>
            </a:r>
          </a:p>
          <a:p>
            <a:pPr marL="0" indent="0" algn="l">
              <a:spcBef>
                <a:spcPts val="1400"/>
              </a:spcBef>
              <a:spcAft>
                <a:spcPts val="0"/>
              </a:spcAft>
              <a:buNone/>
            </a:pPr>
            <a:r>
              <a:rPr lang="en-US" sz="1800" b="0" i="0" dirty="0">
                <a:solidFill>
                  <a:srgbClr val="000000"/>
                </a:solidFill>
                <a:effectLst/>
                <a:latin typeface="Times New Roman" panose="02020603050405020304" pitchFamily="18" charset="0"/>
              </a:rPr>
              <a:t>Except as otherwise provided by this Act, all debts and claims proved in a winding up rank equally and, if the property of the company is insufficient to meet them in full, they must be paid proportionately.</a:t>
            </a:r>
          </a:p>
          <a:p>
            <a:pPr algn="l">
              <a:spcBef>
                <a:spcPts val="1400"/>
              </a:spcBef>
              <a:spcAft>
                <a:spcPts val="0"/>
              </a:spcAft>
            </a:pPr>
            <a:r>
              <a:rPr lang="en-US" sz="1800" b="1" dirty="0">
                <a:solidFill>
                  <a:srgbClr val="000000"/>
                </a:solidFill>
                <a:latin typeface="Times New Roman" panose="02020603050405020304" pitchFamily="18" charset="0"/>
              </a:rPr>
              <a:t>556  Priority payments (unsecured creditors)</a:t>
            </a:r>
          </a:p>
          <a:p>
            <a:pPr marL="0" indent="0" algn="l">
              <a:spcBef>
                <a:spcPts val="1400"/>
              </a:spcBef>
              <a:spcAft>
                <a:spcPts val="0"/>
              </a:spcAft>
              <a:buNone/>
            </a:pPr>
            <a:r>
              <a:rPr lang="en-US" sz="1800" dirty="0">
                <a:solidFill>
                  <a:srgbClr val="000000"/>
                </a:solidFill>
                <a:latin typeface="Times New Roman" panose="02020603050405020304" pitchFamily="18" charset="0"/>
              </a:rPr>
              <a:t>Expenses of winding up</a:t>
            </a:r>
          </a:p>
          <a:p>
            <a:pPr marL="0" indent="0" algn="l">
              <a:spcBef>
                <a:spcPts val="1400"/>
              </a:spcBef>
              <a:spcAft>
                <a:spcPts val="0"/>
              </a:spcAft>
              <a:buNone/>
            </a:pPr>
            <a:r>
              <a:rPr lang="en-US" sz="1800" dirty="0">
                <a:solidFill>
                  <a:srgbClr val="000000"/>
                </a:solidFill>
                <a:latin typeface="Times New Roman" panose="02020603050405020304" pitchFamily="18" charset="0"/>
              </a:rPr>
              <a:t>Employee wages, superannuation contributions and superannuation guarantee charge payable</a:t>
            </a:r>
          </a:p>
          <a:p>
            <a:pPr marL="0" indent="0" algn="l">
              <a:spcBef>
                <a:spcPts val="1400"/>
              </a:spcBef>
              <a:spcAft>
                <a:spcPts val="0"/>
              </a:spcAft>
              <a:buNone/>
            </a:pPr>
            <a:r>
              <a:rPr lang="en-US" sz="1800" dirty="0">
                <a:solidFill>
                  <a:srgbClr val="000000"/>
                </a:solidFill>
                <a:latin typeface="Times New Roman" panose="02020603050405020304" pitchFamily="18" charset="0"/>
              </a:rPr>
              <a:t>Tort claimants</a:t>
            </a:r>
          </a:p>
          <a:p>
            <a:pPr marL="0" indent="0" algn="l">
              <a:spcBef>
                <a:spcPts val="1400"/>
              </a:spcBef>
              <a:spcAft>
                <a:spcPts val="0"/>
              </a:spcAft>
              <a:buNone/>
            </a:pPr>
            <a:r>
              <a:rPr lang="en-US" sz="1800" dirty="0">
                <a:solidFill>
                  <a:srgbClr val="000000"/>
                </a:solidFill>
                <a:latin typeface="Times New Roman" panose="02020603050405020304" pitchFamily="18" charset="0"/>
              </a:rPr>
              <a:t>----</a:t>
            </a:r>
          </a:p>
          <a:p>
            <a:pPr marL="0" indent="0">
              <a:spcBef>
                <a:spcPts val="1400"/>
              </a:spcBef>
              <a:buNone/>
            </a:pPr>
            <a:r>
              <a:rPr lang="en-US" sz="1800" dirty="0">
                <a:solidFill>
                  <a:srgbClr val="000000"/>
                </a:solidFill>
                <a:latin typeface="Times New Roman" panose="02020603050405020304" pitchFamily="18" charset="0"/>
              </a:rPr>
              <a:t>  FEG pays employees unpaid wages (up to 13 weeks), entitlements, redundancy pay. </a:t>
            </a:r>
          </a:p>
          <a:p>
            <a:pPr>
              <a:spcBef>
                <a:spcPts val="1400"/>
              </a:spcBef>
            </a:pPr>
            <a:r>
              <a:rPr lang="en-US" sz="1800" dirty="0">
                <a:solidFill>
                  <a:srgbClr val="000000"/>
                </a:solidFill>
                <a:latin typeface="Times New Roman" panose="02020603050405020304" pitchFamily="18" charset="0"/>
              </a:rPr>
              <a:t>AG can bring action on behalf of employees under FEG (Fact sheet: https://www.ag.gov.au/industrial-relations/publications/feg-recovery-program-fact-sheet)</a:t>
            </a:r>
            <a:endParaRPr lang="en-IN" dirty="0"/>
          </a:p>
        </p:txBody>
      </p:sp>
    </p:spTree>
    <p:extLst>
      <p:ext uri="{BB962C8B-B14F-4D97-AF65-F5344CB8AC3E}">
        <p14:creationId xmlns:p14="http://schemas.microsoft.com/office/powerpoint/2010/main" val="165564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5DD9-A91F-484E-974A-79FB941B9285}"/>
              </a:ext>
            </a:extLst>
          </p:cNvPr>
          <p:cNvSpPr>
            <a:spLocks noGrp="1"/>
          </p:cNvSpPr>
          <p:nvPr>
            <p:ph type="title"/>
          </p:nvPr>
        </p:nvSpPr>
        <p:spPr/>
        <p:txBody>
          <a:bodyPr/>
          <a:lstStyle/>
          <a:p>
            <a:r>
              <a:rPr lang="en-IN" dirty="0"/>
              <a:t>Litigation funding</a:t>
            </a:r>
          </a:p>
        </p:txBody>
      </p:sp>
      <p:sp>
        <p:nvSpPr>
          <p:cNvPr id="3" name="Content Placeholder 2">
            <a:extLst>
              <a:ext uri="{FF2B5EF4-FFF2-40B4-BE49-F238E27FC236}">
                <a16:creationId xmlns:a16="http://schemas.microsoft.com/office/drawing/2014/main" id="{3DF569D6-F3A8-4136-8644-6C8E049DA978}"/>
              </a:ext>
            </a:extLst>
          </p:cNvPr>
          <p:cNvSpPr>
            <a:spLocks noGrp="1"/>
          </p:cNvSpPr>
          <p:nvPr>
            <p:ph idx="1"/>
          </p:nvPr>
        </p:nvSpPr>
        <p:spPr/>
        <p:txBody>
          <a:bodyPr>
            <a:normAutofit/>
          </a:bodyPr>
          <a:lstStyle/>
          <a:p>
            <a:pPr algn="l"/>
            <a:r>
              <a:rPr lang="en-US" sz="1800" b="0" i="0" dirty="0">
                <a:solidFill>
                  <a:schemeClr val="tx1"/>
                </a:solidFill>
                <a:effectLst/>
                <a:latin typeface="Merriweather Regular" panose="00000500000000000000" pitchFamily="2" charset="0"/>
              </a:rPr>
              <a:t>Only creditors or members of the insolvent company can provide funds or indemnities to the company or the external administrator and then only for the following purposes:</a:t>
            </a:r>
          </a:p>
          <a:p>
            <a:pPr algn="l">
              <a:buFont typeface="Arial" panose="020B0604020202020204" pitchFamily="34" charset="0"/>
              <a:buChar char="•"/>
            </a:pPr>
            <a:r>
              <a:rPr lang="en-US" sz="1800" b="0" i="0" dirty="0">
                <a:solidFill>
                  <a:schemeClr val="tx1"/>
                </a:solidFill>
                <a:effectLst/>
                <a:latin typeface="Merriweather Regular" panose="00000500000000000000" pitchFamily="2" charset="0"/>
              </a:rPr>
              <a:t>conducting investigations;</a:t>
            </a:r>
          </a:p>
          <a:p>
            <a:pPr algn="l">
              <a:buFont typeface="Arial" panose="020B0604020202020204" pitchFamily="34" charset="0"/>
              <a:buChar char="•"/>
            </a:pPr>
            <a:r>
              <a:rPr lang="en-US" sz="1800" b="0" i="0" dirty="0">
                <a:solidFill>
                  <a:schemeClr val="tx1"/>
                </a:solidFill>
                <a:effectLst/>
                <a:latin typeface="Merriweather Regular" panose="00000500000000000000" pitchFamily="2" charset="0"/>
              </a:rPr>
              <a:t>seeking to enforce a remedy against a third party; or</a:t>
            </a:r>
          </a:p>
          <a:p>
            <a:pPr algn="l">
              <a:buFont typeface="Arial" panose="020B0604020202020204" pitchFamily="34" charset="0"/>
              <a:buChar char="•"/>
            </a:pPr>
            <a:r>
              <a:rPr lang="en-US" sz="1800" b="0" i="0" dirty="0">
                <a:solidFill>
                  <a:schemeClr val="tx1"/>
                </a:solidFill>
                <a:effectLst/>
                <a:latin typeface="Merriweather Regular" panose="00000500000000000000" pitchFamily="2" charset="0"/>
              </a:rPr>
              <a:t>defending proceedings against the company in relation to the external administration only.</a:t>
            </a:r>
          </a:p>
          <a:p>
            <a:pPr marL="0" indent="0" algn="l">
              <a:buNone/>
            </a:pPr>
            <a:r>
              <a:rPr lang="en-US" sz="1800" b="0" i="0" dirty="0">
                <a:solidFill>
                  <a:schemeClr val="tx1"/>
                </a:solidFill>
                <a:effectLst/>
                <a:latin typeface="Merriweather Regular" panose="00000500000000000000" pitchFamily="2" charset="0"/>
                <a:hlinkClick r:id="rId2"/>
              </a:rPr>
              <a:t>https://www.holdingredlich.com/changes-to-the-regulation-of-third-party-litigation-funding-insolvency-practitioners-should-take-note</a:t>
            </a:r>
            <a:endParaRPr lang="en-US" sz="1800" b="0" i="0" dirty="0">
              <a:solidFill>
                <a:schemeClr val="tx1"/>
              </a:solidFill>
              <a:effectLst/>
              <a:latin typeface="Merriweather Regular" panose="00000500000000000000" pitchFamily="2" charset="0"/>
            </a:endParaRPr>
          </a:p>
          <a:p>
            <a:pPr marL="0" indent="0">
              <a:buNone/>
            </a:pPr>
            <a:endParaRPr lang="en-IN" sz="1800" dirty="0">
              <a:solidFill>
                <a:schemeClr val="tx1"/>
              </a:solidFill>
              <a:latin typeface="Merriweather Regular" panose="00000500000000000000" pitchFamily="2" charset="0"/>
            </a:endParaRPr>
          </a:p>
        </p:txBody>
      </p:sp>
    </p:spTree>
    <p:extLst>
      <p:ext uri="{BB962C8B-B14F-4D97-AF65-F5344CB8AC3E}">
        <p14:creationId xmlns:p14="http://schemas.microsoft.com/office/powerpoint/2010/main" val="230865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738F-73C8-485B-9B25-96233CED6676}"/>
              </a:ext>
            </a:extLst>
          </p:cNvPr>
          <p:cNvSpPr>
            <a:spLocks noGrp="1"/>
          </p:cNvSpPr>
          <p:nvPr>
            <p:ph type="title"/>
          </p:nvPr>
        </p:nvSpPr>
        <p:spPr>
          <a:xfrm>
            <a:off x="266330" y="286604"/>
            <a:ext cx="6889072" cy="601164"/>
          </a:xfrm>
        </p:spPr>
        <p:txBody>
          <a:bodyPr>
            <a:normAutofit fontScale="90000"/>
          </a:bodyPr>
          <a:lstStyle/>
          <a:p>
            <a:r>
              <a:rPr lang="en-IN" dirty="0"/>
              <a:t>Rescue Finance?</a:t>
            </a:r>
          </a:p>
        </p:txBody>
      </p:sp>
      <p:pic>
        <p:nvPicPr>
          <p:cNvPr id="5" name="Content Placeholder 4">
            <a:extLst>
              <a:ext uri="{FF2B5EF4-FFF2-40B4-BE49-F238E27FC236}">
                <a16:creationId xmlns:a16="http://schemas.microsoft.com/office/drawing/2014/main" id="{216BA55C-B76D-4EB6-860A-8A23252C1737}"/>
              </a:ext>
            </a:extLst>
          </p:cNvPr>
          <p:cNvPicPr>
            <a:picLocks noGrp="1" noChangeAspect="1"/>
          </p:cNvPicPr>
          <p:nvPr>
            <p:ph idx="1"/>
          </p:nvPr>
        </p:nvPicPr>
        <p:blipFill>
          <a:blip r:embed="rId2"/>
          <a:stretch>
            <a:fillRect/>
          </a:stretch>
        </p:blipFill>
        <p:spPr>
          <a:xfrm>
            <a:off x="60960" y="887767"/>
            <a:ext cx="7341833" cy="5822109"/>
          </a:xfrm>
        </p:spPr>
      </p:pic>
      <p:sp>
        <p:nvSpPr>
          <p:cNvPr id="6" name="TextBox 5">
            <a:extLst>
              <a:ext uri="{FF2B5EF4-FFF2-40B4-BE49-F238E27FC236}">
                <a16:creationId xmlns:a16="http://schemas.microsoft.com/office/drawing/2014/main" id="{D2F1382D-5F46-41D1-BF3E-20188D821809}"/>
              </a:ext>
            </a:extLst>
          </p:cNvPr>
          <p:cNvSpPr txBox="1"/>
          <p:nvPr/>
        </p:nvSpPr>
        <p:spPr>
          <a:xfrm>
            <a:off x="7492753" y="0"/>
            <a:ext cx="4699247" cy="5078313"/>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rPr>
              <a:t>CORPORATIONS ACT 2001 - SECT 564</a:t>
            </a:r>
          </a:p>
          <a:p>
            <a:pPr algn="l"/>
            <a:r>
              <a:rPr lang="en-US" b="1" i="0" dirty="0">
                <a:solidFill>
                  <a:srgbClr val="000000"/>
                </a:solidFill>
                <a:effectLst/>
                <a:latin typeface="Times New Roman" panose="02020603050405020304" pitchFamily="18" charset="0"/>
              </a:rPr>
              <a:t>Power of Court to make orders in </a:t>
            </a:r>
            <a:r>
              <a:rPr lang="en-US" b="1" i="0" dirty="0" err="1">
                <a:solidFill>
                  <a:srgbClr val="000000"/>
                </a:solidFill>
                <a:effectLst/>
                <a:latin typeface="Times New Roman" panose="02020603050405020304" pitchFamily="18" charset="0"/>
              </a:rPr>
              <a:t>favour</a:t>
            </a:r>
            <a:r>
              <a:rPr lang="en-US" b="1" i="0" dirty="0">
                <a:solidFill>
                  <a:srgbClr val="000000"/>
                </a:solidFill>
                <a:effectLst/>
                <a:latin typeface="Times New Roman" panose="02020603050405020304" pitchFamily="18" charset="0"/>
              </a:rPr>
              <a:t> of certain creditors</a:t>
            </a:r>
            <a:r>
              <a:rPr lang="en-US" b="0"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Where in any winding up:</a:t>
            </a:r>
          </a:p>
          <a:p>
            <a:pPr algn="l"/>
            <a:r>
              <a:rPr lang="en-US" b="0" i="0" dirty="0">
                <a:solidFill>
                  <a:srgbClr val="000000"/>
                </a:solidFill>
                <a:effectLst/>
                <a:latin typeface="Times New Roman" panose="02020603050405020304" pitchFamily="18" charset="0"/>
              </a:rPr>
              <a:t>                     (a)  </a:t>
            </a:r>
            <a:r>
              <a:rPr lang="en-US" b="0" i="0" dirty="0">
                <a:solidFill>
                  <a:srgbClr val="000000"/>
                </a:solidFill>
                <a:effectLst/>
                <a:latin typeface="Times New Roman" panose="02020603050405020304" pitchFamily="18" charset="0"/>
                <a:hlinkClick r:id="rId3"/>
              </a:rPr>
              <a:t>property</a:t>
            </a:r>
            <a:r>
              <a:rPr lang="en-US" b="0" i="0" dirty="0">
                <a:solidFill>
                  <a:srgbClr val="000000"/>
                </a:solidFill>
                <a:effectLst/>
                <a:latin typeface="Times New Roman" panose="02020603050405020304" pitchFamily="18" charset="0"/>
              </a:rPr>
              <a:t> has been recovered under an indemnity for costs of litigation given by certain creditors, or has been protected or preserved by the payment of money or the giving of indemnity by creditors; or</a:t>
            </a:r>
          </a:p>
          <a:p>
            <a:pPr algn="l"/>
            <a:r>
              <a:rPr lang="en-US" b="0" i="0" dirty="0">
                <a:solidFill>
                  <a:srgbClr val="000000"/>
                </a:solidFill>
                <a:effectLst/>
                <a:latin typeface="Times New Roman" panose="02020603050405020304" pitchFamily="18" charset="0"/>
              </a:rPr>
              <a:t>                     (b)  expenses in relation to which a creditor has indemnified a liquidator have been recovered;</a:t>
            </a:r>
          </a:p>
          <a:p>
            <a:pPr algn="l"/>
            <a:r>
              <a:rPr lang="en-US" b="0" i="0" dirty="0">
                <a:solidFill>
                  <a:srgbClr val="000000"/>
                </a:solidFill>
                <a:effectLst/>
                <a:latin typeface="Times New Roman" panose="02020603050405020304" pitchFamily="18" charset="0"/>
                <a:hlinkClick r:id="rId4"/>
              </a:rPr>
              <a:t>the Court</a:t>
            </a:r>
            <a:r>
              <a:rPr lang="en-US" b="0" i="0" dirty="0">
                <a:solidFill>
                  <a:srgbClr val="000000"/>
                </a:solidFill>
                <a:effectLst/>
                <a:latin typeface="Times New Roman" panose="02020603050405020304" pitchFamily="18" charset="0"/>
              </a:rPr>
              <a:t> may </a:t>
            </a:r>
            <a:r>
              <a:rPr lang="en-US" b="0" i="0" dirty="0">
                <a:solidFill>
                  <a:srgbClr val="000000"/>
                </a:solidFill>
                <a:effectLst/>
                <a:latin typeface="Times New Roman" panose="02020603050405020304" pitchFamily="18" charset="0"/>
                <a:hlinkClick r:id="rId5"/>
              </a:rPr>
              <a:t>make</a:t>
            </a:r>
            <a:r>
              <a:rPr lang="en-US" b="0" i="0" dirty="0">
                <a:solidFill>
                  <a:srgbClr val="000000"/>
                </a:solidFill>
                <a:effectLst/>
                <a:latin typeface="Times New Roman" panose="02020603050405020304" pitchFamily="18" charset="0"/>
              </a:rPr>
              <a:t> such </a:t>
            </a:r>
            <a:r>
              <a:rPr lang="en-US" b="0" i="0" dirty="0">
                <a:solidFill>
                  <a:srgbClr val="000000"/>
                </a:solidFill>
                <a:effectLst/>
                <a:latin typeface="Times New Roman" panose="02020603050405020304" pitchFamily="18" charset="0"/>
                <a:hlinkClick r:id="rId6"/>
              </a:rPr>
              <a:t>orders</a:t>
            </a:r>
            <a:r>
              <a:rPr lang="en-US" b="0" i="0" dirty="0">
                <a:solidFill>
                  <a:srgbClr val="000000"/>
                </a:solidFill>
                <a:effectLst/>
                <a:latin typeface="Times New Roman" panose="02020603050405020304" pitchFamily="18" charset="0"/>
              </a:rPr>
              <a:t>, as it deems just with respect to the distribution of that </a:t>
            </a:r>
            <a:r>
              <a:rPr lang="en-US" b="0" i="0" dirty="0">
                <a:solidFill>
                  <a:srgbClr val="000000"/>
                </a:solidFill>
                <a:effectLst/>
                <a:latin typeface="Times New Roman" panose="02020603050405020304" pitchFamily="18" charset="0"/>
                <a:hlinkClick r:id="rId3"/>
              </a:rPr>
              <a:t>property</a:t>
            </a:r>
            <a:r>
              <a:rPr lang="en-US" b="0" i="0" dirty="0">
                <a:solidFill>
                  <a:srgbClr val="000000"/>
                </a:solidFill>
                <a:effectLst/>
                <a:latin typeface="Times New Roman" panose="02020603050405020304" pitchFamily="18" charset="0"/>
              </a:rPr>
              <a:t> and the </a:t>
            </a:r>
            <a:r>
              <a:rPr lang="en-US" b="0" i="0" dirty="0">
                <a:solidFill>
                  <a:srgbClr val="000000"/>
                </a:solidFill>
                <a:effectLst/>
                <a:latin typeface="Times New Roman" panose="02020603050405020304" pitchFamily="18" charset="0"/>
                <a:hlinkClick r:id="rId7"/>
              </a:rPr>
              <a:t>amount</a:t>
            </a:r>
            <a:r>
              <a:rPr lang="en-US" b="0" i="0" dirty="0">
                <a:solidFill>
                  <a:srgbClr val="000000"/>
                </a:solidFill>
                <a:effectLst/>
                <a:latin typeface="Times New Roman" panose="02020603050405020304" pitchFamily="18" charset="0"/>
              </a:rPr>
              <a:t> of those expenses so recovered with a view to giving those creditors an advantage over others in consideration of the risk assumed by them.</a:t>
            </a:r>
          </a:p>
        </p:txBody>
      </p:sp>
    </p:spTree>
    <p:extLst>
      <p:ext uri="{BB962C8B-B14F-4D97-AF65-F5344CB8AC3E}">
        <p14:creationId xmlns:p14="http://schemas.microsoft.com/office/powerpoint/2010/main" val="179669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2B6D-1E27-43A3-9CA6-A7DEB6BB0C7A}"/>
              </a:ext>
            </a:extLst>
          </p:cNvPr>
          <p:cNvSpPr>
            <a:spLocks noGrp="1"/>
          </p:cNvSpPr>
          <p:nvPr>
            <p:ph type="title"/>
          </p:nvPr>
        </p:nvSpPr>
        <p:spPr/>
        <p:txBody>
          <a:bodyPr/>
          <a:lstStyle/>
          <a:p>
            <a:r>
              <a:rPr lang="en-IN" dirty="0"/>
              <a:t>Customers? Trade creditors?</a:t>
            </a:r>
          </a:p>
        </p:txBody>
      </p:sp>
      <p:sp>
        <p:nvSpPr>
          <p:cNvPr id="3" name="Content Placeholder 2">
            <a:extLst>
              <a:ext uri="{FF2B5EF4-FFF2-40B4-BE49-F238E27FC236}">
                <a16:creationId xmlns:a16="http://schemas.microsoft.com/office/drawing/2014/main" id="{F7E25318-90B7-41D2-BF9A-AB8115791633}"/>
              </a:ext>
            </a:extLst>
          </p:cNvPr>
          <p:cNvSpPr>
            <a:spLocks noGrp="1"/>
          </p:cNvSpPr>
          <p:nvPr>
            <p:ph idx="1"/>
          </p:nvPr>
        </p:nvSpPr>
        <p:spPr/>
        <p:txBody>
          <a:bodyPr>
            <a:normAutofit/>
          </a:bodyPr>
          <a:lstStyle/>
          <a:p>
            <a:r>
              <a:rPr lang="en-IN" dirty="0"/>
              <a:t>Some examples to consider:</a:t>
            </a:r>
          </a:p>
          <a:p>
            <a:endParaRPr lang="en-IN" dirty="0"/>
          </a:p>
          <a:p>
            <a:r>
              <a:rPr lang="en-IN" dirty="0"/>
              <a:t>Gift cards holders</a:t>
            </a:r>
          </a:p>
          <a:p>
            <a:r>
              <a:rPr lang="en-IN" dirty="0"/>
              <a:t>Trade creditors</a:t>
            </a:r>
          </a:p>
          <a:p>
            <a:endParaRPr lang="en-IN" dirty="0"/>
          </a:p>
          <a:p>
            <a:r>
              <a:rPr lang="en-IN" dirty="0"/>
              <a:t>Customers of cloud service providers:</a:t>
            </a:r>
          </a:p>
          <a:p>
            <a:pPr marL="0" indent="0">
              <a:buNone/>
            </a:pPr>
            <a:r>
              <a:rPr lang="en-IN" dirty="0">
                <a:hlinkClick r:id="rId2"/>
              </a:rPr>
              <a:t>https://open.spotify.com/episode/2fDfKcIhBzl000dkjkNflb?si=f7b65d1acfb24ee4</a:t>
            </a:r>
            <a:r>
              <a:rPr lang="en-IN" dirty="0"/>
              <a:t> [Listen from 27.20 – end of episode]</a:t>
            </a:r>
          </a:p>
        </p:txBody>
      </p:sp>
    </p:spTree>
    <p:extLst>
      <p:ext uri="{BB962C8B-B14F-4D97-AF65-F5344CB8AC3E}">
        <p14:creationId xmlns:p14="http://schemas.microsoft.com/office/powerpoint/2010/main" val="411639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512E-45E2-4D9A-AD0D-CF73B2B08FAA}"/>
              </a:ext>
            </a:extLst>
          </p:cNvPr>
          <p:cNvSpPr>
            <a:spLocks noGrp="1"/>
          </p:cNvSpPr>
          <p:nvPr>
            <p:ph type="title"/>
          </p:nvPr>
        </p:nvSpPr>
        <p:spPr/>
        <p:txBody>
          <a:bodyPr/>
          <a:lstStyle/>
          <a:p>
            <a:r>
              <a:rPr lang="en-IN" dirty="0"/>
              <a:t>What happens to stakeholders in a restructuring/ rescue mechanism?</a:t>
            </a:r>
          </a:p>
        </p:txBody>
      </p:sp>
      <p:sp>
        <p:nvSpPr>
          <p:cNvPr id="3" name="Content Placeholder 2">
            <a:extLst>
              <a:ext uri="{FF2B5EF4-FFF2-40B4-BE49-F238E27FC236}">
                <a16:creationId xmlns:a16="http://schemas.microsoft.com/office/drawing/2014/main" id="{C8D8BA9C-9FD3-40D7-9281-05617E99C7F7}"/>
              </a:ext>
            </a:extLst>
          </p:cNvPr>
          <p:cNvSpPr>
            <a:spLocks noGrp="1"/>
          </p:cNvSpPr>
          <p:nvPr>
            <p:ph idx="1"/>
          </p:nvPr>
        </p:nvSpPr>
        <p:spPr/>
        <p:txBody>
          <a:bodyPr/>
          <a:lstStyle/>
          <a:p>
            <a:r>
              <a:rPr lang="en-IN" dirty="0"/>
              <a:t>Employees</a:t>
            </a:r>
          </a:p>
          <a:p>
            <a:r>
              <a:rPr lang="en-IN" dirty="0"/>
              <a:t>Trade creditors</a:t>
            </a:r>
          </a:p>
          <a:p>
            <a:r>
              <a:rPr lang="en-IN" dirty="0"/>
              <a:t>Customers</a:t>
            </a:r>
          </a:p>
        </p:txBody>
      </p:sp>
    </p:spTree>
    <p:extLst>
      <p:ext uri="{BB962C8B-B14F-4D97-AF65-F5344CB8AC3E}">
        <p14:creationId xmlns:p14="http://schemas.microsoft.com/office/powerpoint/2010/main" val="16110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CBAC-FFAD-43AA-A9FB-C6F82AA3327E}"/>
              </a:ext>
            </a:extLst>
          </p:cNvPr>
          <p:cNvSpPr>
            <a:spLocks noGrp="1"/>
          </p:cNvSpPr>
          <p:nvPr>
            <p:ph type="title"/>
          </p:nvPr>
        </p:nvSpPr>
        <p:spPr/>
        <p:txBody>
          <a:bodyPr/>
          <a:lstStyle/>
          <a:p>
            <a:r>
              <a:rPr lang="en-IN" dirty="0"/>
              <a:t>Podcast content: priorities in insolvency</a:t>
            </a:r>
          </a:p>
        </p:txBody>
      </p:sp>
      <p:sp>
        <p:nvSpPr>
          <p:cNvPr id="3" name="Content Placeholder 2">
            <a:extLst>
              <a:ext uri="{FF2B5EF4-FFF2-40B4-BE49-F238E27FC236}">
                <a16:creationId xmlns:a16="http://schemas.microsoft.com/office/drawing/2014/main" id="{5782CA7D-6FD7-456F-A994-DE29E7F3FAB7}"/>
              </a:ext>
            </a:extLst>
          </p:cNvPr>
          <p:cNvSpPr>
            <a:spLocks noGrp="1"/>
          </p:cNvSpPr>
          <p:nvPr>
            <p:ph idx="1"/>
          </p:nvPr>
        </p:nvSpPr>
        <p:spPr/>
        <p:txBody>
          <a:bodyPr/>
          <a:lstStyle/>
          <a:p>
            <a:r>
              <a:rPr lang="en-IN" dirty="0">
                <a:hlinkClick r:id="rId2"/>
              </a:rPr>
              <a:t>https://talkinginsolvency.blubrry.net/</a:t>
            </a:r>
            <a:r>
              <a:rPr lang="en-IN" dirty="0"/>
              <a:t> (Listen up to 35.35).</a:t>
            </a:r>
          </a:p>
        </p:txBody>
      </p:sp>
    </p:spTree>
    <p:extLst>
      <p:ext uri="{BB962C8B-B14F-4D97-AF65-F5344CB8AC3E}">
        <p14:creationId xmlns:p14="http://schemas.microsoft.com/office/powerpoint/2010/main" val="364961878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614</TotalTime>
  <Words>439</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Merriweather Regular</vt:lpstr>
      <vt:lpstr>Times New Roman</vt:lpstr>
      <vt:lpstr>Retrospect</vt:lpstr>
      <vt:lpstr>Week 4: Stakeholders, litigation funding</vt:lpstr>
      <vt:lpstr>Who are “stakeholders”?</vt:lpstr>
      <vt:lpstr>What happens to them in a liquidation?</vt:lpstr>
      <vt:lpstr>Litigation funding</vt:lpstr>
      <vt:lpstr>Rescue Finance?</vt:lpstr>
      <vt:lpstr>Customers? Trade creditors?</vt:lpstr>
      <vt:lpstr>What happens to stakeholders in a restructuring/ rescue mechanism?</vt:lpstr>
      <vt:lpstr>Podcast content: priorities in insolvency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stakeholders</dc:title>
  <dc:creator>Akshaya Kamalnath</dc:creator>
  <cp:lastModifiedBy>Akshaya Kamalnath</cp:lastModifiedBy>
  <cp:revision>5</cp:revision>
  <dcterms:created xsi:type="dcterms:W3CDTF">2022-03-14T07:23:22Z</dcterms:created>
  <dcterms:modified xsi:type="dcterms:W3CDTF">2022-03-15T05:05:54Z</dcterms:modified>
</cp:coreProperties>
</file>