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73" r:id="rId6"/>
    <p:sldId id="274" r:id="rId7"/>
    <p:sldId id="262" r:id="rId8"/>
    <p:sldId id="266" r:id="rId9"/>
    <p:sldId id="263" r:id="rId10"/>
    <p:sldId id="275" r:id="rId11"/>
    <p:sldId id="276" r:id="rId12"/>
    <p:sldId id="265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Kamalnath" userId="2715299325b95bc3" providerId="LiveId" clId="{6E214D24-3DB5-426E-BEE1-527D0813B39A}"/>
    <pc:docChg chg="delSld">
      <pc:chgData name="Akshaya Kamalnath" userId="2715299325b95bc3" providerId="LiveId" clId="{6E214D24-3DB5-426E-BEE1-527D0813B39A}" dt="2022-04-26T05:56:12.610" v="4" actId="47"/>
      <pc:docMkLst>
        <pc:docMk/>
      </pc:docMkLst>
      <pc:sldChg chg="del">
        <pc:chgData name="Akshaya Kamalnath" userId="2715299325b95bc3" providerId="LiveId" clId="{6E214D24-3DB5-426E-BEE1-527D0813B39A}" dt="2022-04-26T05:56:06.626" v="1" actId="47"/>
        <pc:sldMkLst>
          <pc:docMk/>
          <pc:sldMk cId="995239857" sldId="267"/>
        </pc:sldMkLst>
      </pc:sldChg>
      <pc:sldChg chg="del">
        <pc:chgData name="Akshaya Kamalnath" userId="2715299325b95bc3" providerId="LiveId" clId="{6E214D24-3DB5-426E-BEE1-527D0813B39A}" dt="2022-04-26T05:56:04.403" v="0" actId="47"/>
        <pc:sldMkLst>
          <pc:docMk/>
          <pc:sldMk cId="2717931434" sldId="270"/>
        </pc:sldMkLst>
      </pc:sldChg>
      <pc:sldChg chg="del">
        <pc:chgData name="Akshaya Kamalnath" userId="2715299325b95bc3" providerId="LiveId" clId="{6E214D24-3DB5-426E-BEE1-527D0813B39A}" dt="2022-04-26T05:56:12.610" v="4" actId="47"/>
        <pc:sldMkLst>
          <pc:docMk/>
          <pc:sldMk cId="746410229" sldId="271"/>
        </pc:sldMkLst>
      </pc:sldChg>
      <pc:sldChg chg="del">
        <pc:chgData name="Akshaya Kamalnath" userId="2715299325b95bc3" providerId="LiveId" clId="{6E214D24-3DB5-426E-BEE1-527D0813B39A}" dt="2022-04-26T05:56:07.956" v="2" actId="47"/>
        <pc:sldMkLst>
          <pc:docMk/>
          <pc:sldMk cId="1625038185" sldId="277"/>
        </pc:sldMkLst>
      </pc:sldChg>
      <pc:sldChg chg="del">
        <pc:chgData name="Akshaya Kamalnath" userId="2715299325b95bc3" providerId="LiveId" clId="{6E214D24-3DB5-426E-BEE1-527D0813B39A}" dt="2022-04-26T05:56:11.444" v="3" actId="47"/>
        <pc:sldMkLst>
          <pc:docMk/>
          <pc:sldMk cId="3316969513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1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2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9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asury.gov.au/sites/default/files/2020-12/simplified-debt-restructuring-fact-sheet_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84412"/>
            <a:ext cx="4712868" cy="2201953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Small business restructuring; Pre-packs; Schemes of arrangement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Akshaya Kamalnath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0BB0-E9F3-49CC-B4BA-16C0F845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harbour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D4CB-3D8A-44D8-9476-F6D217B6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40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588GAAB  Safe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harbour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—companies under restructuring</a:t>
            </a: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Safe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harbour</a:t>
            </a:r>
            <a:endParaRPr lang="en-US" sz="1800" b="0" i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(1)  Subsection 588G(2) does not apply in relation to a person and a debt incurred by a company if the debt is incurred: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(a)  during the restructuring of the company;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(b)  in the ordinary course of the company’s business, or with the consent of the restructuring practitioner or by order of the Court.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(2)  A person who wishes to rely on subsection (1) in a proceeding for, or relating to, a contravention of subsection 588G(2) bears an evidential burden in relation to that matter.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F948-9769-4D3E-921B-C5016D0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229C-723A-41FB-927D-B4080F29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Wellard</a:t>
            </a:r>
            <a:r>
              <a:rPr lang="en-IN" dirty="0"/>
              <a:t>:</a:t>
            </a:r>
          </a:p>
          <a:p>
            <a:r>
              <a:rPr lang="en-IN" dirty="0"/>
              <a:t>Supplier beware: “</a:t>
            </a:r>
            <a:r>
              <a:rPr lang="en-US" dirty="0"/>
              <a:t>Unfortunately, the validity of many transactions that would be expected to occur in a “debtor-in-possession” trade-on under a small business restructuring will be brought into question if a winding up order is made subsequent to the appointment of a RP.”</a:t>
            </a:r>
          </a:p>
          <a:p>
            <a:r>
              <a:rPr lang="en-US" dirty="0"/>
              <a:t>Complexity: “…the very first two appointments under Pt 5.3B in early 2021 have immediately ended up in court to determine a necessary application for the adjournment of a pre-existing winding up application.”</a:t>
            </a:r>
          </a:p>
          <a:p>
            <a:r>
              <a:rPr lang="en-IN" dirty="0"/>
              <a:t>Harris: Too expensive</a:t>
            </a:r>
          </a:p>
          <a:p>
            <a:r>
              <a:rPr lang="en-IN" dirty="0"/>
              <a:t>Other problems: Access to credit, suppliers may withdraw support, staff turnover; secured creditors not involved (https://www.bdo.com.au/en-au/insights/advisory/articles/directors-slow-to-file-for-small-business-insolvency-under-latest-reforms)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8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F35E-9549-42C0-9E8C-D485FD5B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Small business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1384-0469-4751-B779-42CB8C71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do you need a special process? </a:t>
            </a:r>
          </a:p>
          <a:p>
            <a:r>
              <a:rPr lang="en-US" dirty="0"/>
              <a:t>Prof Aurelio </a:t>
            </a:r>
            <a:r>
              <a:rPr lang="en-US" dirty="0" err="1"/>
              <a:t>Gurrea</a:t>
            </a:r>
            <a:r>
              <a:rPr lang="en-US" dirty="0"/>
              <a:t> Martinez:</a:t>
            </a:r>
          </a:p>
          <a:p>
            <a:r>
              <a:rPr lang="en-US" dirty="0"/>
              <a:t>“The lack of an adequate insolvency framework for MSMEs can generate various costs for society. </a:t>
            </a:r>
          </a:p>
          <a:p>
            <a:r>
              <a:rPr lang="en-US" dirty="0"/>
              <a:t>Ex post, value can be destroyed if viable firms end up in a piecemeal liquidation or the assets of non-viable firms are not quickly reallocated toward more productive activities. </a:t>
            </a:r>
          </a:p>
          <a:p>
            <a:r>
              <a:rPr lang="en-US" dirty="0"/>
              <a:t>From an ex ante perspective, an inefficient allocation of assets in insolvency can lead to an increase in the cost of debt, harming firms' access to finance. </a:t>
            </a:r>
          </a:p>
          <a:p>
            <a:r>
              <a:rPr lang="en-US" dirty="0"/>
              <a:t>Moreover, the lack of an attractive exit for MSMEs may prevent many entrepreneurs from even starting a business. </a:t>
            </a:r>
          </a:p>
          <a:p>
            <a:r>
              <a:rPr lang="en-US" dirty="0"/>
              <a:t>Therefore, an inefficient insolvency framework can also be harmful for entrepreneurship.”</a:t>
            </a:r>
          </a:p>
          <a:p>
            <a:r>
              <a:rPr lang="en-US" dirty="0"/>
              <a:t>(https://onlinelibrary.wiley.com/doi/full/10.1002/iir.1422)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02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DF35-037A-473F-A0FF-88A5FB5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how do you design an effective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9C87-89C1-4C2F-BF4B-BD6D09AD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 Aurelio </a:t>
            </a:r>
            <a:r>
              <a:rPr lang="en-US" dirty="0" err="1"/>
              <a:t>Gurrea</a:t>
            </a:r>
            <a:r>
              <a:rPr lang="en-US" dirty="0"/>
              <a:t> Martinez recommendations:</a:t>
            </a:r>
          </a:p>
          <a:p>
            <a:r>
              <a:rPr lang="en-US" dirty="0"/>
              <a:t>“First, countries should adopt active policies to promote out-of-court restructuring for viable MSMEs facing financial trouble. </a:t>
            </a:r>
          </a:p>
          <a:p>
            <a:r>
              <a:rPr lang="en-US" dirty="0"/>
              <a:t>Second, if the workout fails, MSMEs should have access to a simplified insolvency process based on a system of auctions. [</a:t>
            </a:r>
            <a:r>
              <a:rPr lang="en-US" dirty="0">
                <a:solidFill>
                  <a:srgbClr val="FF0000"/>
                </a:solidFill>
              </a:rPr>
              <a:t>Creditors can fund investigations/ avoidance actions.</a:t>
            </a:r>
            <a:r>
              <a:rPr lang="en-US" dirty="0"/>
              <a:t>]</a:t>
            </a:r>
          </a:p>
          <a:p>
            <a:r>
              <a:rPr lang="en-US" dirty="0"/>
              <a:t>Third, an effective discharge of debts should be implemented for honest but unfortunate sole traders or shareholder/manager behind MSMEs. </a:t>
            </a:r>
          </a:p>
          <a:p>
            <a:r>
              <a:rPr lang="en-US" dirty="0"/>
              <a:t>Finally, countries should adopt various policies to reduce the stigma associated with insolvency proceedings.”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6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A720-2B3A-418B-94F8-0C1429E5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5.3B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C6F6-97CB-4EB5-A78C-88511EAD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182" y="1845734"/>
            <a:ext cx="51454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Commenced on 1 January 2021</a:t>
            </a:r>
          </a:p>
          <a:p>
            <a:r>
              <a:rPr lang="en-IN" dirty="0"/>
              <a:t>Small business</a:t>
            </a:r>
          </a:p>
          <a:p>
            <a:r>
              <a:rPr lang="en-IN" dirty="0"/>
              <a:t>DIP - (To change the message)</a:t>
            </a:r>
          </a:p>
          <a:p>
            <a:r>
              <a:rPr lang="en-IN" dirty="0"/>
              <a:t>transactions in the ordinary course of business are permitted </a:t>
            </a:r>
            <a:r>
              <a:rPr lang="en-US" dirty="0"/>
              <a:t>: s 453L(2)(a)</a:t>
            </a:r>
          </a:p>
          <a:p>
            <a:r>
              <a:rPr lang="en-US" dirty="0"/>
              <a:t>If a transaction or dealing is not in the ordinary course of the company’s business, then it can only be validly entered into with the consent of the RP or under a court order: s 453L(2)(b) and (c)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Is it really DIP?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84F72-043F-4766-8F8A-B089C087B4D6}"/>
              </a:ext>
            </a:extLst>
          </p:cNvPr>
          <p:cNvSpPr txBox="1"/>
          <p:nvPr/>
        </p:nvSpPr>
        <p:spPr>
          <a:xfrm>
            <a:off x="603682" y="2039813"/>
            <a:ext cx="4802819" cy="361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4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452A  Object of this Part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  The object of this Part, and Schedule 2 to the extent that it relates to this Part, is to provide for a restructuring process for eligible companies that allows the companies: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(a)  to retain control of the business, property and affairs while developing a plan to restructure with the assistance of a small business restructuring practitioner;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(b)  to enter into a restructuring plan with creditors.</a:t>
            </a:r>
          </a:p>
        </p:txBody>
      </p:sp>
    </p:spTree>
    <p:extLst>
      <p:ext uri="{BB962C8B-B14F-4D97-AF65-F5344CB8AC3E}">
        <p14:creationId xmlns:p14="http://schemas.microsoft.com/office/powerpoint/2010/main" val="272486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A4E6-7E1F-4CC6-B4A5-02AEBFAC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Chapter 11 blue print (</a:t>
            </a:r>
            <a:r>
              <a:rPr lang="en-IN" dirty="0" err="1"/>
              <a:t>Janger</a:t>
            </a:r>
            <a:r>
              <a:rPr lang="en-IN" dirty="0"/>
              <a:t> article)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39BA-00EF-43DF-B6FB-7BE0726E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 broad stay (that covers secured creditors); </a:t>
            </a:r>
          </a:p>
          <a:p>
            <a:r>
              <a:rPr lang="en-US" dirty="0"/>
              <a:t>2 leaving incumbent management in place (the “debtor-in-possession”); </a:t>
            </a:r>
          </a:p>
          <a:p>
            <a:r>
              <a:rPr lang="en-US" dirty="0"/>
              <a:t>3 the power to operate the business in the ordinary course; </a:t>
            </a:r>
          </a:p>
          <a:p>
            <a:r>
              <a:rPr lang="en-US" dirty="0"/>
              <a:t>4 the power to incur debt in the ordinary course, and to arrange debtor-in-possession financing; and </a:t>
            </a:r>
          </a:p>
          <a:p>
            <a:r>
              <a:rPr lang="en-US" dirty="0"/>
              <a:t>5 the power to assume or reject executory contracts.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Specialized courts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8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069-0DB2-48EC-B2C1-277EDFB3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Eligibility (s 453C + Regulations)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8F57-0ACE-4F0C-A6AD-6EF036BA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the simplified debt restructuring process To be eligible to access this new process your company must: </a:t>
            </a:r>
          </a:p>
          <a:p>
            <a:r>
              <a:rPr lang="en-US" dirty="0"/>
              <a:t>• be incorporated under the Corporations Act; </a:t>
            </a:r>
          </a:p>
          <a:p>
            <a:r>
              <a:rPr lang="en-US" dirty="0"/>
              <a:t>• have total liabilities which do not exceed $1 million on the day the company enters the process. This excludes employee entitlements; </a:t>
            </a:r>
          </a:p>
          <a:p>
            <a:r>
              <a:rPr lang="en-US" dirty="0"/>
              <a:t>• resolve that it is </a:t>
            </a:r>
            <a:r>
              <a:rPr lang="en-US" b="1" dirty="0">
                <a:solidFill>
                  <a:srgbClr val="FF0000"/>
                </a:solidFill>
              </a:rPr>
              <a:t>insolvent or likely to become insolvent </a:t>
            </a:r>
            <a:r>
              <a:rPr lang="en-US" dirty="0"/>
              <a:t>at some future time and that a small business restructuring practitioner should be appointed; and </a:t>
            </a:r>
          </a:p>
          <a:p>
            <a:r>
              <a:rPr lang="en-US" dirty="0"/>
              <a:t>• appoint a small business restructuring practitioner to oversee the restructuring process, including working with you to develop your debt restructuring plan </a:t>
            </a:r>
            <a:r>
              <a:rPr lang="en-IN" dirty="0"/>
              <a:t>and restructuring proposal statement.</a:t>
            </a:r>
          </a:p>
          <a:p>
            <a:r>
              <a:rPr lang="en-IN" dirty="0"/>
              <a:t>(</a:t>
            </a:r>
            <a:r>
              <a:rPr lang="en-IN" dirty="0">
                <a:hlinkClick r:id="rId2"/>
              </a:rPr>
              <a:t>https://treasury.gov.au/sites/default/files/2020-12/simplified-debt-restructuring-fact-sheet_0.pdf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5623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FE2-B699-410C-AF4C-AAB05B4A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Restructuring practitioner/ director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9A88-B74A-47E5-9FC6-B4FA18B1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8" y="1845734"/>
            <a:ext cx="4563122" cy="4172938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453E  Functions, duties and powers of the restructuring practitioner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(1)  The functions of the restructuring practitioner for a company under restructuring are: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(a)  to provide advice to the company on matters relating to restructuring;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(b)  to assist the company to prepare a restructuring plan;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(c)  to make a declaration to creditors in accordance with the regulations in relation to a restructuring plan proposed to the creditors;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(d)  any other functions given to the restructuring practitioner under this Act.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01F02-2A4F-40EE-AE68-CDAF7B7D4B18}"/>
              </a:ext>
            </a:extLst>
          </p:cNvPr>
          <p:cNvSpPr txBox="1"/>
          <p:nvPr/>
        </p:nvSpPr>
        <p:spPr>
          <a:xfrm>
            <a:off x="5708342" y="1845734"/>
            <a:ext cx="5894772" cy="417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4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453F  Directors to help restructuring practitioner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(1)  A director of a company under restructuring must: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(a)  attend on the restructuring practitioner;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(b)  give the restructuring practitioner information about the company’s business, property, affairs and financial circumstances; and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(c)  allow the restructuring practitioner to inspect and take copies of the company’s books;</a:t>
            </a:r>
          </a:p>
          <a:p>
            <a:pPr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the times and in the manner reasonably required by the restructuring practitioner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(2)  A person must not fail to comply with subsection (1).</a:t>
            </a:r>
          </a:p>
          <a:p>
            <a:pPr marL="1260475" indent="-540385"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Penalty:  120 penalty units.</a:t>
            </a:r>
          </a:p>
        </p:txBody>
      </p:sp>
    </p:spTree>
    <p:extLst>
      <p:ext uri="{BB962C8B-B14F-4D97-AF65-F5344CB8AC3E}">
        <p14:creationId xmlns:p14="http://schemas.microsoft.com/office/powerpoint/2010/main" val="26873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ED8B-50B6-45C2-ACB9-DAB41383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Restructuring practitioner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A5D87-AF45-4B0F-95FF-C4569588BC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3306361" cy="278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4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453H  Restructuring practitioner acts as company’s agent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 When performing a function or duty, or exercising a power, as restructuring practitioner for a company under restructuring, the restructuring practitioner is taken to be acting as the company’s agent.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9292-C2B8-47AE-9541-3F2F7E5EFC9F}"/>
              </a:ext>
            </a:extLst>
          </p:cNvPr>
          <p:cNvSpPr txBox="1"/>
          <p:nvPr/>
        </p:nvSpPr>
        <p:spPr>
          <a:xfrm>
            <a:off x="4793942" y="1846263"/>
            <a:ext cx="6933459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400"/>
              </a:spcBef>
              <a:spcAft>
                <a:spcPts val="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453J  Restructuring practitioner may terminate restructuring</a:t>
            </a:r>
          </a:p>
          <a:p>
            <a:pPr algn="l">
              <a:spcBef>
                <a:spcPts val="9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 (1)  The restructuring practitioner for a company under restructuring may, at any time, terminate the restructuring of the company: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(a)  if the restructuring practitioner believes on reasonable grounds that:</a:t>
            </a:r>
          </a:p>
          <a:p>
            <a:pPr marL="1332230" indent="-133223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  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  the company does not meet the eligibility criteria for restructuring; or</a:t>
            </a:r>
          </a:p>
          <a:p>
            <a:pPr marL="1332230" indent="-133223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  (ii)  it would not be in the interests of the creditors to make a restructuring plan; or</a:t>
            </a:r>
          </a:p>
          <a:p>
            <a:pPr marL="1332230" indent="-133223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 (iii)  it would be in the interests of the creditors for the restructuring to end; or</a:t>
            </a:r>
          </a:p>
          <a:p>
            <a:pPr marL="1332230" indent="-133223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 (iv)  it would be in the interests of the creditors for the company to be wound up; or</a:t>
            </a:r>
          </a:p>
          <a:p>
            <a:pPr marL="1043940" indent="-1043940" algn="l">
              <a:spcBef>
                <a:spcPts val="2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 (b)  on any other grounds prescribed by the regulations.</a:t>
            </a:r>
          </a:p>
        </p:txBody>
      </p:sp>
    </p:spTree>
    <p:extLst>
      <p:ext uri="{BB962C8B-B14F-4D97-AF65-F5344CB8AC3E}">
        <p14:creationId xmlns:p14="http://schemas.microsoft.com/office/powerpoint/2010/main" val="8875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6304-0348-4921-B530-6CEB2A7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Restructuring plan (455a, 455B + Regs)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98BA-A418-4D81-9A87-9602039E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debt restructuring plan sets out how a company’s creditors would be repaid if the plan were made. For example, the plan could specify how creditors will be repaid as a proportion of the debt owing to them, or what ‘cents in the dollar’ they will receive.”</a:t>
            </a:r>
          </a:p>
          <a:p>
            <a:r>
              <a:rPr lang="en-US" dirty="0"/>
              <a:t>“The plan is accompanied by a restructuring proposal statement, which includes a schedule setting out the company’s creditors, and the amount they are owed by the company.”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440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1382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Small business restructuring; Pre-packs; Schemes of arrangement</vt:lpstr>
      <vt:lpstr>Small business restructuring</vt:lpstr>
      <vt:lpstr>So how do you design an effective system?</vt:lpstr>
      <vt:lpstr>Part 5.3B</vt:lpstr>
      <vt:lpstr>Chapter 11 blue print (Janger article)</vt:lpstr>
      <vt:lpstr>Eligibility (s 453C + Regulations)</vt:lpstr>
      <vt:lpstr>Restructuring practitioner/ director</vt:lpstr>
      <vt:lpstr>Restructuring practitioner</vt:lpstr>
      <vt:lpstr>Restructuring plan (455a, 455B + Regs)</vt:lpstr>
      <vt:lpstr>Safe harbour</vt:lpstr>
      <vt:lpstr>Criticism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restructuring</dc:title>
  <dc:creator>Akshaya Kamalnath</dc:creator>
  <cp:lastModifiedBy>Akshaya Kamalnath</cp:lastModifiedBy>
  <cp:revision>11</cp:revision>
  <dcterms:created xsi:type="dcterms:W3CDTF">2021-10-18T07:40:50Z</dcterms:created>
  <dcterms:modified xsi:type="dcterms:W3CDTF">2022-04-26T05:56:24Z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