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8" r:id="rId23"/>
    <p:sldId id="277" r:id="rId24"/>
    <p:sldId id="278" r:id="rId25"/>
    <p:sldId id="279" r:id="rId26"/>
    <p:sldId id="280" r:id="rId27"/>
    <p:sldId id="281" r:id="rId28"/>
    <p:sldId id="282" r:id="rId29"/>
    <p:sldId id="283" r:id="rId30"/>
    <p:sldId id="284" r:id="rId31"/>
    <p:sldId id="285" r:id="rId32"/>
    <p:sldId id="286" r:id="rId33"/>
    <p:sldId id="287" r:id="rId34"/>
    <p:sldId id="289" r:id="rId35"/>
    <p:sldId id="290"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970"/>
  </p:normalViewPr>
  <p:slideViewPr>
    <p:cSldViewPr snapToGrid="0" snapToObjects="1">
      <p:cViewPr varScale="1">
        <p:scale>
          <a:sx n="116" d="100"/>
          <a:sy n="116" d="100"/>
        </p:scale>
        <p:origin x="4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2/21/22</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396023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2/21/22</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183283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2/21/22</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781920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2/21/22</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817146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2/21/22</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8827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2/21/22</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101898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2/21/22</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820601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2/21/22</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001115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2/21/22</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768016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2/21/22</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323357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2/21/22</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135534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2/21/22</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2340340593"/>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alrc.gov.au/publication/recognition-of-aboriginal-customary-laws-alrc-report-31/1-the-reference-and-its-background/#_ftn4"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courts.act.gov.au/magistrate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en.wikipedia.org/wiki/Owen_Dixon"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ruleoflaw.org.au/free-speech-and-the-media" TargetMode="External"/><Relationship Id="rId2" Type="http://schemas.openxmlformats.org/officeDocument/2006/relationships/hyperlink" Target="https://www.ruleoflaw.org.au/priorities/checks-and-balances/" TargetMode="External"/><Relationship Id="rId1" Type="http://schemas.openxmlformats.org/officeDocument/2006/relationships/slideLayout" Target="../slideLayouts/slideLayout2.xml"/><Relationship Id="rId6" Type="http://schemas.openxmlformats.org/officeDocument/2006/relationships/hyperlink" Target="https://www.ruleoflaw.org.au/principles/presumption-of-innocence/" TargetMode="External"/><Relationship Id="rId5" Type="http://schemas.openxmlformats.org/officeDocument/2006/relationships/hyperlink" Target="http://www.ruleoflaw.org.au/priorities/model-litigant-rules/" TargetMode="External"/><Relationship Id="rId4" Type="http://schemas.openxmlformats.org/officeDocument/2006/relationships/hyperlink" Target="https://www.ruleoflaw.org.au/priorities/access/"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0F7932-EA2D-F240-B90B-4B0380B7A12E}"/>
              </a:ext>
            </a:extLst>
          </p:cNvPr>
          <p:cNvSpPr>
            <a:spLocks noGrp="1"/>
          </p:cNvSpPr>
          <p:nvPr>
            <p:ph type="ctrTitle"/>
          </p:nvPr>
        </p:nvSpPr>
        <p:spPr>
          <a:xfrm>
            <a:off x="1079510" y="4602162"/>
            <a:ext cx="4457690" cy="1720850"/>
          </a:xfrm>
        </p:spPr>
        <p:txBody>
          <a:bodyPr anchor="ctr">
            <a:normAutofit/>
          </a:bodyPr>
          <a:lstStyle/>
          <a:p>
            <a:r>
              <a:rPr lang="en-US" dirty="0"/>
              <a:t>Law and Legal Institutions</a:t>
            </a:r>
          </a:p>
        </p:txBody>
      </p:sp>
      <p:sp>
        <p:nvSpPr>
          <p:cNvPr id="3" name="Subtitle 2">
            <a:extLst>
              <a:ext uri="{FF2B5EF4-FFF2-40B4-BE49-F238E27FC236}">
                <a16:creationId xmlns:a16="http://schemas.microsoft.com/office/drawing/2014/main" id="{6D62D568-F353-6C4F-9C37-3543404D6FA3}"/>
              </a:ext>
            </a:extLst>
          </p:cNvPr>
          <p:cNvSpPr>
            <a:spLocks noGrp="1"/>
          </p:cNvSpPr>
          <p:nvPr>
            <p:ph type="subTitle" idx="1"/>
          </p:nvPr>
        </p:nvSpPr>
        <p:spPr>
          <a:xfrm>
            <a:off x="6654801" y="4602163"/>
            <a:ext cx="4451347" cy="1720850"/>
          </a:xfrm>
        </p:spPr>
        <p:txBody>
          <a:bodyPr anchor="ctr">
            <a:normAutofit/>
          </a:bodyPr>
          <a:lstStyle/>
          <a:p>
            <a:r>
              <a:rPr lang="en-US" dirty="0"/>
              <a:t>LAWS8586</a:t>
            </a:r>
          </a:p>
        </p:txBody>
      </p:sp>
      <p:pic>
        <p:nvPicPr>
          <p:cNvPr id="4" name="Picture 3" descr="Abstract cubes background">
            <a:extLst>
              <a:ext uri="{FF2B5EF4-FFF2-40B4-BE49-F238E27FC236}">
                <a16:creationId xmlns:a16="http://schemas.microsoft.com/office/drawing/2014/main" id="{8286756A-16EE-4379-A69C-6E10AF323DB4}"/>
              </a:ext>
            </a:extLst>
          </p:cNvPr>
          <p:cNvPicPr>
            <a:picLocks noChangeAspect="1"/>
          </p:cNvPicPr>
          <p:nvPr/>
        </p:nvPicPr>
        <p:blipFill rotWithShape="1">
          <a:blip r:embed="rId2"/>
          <a:srcRect t="43379" b="4143"/>
          <a:stretch/>
        </p:blipFill>
        <p:spPr>
          <a:xfrm>
            <a:off x="20" y="10"/>
            <a:ext cx="12191977" cy="4014777"/>
          </a:xfrm>
          <a:prstGeom prst="rect">
            <a:avLst/>
          </a:prstGeom>
        </p:spPr>
      </p:pic>
      <p:cxnSp>
        <p:nvCxnSpPr>
          <p:cNvPr id="11" name="Straight Connector 10">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6258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9674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7A32B-58A0-B343-82F0-53B8455F1586}"/>
              </a:ext>
            </a:extLst>
          </p:cNvPr>
          <p:cNvSpPr>
            <a:spLocks noGrp="1"/>
          </p:cNvSpPr>
          <p:nvPr>
            <p:ph type="title"/>
          </p:nvPr>
        </p:nvSpPr>
        <p:spPr/>
        <p:txBody>
          <a:bodyPr/>
          <a:lstStyle/>
          <a:p>
            <a:r>
              <a:rPr lang="en-US" dirty="0"/>
              <a:t>Civil law</a:t>
            </a:r>
          </a:p>
        </p:txBody>
      </p:sp>
      <p:sp>
        <p:nvSpPr>
          <p:cNvPr id="3" name="Content Placeholder 2">
            <a:extLst>
              <a:ext uri="{FF2B5EF4-FFF2-40B4-BE49-F238E27FC236}">
                <a16:creationId xmlns:a16="http://schemas.microsoft.com/office/drawing/2014/main" id="{B86578E6-0AFB-7B4D-B120-B7E661085B71}"/>
              </a:ext>
            </a:extLst>
          </p:cNvPr>
          <p:cNvSpPr>
            <a:spLocks noGrp="1"/>
          </p:cNvSpPr>
          <p:nvPr>
            <p:ph idx="1"/>
          </p:nvPr>
        </p:nvSpPr>
        <p:spPr/>
        <p:txBody>
          <a:bodyPr/>
          <a:lstStyle/>
          <a:p>
            <a:r>
              <a:rPr lang="en-AU" dirty="0"/>
              <a:t>Civil Law is codified – continuous update of legal codes.</a:t>
            </a:r>
          </a:p>
          <a:p>
            <a:r>
              <a:rPr lang="en-AU" dirty="0"/>
              <a:t>Codes distinguish between different categories of law: </a:t>
            </a:r>
          </a:p>
          <a:p>
            <a:pPr lvl="0"/>
            <a:r>
              <a:rPr lang="en-AU" dirty="0"/>
              <a:t>- substantive law establishes which acts are subject to criminal or civil prosecution.</a:t>
            </a:r>
          </a:p>
          <a:p>
            <a:pPr lvl="0"/>
            <a:r>
              <a:rPr lang="en-AU" dirty="0"/>
              <a:t> - procedural law establishes how to determine whether a particular action constitutes a criminal act, and </a:t>
            </a:r>
          </a:p>
          <a:p>
            <a:pPr lvl="0"/>
            <a:r>
              <a:rPr lang="en-AU" dirty="0"/>
              <a:t>- penal law establishes the appropriate penalty. </a:t>
            </a:r>
          </a:p>
          <a:p>
            <a:endParaRPr lang="en-AU" dirty="0"/>
          </a:p>
          <a:p>
            <a:endParaRPr lang="en-US" dirty="0"/>
          </a:p>
        </p:txBody>
      </p:sp>
    </p:spTree>
    <p:extLst>
      <p:ext uri="{BB962C8B-B14F-4D97-AF65-F5344CB8AC3E}">
        <p14:creationId xmlns:p14="http://schemas.microsoft.com/office/powerpoint/2010/main" val="2540870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A28B6-FC07-224A-9FBC-58DFFF796A7D}"/>
              </a:ext>
            </a:extLst>
          </p:cNvPr>
          <p:cNvSpPr>
            <a:spLocks noGrp="1"/>
          </p:cNvSpPr>
          <p:nvPr>
            <p:ph type="title"/>
          </p:nvPr>
        </p:nvSpPr>
        <p:spPr/>
        <p:txBody>
          <a:bodyPr/>
          <a:lstStyle/>
          <a:p>
            <a:r>
              <a:rPr lang="en-US" dirty="0"/>
              <a:t>Customary Law</a:t>
            </a:r>
          </a:p>
        </p:txBody>
      </p:sp>
      <p:sp>
        <p:nvSpPr>
          <p:cNvPr id="3" name="Content Placeholder 2">
            <a:extLst>
              <a:ext uri="{FF2B5EF4-FFF2-40B4-BE49-F238E27FC236}">
                <a16:creationId xmlns:a16="http://schemas.microsoft.com/office/drawing/2014/main" id="{695E57A5-DF7D-A94E-AB99-ED64723467F1}"/>
              </a:ext>
            </a:extLst>
          </p:cNvPr>
          <p:cNvSpPr>
            <a:spLocks noGrp="1"/>
          </p:cNvSpPr>
          <p:nvPr>
            <p:ph idx="1"/>
          </p:nvPr>
        </p:nvSpPr>
        <p:spPr/>
        <p:txBody>
          <a:bodyPr/>
          <a:lstStyle/>
          <a:p>
            <a:r>
              <a:rPr lang="en-AU" dirty="0"/>
              <a:t>The hundreds of Australian indigenous communities, nations and societies each have their own territories, languages, myths, and laws. Relations between the communities are governed by highly organised, uncodified systems. Customary laws govern, for example, marriage and family, distribution of property, dispute settlement and criminal justice. See more in The Definition of Aboriginal Customary Laws (ALRC, </a:t>
            </a:r>
            <a:r>
              <a:rPr lang="en-AU" i="1" dirty="0"/>
              <a:t>Recognition of Aboriginal Customary Law</a:t>
            </a:r>
            <a:r>
              <a:rPr lang="en-AU" dirty="0"/>
              <a:t>, Report No 31, 1986)</a:t>
            </a:r>
          </a:p>
          <a:p>
            <a:r>
              <a:rPr lang="en-AU" dirty="0"/>
              <a:t> </a:t>
            </a:r>
          </a:p>
          <a:p>
            <a:endParaRPr lang="en-US" dirty="0"/>
          </a:p>
        </p:txBody>
      </p:sp>
    </p:spTree>
    <p:extLst>
      <p:ext uri="{BB962C8B-B14F-4D97-AF65-F5344CB8AC3E}">
        <p14:creationId xmlns:p14="http://schemas.microsoft.com/office/powerpoint/2010/main" val="3152033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54DFA-CB95-C94D-BB2D-FF7CC3F176D9}"/>
              </a:ext>
            </a:extLst>
          </p:cNvPr>
          <p:cNvSpPr>
            <a:spLocks noGrp="1"/>
          </p:cNvSpPr>
          <p:nvPr>
            <p:ph type="title"/>
          </p:nvPr>
        </p:nvSpPr>
        <p:spPr/>
        <p:txBody>
          <a:bodyPr>
            <a:normAutofit fontScale="90000"/>
          </a:bodyPr>
          <a:lstStyle/>
          <a:p>
            <a:r>
              <a:rPr lang="en-AU" i="1" dirty="0"/>
              <a:t>Mabo v Queensland (No 2)</a:t>
            </a:r>
            <a:r>
              <a:rPr lang="en-AU" dirty="0"/>
              <a:t> ((1992) 175 CLR 1</a:t>
            </a:r>
            <a:endParaRPr lang="en-US" dirty="0"/>
          </a:p>
        </p:txBody>
      </p:sp>
      <p:sp>
        <p:nvSpPr>
          <p:cNvPr id="3" name="Content Placeholder 2">
            <a:extLst>
              <a:ext uri="{FF2B5EF4-FFF2-40B4-BE49-F238E27FC236}">
                <a16:creationId xmlns:a16="http://schemas.microsoft.com/office/drawing/2014/main" id="{33A156F9-377D-A548-87E3-1ECACF9D33E3}"/>
              </a:ext>
            </a:extLst>
          </p:cNvPr>
          <p:cNvSpPr>
            <a:spLocks noGrp="1"/>
          </p:cNvSpPr>
          <p:nvPr>
            <p:ph idx="1"/>
          </p:nvPr>
        </p:nvSpPr>
        <p:spPr/>
        <p:txBody>
          <a:bodyPr/>
          <a:lstStyle/>
          <a:p>
            <a:r>
              <a:rPr lang="en-AU" dirty="0"/>
              <a:t>The High Court rejected the notion of </a:t>
            </a:r>
            <a:r>
              <a:rPr lang="en-AU" i="1" dirty="0"/>
              <a:t>terra nullius </a:t>
            </a:r>
            <a:r>
              <a:rPr lang="en-AU" dirty="0"/>
              <a:t>and  recognised a </a:t>
            </a:r>
            <a:r>
              <a:rPr lang="en-AU" dirty="0" err="1"/>
              <a:t>preexisting</a:t>
            </a:r>
            <a:r>
              <a:rPr lang="en-AU" dirty="0"/>
              <a:t> indigenous system of law.</a:t>
            </a:r>
          </a:p>
          <a:p>
            <a:r>
              <a:rPr lang="en-US" dirty="0"/>
              <a:t>The Native Title Act 1993 (</a:t>
            </a:r>
            <a:r>
              <a:rPr lang="en-US" dirty="0" err="1"/>
              <a:t>Cth</a:t>
            </a:r>
            <a:r>
              <a:rPr lang="en-US" dirty="0"/>
              <a:t>) was subsequently enacted to give effect to the Mabo decision, and to set out processes for claiming native title</a:t>
            </a:r>
          </a:p>
        </p:txBody>
      </p:sp>
    </p:spTree>
    <p:extLst>
      <p:ext uri="{BB962C8B-B14F-4D97-AF65-F5344CB8AC3E}">
        <p14:creationId xmlns:p14="http://schemas.microsoft.com/office/powerpoint/2010/main" val="4026015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9E09E-326E-5F41-AC8C-B54D59BBE7BA}"/>
              </a:ext>
            </a:extLst>
          </p:cNvPr>
          <p:cNvSpPr>
            <a:spLocks noGrp="1"/>
          </p:cNvSpPr>
          <p:nvPr>
            <p:ph type="title"/>
          </p:nvPr>
        </p:nvSpPr>
        <p:spPr/>
        <p:txBody>
          <a:bodyPr/>
          <a:lstStyle/>
          <a:p>
            <a:r>
              <a:rPr lang="en-US" dirty="0"/>
              <a:t>Customary law</a:t>
            </a:r>
          </a:p>
        </p:txBody>
      </p:sp>
      <p:sp>
        <p:nvSpPr>
          <p:cNvPr id="3" name="Content Placeholder 2">
            <a:extLst>
              <a:ext uri="{FF2B5EF4-FFF2-40B4-BE49-F238E27FC236}">
                <a16:creationId xmlns:a16="http://schemas.microsoft.com/office/drawing/2014/main" id="{BDDDF42B-78FD-294B-8F16-413DFC200617}"/>
              </a:ext>
            </a:extLst>
          </p:cNvPr>
          <p:cNvSpPr>
            <a:spLocks noGrp="1"/>
          </p:cNvSpPr>
          <p:nvPr>
            <p:ph idx="1"/>
          </p:nvPr>
        </p:nvSpPr>
        <p:spPr/>
        <p:txBody>
          <a:bodyPr/>
          <a:lstStyle/>
          <a:p>
            <a:r>
              <a:rPr lang="en-AU" dirty="0"/>
              <a:t>A Reconsideration of Basic Questions. On 9 February 1977, the then Federal Attorney-General, Mr RJ Ellicott QC, referred to the Commission the question:</a:t>
            </a:r>
          </a:p>
          <a:p>
            <a:r>
              <a:rPr lang="en-AU" dirty="0"/>
              <a:t>whether it would be desirable to apply either in whole or in part Aboriginal customary law to Aborigines, either generally or, in particular areas, or to those living in tribal conditions only (Report 31 of the ALRC)</a:t>
            </a:r>
            <a:endParaRPr lang="en-US" dirty="0"/>
          </a:p>
        </p:txBody>
      </p:sp>
    </p:spTree>
    <p:extLst>
      <p:ext uri="{BB962C8B-B14F-4D97-AF65-F5344CB8AC3E}">
        <p14:creationId xmlns:p14="http://schemas.microsoft.com/office/powerpoint/2010/main" val="2528284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9AEAE-7E44-374A-B2BD-A1D19C80D6DB}"/>
              </a:ext>
            </a:extLst>
          </p:cNvPr>
          <p:cNvSpPr>
            <a:spLocks noGrp="1"/>
          </p:cNvSpPr>
          <p:nvPr>
            <p:ph type="title"/>
          </p:nvPr>
        </p:nvSpPr>
        <p:spPr/>
        <p:txBody>
          <a:bodyPr/>
          <a:lstStyle/>
          <a:p>
            <a:r>
              <a:rPr lang="en-US" dirty="0"/>
              <a:t>Recognition of Customary Law</a:t>
            </a:r>
          </a:p>
        </p:txBody>
      </p:sp>
      <p:sp>
        <p:nvSpPr>
          <p:cNvPr id="3" name="Content Placeholder 2">
            <a:extLst>
              <a:ext uri="{FF2B5EF4-FFF2-40B4-BE49-F238E27FC236}">
                <a16:creationId xmlns:a16="http://schemas.microsoft.com/office/drawing/2014/main" id="{843951DE-1CA8-8A42-98E2-91001EBA94B2}"/>
              </a:ext>
            </a:extLst>
          </p:cNvPr>
          <p:cNvSpPr>
            <a:spLocks noGrp="1"/>
          </p:cNvSpPr>
          <p:nvPr>
            <p:ph idx="1"/>
          </p:nvPr>
        </p:nvSpPr>
        <p:spPr/>
        <p:txBody>
          <a:bodyPr/>
          <a:lstStyle/>
          <a:p>
            <a:r>
              <a:rPr lang="en-AU" dirty="0"/>
              <a:t>I would submit, therefore, that it is necessary from the moment the Aborigines of this Country are declared British Subjects they should, as far as possible, be taught that the British Laws are to supersede their own, so that any native, who is suffering under their own customs, may have the power of an appeal to those of Great Britain, or, to put this in its true light, that all authorized persons should in all instances be required to protect a native from the violence of his fellows, even though they be in the execution of their own laws.</a:t>
            </a:r>
            <a:r>
              <a:rPr lang="en-AU" u="sng" baseline="30000" dirty="0">
                <a:hlinkClick r:id="rId2"/>
              </a:rPr>
              <a:t>[4]</a:t>
            </a:r>
            <a:endParaRPr lang="en-AU" dirty="0"/>
          </a:p>
          <a:p>
            <a:r>
              <a:rPr lang="en-AU" dirty="0"/>
              <a:t>Report by Grey on the Method for Promoting the Civilization of Aborigines, Enclosure in correspondence, Lord John Russell to Sir George Gipps, 8 October 1840, HRA ser 1, vol 21, 35.</a:t>
            </a:r>
          </a:p>
          <a:p>
            <a:endParaRPr lang="en-US" dirty="0"/>
          </a:p>
        </p:txBody>
      </p:sp>
    </p:spTree>
    <p:extLst>
      <p:ext uri="{BB962C8B-B14F-4D97-AF65-F5344CB8AC3E}">
        <p14:creationId xmlns:p14="http://schemas.microsoft.com/office/powerpoint/2010/main" val="3449799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DD220-BD9A-8B4F-A7F7-46107EA87EF1}"/>
              </a:ext>
            </a:extLst>
          </p:cNvPr>
          <p:cNvSpPr>
            <a:spLocks noGrp="1"/>
          </p:cNvSpPr>
          <p:nvPr>
            <p:ph type="title"/>
          </p:nvPr>
        </p:nvSpPr>
        <p:spPr/>
        <p:txBody>
          <a:bodyPr>
            <a:normAutofit fontScale="90000"/>
          </a:bodyPr>
          <a:lstStyle/>
          <a:p>
            <a:r>
              <a:rPr lang="en-US" dirty="0" err="1"/>
              <a:t>Milirrpum</a:t>
            </a:r>
            <a:r>
              <a:rPr lang="en-US" dirty="0"/>
              <a:t> v </a:t>
            </a:r>
            <a:r>
              <a:rPr lang="en-US" dirty="0" err="1"/>
              <a:t>Nabalco</a:t>
            </a:r>
            <a:r>
              <a:rPr lang="en-US" dirty="0"/>
              <a:t> Pty Ltd (1971) 17 FLR 141 ( The Gove Land Rights case)</a:t>
            </a:r>
          </a:p>
        </p:txBody>
      </p:sp>
      <p:sp>
        <p:nvSpPr>
          <p:cNvPr id="3" name="Content Placeholder 2">
            <a:extLst>
              <a:ext uri="{FF2B5EF4-FFF2-40B4-BE49-F238E27FC236}">
                <a16:creationId xmlns:a16="http://schemas.microsoft.com/office/drawing/2014/main" id="{06848631-F977-8045-B2A6-2F41E28A49FC}"/>
              </a:ext>
            </a:extLst>
          </p:cNvPr>
          <p:cNvSpPr>
            <a:spLocks noGrp="1"/>
          </p:cNvSpPr>
          <p:nvPr>
            <p:ph idx="1"/>
          </p:nvPr>
        </p:nvSpPr>
        <p:spPr>
          <a:xfrm>
            <a:off x="428625" y="1790700"/>
            <a:ext cx="11258549" cy="4638675"/>
          </a:xfrm>
        </p:spPr>
        <p:txBody>
          <a:bodyPr>
            <a:normAutofit lnSpcReduction="10000"/>
          </a:bodyPr>
          <a:lstStyle/>
          <a:p>
            <a:r>
              <a:rPr lang="en-AU" dirty="0"/>
              <a:t>Claim by the Yolngu people (Arnhem Land, Gove Peninsula, NT) in the Supreme Court of the NT. In response to bauxite mining on their traditional lands, The Yolngu sought a declaration that they were entitled to the occupation and enjoyment of their land without interference.</a:t>
            </a:r>
          </a:p>
          <a:p>
            <a:endParaRPr lang="en-AU" dirty="0"/>
          </a:p>
          <a:p>
            <a:r>
              <a:rPr lang="en-AU" dirty="0"/>
              <a:t>1) From Headnote: on what (factual) basis did the plaintiffs claim they held ‘communal native title’ over the land?</a:t>
            </a:r>
          </a:p>
          <a:p>
            <a:r>
              <a:rPr lang="en-AU" dirty="0"/>
              <a:t>2) P 14 (Westlaw version) – what did Blackburn J say about the plaintiffs’ social organisation?</a:t>
            </a:r>
          </a:p>
          <a:p>
            <a:r>
              <a:rPr lang="en-AU" dirty="0"/>
              <a:t>3) P 60 – did Blackburn J find that the plaintiffs had a system of law? How did he describe that system?</a:t>
            </a:r>
          </a:p>
          <a:p>
            <a:r>
              <a:rPr lang="en-AU" dirty="0"/>
              <a:t>4) P 62 Why did Blackburn J find that the plaintiffs held no ‘proprietary interest’ in the land? [ </a:t>
            </a:r>
            <a:r>
              <a:rPr lang="en-AU" dirty="0" err="1"/>
              <a:t>ie</a:t>
            </a:r>
            <a:r>
              <a:rPr lang="en-AU" dirty="0"/>
              <a:t> no property interest as understood by the common law</a:t>
            </a:r>
            <a:endParaRPr lang="en-US" dirty="0"/>
          </a:p>
        </p:txBody>
      </p:sp>
    </p:spTree>
    <p:extLst>
      <p:ext uri="{BB962C8B-B14F-4D97-AF65-F5344CB8AC3E}">
        <p14:creationId xmlns:p14="http://schemas.microsoft.com/office/powerpoint/2010/main" val="308904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11" name="Freeform: Shape 10">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13" name="Freeform: Shape 12">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16" name="Rectangle 15">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97657A-27C2-6349-BCD2-38903B088A6F}"/>
              </a:ext>
            </a:extLst>
          </p:cNvPr>
          <p:cNvSpPr>
            <a:spLocks noGrp="1"/>
          </p:cNvSpPr>
          <p:nvPr>
            <p:ph type="title"/>
          </p:nvPr>
        </p:nvSpPr>
        <p:spPr>
          <a:xfrm>
            <a:off x="1079510" y="1089025"/>
            <a:ext cx="4457690" cy="4679949"/>
          </a:xfrm>
        </p:spPr>
        <p:txBody>
          <a:bodyPr vert="horz" lIns="0" tIns="0" rIns="0" bIns="0" rtlCol="0" anchor="ctr" anchorCtr="0">
            <a:normAutofit/>
          </a:bodyPr>
          <a:lstStyle/>
          <a:p>
            <a:pPr algn="ctr"/>
            <a:r>
              <a:rPr lang="en-US" dirty="0"/>
              <a:t>Session 2</a:t>
            </a:r>
          </a:p>
        </p:txBody>
      </p:sp>
      <p:cxnSp>
        <p:nvCxnSpPr>
          <p:cNvPr id="18" name="Straight Connector 17">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3429000"/>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7149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57049-BFD5-9440-9093-21BBACE37B95}"/>
              </a:ext>
            </a:extLst>
          </p:cNvPr>
          <p:cNvSpPr>
            <a:spLocks noGrp="1"/>
          </p:cNvSpPr>
          <p:nvPr>
            <p:ph type="title"/>
          </p:nvPr>
        </p:nvSpPr>
        <p:spPr/>
        <p:txBody>
          <a:bodyPr/>
          <a:lstStyle/>
          <a:p>
            <a:r>
              <a:rPr lang="en-US" dirty="0"/>
              <a:t>Doctrine of precedent</a:t>
            </a:r>
          </a:p>
        </p:txBody>
      </p:sp>
      <p:sp>
        <p:nvSpPr>
          <p:cNvPr id="3" name="Content Placeholder 2">
            <a:extLst>
              <a:ext uri="{FF2B5EF4-FFF2-40B4-BE49-F238E27FC236}">
                <a16:creationId xmlns:a16="http://schemas.microsoft.com/office/drawing/2014/main" id="{157988D9-663C-1148-9FD2-0D97264FBE7F}"/>
              </a:ext>
            </a:extLst>
          </p:cNvPr>
          <p:cNvSpPr>
            <a:spLocks noGrp="1"/>
          </p:cNvSpPr>
          <p:nvPr>
            <p:ph idx="1"/>
          </p:nvPr>
        </p:nvSpPr>
        <p:spPr/>
        <p:txBody>
          <a:bodyPr/>
          <a:lstStyle/>
          <a:p>
            <a:r>
              <a:rPr lang="en-US" dirty="0"/>
              <a:t>Common law is made by judges in a court, using precedent – decisions made in previous similar cases – to decide how they will judge a case before them. If no past cases with similar circumstances exist, a new decision is made, which would then become a precedent for a future similar case. If no statute law applies to cover a particular situation, common law will apply; however, statute law always overrides common law.</a:t>
            </a:r>
          </a:p>
        </p:txBody>
      </p:sp>
    </p:spTree>
    <p:extLst>
      <p:ext uri="{BB962C8B-B14F-4D97-AF65-F5344CB8AC3E}">
        <p14:creationId xmlns:p14="http://schemas.microsoft.com/office/powerpoint/2010/main" val="1719134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C148-DFDC-E64B-9BC9-0C86475324A6}"/>
              </a:ext>
            </a:extLst>
          </p:cNvPr>
          <p:cNvSpPr>
            <a:spLocks noGrp="1"/>
          </p:cNvSpPr>
          <p:nvPr>
            <p:ph type="title"/>
          </p:nvPr>
        </p:nvSpPr>
        <p:spPr/>
        <p:txBody>
          <a:bodyPr/>
          <a:lstStyle/>
          <a:p>
            <a:r>
              <a:rPr lang="en-US" dirty="0"/>
              <a:t>Statute law</a:t>
            </a:r>
          </a:p>
        </p:txBody>
      </p:sp>
      <p:sp>
        <p:nvSpPr>
          <p:cNvPr id="3" name="Content Placeholder 2">
            <a:extLst>
              <a:ext uri="{FF2B5EF4-FFF2-40B4-BE49-F238E27FC236}">
                <a16:creationId xmlns:a16="http://schemas.microsoft.com/office/drawing/2014/main" id="{F3A41628-63CC-8B4C-B2B0-8F3DFD718B3F}"/>
              </a:ext>
            </a:extLst>
          </p:cNvPr>
          <p:cNvSpPr>
            <a:spLocks noGrp="1"/>
          </p:cNvSpPr>
          <p:nvPr>
            <p:ph idx="1"/>
          </p:nvPr>
        </p:nvSpPr>
        <p:spPr/>
        <p:txBody>
          <a:bodyPr/>
          <a:lstStyle/>
          <a:p>
            <a:pPr lvl="0"/>
            <a:r>
              <a:rPr lang="en-AU" dirty="0"/>
              <a:t>‘</a:t>
            </a:r>
            <a:r>
              <a:rPr lang="en-AU" b="1" dirty="0"/>
              <a:t>Statute law</a:t>
            </a:r>
            <a:endParaRPr lang="en-AU" dirty="0"/>
          </a:p>
          <a:p>
            <a:pPr lvl="0"/>
            <a:r>
              <a:rPr lang="en-AU" dirty="0"/>
              <a:t>Statute law is made by parliament. In the Australian Parliament, a bill is a proposal for a new law or a change to an existing one. A bill becomes a law after it has been passed in the same form by the House of Representatives and the Senate and is given Royal Assent by the Governor-General. It is then called an Act of Parliament.</a:t>
            </a:r>
          </a:p>
          <a:p>
            <a:endParaRPr lang="en-US" dirty="0"/>
          </a:p>
        </p:txBody>
      </p:sp>
    </p:spTree>
    <p:extLst>
      <p:ext uri="{BB962C8B-B14F-4D97-AF65-F5344CB8AC3E}">
        <p14:creationId xmlns:p14="http://schemas.microsoft.com/office/powerpoint/2010/main" val="2519361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65F04-D6B5-C340-9989-BFD2BCE04A06}"/>
              </a:ext>
            </a:extLst>
          </p:cNvPr>
          <p:cNvSpPr>
            <a:spLocks noGrp="1"/>
          </p:cNvSpPr>
          <p:nvPr>
            <p:ph type="title"/>
          </p:nvPr>
        </p:nvSpPr>
        <p:spPr/>
        <p:txBody>
          <a:bodyPr>
            <a:normAutofit fontScale="90000"/>
          </a:bodyPr>
          <a:lstStyle/>
          <a:p>
            <a:r>
              <a:rPr lang="en-US" dirty="0"/>
              <a:t>Human Rights (Parliamentary Scrutiny) Act 2011:s.7</a:t>
            </a:r>
            <a:br>
              <a:rPr lang="en-US" dirty="0"/>
            </a:br>
            <a:br>
              <a:rPr lang="en-US" dirty="0"/>
            </a:br>
            <a:endParaRPr lang="en-US" dirty="0"/>
          </a:p>
        </p:txBody>
      </p:sp>
      <p:sp>
        <p:nvSpPr>
          <p:cNvPr id="3" name="Content Placeholder 2">
            <a:extLst>
              <a:ext uri="{FF2B5EF4-FFF2-40B4-BE49-F238E27FC236}">
                <a16:creationId xmlns:a16="http://schemas.microsoft.com/office/drawing/2014/main" id="{5A262154-B2ED-9442-8ACB-1AF3DDAD1A4E}"/>
              </a:ext>
            </a:extLst>
          </p:cNvPr>
          <p:cNvSpPr>
            <a:spLocks noGrp="1"/>
          </p:cNvSpPr>
          <p:nvPr>
            <p:ph idx="1"/>
          </p:nvPr>
        </p:nvSpPr>
        <p:spPr/>
        <p:txBody>
          <a:bodyPr>
            <a:normAutofit fontScale="92500" lnSpcReduction="10000"/>
          </a:bodyPr>
          <a:lstStyle/>
          <a:p>
            <a:pPr marL="0" indent="0">
              <a:buNone/>
            </a:pPr>
            <a:endParaRPr lang="en-US" dirty="0"/>
          </a:p>
          <a:p>
            <a:r>
              <a:rPr lang="en-US" dirty="0"/>
              <a:t>a.	to examine Bills for Acts, and legislative instruments, that come before either House of the Parliament for compatibility with human rights, and to report to both Houses of the Parliament on that issue;</a:t>
            </a:r>
          </a:p>
          <a:p>
            <a:endParaRPr lang="en-US" dirty="0"/>
          </a:p>
          <a:p>
            <a:r>
              <a:rPr lang="en-US" dirty="0"/>
              <a:t>b.	to examine Acts for compatibility with human rights, and to report to both Houses of the Parliament on that issue;</a:t>
            </a:r>
          </a:p>
          <a:p>
            <a:endParaRPr lang="en-US" dirty="0"/>
          </a:p>
          <a:p>
            <a:r>
              <a:rPr lang="en-US" dirty="0"/>
              <a:t>c.	to inquire into any matter relating to human rights which is referred to it by the Attorney-General, and to report to both Houses of the Parliament on that matter.</a:t>
            </a:r>
          </a:p>
          <a:p>
            <a:endParaRPr lang="en-US" dirty="0"/>
          </a:p>
          <a:p>
            <a:endParaRPr lang="en-US" dirty="0"/>
          </a:p>
        </p:txBody>
      </p:sp>
    </p:spTree>
    <p:extLst>
      <p:ext uri="{BB962C8B-B14F-4D97-AF65-F5344CB8AC3E}">
        <p14:creationId xmlns:p14="http://schemas.microsoft.com/office/powerpoint/2010/main" val="3078321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48" name="Straight Connector 35">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9" name="Group 37">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50" name="Freeform: Shape 38">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51" name="Freeform: Shape 40">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2" name="Straight Connector 41">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52" name="Rectangle 43">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9CD6E8-B714-BA4F-BF87-F1191A54FB15}"/>
              </a:ext>
            </a:extLst>
          </p:cNvPr>
          <p:cNvSpPr>
            <a:spLocks noGrp="1"/>
          </p:cNvSpPr>
          <p:nvPr>
            <p:ph type="title"/>
          </p:nvPr>
        </p:nvSpPr>
        <p:spPr>
          <a:xfrm>
            <a:off x="1079510" y="1089025"/>
            <a:ext cx="4457690" cy="4679949"/>
          </a:xfrm>
        </p:spPr>
        <p:txBody>
          <a:bodyPr vert="horz" lIns="0" tIns="0" rIns="0" bIns="0" rtlCol="0" anchor="ctr" anchorCtr="0">
            <a:normAutofit/>
          </a:bodyPr>
          <a:lstStyle/>
          <a:p>
            <a:pPr algn="ctr"/>
            <a:r>
              <a:rPr lang="en-US" dirty="0"/>
              <a:t>Session 1</a:t>
            </a:r>
            <a:br>
              <a:rPr lang="en-US" dirty="0"/>
            </a:br>
            <a:endParaRPr lang="en-US" dirty="0"/>
          </a:p>
        </p:txBody>
      </p:sp>
      <p:cxnSp>
        <p:nvCxnSpPr>
          <p:cNvPr id="53" name="Straight Connector 45">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3429000"/>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1816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912C2-E11A-3E4A-AC4F-7BF5C14E943D}"/>
              </a:ext>
            </a:extLst>
          </p:cNvPr>
          <p:cNvSpPr>
            <a:spLocks noGrp="1"/>
          </p:cNvSpPr>
          <p:nvPr>
            <p:ph type="title"/>
          </p:nvPr>
        </p:nvSpPr>
        <p:spPr/>
        <p:txBody>
          <a:bodyPr/>
          <a:lstStyle/>
          <a:p>
            <a:r>
              <a:rPr lang="en-US" dirty="0"/>
              <a:t>Delegated Legislation</a:t>
            </a:r>
          </a:p>
        </p:txBody>
      </p:sp>
      <p:sp>
        <p:nvSpPr>
          <p:cNvPr id="3" name="Content Placeholder 2">
            <a:extLst>
              <a:ext uri="{FF2B5EF4-FFF2-40B4-BE49-F238E27FC236}">
                <a16:creationId xmlns:a16="http://schemas.microsoft.com/office/drawing/2014/main" id="{96584132-44E5-FB46-BAC8-4481298F31D2}"/>
              </a:ext>
            </a:extLst>
          </p:cNvPr>
          <p:cNvSpPr>
            <a:spLocks noGrp="1"/>
          </p:cNvSpPr>
          <p:nvPr>
            <p:ph idx="1"/>
          </p:nvPr>
        </p:nvSpPr>
        <p:spPr/>
        <p:txBody>
          <a:bodyPr/>
          <a:lstStyle/>
          <a:p>
            <a:r>
              <a:rPr lang="en-AU" dirty="0"/>
              <a:t>Parliament gives the power to make decisions about the details of laws it makes to the relevant minister, executive office-holder or government department. This is called delegated law because the power has been delegated </a:t>
            </a:r>
            <a:endParaRPr lang="en-US" dirty="0"/>
          </a:p>
        </p:txBody>
      </p:sp>
    </p:spTree>
    <p:extLst>
      <p:ext uri="{BB962C8B-B14F-4D97-AF65-F5344CB8AC3E}">
        <p14:creationId xmlns:p14="http://schemas.microsoft.com/office/powerpoint/2010/main" val="377588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FBBE3-20EB-BB4A-B4CE-D94E909E5940}"/>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0FE7F587-4ACB-6449-9C18-05FE0E29F115}"/>
              </a:ext>
            </a:extLst>
          </p:cNvPr>
          <p:cNvSpPr>
            <a:spLocks noGrp="1"/>
          </p:cNvSpPr>
          <p:nvPr>
            <p:ph idx="1"/>
          </p:nvPr>
        </p:nvSpPr>
        <p:spPr/>
        <p:txBody>
          <a:bodyPr>
            <a:normAutofit/>
          </a:bodyPr>
          <a:lstStyle/>
          <a:p>
            <a:r>
              <a:rPr lang="en-AU" i="1" dirty="0"/>
              <a:t>stare decisis – to stand by things decided.</a:t>
            </a:r>
            <a:endParaRPr lang="en-AU" dirty="0"/>
          </a:p>
          <a:p>
            <a:r>
              <a:rPr lang="en-US" dirty="0"/>
              <a:t>doctrine of precedent under which a court is bound to follow previous decisions, unless they are inconsistent with a higher court's decision or wrong in law’.</a:t>
            </a:r>
          </a:p>
          <a:p>
            <a:r>
              <a:rPr lang="en-AU" dirty="0"/>
              <a:t>The principle of a case is sometimes referred to as the </a:t>
            </a:r>
            <a:r>
              <a:rPr lang="en-AU" i="1" dirty="0"/>
              <a:t>ratio decidendi </a:t>
            </a:r>
            <a:r>
              <a:rPr lang="en-AU" dirty="0"/>
              <a:t>(the reasoning for the decision).</a:t>
            </a:r>
          </a:p>
          <a:p>
            <a:r>
              <a:rPr lang="en-AU" dirty="0"/>
              <a:t> binding authority (i.e. the court must follow the principle of the previous decision unless that decision can be distinguished as having been decided on different facts).</a:t>
            </a:r>
          </a:p>
          <a:p>
            <a:r>
              <a:rPr lang="en-AU" dirty="0"/>
              <a:t>Persuasive authority - Where courts are not bound by previous decisions but still look to those decisions for guidance.  </a:t>
            </a:r>
            <a:endParaRPr lang="en-US" dirty="0"/>
          </a:p>
        </p:txBody>
      </p:sp>
    </p:spTree>
    <p:extLst>
      <p:ext uri="{BB962C8B-B14F-4D97-AF65-F5344CB8AC3E}">
        <p14:creationId xmlns:p14="http://schemas.microsoft.com/office/powerpoint/2010/main" val="3635832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54EE6-2E7E-7A4A-9B6D-9FBB91E40A5E}"/>
              </a:ext>
            </a:extLst>
          </p:cNvPr>
          <p:cNvSpPr>
            <a:spLocks noGrp="1"/>
          </p:cNvSpPr>
          <p:nvPr>
            <p:ph type="title"/>
          </p:nvPr>
        </p:nvSpPr>
        <p:spPr/>
        <p:txBody>
          <a:bodyPr>
            <a:normAutofit fontScale="90000"/>
          </a:bodyPr>
          <a:lstStyle/>
          <a:p>
            <a:r>
              <a:rPr lang="en-AU" dirty="0"/>
              <a:t>Telstra corporation v Treloar [2000] FCA 1170; 102 FCR 595</a:t>
            </a:r>
            <a:br>
              <a:rPr lang="en-AU" dirty="0"/>
            </a:br>
            <a:endParaRPr lang="en-US" dirty="0"/>
          </a:p>
        </p:txBody>
      </p:sp>
      <p:pic>
        <p:nvPicPr>
          <p:cNvPr id="5" name="Content Placeholder 4">
            <a:extLst>
              <a:ext uri="{FF2B5EF4-FFF2-40B4-BE49-F238E27FC236}">
                <a16:creationId xmlns:a16="http://schemas.microsoft.com/office/drawing/2014/main" id="{8DE914F6-CAD0-0B44-A0FB-C75DA6E9CE16}"/>
              </a:ext>
            </a:extLst>
          </p:cNvPr>
          <p:cNvPicPr>
            <a:picLocks noGrp="1" noChangeAspect="1"/>
          </p:cNvPicPr>
          <p:nvPr>
            <p:ph idx="1"/>
          </p:nvPr>
        </p:nvPicPr>
        <p:blipFill>
          <a:blip r:embed="rId2"/>
          <a:stretch>
            <a:fillRect/>
          </a:stretch>
        </p:blipFill>
        <p:spPr>
          <a:xfrm>
            <a:off x="1717675" y="2116137"/>
            <a:ext cx="8750300" cy="3327400"/>
          </a:xfrm>
        </p:spPr>
      </p:pic>
    </p:spTree>
    <p:extLst>
      <p:ext uri="{BB962C8B-B14F-4D97-AF65-F5344CB8AC3E}">
        <p14:creationId xmlns:p14="http://schemas.microsoft.com/office/powerpoint/2010/main" val="930243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8DC0F-59AB-DF46-942C-D40E51069B53}"/>
              </a:ext>
            </a:extLst>
          </p:cNvPr>
          <p:cNvSpPr>
            <a:spLocks noGrp="1"/>
          </p:cNvSpPr>
          <p:nvPr>
            <p:ph type="title"/>
          </p:nvPr>
        </p:nvSpPr>
        <p:spPr/>
        <p:txBody>
          <a:bodyPr/>
          <a:lstStyle/>
          <a:p>
            <a:r>
              <a:rPr lang="en-US" dirty="0"/>
              <a:t>Doctrine of precedent</a:t>
            </a:r>
          </a:p>
        </p:txBody>
      </p:sp>
      <p:sp>
        <p:nvSpPr>
          <p:cNvPr id="3" name="Content Placeholder 2">
            <a:extLst>
              <a:ext uri="{FF2B5EF4-FFF2-40B4-BE49-F238E27FC236}">
                <a16:creationId xmlns:a16="http://schemas.microsoft.com/office/drawing/2014/main" id="{9BF45269-1723-3542-A4A3-791CC23542FE}"/>
              </a:ext>
            </a:extLst>
          </p:cNvPr>
          <p:cNvSpPr>
            <a:spLocks noGrp="1"/>
          </p:cNvSpPr>
          <p:nvPr>
            <p:ph idx="1"/>
          </p:nvPr>
        </p:nvSpPr>
        <p:spPr/>
        <p:txBody>
          <a:bodyPr>
            <a:normAutofit lnSpcReduction="10000"/>
          </a:bodyPr>
          <a:lstStyle/>
          <a:p>
            <a:pPr lvl="0"/>
            <a:r>
              <a:rPr lang="en-AU" dirty="0"/>
              <a:t>Each court is bound by decisions of courts higher in its hierarchy</a:t>
            </a:r>
          </a:p>
          <a:p>
            <a:pPr lvl="0"/>
            <a:r>
              <a:rPr lang="en-AU" dirty="0"/>
              <a:t>A decision of a court in a different hierarchy or lower in the same hierarchy may be ‘persuasive’ but not binding</a:t>
            </a:r>
          </a:p>
          <a:p>
            <a:pPr lvl="0"/>
            <a:r>
              <a:rPr lang="en-AU" dirty="0"/>
              <a:t>Generally a court will not consider itself bound by its own past decisions but will depart from them only with reluctance - and this includes the High Court</a:t>
            </a:r>
          </a:p>
          <a:p>
            <a:pPr lvl="0"/>
            <a:r>
              <a:rPr lang="en-AU" dirty="0"/>
              <a:t>Only the </a:t>
            </a:r>
            <a:r>
              <a:rPr lang="en-AU" i="1" dirty="0"/>
              <a:t>ratio decidendi</a:t>
            </a:r>
            <a:r>
              <a:rPr lang="en-AU" dirty="0"/>
              <a:t> (‘reason for the decision’) of a past case is binding</a:t>
            </a:r>
          </a:p>
          <a:p>
            <a:pPr lvl="0"/>
            <a:r>
              <a:rPr lang="en-AU" i="1" dirty="0"/>
              <a:t>Obiter dicta</a:t>
            </a:r>
            <a:r>
              <a:rPr lang="en-AU" dirty="0"/>
              <a:t> (‘remarks in passing’) are not binding but may be persuasive</a:t>
            </a:r>
          </a:p>
          <a:p>
            <a:pPr lvl="0"/>
            <a:r>
              <a:rPr lang="en-AU" dirty="0"/>
              <a:t>Precedents do not lose their force by lapse of time</a:t>
            </a:r>
          </a:p>
          <a:p>
            <a:pPr lvl="0"/>
            <a:r>
              <a:rPr lang="en-AU" dirty="0"/>
              <a:t>Case law may be overridden by legislation </a:t>
            </a:r>
          </a:p>
          <a:p>
            <a:endParaRPr lang="en-US" dirty="0"/>
          </a:p>
        </p:txBody>
      </p:sp>
    </p:spTree>
    <p:extLst>
      <p:ext uri="{BB962C8B-B14F-4D97-AF65-F5344CB8AC3E}">
        <p14:creationId xmlns:p14="http://schemas.microsoft.com/office/powerpoint/2010/main" val="1659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9A568-41EB-354B-8DFB-639380AD7FAA}"/>
              </a:ext>
            </a:extLst>
          </p:cNvPr>
          <p:cNvSpPr>
            <a:spLocks noGrp="1"/>
          </p:cNvSpPr>
          <p:nvPr>
            <p:ph type="title"/>
          </p:nvPr>
        </p:nvSpPr>
        <p:spPr/>
        <p:txBody>
          <a:bodyPr>
            <a:normAutofit fontScale="90000"/>
          </a:bodyPr>
          <a:lstStyle/>
          <a:p>
            <a:r>
              <a:rPr lang="en-US" dirty="0"/>
              <a:t>Family circuit court and federal circuit court of Australia</a:t>
            </a:r>
          </a:p>
        </p:txBody>
      </p:sp>
      <p:sp>
        <p:nvSpPr>
          <p:cNvPr id="3" name="Content Placeholder 2">
            <a:extLst>
              <a:ext uri="{FF2B5EF4-FFF2-40B4-BE49-F238E27FC236}">
                <a16:creationId xmlns:a16="http://schemas.microsoft.com/office/drawing/2014/main" id="{E4D8A64D-0454-564E-A630-F778D5DA4C8A}"/>
              </a:ext>
            </a:extLst>
          </p:cNvPr>
          <p:cNvSpPr>
            <a:spLocks noGrp="1"/>
          </p:cNvSpPr>
          <p:nvPr>
            <p:ph idx="1"/>
          </p:nvPr>
        </p:nvSpPr>
        <p:spPr/>
        <p:txBody>
          <a:bodyPr/>
          <a:lstStyle/>
          <a:p>
            <a:r>
              <a:rPr lang="en-AU" dirty="0"/>
              <a:t>The government’s reforms have:</a:t>
            </a:r>
          </a:p>
          <a:p>
            <a:pPr lvl="0"/>
            <a:r>
              <a:rPr lang="en-AU" dirty="0"/>
              <a:t>established a single point of entry for federal family law matters</a:t>
            </a:r>
          </a:p>
          <a:p>
            <a:pPr lvl="0"/>
            <a:r>
              <a:rPr lang="en-AU" dirty="0"/>
              <a:t>established a single set of court rules, forms, practices, and procedures</a:t>
            </a:r>
          </a:p>
          <a:p>
            <a:pPr lvl="0"/>
            <a:r>
              <a:rPr lang="en-AU" dirty="0"/>
              <a:t>strengthened judicial appointment criteria</a:t>
            </a:r>
          </a:p>
          <a:p>
            <a:pPr lvl="0"/>
            <a:r>
              <a:rPr lang="en-AU" dirty="0"/>
              <a:t>streamlined the family law appeals pathway.</a:t>
            </a:r>
          </a:p>
          <a:p>
            <a:pPr lvl="0"/>
            <a:endParaRPr lang="en-AU" dirty="0"/>
          </a:p>
          <a:p>
            <a:endParaRPr lang="en-US" dirty="0"/>
          </a:p>
        </p:txBody>
      </p:sp>
    </p:spTree>
    <p:extLst>
      <p:ext uri="{BB962C8B-B14F-4D97-AF65-F5344CB8AC3E}">
        <p14:creationId xmlns:p14="http://schemas.microsoft.com/office/powerpoint/2010/main" val="404729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51602-184F-8F41-8F26-C10325C6CD00}"/>
              </a:ext>
            </a:extLst>
          </p:cNvPr>
          <p:cNvSpPr>
            <a:spLocks noGrp="1"/>
          </p:cNvSpPr>
          <p:nvPr>
            <p:ph type="title"/>
          </p:nvPr>
        </p:nvSpPr>
        <p:spPr/>
        <p:txBody>
          <a:bodyPr/>
          <a:lstStyle/>
          <a:p>
            <a:r>
              <a:rPr lang="en-US" dirty="0"/>
              <a:t>Federal court of </a:t>
            </a:r>
            <a:r>
              <a:rPr lang="en-US" dirty="0" err="1"/>
              <a:t>australia</a:t>
            </a:r>
            <a:endParaRPr lang="en-US" dirty="0"/>
          </a:p>
        </p:txBody>
      </p:sp>
      <p:sp>
        <p:nvSpPr>
          <p:cNvPr id="3" name="Content Placeholder 2">
            <a:extLst>
              <a:ext uri="{FF2B5EF4-FFF2-40B4-BE49-F238E27FC236}">
                <a16:creationId xmlns:a16="http://schemas.microsoft.com/office/drawing/2014/main" id="{1776164C-49A3-F647-B991-B266AB48ADD6}"/>
              </a:ext>
            </a:extLst>
          </p:cNvPr>
          <p:cNvSpPr>
            <a:spLocks noGrp="1"/>
          </p:cNvSpPr>
          <p:nvPr>
            <p:ph idx="1"/>
          </p:nvPr>
        </p:nvSpPr>
        <p:spPr>
          <a:xfrm>
            <a:off x="1002382" y="1439862"/>
            <a:ext cx="10103768" cy="5280427"/>
          </a:xfrm>
        </p:spPr>
        <p:txBody>
          <a:bodyPr>
            <a:normAutofit fontScale="25000" lnSpcReduction="20000"/>
          </a:bodyPr>
          <a:lstStyle/>
          <a:p>
            <a:endParaRPr lang="en-US" dirty="0"/>
          </a:p>
          <a:p>
            <a:r>
              <a:rPr lang="en-US" dirty="0"/>
              <a:t>•</a:t>
            </a:r>
            <a:r>
              <a:rPr lang="en-US" sz="6400" dirty="0"/>
              <a:t>Administrative and Constitutional Law and Human Rights NPA</a:t>
            </a:r>
          </a:p>
          <a:p>
            <a:r>
              <a:rPr lang="en-US" sz="6400" dirty="0"/>
              <a:t>Admiralty and Maritime NPA</a:t>
            </a:r>
          </a:p>
          <a:p>
            <a:r>
              <a:rPr lang="en-US" sz="6400" dirty="0"/>
              <a:t>Commercial and Corporations NPA</a:t>
            </a:r>
          </a:p>
          <a:p>
            <a:r>
              <a:rPr lang="en-US" sz="6400" dirty="0"/>
              <a:t>Commercial and Corporations NPA sub-areas:</a:t>
            </a:r>
          </a:p>
          <a:p>
            <a:r>
              <a:rPr lang="en-US" sz="6400" dirty="0"/>
              <a:t>  Commercial Contracts, Banking, Finance and Insurance</a:t>
            </a:r>
          </a:p>
          <a:p>
            <a:r>
              <a:rPr lang="en-US" sz="6400" dirty="0"/>
              <a:t>  Corporations and Corporate Insolvency</a:t>
            </a:r>
          </a:p>
          <a:p>
            <a:r>
              <a:rPr lang="en-US" sz="6400" dirty="0"/>
              <a:t>  General and Personal Insolvency</a:t>
            </a:r>
          </a:p>
          <a:p>
            <a:r>
              <a:rPr lang="en-US" sz="6400" dirty="0"/>
              <a:t>  Economic Regulator, Competition and Access</a:t>
            </a:r>
          </a:p>
          <a:p>
            <a:r>
              <a:rPr lang="en-US" sz="6400" dirty="0"/>
              <a:t>  Regulator and Consumer Protection</a:t>
            </a:r>
          </a:p>
          <a:p>
            <a:r>
              <a:rPr lang="en-US" sz="6400" dirty="0"/>
              <a:t>  International Commercial Arbitration</a:t>
            </a:r>
          </a:p>
          <a:p>
            <a:r>
              <a:rPr lang="en-US" sz="6400" dirty="0"/>
              <a:t>Federal Crime and Related Proceedings NPA</a:t>
            </a:r>
          </a:p>
          <a:p>
            <a:r>
              <a:rPr lang="en-US" sz="6400" dirty="0"/>
              <a:t>Employment and Industrial Relations NPA</a:t>
            </a:r>
          </a:p>
          <a:p>
            <a:r>
              <a:rPr lang="en-US" sz="6400" dirty="0"/>
              <a:t>Intellectual Property NPA</a:t>
            </a:r>
          </a:p>
          <a:p>
            <a:endParaRPr lang="en-US" dirty="0"/>
          </a:p>
          <a:p>
            <a:r>
              <a:rPr lang="en-US" dirty="0"/>
              <a:t>Intellectual Property NPA sub-areas:</a:t>
            </a:r>
          </a:p>
          <a:p>
            <a:endParaRPr lang="en-US" dirty="0"/>
          </a:p>
          <a:p>
            <a:r>
              <a:rPr lang="en-US" dirty="0"/>
              <a:t>  Patents and associated Statutes</a:t>
            </a:r>
          </a:p>
          <a:p>
            <a:endParaRPr lang="en-US" dirty="0"/>
          </a:p>
          <a:p>
            <a:r>
              <a:rPr lang="en-US" dirty="0"/>
              <a:t>  Trade Marks</a:t>
            </a:r>
          </a:p>
          <a:p>
            <a:endParaRPr lang="en-US" dirty="0"/>
          </a:p>
          <a:p>
            <a:r>
              <a:rPr lang="en-US" dirty="0"/>
              <a:t>  Copyright and Industrial Designs</a:t>
            </a:r>
          </a:p>
          <a:p>
            <a:endParaRPr lang="en-US" dirty="0"/>
          </a:p>
          <a:p>
            <a:r>
              <a:rPr lang="en-US" dirty="0"/>
              <a:t>•	Native Title NPA</a:t>
            </a:r>
          </a:p>
          <a:p>
            <a:endParaRPr lang="en-US" dirty="0"/>
          </a:p>
          <a:p>
            <a:r>
              <a:rPr lang="en-US" dirty="0"/>
              <a:t>•	Taxation NPA</a:t>
            </a:r>
          </a:p>
          <a:p>
            <a:endParaRPr lang="en-US" dirty="0"/>
          </a:p>
          <a:p>
            <a:endParaRPr lang="en-US" dirty="0"/>
          </a:p>
        </p:txBody>
      </p:sp>
    </p:spTree>
    <p:extLst>
      <p:ext uri="{BB962C8B-B14F-4D97-AF65-F5344CB8AC3E}">
        <p14:creationId xmlns:p14="http://schemas.microsoft.com/office/powerpoint/2010/main" val="652048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35AC8-0B83-014C-B925-33DBEC612567}"/>
              </a:ext>
            </a:extLst>
          </p:cNvPr>
          <p:cNvSpPr>
            <a:spLocks noGrp="1"/>
          </p:cNvSpPr>
          <p:nvPr>
            <p:ph type="title"/>
          </p:nvPr>
        </p:nvSpPr>
        <p:spPr/>
        <p:txBody>
          <a:bodyPr/>
          <a:lstStyle/>
          <a:p>
            <a:r>
              <a:rPr lang="en-US" dirty="0"/>
              <a:t>Court hierarchy - ACT</a:t>
            </a:r>
          </a:p>
        </p:txBody>
      </p:sp>
      <p:sp>
        <p:nvSpPr>
          <p:cNvPr id="3" name="Content Placeholder 2">
            <a:extLst>
              <a:ext uri="{FF2B5EF4-FFF2-40B4-BE49-F238E27FC236}">
                <a16:creationId xmlns:a16="http://schemas.microsoft.com/office/drawing/2014/main" id="{24068CBC-521B-3B49-B6BA-B48169626A48}"/>
              </a:ext>
            </a:extLst>
          </p:cNvPr>
          <p:cNvSpPr>
            <a:spLocks noGrp="1"/>
          </p:cNvSpPr>
          <p:nvPr>
            <p:ph idx="1"/>
          </p:nvPr>
        </p:nvSpPr>
        <p:spPr/>
        <p:txBody>
          <a:bodyPr/>
          <a:lstStyle/>
          <a:p>
            <a:r>
              <a:rPr lang="en-AU" u="sng" dirty="0">
                <a:hlinkClick r:id="rId2"/>
              </a:rPr>
              <a:t>ACT Magistrates Court</a:t>
            </a:r>
            <a:endParaRPr lang="en-AU" u="sng" dirty="0"/>
          </a:p>
          <a:p>
            <a:r>
              <a:rPr lang="en-AU" dirty="0"/>
              <a:t>This is the lowest court in the hierarchy and it is where all criminal prosecutions begin.</a:t>
            </a:r>
          </a:p>
          <a:p>
            <a:r>
              <a:rPr lang="en-AU" dirty="0"/>
              <a:t>The kind of cases that a magistrate court might deal with are: </a:t>
            </a:r>
          </a:p>
          <a:p>
            <a:r>
              <a:rPr lang="en-AU" dirty="0"/>
              <a:t>Less serious matters, carrying a maximum penalty of not more than two years’ imprisonment, must be dealt with in the Magistrates Court. </a:t>
            </a:r>
          </a:p>
          <a:p>
            <a:r>
              <a:rPr lang="en-AU" dirty="0"/>
              <a:t> </a:t>
            </a:r>
            <a:endParaRPr lang="en-US" dirty="0"/>
          </a:p>
        </p:txBody>
      </p:sp>
    </p:spTree>
    <p:extLst>
      <p:ext uri="{BB962C8B-B14F-4D97-AF65-F5344CB8AC3E}">
        <p14:creationId xmlns:p14="http://schemas.microsoft.com/office/powerpoint/2010/main" val="1105872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FCE78-350A-D243-92AE-73AFCAFEBF74}"/>
              </a:ext>
            </a:extLst>
          </p:cNvPr>
          <p:cNvSpPr>
            <a:spLocks noGrp="1"/>
          </p:cNvSpPr>
          <p:nvPr>
            <p:ph type="title"/>
          </p:nvPr>
        </p:nvSpPr>
        <p:spPr/>
        <p:txBody>
          <a:bodyPr/>
          <a:lstStyle/>
          <a:p>
            <a:r>
              <a:rPr lang="en-US" dirty="0"/>
              <a:t>Court hierarchy - act</a:t>
            </a:r>
          </a:p>
        </p:txBody>
      </p:sp>
      <p:sp>
        <p:nvSpPr>
          <p:cNvPr id="3" name="Content Placeholder 2">
            <a:extLst>
              <a:ext uri="{FF2B5EF4-FFF2-40B4-BE49-F238E27FC236}">
                <a16:creationId xmlns:a16="http://schemas.microsoft.com/office/drawing/2014/main" id="{F339A3C1-EC9F-DB4A-9D16-CA9409219DF3}"/>
              </a:ext>
            </a:extLst>
          </p:cNvPr>
          <p:cNvSpPr>
            <a:spLocks noGrp="1"/>
          </p:cNvSpPr>
          <p:nvPr>
            <p:ph idx="1"/>
          </p:nvPr>
        </p:nvSpPr>
        <p:spPr/>
        <p:txBody>
          <a:bodyPr/>
          <a:lstStyle/>
          <a:p>
            <a:r>
              <a:rPr lang="en-AU" b="1" dirty="0"/>
              <a:t>The ACT Supreme Court</a:t>
            </a:r>
            <a:endParaRPr lang="en-AU" dirty="0"/>
          </a:p>
          <a:p>
            <a:r>
              <a:rPr lang="en-AU" dirty="0"/>
              <a:t>This where the most serious matters will be decided.</a:t>
            </a:r>
          </a:p>
          <a:p>
            <a:r>
              <a:rPr lang="en-AU" dirty="0"/>
              <a:t>If an offence carries a maximum penalty of more than 10 years, it must be dealt with in the Supreme Court </a:t>
            </a:r>
            <a:endParaRPr lang="en-US" dirty="0"/>
          </a:p>
        </p:txBody>
      </p:sp>
    </p:spTree>
    <p:extLst>
      <p:ext uri="{BB962C8B-B14F-4D97-AF65-F5344CB8AC3E}">
        <p14:creationId xmlns:p14="http://schemas.microsoft.com/office/powerpoint/2010/main" val="497671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116CD-D06C-F746-BFBE-E3EAE651BC01}"/>
              </a:ext>
            </a:extLst>
          </p:cNvPr>
          <p:cNvSpPr>
            <a:spLocks noGrp="1"/>
          </p:cNvSpPr>
          <p:nvPr>
            <p:ph type="title"/>
          </p:nvPr>
        </p:nvSpPr>
        <p:spPr/>
        <p:txBody>
          <a:bodyPr/>
          <a:lstStyle/>
          <a:p>
            <a:r>
              <a:rPr lang="en-US" dirty="0"/>
              <a:t>Court hierarchy- act</a:t>
            </a:r>
          </a:p>
        </p:txBody>
      </p:sp>
      <p:sp>
        <p:nvSpPr>
          <p:cNvPr id="3" name="Content Placeholder 2">
            <a:extLst>
              <a:ext uri="{FF2B5EF4-FFF2-40B4-BE49-F238E27FC236}">
                <a16:creationId xmlns:a16="http://schemas.microsoft.com/office/drawing/2014/main" id="{E3E0FE42-F63F-2F49-9069-0F4C343335BD}"/>
              </a:ext>
            </a:extLst>
          </p:cNvPr>
          <p:cNvSpPr>
            <a:spLocks noGrp="1"/>
          </p:cNvSpPr>
          <p:nvPr>
            <p:ph idx="1"/>
          </p:nvPr>
        </p:nvSpPr>
        <p:spPr/>
        <p:txBody>
          <a:bodyPr/>
          <a:lstStyle/>
          <a:p>
            <a:r>
              <a:rPr lang="en-AU" b="1" dirty="0"/>
              <a:t>ACT Court Of Appeal</a:t>
            </a:r>
            <a:endParaRPr lang="en-AU" dirty="0"/>
          </a:p>
          <a:p>
            <a:r>
              <a:rPr lang="en-AU" dirty="0"/>
              <a:t>The ACT Court of Appeal was established in 2001 3 judges sit in the hearing and consider the single judgement of the supreme court –</a:t>
            </a:r>
          </a:p>
          <a:p>
            <a:r>
              <a:rPr lang="en-AU" dirty="0"/>
              <a:t> </a:t>
            </a:r>
          </a:p>
          <a:p>
            <a:r>
              <a:rPr lang="en-AU" dirty="0"/>
              <a:t>To be granted an appeal the party must convince the Court that the Judge that heard the original </a:t>
            </a:r>
            <a:r>
              <a:rPr lang="en-AU" b="1" dirty="0"/>
              <a:t>case</a:t>
            </a:r>
            <a:r>
              <a:rPr lang="en-AU" dirty="0"/>
              <a:t> made an error of law and that the error was of such significance that the decision </a:t>
            </a:r>
            <a:r>
              <a:rPr lang="en-AU" b="1" dirty="0"/>
              <a:t>should</a:t>
            </a:r>
            <a:r>
              <a:rPr lang="en-AU" dirty="0"/>
              <a:t> be overturned.</a:t>
            </a:r>
          </a:p>
          <a:p>
            <a:endParaRPr lang="en-US" dirty="0"/>
          </a:p>
        </p:txBody>
      </p:sp>
    </p:spTree>
    <p:extLst>
      <p:ext uri="{BB962C8B-B14F-4D97-AF65-F5344CB8AC3E}">
        <p14:creationId xmlns:p14="http://schemas.microsoft.com/office/powerpoint/2010/main" val="33340762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5E56C-A039-0340-B1D5-E9058B3E6887}"/>
              </a:ext>
            </a:extLst>
          </p:cNvPr>
          <p:cNvSpPr>
            <a:spLocks noGrp="1"/>
          </p:cNvSpPr>
          <p:nvPr>
            <p:ph type="title"/>
          </p:nvPr>
        </p:nvSpPr>
        <p:spPr/>
        <p:txBody>
          <a:bodyPr/>
          <a:lstStyle/>
          <a:p>
            <a:r>
              <a:rPr lang="en-US" dirty="0"/>
              <a:t>State hierarchy</a:t>
            </a:r>
          </a:p>
        </p:txBody>
      </p:sp>
      <p:sp>
        <p:nvSpPr>
          <p:cNvPr id="3" name="Content Placeholder 2">
            <a:extLst>
              <a:ext uri="{FF2B5EF4-FFF2-40B4-BE49-F238E27FC236}">
                <a16:creationId xmlns:a16="http://schemas.microsoft.com/office/drawing/2014/main" id="{3E6EBCAC-60C0-F84F-8BB3-79888A708B3E}"/>
              </a:ext>
            </a:extLst>
          </p:cNvPr>
          <p:cNvSpPr>
            <a:spLocks noGrp="1"/>
          </p:cNvSpPr>
          <p:nvPr>
            <p:ph idx="1"/>
          </p:nvPr>
        </p:nvSpPr>
        <p:spPr/>
        <p:txBody>
          <a:bodyPr/>
          <a:lstStyle/>
          <a:p>
            <a:pPr lvl="0"/>
            <a:r>
              <a:rPr lang="en-AU" b="1" dirty="0"/>
              <a:t>STATE</a:t>
            </a:r>
            <a:r>
              <a:rPr lang="en-AU" dirty="0"/>
              <a:t> HIERARCHY</a:t>
            </a:r>
            <a:r>
              <a:rPr lang="en-AU" b="1" dirty="0"/>
              <a:t>:  </a:t>
            </a:r>
            <a:endParaRPr lang="en-AU" dirty="0"/>
          </a:p>
          <a:p>
            <a:r>
              <a:rPr lang="en-AU" dirty="0"/>
              <a:t> </a:t>
            </a:r>
          </a:p>
          <a:p>
            <a:r>
              <a:rPr lang="en-AU" u="sng" dirty="0"/>
              <a:t>Local Courts</a:t>
            </a:r>
            <a:r>
              <a:rPr lang="en-AU" dirty="0"/>
              <a:t> (</a:t>
            </a:r>
            <a:r>
              <a:rPr lang="en-AU" i="1" dirty="0"/>
              <a:t>incl Magistrates Court / Small Claims / Coroners Court / Court of Petty Sessions / Children’s Court</a:t>
            </a:r>
            <a:r>
              <a:rPr lang="en-AU" dirty="0"/>
              <a:t>) &gt;&gt;&gt; </a:t>
            </a:r>
            <a:r>
              <a:rPr lang="en-AU" u="sng" dirty="0"/>
              <a:t>District / County Courts</a:t>
            </a:r>
            <a:r>
              <a:rPr lang="en-AU" dirty="0"/>
              <a:t> &gt;&gt;&gt;&gt; </a:t>
            </a:r>
            <a:r>
              <a:rPr lang="en-AU" u="sng" dirty="0"/>
              <a:t>State Supreme Court – Single Judge</a:t>
            </a:r>
            <a:r>
              <a:rPr lang="en-AU" dirty="0"/>
              <a:t> (</a:t>
            </a:r>
            <a:r>
              <a:rPr lang="en-AU" i="1" dirty="0"/>
              <a:t>Courts / tribunals of civil &amp; specialist jurisdiction</a:t>
            </a:r>
            <a:r>
              <a:rPr lang="en-AU" dirty="0"/>
              <a:t>) &gt;&gt;&gt; </a:t>
            </a:r>
            <a:r>
              <a:rPr lang="en-AU" u="sng" dirty="0"/>
              <a:t>State Supreme Court – Court of Appeal / Full Court</a:t>
            </a:r>
            <a:r>
              <a:rPr lang="en-AU" dirty="0"/>
              <a:t> &gt;&gt;&gt; </a:t>
            </a:r>
            <a:r>
              <a:rPr lang="en-AU" u="sng" dirty="0"/>
              <a:t>High Court of Australia</a:t>
            </a:r>
            <a:endParaRPr lang="en-AU" dirty="0"/>
          </a:p>
          <a:p>
            <a:endParaRPr lang="en-US" dirty="0"/>
          </a:p>
        </p:txBody>
      </p:sp>
    </p:spTree>
    <p:extLst>
      <p:ext uri="{BB962C8B-B14F-4D97-AF65-F5344CB8AC3E}">
        <p14:creationId xmlns:p14="http://schemas.microsoft.com/office/powerpoint/2010/main" val="2021018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82B38-A4FA-3A45-BD42-8CA5C3924A7B}"/>
              </a:ext>
            </a:extLst>
          </p:cNvPr>
          <p:cNvSpPr>
            <a:spLocks noGrp="1"/>
          </p:cNvSpPr>
          <p:nvPr>
            <p:ph type="title"/>
          </p:nvPr>
        </p:nvSpPr>
        <p:spPr/>
        <p:txBody>
          <a:bodyPr/>
          <a:lstStyle/>
          <a:p>
            <a:r>
              <a:rPr lang="en-US" dirty="0"/>
              <a:t>What is Law?</a:t>
            </a:r>
          </a:p>
        </p:txBody>
      </p:sp>
      <p:sp>
        <p:nvSpPr>
          <p:cNvPr id="3" name="Content Placeholder 2">
            <a:extLst>
              <a:ext uri="{FF2B5EF4-FFF2-40B4-BE49-F238E27FC236}">
                <a16:creationId xmlns:a16="http://schemas.microsoft.com/office/drawing/2014/main" id="{A4180961-EA50-4D49-8889-E2AE0B39F505}"/>
              </a:ext>
            </a:extLst>
          </p:cNvPr>
          <p:cNvSpPr>
            <a:spLocks noGrp="1"/>
          </p:cNvSpPr>
          <p:nvPr>
            <p:ph idx="1"/>
          </p:nvPr>
        </p:nvSpPr>
        <p:spPr/>
        <p:txBody>
          <a:bodyPr/>
          <a:lstStyle/>
          <a:p>
            <a:r>
              <a:rPr lang="en-US" dirty="0"/>
              <a:t>Law is:</a:t>
            </a:r>
          </a:p>
          <a:p>
            <a:endParaRPr lang="en-US" dirty="0"/>
          </a:p>
          <a:p>
            <a:r>
              <a:rPr lang="en-US" dirty="0"/>
              <a:t>•	Set of rules made by a person or body </a:t>
            </a:r>
            <a:r>
              <a:rPr lang="en-US" dirty="0" err="1"/>
              <a:t>recognised</a:t>
            </a:r>
            <a:r>
              <a:rPr lang="en-US" dirty="0"/>
              <a:t> as having the authority to make rules that are binding on those to whom they apply and which can be enforced by the institutions of the government as a last resort (</a:t>
            </a:r>
            <a:r>
              <a:rPr lang="en-US" dirty="0" err="1"/>
              <a:t>Heilbron</a:t>
            </a:r>
            <a:r>
              <a:rPr lang="en-US" dirty="0"/>
              <a:t> et al [103]).</a:t>
            </a:r>
          </a:p>
          <a:p>
            <a:endParaRPr lang="en-US" dirty="0"/>
          </a:p>
          <a:p>
            <a:endParaRPr lang="en-US" dirty="0"/>
          </a:p>
        </p:txBody>
      </p:sp>
    </p:spTree>
    <p:extLst>
      <p:ext uri="{BB962C8B-B14F-4D97-AF65-F5344CB8AC3E}">
        <p14:creationId xmlns:p14="http://schemas.microsoft.com/office/powerpoint/2010/main" val="26988812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5A86C-7F40-F146-A9AB-2BCDC8F87DB1}"/>
              </a:ext>
            </a:extLst>
          </p:cNvPr>
          <p:cNvSpPr>
            <a:spLocks noGrp="1"/>
          </p:cNvSpPr>
          <p:nvPr>
            <p:ph type="title"/>
          </p:nvPr>
        </p:nvSpPr>
        <p:spPr/>
        <p:txBody>
          <a:bodyPr/>
          <a:lstStyle/>
          <a:p>
            <a:r>
              <a:rPr lang="en-US" dirty="0"/>
              <a:t>High court</a:t>
            </a:r>
          </a:p>
        </p:txBody>
      </p:sp>
      <p:sp>
        <p:nvSpPr>
          <p:cNvPr id="3" name="Content Placeholder 2">
            <a:extLst>
              <a:ext uri="{FF2B5EF4-FFF2-40B4-BE49-F238E27FC236}">
                <a16:creationId xmlns:a16="http://schemas.microsoft.com/office/drawing/2014/main" id="{E44FB166-7994-D845-8D6C-B80F0B920777}"/>
              </a:ext>
            </a:extLst>
          </p:cNvPr>
          <p:cNvSpPr>
            <a:spLocks noGrp="1"/>
          </p:cNvSpPr>
          <p:nvPr>
            <p:ph idx="1"/>
          </p:nvPr>
        </p:nvSpPr>
        <p:spPr/>
        <p:txBody>
          <a:bodyPr/>
          <a:lstStyle/>
          <a:p>
            <a:r>
              <a:rPr lang="en-AU" u="sng" dirty="0">
                <a:hlinkClick r:id="rId2" tooltip="Owen Dixon"/>
              </a:rPr>
              <a:t>Sir Owen Dixon</a:t>
            </a:r>
            <a:r>
              <a:rPr lang="en-AU" dirty="0"/>
              <a:t> said on his swearing in as Chief Justice of Australia:</a:t>
            </a:r>
          </a:p>
          <a:p>
            <a:r>
              <a:rPr lang="en-AU" dirty="0"/>
              <a:t>"The High Court's jurisdiction is divided in its exercise between constitutional and federal cases which loom so largely in the public eye, and the great body of litigation between man and man, or even man and government, which has nothing to do with the Constitution, and which is the principal preoccupation of the court." </a:t>
            </a:r>
            <a:endParaRPr lang="en-US" dirty="0"/>
          </a:p>
        </p:txBody>
      </p:sp>
    </p:spTree>
    <p:extLst>
      <p:ext uri="{BB962C8B-B14F-4D97-AF65-F5344CB8AC3E}">
        <p14:creationId xmlns:p14="http://schemas.microsoft.com/office/powerpoint/2010/main" val="12394331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9CB5A-C319-DE4E-974A-BC52137F254E}"/>
              </a:ext>
            </a:extLst>
          </p:cNvPr>
          <p:cNvSpPr>
            <a:spLocks noGrp="1"/>
          </p:cNvSpPr>
          <p:nvPr>
            <p:ph type="title"/>
          </p:nvPr>
        </p:nvSpPr>
        <p:spPr/>
        <p:txBody>
          <a:bodyPr/>
          <a:lstStyle/>
          <a:p>
            <a:r>
              <a:rPr lang="en-US" dirty="0"/>
              <a:t>Judgments - reported</a:t>
            </a:r>
          </a:p>
        </p:txBody>
      </p:sp>
      <p:sp>
        <p:nvSpPr>
          <p:cNvPr id="3" name="Content Placeholder 2">
            <a:extLst>
              <a:ext uri="{FF2B5EF4-FFF2-40B4-BE49-F238E27FC236}">
                <a16:creationId xmlns:a16="http://schemas.microsoft.com/office/drawing/2014/main" id="{D64DA13D-1FA1-7B40-9BCB-6027C765410E}"/>
              </a:ext>
            </a:extLst>
          </p:cNvPr>
          <p:cNvSpPr>
            <a:spLocks noGrp="1"/>
          </p:cNvSpPr>
          <p:nvPr>
            <p:ph idx="1"/>
          </p:nvPr>
        </p:nvSpPr>
        <p:spPr/>
        <p:txBody>
          <a:bodyPr/>
          <a:lstStyle/>
          <a:p>
            <a:pPr lvl="0"/>
            <a:r>
              <a:rPr lang="en-AU" dirty="0"/>
              <a:t>raise significant points of law</a:t>
            </a:r>
          </a:p>
          <a:p>
            <a:pPr lvl="0"/>
            <a:r>
              <a:rPr lang="en-AU" dirty="0"/>
              <a:t>introduce a new principle of law</a:t>
            </a:r>
          </a:p>
          <a:p>
            <a:pPr lvl="0"/>
            <a:r>
              <a:rPr lang="en-AU" dirty="0"/>
              <a:t>significantly modify an existing principle of law</a:t>
            </a:r>
          </a:p>
          <a:p>
            <a:pPr lvl="0"/>
            <a:r>
              <a:rPr lang="en-AU" dirty="0"/>
              <a:t>settle a question of law</a:t>
            </a:r>
          </a:p>
          <a:p>
            <a:pPr lvl="0"/>
            <a:r>
              <a:rPr lang="en-AU" dirty="0"/>
              <a:t>apply an established principle in a new area</a:t>
            </a:r>
          </a:p>
          <a:p>
            <a:r>
              <a:rPr lang="en-AU" dirty="0"/>
              <a:t>define or interpret legislation or legal terms, or is particularly instructive </a:t>
            </a:r>
            <a:endParaRPr lang="en-US" dirty="0"/>
          </a:p>
        </p:txBody>
      </p:sp>
    </p:spTree>
    <p:extLst>
      <p:ext uri="{BB962C8B-B14F-4D97-AF65-F5344CB8AC3E}">
        <p14:creationId xmlns:p14="http://schemas.microsoft.com/office/powerpoint/2010/main" val="30194675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B461A-89BD-E349-80DD-D93C08C930B3}"/>
              </a:ext>
            </a:extLst>
          </p:cNvPr>
          <p:cNvSpPr>
            <a:spLocks noGrp="1"/>
          </p:cNvSpPr>
          <p:nvPr>
            <p:ph type="title"/>
          </p:nvPr>
        </p:nvSpPr>
        <p:spPr/>
        <p:txBody>
          <a:bodyPr/>
          <a:lstStyle/>
          <a:p>
            <a:r>
              <a:rPr lang="en-US" dirty="0"/>
              <a:t>Case citation</a:t>
            </a:r>
          </a:p>
        </p:txBody>
      </p:sp>
      <p:sp>
        <p:nvSpPr>
          <p:cNvPr id="3" name="Content Placeholder 2">
            <a:extLst>
              <a:ext uri="{FF2B5EF4-FFF2-40B4-BE49-F238E27FC236}">
                <a16:creationId xmlns:a16="http://schemas.microsoft.com/office/drawing/2014/main" id="{6ED1B38A-5F49-9D44-9C6A-76F128033D29}"/>
              </a:ext>
            </a:extLst>
          </p:cNvPr>
          <p:cNvSpPr>
            <a:spLocks noGrp="1"/>
          </p:cNvSpPr>
          <p:nvPr>
            <p:ph idx="1"/>
          </p:nvPr>
        </p:nvSpPr>
        <p:spPr/>
        <p:txBody>
          <a:bodyPr/>
          <a:lstStyle/>
          <a:p>
            <a:pPr lvl="0"/>
            <a:r>
              <a:rPr lang="en-AU" dirty="0"/>
              <a:t>parties’ names (</a:t>
            </a:r>
            <a:r>
              <a:rPr lang="en-AU" dirty="0" err="1"/>
              <a:t>ie</a:t>
            </a:r>
            <a:r>
              <a:rPr lang="en-AU" dirty="0"/>
              <a:t>, the people in dispute) </a:t>
            </a:r>
          </a:p>
          <a:p>
            <a:pPr lvl="0"/>
            <a:r>
              <a:rPr lang="en-AU" dirty="0"/>
              <a:t>date (NB depending on whether there are square brackets or round brackets, the year may or may not be the year in which the case was handed down) </a:t>
            </a:r>
          </a:p>
          <a:p>
            <a:pPr lvl="0"/>
            <a:r>
              <a:rPr lang="en-AU" dirty="0"/>
              <a:t>(for some reports) a volume number </a:t>
            </a:r>
          </a:p>
          <a:p>
            <a:pPr lvl="0"/>
            <a:r>
              <a:rPr lang="en-AU" dirty="0"/>
              <a:t>abbreviation of the law report</a:t>
            </a:r>
          </a:p>
          <a:p>
            <a:pPr lvl="0"/>
            <a:r>
              <a:rPr lang="en-AU" dirty="0"/>
              <a:t>page number where case starts</a:t>
            </a:r>
          </a:p>
          <a:p>
            <a:r>
              <a:rPr lang="en-AU" i="1" dirty="0"/>
              <a:t>Mabo v Queensland [No 2] </a:t>
            </a:r>
            <a:r>
              <a:rPr lang="en-AU" dirty="0"/>
              <a:t>(1992) 175 CLR 1</a:t>
            </a:r>
          </a:p>
          <a:p>
            <a:endParaRPr lang="en-US" dirty="0"/>
          </a:p>
        </p:txBody>
      </p:sp>
    </p:spTree>
    <p:extLst>
      <p:ext uri="{BB962C8B-B14F-4D97-AF65-F5344CB8AC3E}">
        <p14:creationId xmlns:p14="http://schemas.microsoft.com/office/powerpoint/2010/main" val="1959340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64BD2-797A-0646-B30F-C16974E68569}"/>
              </a:ext>
            </a:extLst>
          </p:cNvPr>
          <p:cNvSpPr>
            <a:spLocks noGrp="1"/>
          </p:cNvSpPr>
          <p:nvPr>
            <p:ph type="title"/>
          </p:nvPr>
        </p:nvSpPr>
        <p:spPr/>
        <p:txBody>
          <a:bodyPr/>
          <a:lstStyle/>
          <a:p>
            <a:r>
              <a:rPr lang="en-US" dirty="0"/>
              <a:t>ratio</a:t>
            </a:r>
          </a:p>
        </p:txBody>
      </p:sp>
      <p:sp>
        <p:nvSpPr>
          <p:cNvPr id="3" name="Content Placeholder 2">
            <a:extLst>
              <a:ext uri="{FF2B5EF4-FFF2-40B4-BE49-F238E27FC236}">
                <a16:creationId xmlns:a16="http://schemas.microsoft.com/office/drawing/2014/main" id="{08EE3128-FB95-7D4E-8D3D-D21D6EFA4908}"/>
              </a:ext>
            </a:extLst>
          </p:cNvPr>
          <p:cNvSpPr>
            <a:spLocks noGrp="1"/>
          </p:cNvSpPr>
          <p:nvPr>
            <p:ph idx="1"/>
          </p:nvPr>
        </p:nvSpPr>
        <p:spPr/>
        <p:txBody>
          <a:bodyPr/>
          <a:lstStyle/>
          <a:p>
            <a:r>
              <a:rPr lang="en-US" dirty="0"/>
              <a:t>Ratio / rationes: </a:t>
            </a:r>
          </a:p>
          <a:p>
            <a:r>
              <a:rPr lang="en-US" dirty="0"/>
              <a:t>‘the reason(s) for deciding’ – the legal principle(s) in relation to the facts of the case which the court has relied on in coming to its decision.</a:t>
            </a:r>
          </a:p>
          <a:p>
            <a:pPr lvl="0"/>
            <a:r>
              <a:rPr lang="en-AU" i="1" dirty="0"/>
              <a:t>Obiter dictum / dicta </a:t>
            </a:r>
            <a:endParaRPr lang="en-AU" dirty="0"/>
          </a:p>
          <a:p>
            <a:pPr lvl="0"/>
            <a:r>
              <a:rPr lang="en-AU" dirty="0"/>
              <a:t>a ‘passing remark’</a:t>
            </a:r>
          </a:p>
          <a:p>
            <a:r>
              <a:rPr lang="en-US" dirty="0"/>
              <a:t> </a:t>
            </a:r>
          </a:p>
          <a:p>
            <a:endParaRPr lang="en-US" dirty="0"/>
          </a:p>
          <a:p>
            <a:endParaRPr lang="en-US" dirty="0"/>
          </a:p>
          <a:p>
            <a:endParaRPr lang="en-US" dirty="0"/>
          </a:p>
        </p:txBody>
      </p:sp>
    </p:spTree>
    <p:extLst>
      <p:ext uri="{BB962C8B-B14F-4D97-AF65-F5344CB8AC3E}">
        <p14:creationId xmlns:p14="http://schemas.microsoft.com/office/powerpoint/2010/main" val="22181453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11" name="Freeform: Shape 10">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13" name="Freeform: Shape 12">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16" name="Rectangle 15">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28047D-F46C-CB46-B425-262835D020EE}"/>
              </a:ext>
            </a:extLst>
          </p:cNvPr>
          <p:cNvSpPr>
            <a:spLocks noGrp="1"/>
          </p:cNvSpPr>
          <p:nvPr>
            <p:ph type="title"/>
          </p:nvPr>
        </p:nvSpPr>
        <p:spPr>
          <a:xfrm>
            <a:off x="1079510" y="1089025"/>
            <a:ext cx="4457690" cy="4679949"/>
          </a:xfrm>
        </p:spPr>
        <p:txBody>
          <a:bodyPr vert="horz" lIns="0" tIns="0" rIns="0" bIns="0" rtlCol="0" anchor="ctr" anchorCtr="0">
            <a:normAutofit/>
          </a:bodyPr>
          <a:lstStyle/>
          <a:p>
            <a:pPr algn="ctr"/>
            <a:r>
              <a:rPr lang="en-US" dirty="0"/>
              <a:t>Session 3</a:t>
            </a:r>
          </a:p>
        </p:txBody>
      </p:sp>
      <p:cxnSp>
        <p:nvCxnSpPr>
          <p:cNvPr id="18" name="Straight Connector 17">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3429000"/>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2517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DF6DA-6190-C447-BE7F-EF38F9F2AF92}"/>
              </a:ext>
            </a:extLst>
          </p:cNvPr>
          <p:cNvSpPr>
            <a:spLocks noGrp="1"/>
          </p:cNvSpPr>
          <p:nvPr>
            <p:ph type="title"/>
          </p:nvPr>
        </p:nvSpPr>
        <p:spPr/>
        <p:txBody>
          <a:bodyPr>
            <a:normAutofit fontScale="90000"/>
          </a:bodyPr>
          <a:lstStyle/>
          <a:p>
            <a:r>
              <a:rPr lang="en-US" dirty="0"/>
              <a:t>Approaches to </a:t>
            </a:r>
            <a:r>
              <a:rPr lang="en-US" dirty="0" err="1"/>
              <a:t>analysing</a:t>
            </a:r>
            <a:r>
              <a:rPr lang="en-US" dirty="0"/>
              <a:t> problem questions</a:t>
            </a:r>
          </a:p>
        </p:txBody>
      </p:sp>
      <p:pic>
        <p:nvPicPr>
          <p:cNvPr id="5" name="Content Placeholder 4" descr="Table&#10;&#10;Description automatically generated">
            <a:extLst>
              <a:ext uri="{FF2B5EF4-FFF2-40B4-BE49-F238E27FC236}">
                <a16:creationId xmlns:a16="http://schemas.microsoft.com/office/drawing/2014/main" id="{E3E9090F-07C4-974E-A29D-EF94837BDC61}"/>
              </a:ext>
            </a:extLst>
          </p:cNvPr>
          <p:cNvPicPr>
            <a:picLocks noGrp="1" noChangeAspect="1"/>
          </p:cNvPicPr>
          <p:nvPr>
            <p:ph idx="1"/>
          </p:nvPr>
        </p:nvPicPr>
        <p:blipFill>
          <a:blip r:embed="rId2"/>
          <a:stretch>
            <a:fillRect/>
          </a:stretch>
        </p:blipFill>
        <p:spPr>
          <a:xfrm>
            <a:off x="2828599" y="1790700"/>
            <a:ext cx="6528451" cy="3978275"/>
          </a:xfrm>
        </p:spPr>
      </p:pic>
    </p:spTree>
    <p:extLst>
      <p:ext uri="{BB962C8B-B14F-4D97-AF65-F5344CB8AC3E}">
        <p14:creationId xmlns:p14="http://schemas.microsoft.com/office/powerpoint/2010/main" val="3027832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FDDE9-6B33-E542-BC46-C11DD6CF1361}"/>
              </a:ext>
            </a:extLst>
          </p:cNvPr>
          <p:cNvSpPr>
            <a:spLocks noGrp="1"/>
          </p:cNvSpPr>
          <p:nvPr>
            <p:ph type="title"/>
          </p:nvPr>
        </p:nvSpPr>
        <p:spPr/>
        <p:txBody>
          <a:bodyPr/>
          <a:lstStyle/>
          <a:p>
            <a:r>
              <a:rPr lang="en-US" dirty="0" err="1"/>
              <a:t>hirac</a:t>
            </a:r>
            <a:endParaRPr lang="en-US" dirty="0"/>
          </a:p>
        </p:txBody>
      </p:sp>
      <p:sp>
        <p:nvSpPr>
          <p:cNvPr id="3" name="Content Placeholder 2">
            <a:extLst>
              <a:ext uri="{FF2B5EF4-FFF2-40B4-BE49-F238E27FC236}">
                <a16:creationId xmlns:a16="http://schemas.microsoft.com/office/drawing/2014/main" id="{CB0E7AB1-53B8-534D-9E16-D26F99EFD8C1}"/>
              </a:ext>
            </a:extLst>
          </p:cNvPr>
          <p:cNvSpPr>
            <a:spLocks noGrp="1"/>
          </p:cNvSpPr>
          <p:nvPr>
            <p:ph idx="1"/>
          </p:nvPr>
        </p:nvSpPr>
        <p:spPr/>
        <p:txBody>
          <a:bodyPr>
            <a:normAutofit fontScale="92500" lnSpcReduction="20000"/>
          </a:bodyPr>
          <a:lstStyle/>
          <a:p>
            <a:r>
              <a:rPr lang="en-US" dirty="0"/>
              <a:t>H (give a heading – usually the heading will be a statement of the issue)</a:t>
            </a:r>
          </a:p>
          <a:p>
            <a:endParaRPr lang="en-US" dirty="0"/>
          </a:p>
          <a:p>
            <a:r>
              <a:rPr lang="en-US" dirty="0"/>
              <a:t>I (state the issue)</a:t>
            </a:r>
          </a:p>
          <a:p>
            <a:endParaRPr lang="en-US" dirty="0"/>
          </a:p>
          <a:p>
            <a:r>
              <a:rPr lang="en-US" dirty="0"/>
              <a:t>R (state the relevant legal rule, giving ‘authority’)</a:t>
            </a:r>
          </a:p>
          <a:p>
            <a:endParaRPr lang="en-US" dirty="0"/>
          </a:p>
          <a:p>
            <a:r>
              <a:rPr lang="en-US" dirty="0"/>
              <a:t>A (apply the law (rule) to the facts); and</a:t>
            </a:r>
          </a:p>
          <a:p>
            <a:endParaRPr lang="en-US" dirty="0"/>
          </a:p>
          <a:p>
            <a:r>
              <a:rPr lang="en-US" dirty="0"/>
              <a:t>C (reach a conclusion on that issue)</a:t>
            </a:r>
          </a:p>
          <a:p>
            <a:endParaRPr lang="en-US" dirty="0"/>
          </a:p>
          <a:p>
            <a:endParaRPr lang="en-US" dirty="0"/>
          </a:p>
        </p:txBody>
      </p:sp>
    </p:spTree>
    <p:extLst>
      <p:ext uri="{BB962C8B-B14F-4D97-AF65-F5344CB8AC3E}">
        <p14:creationId xmlns:p14="http://schemas.microsoft.com/office/powerpoint/2010/main" val="770809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B50BD-0E03-E743-AA7F-E4E179029915}"/>
              </a:ext>
            </a:extLst>
          </p:cNvPr>
          <p:cNvSpPr>
            <a:spLocks noGrp="1"/>
          </p:cNvSpPr>
          <p:nvPr>
            <p:ph type="title"/>
          </p:nvPr>
        </p:nvSpPr>
        <p:spPr/>
        <p:txBody>
          <a:bodyPr/>
          <a:lstStyle/>
          <a:p>
            <a:r>
              <a:rPr lang="en-US" dirty="0"/>
              <a:t>What is the Purpose of Law?</a:t>
            </a:r>
          </a:p>
        </p:txBody>
      </p:sp>
      <p:sp>
        <p:nvSpPr>
          <p:cNvPr id="3" name="Content Placeholder 2">
            <a:extLst>
              <a:ext uri="{FF2B5EF4-FFF2-40B4-BE49-F238E27FC236}">
                <a16:creationId xmlns:a16="http://schemas.microsoft.com/office/drawing/2014/main" id="{973BBA24-6721-274C-9124-246F210BEBCA}"/>
              </a:ext>
            </a:extLst>
          </p:cNvPr>
          <p:cNvSpPr>
            <a:spLocks noGrp="1"/>
          </p:cNvSpPr>
          <p:nvPr>
            <p:ph idx="1"/>
          </p:nvPr>
        </p:nvSpPr>
        <p:spPr/>
        <p:txBody>
          <a:bodyPr>
            <a:normAutofit fontScale="85000" lnSpcReduction="10000"/>
          </a:bodyPr>
          <a:lstStyle/>
          <a:p>
            <a:pPr marL="0" indent="0">
              <a:buNone/>
            </a:pPr>
            <a:endParaRPr lang="en-US" dirty="0"/>
          </a:p>
          <a:p>
            <a:r>
              <a:rPr lang="en-US" dirty="0"/>
              <a:t>Regulate human </a:t>
            </a:r>
            <a:r>
              <a:rPr lang="en-US" dirty="0" err="1"/>
              <a:t>behaviour</a:t>
            </a:r>
            <a:r>
              <a:rPr lang="en-US" dirty="0"/>
              <a:t>.</a:t>
            </a:r>
          </a:p>
          <a:p>
            <a:pPr lvl="1"/>
            <a:r>
              <a:rPr lang="en-US" dirty="0"/>
              <a:t>	</a:t>
            </a:r>
          </a:p>
          <a:p>
            <a:pPr lvl="1"/>
            <a:r>
              <a:rPr lang="en-US" dirty="0"/>
              <a:t>	‘Man’s life is nasty, brutish and short’ Hobbes (17</a:t>
            </a:r>
            <a:r>
              <a:rPr lang="en-US" baseline="30000" dirty="0"/>
              <a:t>th</a:t>
            </a:r>
            <a:r>
              <a:rPr lang="en-US" dirty="0"/>
              <a:t> C)</a:t>
            </a:r>
          </a:p>
          <a:p>
            <a:pPr lvl="1"/>
            <a:endParaRPr lang="en-US" dirty="0"/>
          </a:p>
          <a:p>
            <a:pPr lvl="1"/>
            <a:r>
              <a:rPr lang="en-US" dirty="0"/>
              <a:t>Rule of Law</a:t>
            </a:r>
          </a:p>
          <a:p>
            <a:pPr lvl="1"/>
            <a:r>
              <a:rPr lang="en-US" dirty="0"/>
              <a:t>‘…most of the content of the rule of law can be summed up in two points:  that the people (including, one should add, the government) should be ruled by the law and obey it and  that the law should be such that people will be able (and, one should add, willing) to be guided by it.’</a:t>
            </a:r>
          </a:p>
          <a:p>
            <a:pPr lvl="1"/>
            <a:r>
              <a:rPr lang="en-US" dirty="0"/>
              <a:t>– Geoffrey de Q. Walker, The rule of law: foundation of constitutional democracy, (1st Ed., 1988).</a:t>
            </a:r>
          </a:p>
          <a:p>
            <a:pPr lvl="1"/>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3871802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C89F3-7D69-5D46-8ED5-40202C7B60A8}"/>
              </a:ext>
            </a:extLst>
          </p:cNvPr>
          <p:cNvSpPr>
            <a:spLocks noGrp="1"/>
          </p:cNvSpPr>
          <p:nvPr>
            <p:ph type="title"/>
          </p:nvPr>
        </p:nvSpPr>
        <p:spPr/>
        <p:txBody>
          <a:bodyPr/>
          <a:lstStyle/>
          <a:p>
            <a:r>
              <a:rPr lang="en-US" dirty="0"/>
              <a:t>rule of law principles</a:t>
            </a:r>
          </a:p>
        </p:txBody>
      </p:sp>
      <p:sp>
        <p:nvSpPr>
          <p:cNvPr id="3" name="Content Placeholder 2">
            <a:extLst>
              <a:ext uri="{FF2B5EF4-FFF2-40B4-BE49-F238E27FC236}">
                <a16:creationId xmlns:a16="http://schemas.microsoft.com/office/drawing/2014/main" id="{CF7DF239-E00D-0B4C-B143-28673ABB52FB}"/>
              </a:ext>
            </a:extLst>
          </p:cNvPr>
          <p:cNvSpPr>
            <a:spLocks noGrp="1"/>
          </p:cNvSpPr>
          <p:nvPr>
            <p:ph idx="1"/>
          </p:nvPr>
        </p:nvSpPr>
        <p:spPr/>
        <p:txBody>
          <a:bodyPr>
            <a:normAutofit fontScale="70000" lnSpcReduction="20000"/>
          </a:bodyPr>
          <a:lstStyle/>
          <a:p>
            <a:pPr lvl="0"/>
            <a:r>
              <a:rPr lang="en-AU" dirty="0"/>
              <a:t>The </a:t>
            </a:r>
            <a:r>
              <a:rPr lang="en-AU" u="sng" dirty="0">
                <a:hlinkClick r:id="rId2"/>
              </a:rPr>
              <a:t>separation of powers</a:t>
            </a:r>
            <a:r>
              <a:rPr lang="en-AU" dirty="0"/>
              <a:t> between the legislature, the executive and the judiciary.</a:t>
            </a:r>
          </a:p>
          <a:p>
            <a:pPr lvl="0"/>
            <a:r>
              <a:rPr lang="en-AU" dirty="0"/>
              <a:t>The law is made by representatives of the people in an open and transparent way.</a:t>
            </a:r>
          </a:p>
          <a:p>
            <a:pPr lvl="0"/>
            <a:r>
              <a:rPr lang="en-AU" dirty="0"/>
              <a:t>The law and its administration is subject to open and </a:t>
            </a:r>
            <a:r>
              <a:rPr lang="en-AU" u="sng" dirty="0">
                <a:hlinkClick r:id="rId3"/>
              </a:rPr>
              <a:t>free criticism by the people</a:t>
            </a:r>
            <a:r>
              <a:rPr lang="en-AU" dirty="0"/>
              <a:t>, who may assemble without fear.</a:t>
            </a:r>
          </a:p>
          <a:p>
            <a:pPr lvl="0"/>
            <a:r>
              <a:rPr lang="en-AU" dirty="0"/>
              <a:t>The law is </a:t>
            </a:r>
            <a:r>
              <a:rPr lang="en-AU" u="sng" dirty="0">
                <a:hlinkClick r:id="rId4"/>
              </a:rPr>
              <a:t>applied equally and fairly</a:t>
            </a:r>
            <a:r>
              <a:rPr lang="en-AU" dirty="0"/>
              <a:t>, so that no one is above the law.</a:t>
            </a:r>
          </a:p>
          <a:p>
            <a:pPr lvl="0"/>
            <a:r>
              <a:rPr lang="en-AU" dirty="0"/>
              <a:t>The law is capable of being known to everyone, so that everyone can comply.</a:t>
            </a:r>
          </a:p>
          <a:p>
            <a:pPr lvl="0"/>
            <a:r>
              <a:rPr lang="en-AU" dirty="0"/>
              <a:t>No one is subject to any action by any government agency other than in accordance with the law and the </a:t>
            </a:r>
            <a:r>
              <a:rPr lang="en-AU" u="sng" dirty="0">
                <a:hlinkClick r:id="rId5"/>
              </a:rPr>
              <a:t>model litigant rules</a:t>
            </a:r>
            <a:r>
              <a:rPr lang="en-AU" dirty="0"/>
              <a:t>, no one is subject to any torture.</a:t>
            </a:r>
          </a:p>
          <a:p>
            <a:pPr lvl="0"/>
            <a:r>
              <a:rPr lang="en-AU" dirty="0"/>
              <a:t>The judicial system is independent, impartial, open and transparent and provides a fair and prompt trial.</a:t>
            </a:r>
          </a:p>
          <a:p>
            <a:pPr lvl="0"/>
            <a:r>
              <a:rPr lang="en-AU" dirty="0"/>
              <a:t>All people are </a:t>
            </a:r>
            <a:r>
              <a:rPr lang="en-AU" u="sng" dirty="0">
                <a:hlinkClick r:id="rId6"/>
              </a:rPr>
              <a:t>presumed to be innocent until proven otherwise</a:t>
            </a:r>
            <a:r>
              <a:rPr lang="en-AU" dirty="0"/>
              <a:t> and are entitled to remain silent and are not required to incriminate themselves.</a:t>
            </a:r>
          </a:p>
          <a:p>
            <a:pPr lvl="0"/>
            <a:r>
              <a:rPr lang="en-AU" dirty="0"/>
              <a:t>No one can be prosecuted, civilly or criminally, for any offence not known to the law when committed.</a:t>
            </a:r>
          </a:p>
          <a:p>
            <a:pPr lvl="0"/>
            <a:r>
              <a:rPr lang="en-AU" dirty="0"/>
              <a:t>No one is subject adversely to a retrospective change of the law.</a:t>
            </a:r>
          </a:p>
          <a:p>
            <a:endParaRPr lang="en-US" dirty="0"/>
          </a:p>
        </p:txBody>
      </p:sp>
    </p:spTree>
    <p:extLst>
      <p:ext uri="{BB962C8B-B14F-4D97-AF65-F5344CB8AC3E}">
        <p14:creationId xmlns:p14="http://schemas.microsoft.com/office/powerpoint/2010/main" val="1983328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22912-D477-9844-81E0-63449342BF91}"/>
              </a:ext>
            </a:extLst>
          </p:cNvPr>
          <p:cNvSpPr>
            <a:spLocks noGrp="1"/>
          </p:cNvSpPr>
          <p:nvPr>
            <p:ph type="title"/>
          </p:nvPr>
        </p:nvSpPr>
        <p:spPr/>
        <p:txBody>
          <a:bodyPr/>
          <a:lstStyle/>
          <a:p>
            <a:r>
              <a:rPr lang="en-US" dirty="0"/>
              <a:t>What is the purpose of law?</a:t>
            </a:r>
          </a:p>
        </p:txBody>
      </p:sp>
      <p:sp>
        <p:nvSpPr>
          <p:cNvPr id="3" name="Content Placeholder 2">
            <a:extLst>
              <a:ext uri="{FF2B5EF4-FFF2-40B4-BE49-F238E27FC236}">
                <a16:creationId xmlns:a16="http://schemas.microsoft.com/office/drawing/2014/main" id="{6BFA5A24-AAA2-574A-9CA2-A2C57447F474}"/>
              </a:ext>
            </a:extLst>
          </p:cNvPr>
          <p:cNvSpPr>
            <a:spLocks noGrp="1"/>
          </p:cNvSpPr>
          <p:nvPr>
            <p:ph idx="1"/>
          </p:nvPr>
        </p:nvSpPr>
        <p:spPr/>
        <p:txBody>
          <a:bodyPr/>
          <a:lstStyle/>
          <a:p>
            <a:r>
              <a:rPr lang="en-US" dirty="0"/>
              <a:t>Law as a means of resolving disputes:</a:t>
            </a:r>
          </a:p>
          <a:p>
            <a:endParaRPr lang="en-US" dirty="0"/>
          </a:p>
        </p:txBody>
      </p:sp>
      <p:pic>
        <p:nvPicPr>
          <p:cNvPr id="4" name="Picture 3" descr="A picture containing table&#10;&#10;Description automatically generated">
            <a:extLst>
              <a:ext uri="{FF2B5EF4-FFF2-40B4-BE49-F238E27FC236}">
                <a16:creationId xmlns:a16="http://schemas.microsoft.com/office/drawing/2014/main" id="{DE138B62-7476-AC4F-93E4-A0C8D51C18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4488" y="2353660"/>
            <a:ext cx="7345362" cy="3549650"/>
          </a:xfrm>
          <a:prstGeom prst="rect">
            <a:avLst/>
          </a:prstGeom>
        </p:spPr>
      </p:pic>
    </p:spTree>
    <p:extLst>
      <p:ext uri="{BB962C8B-B14F-4D97-AF65-F5344CB8AC3E}">
        <p14:creationId xmlns:p14="http://schemas.microsoft.com/office/powerpoint/2010/main" val="2000611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1A7BF-DFD5-574C-968E-E4FCACA99382}"/>
              </a:ext>
            </a:extLst>
          </p:cNvPr>
          <p:cNvSpPr>
            <a:spLocks noGrp="1"/>
          </p:cNvSpPr>
          <p:nvPr>
            <p:ph type="title"/>
          </p:nvPr>
        </p:nvSpPr>
        <p:spPr/>
        <p:txBody>
          <a:bodyPr/>
          <a:lstStyle/>
          <a:p>
            <a:r>
              <a:rPr lang="en-US" dirty="0"/>
              <a:t>Purpose of Law</a:t>
            </a:r>
          </a:p>
        </p:txBody>
      </p:sp>
      <p:sp>
        <p:nvSpPr>
          <p:cNvPr id="3" name="Content Placeholder 2">
            <a:extLst>
              <a:ext uri="{FF2B5EF4-FFF2-40B4-BE49-F238E27FC236}">
                <a16:creationId xmlns:a16="http://schemas.microsoft.com/office/drawing/2014/main" id="{36368887-3FE7-B844-8F67-DDC689777F41}"/>
              </a:ext>
            </a:extLst>
          </p:cNvPr>
          <p:cNvSpPr>
            <a:spLocks noGrp="1"/>
          </p:cNvSpPr>
          <p:nvPr>
            <p:ph idx="1"/>
          </p:nvPr>
        </p:nvSpPr>
        <p:spPr/>
        <p:txBody>
          <a:bodyPr/>
          <a:lstStyle/>
          <a:p>
            <a:r>
              <a:rPr lang="en-US" dirty="0"/>
              <a:t>Law as coercive and controlling</a:t>
            </a:r>
          </a:p>
        </p:txBody>
      </p:sp>
    </p:spTree>
    <p:extLst>
      <p:ext uri="{BB962C8B-B14F-4D97-AF65-F5344CB8AC3E}">
        <p14:creationId xmlns:p14="http://schemas.microsoft.com/office/powerpoint/2010/main" val="930028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08E5C-2F70-E543-A27C-8F226EB859AE}"/>
              </a:ext>
              <a:ext uri="{C183D7F6-B498-43B3-948B-1728B52AA6E4}">
                <adec:decorative xmlns:adec="http://schemas.microsoft.com/office/drawing/2017/decorative" val="0"/>
              </a:ext>
            </a:extLst>
          </p:cNvPr>
          <p:cNvSpPr>
            <a:spLocks noGrp="1"/>
          </p:cNvSpPr>
          <p:nvPr>
            <p:ph type="title"/>
          </p:nvPr>
        </p:nvSpPr>
        <p:spPr/>
        <p:txBody>
          <a:bodyPr/>
          <a:lstStyle/>
          <a:p>
            <a:r>
              <a:rPr lang="en-US" dirty="0"/>
              <a:t>Systems of Law</a:t>
            </a:r>
          </a:p>
        </p:txBody>
      </p:sp>
      <p:pic>
        <p:nvPicPr>
          <p:cNvPr id="5" name="Content Placeholder 4" descr="Map&#10;&#10;Description automatically generated">
            <a:extLst>
              <a:ext uri="{FF2B5EF4-FFF2-40B4-BE49-F238E27FC236}">
                <a16:creationId xmlns:a16="http://schemas.microsoft.com/office/drawing/2014/main" id="{F45934E4-99BD-DE47-816D-B977E80A0D2A}"/>
              </a:ext>
            </a:extLst>
          </p:cNvPr>
          <p:cNvPicPr>
            <a:picLocks noGrp="1" noChangeAspect="1"/>
          </p:cNvPicPr>
          <p:nvPr>
            <p:ph idx="1"/>
          </p:nvPr>
        </p:nvPicPr>
        <p:blipFill>
          <a:blip r:embed="rId2"/>
          <a:stretch>
            <a:fillRect/>
          </a:stretch>
        </p:blipFill>
        <p:spPr>
          <a:xfrm>
            <a:off x="2557463" y="1790700"/>
            <a:ext cx="6929437" cy="4801874"/>
          </a:xfrm>
        </p:spPr>
      </p:pic>
    </p:spTree>
    <p:extLst>
      <p:ext uri="{BB962C8B-B14F-4D97-AF65-F5344CB8AC3E}">
        <p14:creationId xmlns:p14="http://schemas.microsoft.com/office/powerpoint/2010/main" val="863856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4E43D-EE56-FB4F-AB83-85AFEA0F94C9}"/>
              </a:ext>
            </a:extLst>
          </p:cNvPr>
          <p:cNvSpPr>
            <a:spLocks noGrp="1"/>
          </p:cNvSpPr>
          <p:nvPr>
            <p:ph type="title"/>
          </p:nvPr>
        </p:nvSpPr>
        <p:spPr/>
        <p:txBody>
          <a:bodyPr/>
          <a:lstStyle/>
          <a:p>
            <a:r>
              <a:rPr lang="en-US" dirty="0"/>
              <a:t>Common law</a:t>
            </a:r>
          </a:p>
        </p:txBody>
      </p:sp>
      <p:sp>
        <p:nvSpPr>
          <p:cNvPr id="3" name="Content Placeholder 2">
            <a:extLst>
              <a:ext uri="{FF2B5EF4-FFF2-40B4-BE49-F238E27FC236}">
                <a16:creationId xmlns:a16="http://schemas.microsoft.com/office/drawing/2014/main" id="{8FAFC349-88EB-1248-AF95-7952301821A4}"/>
              </a:ext>
            </a:extLst>
          </p:cNvPr>
          <p:cNvSpPr>
            <a:spLocks noGrp="1"/>
          </p:cNvSpPr>
          <p:nvPr>
            <p:ph idx="1"/>
          </p:nvPr>
        </p:nvSpPr>
        <p:spPr/>
        <p:txBody>
          <a:bodyPr>
            <a:normAutofit/>
          </a:bodyPr>
          <a:lstStyle/>
          <a:p>
            <a:r>
              <a:rPr lang="en-AU" dirty="0"/>
              <a:t>judicial decisions as the basis of common law and legislative decisions as the basis of civil law.</a:t>
            </a:r>
          </a:p>
          <a:p>
            <a:pPr lvl="0"/>
            <a:r>
              <a:rPr lang="en-AU" dirty="0"/>
              <a:t>Common law has no comprehensive compilation of legal rules and statutes – largely based on precedent. </a:t>
            </a:r>
          </a:p>
          <a:p>
            <a:pPr lvl="0"/>
            <a:r>
              <a:rPr lang="en-AU" dirty="0"/>
              <a:t>Common law functions as an adversarial system, a contest between two opposing parties before a judge who moderates.</a:t>
            </a:r>
          </a:p>
          <a:p>
            <a:endParaRPr lang="en-AU" dirty="0"/>
          </a:p>
          <a:p>
            <a:r>
              <a:rPr lang="en-AU" dirty="0"/>
              <a:t>.</a:t>
            </a:r>
          </a:p>
          <a:p>
            <a:endParaRPr lang="en-AU" dirty="0"/>
          </a:p>
          <a:p>
            <a:endParaRPr lang="en-AU" dirty="0"/>
          </a:p>
          <a:p>
            <a:endParaRPr lang="en-AU" dirty="0"/>
          </a:p>
          <a:p>
            <a:endParaRPr lang="en-US" dirty="0"/>
          </a:p>
        </p:txBody>
      </p:sp>
    </p:spTree>
    <p:extLst>
      <p:ext uri="{BB962C8B-B14F-4D97-AF65-F5344CB8AC3E}">
        <p14:creationId xmlns:p14="http://schemas.microsoft.com/office/powerpoint/2010/main" val="3620203157"/>
      </p:ext>
    </p:extLst>
  </p:cSld>
  <p:clrMapOvr>
    <a:masterClrMapping/>
  </p:clrMapOvr>
</p:sld>
</file>

<file path=ppt/theme/theme1.xml><?xml version="1.0" encoding="utf-8"?>
<a:theme xmlns:a="http://schemas.openxmlformats.org/drawingml/2006/main" name="LeafVTI">
  <a:themeElements>
    <a:clrScheme name="AnalogousFromRegularSeed_2SEEDS">
      <a:dk1>
        <a:srgbClr val="000000"/>
      </a:dk1>
      <a:lt1>
        <a:srgbClr val="FFFFFF"/>
      </a:lt1>
      <a:dk2>
        <a:srgbClr val="243741"/>
      </a:dk2>
      <a:lt2>
        <a:srgbClr val="E2E8E7"/>
      </a:lt2>
      <a:accent1>
        <a:srgbClr val="B13B52"/>
      </a:accent1>
      <a:accent2>
        <a:srgbClr val="C34D95"/>
      </a:accent2>
      <a:accent3>
        <a:srgbClr val="C3674D"/>
      </a:accent3>
      <a:accent4>
        <a:srgbClr val="3BB182"/>
      </a:accent4>
      <a:accent5>
        <a:srgbClr val="46B2B4"/>
      </a:accent5>
      <a:accent6>
        <a:srgbClr val="3B7EB1"/>
      </a:accent6>
      <a:hlink>
        <a:srgbClr val="31937F"/>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otalTime>3739</TotalTime>
  <Words>2331</Words>
  <Application>Microsoft Macintosh PowerPoint</Application>
  <PresentationFormat>Widescreen</PresentationFormat>
  <Paragraphs>185</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Avenir Next LT Pro Light</vt:lpstr>
      <vt:lpstr>Rockwell Nova Light</vt:lpstr>
      <vt:lpstr>Wingdings</vt:lpstr>
      <vt:lpstr>LeafVTI</vt:lpstr>
      <vt:lpstr>Law and Legal Institutions</vt:lpstr>
      <vt:lpstr>Session 1 </vt:lpstr>
      <vt:lpstr>What is Law?</vt:lpstr>
      <vt:lpstr>What is the Purpose of Law?</vt:lpstr>
      <vt:lpstr>rule of law principles</vt:lpstr>
      <vt:lpstr>What is the purpose of law?</vt:lpstr>
      <vt:lpstr>Purpose of Law</vt:lpstr>
      <vt:lpstr>Systems of Law</vt:lpstr>
      <vt:lpstr>Common law</vt:lpstr>
      <vt:lpstr>Civil law</vt:lpstr>
      <vt:lpstr>Customary Law</vt:lpstr>
      <vt:lpstr>Mabo v Queensland (No 2) ((1992) 175 CLR 1</vt:lpstr>
      <vt:lpstr>Customary law</vt:lpstr>
      <vt:lpstr>Recognition of Customary Law</vt:lpstr>
      <vt:lpstr>Milirrpum v Nabalco Pty Ltd (1971) 17 FLR 141 ( The Gove Land Rights case)</vt:lpstr>
      <vt:lpstr>Session 2</vt:lpstr>
      <vt:lpstr>Doctrine of precedent</vt:lpstr>
      <vt:lpstr>Statute law</vt:lpstr>
      <vt:lpstr>Human Rights (Parliamentary Scrutiny) Act 2011:s.7  </vt:lpstr>
      <vt:lpstr>Delegated Legislation</vt:lpstr>
      <vt:lpstr>Terminology</vt:lpstr>
      <vt:lpstr>Telstra corporation v Treloar [2000] FCA 1170; 102 FCR 595 </vt:lpstr>
      <vt:lpstr>Doctrine of precedent</vt:lpstr>
      <vt:lpstr>Family circuit court and federal circuit court of Australia</vt:lpstr>
      <vt:lpstr>Federal court of australia</vt:lpstr>
      <vt:lpstr>Court hierarchy - ACT</vt:lpstr>
      <vt:lpstr>Court hierarchy - act</vt:lpstr>
      <vt:lpstr>Court hierarchy- act</vt:lpstr>
      <vt:lpstr>State hierarchy</vt:lpstr>
      <vt:lpstr>High court</vt:lpstr>
      <vt:lpstr>Judgments - reported</vt:lpstr>
      <vt:lpstr>Case citation</vt:lpstr>
      <vt:lpstr>ratio</vt:lpstr>
      <vt:lpstr>Session 3</vt:lpstr>
      <vt:lpstr>Approaches to analysing problem questions</vt:lpstr>
      <vt:lpstr>hirac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Law and Legal Institutions</dc:title>
  <dc:creator>Toni Johnson</dc:creator>
  <cp:lastModifiedBy>Toni Johnson</cp:lastModifiedBy>
  <cp:revision>17</cp:revision>
  <dcterms:created xsi:type="dcterms:W3CDTF">2022-02-20T01:32:30Z</dcterms:created>
  <dcterms:modified xsi:type="dcterms:W3CDTF">2022-02-23T10:13:27Z</dcterms:modified>
</cp:coreProperties>
</file>