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9" r:id="rId1"/>
  </p:sldMasterIdLst>
  <p:handoutMasterIdLst>
    <p:handoutMasterId r:id="rId8"/>
  </p:handoutMasterIdLst>
  <p:sldIdLst>
    <p:sldId id="256" r:id="rId2"/>
    <p:sldId id="258" r:id="rId3"/>
    <p:sldId id="260" r:id="rId4"/>
    <p:sldId id="261" r:id="rId5"/>
    <p:sldId id="262" r:id="rId6"/>
    <p:sldId id="263" r:id="rId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64" d="100"/>
          <a:sy n="64" d="100"/>
        </p:scale>
        <p:origin x="7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46337EE-E35F-477A-8D96-1440C2CA025B}" type="datetimeFigureOut">
              <a:rPr lang="en-AU" smtClean="0"/>
              <a:t>8/07/2022</a:t>
            </a:fld>
            <a:endParaRPr lang="en-AU"/>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E4E7558C-37E5-4940-8AF7-C32F4312DCD7}" type="slidenum">
              <a:rPr lang="en-AU" smtClean="0"/>
              <a:t>‹#›</a:t>
            </a:fld>
            <a:endParaRPr lang="en-AU"/>
          </a:p>
        </p:txBody>
      </p:sp>
    </p:spTree>
    <p:extLst>
      <p:ext uri="{BB962C8B-B14F-4D97-AF65-F5344CB8AC3E}">
        <p14:creationId xmlns:p14="http://schemas.microsoft.com/office/powerpoint/2010/main" val="20331478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BDF68E2-58F2-4D09-BE8B-E3BD06533059}" type="datetimeFigureOut">
              <a:rPr lang="en-US" smtClean="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93238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2D6473-DF6D-4702-B328-E0DD40540A4E}" type="datetimeFigureOut">
              <a:rPr lang="en-US" smtClean="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416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26F7E3A-B166-407D-9866-32884E7D5B37}" type="datetimeFigureOut">
              <a:rPr lang="en-US" smtClean="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324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28FC5F6-F338-4AE4-BB23-26385BCFC423}" type="datetimeFigureOut">
              <a:rPr lang="en-US" smtClean="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59111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58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9AB4D41-86C1-4908-B66A-0B50CEB3BF29}" type="datetimeFigureOut">
              <a:rPr lang="en-US" smtClean="0"/>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482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8624D31-43A5-475A-80CF-332C9F6DCF35}" type="datetimeFigureOut">
              <a:rPr lang="en-US" smtClean="0"/>
              <a:t>7/8/2022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22725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8C39B41-D8B5-4052-B551-9B5525EAA8B6}" type="datetimeFigureOut">
              <a:rPr lang="en-US" smtClean="0"/>
              <a:t>7/8/2022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994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44597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14289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47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7/8/2022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79406"/>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52158"/>
          </a:xfrm>
        </p:spPr>
        <p:txBody>
          <a:bodyPr>
            <a:normAutofit/>
          </a:bodyPr>
          <a:lstStyle/>
          <a:p>
            <a:r>
              <a:rPr lang="en-AU" sz="6000" b="1" dirty="0">
                <a:solidFill>
                  <a:srgbClr val="002060"/>
                </a:solidFill>
              </a:rPr>
              <a:t>LAWS 8421 Income tax</a:t>
            </a:r>
          </a:p>
        </p:txBody>
      </p:sp>
      <p:sp>
        <p:nvSpPr>
          <p:cNvPr id="3" name="Subtitle 2"/>
          <p:cNvSpPr>
            <a:spLocks noGrp="1"/>
          </p:cNvSpPr>
          <p:nvPr>
            <p:ph type="subTitle" idx="1"/>
          </p:nvPr>
        </p:nvSpPr>
        <p:spPr>
          <a:xfrm>
            <a:off x="1100050" y="3681455"/>
            <a:ext cx="10055629" cy="1917166"/>
          </a:xfrm>
        </p:spPr>
        <p:txBody>
          <a:bodyPr>
            <a:normAutofit/>
          </a:bodyPr>
          <a:lstStyle/>
          <a:p>
            <a:r>
              <a:rPr lang="en-AU" sz="4000" b="1" dirty="0">
                <a:solidFill>
                  <a:srgbClr val="002060"/>
                </a:solidFill>
              </a:rPr>
              <a:t>Topic 11 – International Tax</a:t>
            </a:r>
          </a:p>
        </p:txBody>
      </p:sp>
    </p:spTree>
    <p:extLst>
      <p:ext uri="{BB962C8B-B14F-4D97-AF65-F5344CB8AC3E}">
        <p14:creationId xmlns:p14="http://schemas.microsoft.com/office/powerpoint/2010/main" val="318496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AU" b="1" dirty="0">
                <a:solidFill>
                  <a:srgbClr val="FFFFFF"/>
                </a:solidFill>
              </a:rPr>
              <a:t>Content</a:t>
            </a:r>
          </a:p>
        </p:txBody>
      </p:sp>
      <p:sp>
        <p:nvSpPr>
          <p:cNvPr id="1035" name="Arc 10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715616"/>
            <a:ext cx="6906491" cy="5823295"/>
          </a:xfrm>
        </p:spPr>
        <p:txBody>
          <a:bodyPr anchor="ctr">
            <a:normAutofit fontScale="92500" lnSpcReduction="10000"/>
          </a:bodyPr>
          <a:lstStyle/>
          <a:p>
            <a:endParaRPr lang="en-AU" sz="2600" dirty="0"/>
          </a:p>
          <a:p>
            <a:endParaRPr lang="en-AU" sz="2600" dirty="0"/>
          </a:p>
          <a:p>
            <a:r>
              <a:rPr lang="en-AU" sz="2600" dirty="0"/>
              <a:t> In this session we will examine the basic principles of Australian international taxation. </a:t>
            </a:r>
          </a:p>
          <a:p>
            <a:r>
              <a:rPr lang="en-AU" sz="2600" dirty="0"/>
              <a:t>We will be looking mainly at the ‘domestic’ tax rules, but you should be aware that these outcomes may be modified by Tax Treaties or related arrangements Australia has entered into with other countries. </a:t>
            </a:r>
          </a:p>
          <a:p>
            <a:r>
              <a:rPr lang="en-AU" sz="2600" dirty="0"/>
              <a:t>We will examine the different ways that residents and non-residents are subject to tax in Australia. We will explore the important concepts of tax residence and source. </a:t>
            </a:r>
          </a:p>
          <a:p>
            <a:r>
              <a:rPr lang="en-AU" sz="2600" dirty="0"/>
              <a:t>We will also examine briefly some integrity rules such as transfer pricing and thin capitalisation, and more recent BEPS related amendments, which may affect the way some residents or non-residents are taxed.  </a:t>
            </a:r>
          </a:p>
          <a:p>
            <a:endParaRPr lang="en-AU" sz="2600" dirty="0"/>
          </a:p>
          <a:p>
            <a:pPr marL="0" indent="0">
              <a:buNone/>
            </a:pPr>
            <a:endParaRPr lang="en-AU" sz="2600" dirty="0"/>
          </a:p>
          <a:p>
            <a:pPr lvl="0"/>
            <a:endParaRPr lang="en-AU" sz="2600" i="1"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1609" y="35935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57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Basic principles of Australian International Taxation</a:t>
            </a:r>
          </a:p>
        </p:txBody>
      </p:sp>
      <p:sp>
        <p:nvSpPr>
          <p:cNvPr id="3" name="Content Placeholder 2"/>
          <p:cNvSpPr>
            <a:spLocks noGrp="1"/>
          </p:cNvSpPr>
          <p:nvPr>
            <p:ph idx="1"/>
          </p:nvPr>
        </p:nvSpPr>
        <p:spPr>
          <a:xfrm>
            <a:off x="643467" y="1782981"/>
            <a:ext cx="10905066" cy="4393982"/>
          </a:xfrm>
        </p:spPr>
        <p:txBody>
          <a:bodyPr>
            <a:normAutofit/>
          </a:bodyPr>
          <a:lstStyle/>
          <a:p>
            <a:pPr lvl="1"/>
            <a:r>
              <a:rPr lang="en-AU" sz="2800" dirty="0"/>
              <a:t>Basic principles only in this session</a:t>
            </a:r>
          </a:p>
          <a:p>
            <a:pPr lvl="1"/>
            <a:r>
              <a:rPr lang="en-AU" sz="2800" dirty="0"/>
              <a:t>Residents taxed differently from non-residents</a:t>
            </a:r>
          </a:p>
          <a:p>
            <a:pPr lvl="1"/>
            <a:r>
              <a:rPr lang="en-AU" sz="2800" dirty="0"/>
              <a:t>Residence and source are fundamental questions</a:t>
            </a:r>
          </a:p>
          <a:p>
            <a:pPr lvl="1"/>
            <a:r>
              <a:rPr lang="en-AU" sz="2800" dirty="0"/>
              <a:t>Who or what is a tax resident of Australia? </a:t>
            </a:r>
          </a:p>
          <a:p>
            <a:pPr lvl="2"/>
            <a:r>
              <a:rPr lang="en-AU" sz="2800" dirty="0"/>
              <a:t>Rules for individuals</a:t>
            </a:r>
          </a:p>
          <a:p>
            <a:pPr lvl="2"/>
            <a:r>
              <a:rPr lang="en-AU" sz="2800" dirty="0"/>
              <a:t>Rules for companies</a:t>
            </a:r>
          </a:p>
          <a:p>
            <a:pPr lvl="1"/>
            <a:r>
              <a:rPr lang="en-AU" sz="2800" dirty="0"/>
              <a:t>What is meant by ‘source’? </a:t>
            </a:r>
          </a:p>
          <a:p>
            <a:pPr lvl="2"/>
            <a:r>
              <a:rPr lang="en-AU" sz="2800" dirty="0"/>
              <a:t>CGT? </a:t>
            </a:r>
          </a:p>
          <a:p>
            <a:pPr lvl="2"/>
            <a:endParaRPr lang="en-AU" sz="2800" dirty="0"/>
          </a:p>
          <a:p>
            <a:pPr lvl="2"/>
            <a:endParaRPr lang="en-AU" sz="2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0318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Features of taxation of residents</a:t>
            </a:r>
          </a:p>
        </p:txBody>
      </p:sp>
      <p:sp>
        <p:nvSpPr>
          <p:cNvPr id="3" name="Content Placeholder 2"/>
          <p:cNvSpPr>
            <a:spLocks noGrp="1"/>
          </p:cNvSpPr>
          <p:nvPr>
            <p:ph idx="1"/>
          </p:nvPr>
        </p:nvSpPr>
        <p:spPr>
          <a:xfrm>
            <a:off x="643467" y="1782981"/>
            <a:ext cx="10905066" cy="4393982"/>
          </a:xfrm>
        </p:spPr>
        <p:txBody>
          <a:bodyPr>
            <a:normAutofit/>
          </a:bodyPr>
          <a:lstStyle/>
          <a:p>
            <a:pPr lvl="2"/>
            <a:r>
              <a:rPr lang="en-AU" sz="2800" dirty="0"/>
              <a:t>Foreign Income Tax Offsets (FITO)</a:t>
            </a:r>
          </a:p>
          <a:p>
            <a:pPr lvl="2"/>
            <a:r>
              <a:rPr lang="en-AU" sz="2800" dirty="0"/>
              <a:t>Exemptions</a:t>
            </a:r>
          </a:p>
          <a:p>
            <a:pPr lvl="2"/>
            <a:r>
              <a:rPr lang="en-AU" sz="2800" dirty="0"/>
              <a:t>Anti-avoidance</a:t>
            </a:r>
          </a:p>
          <a:p>
            <a:pPr lvl="3"/>
            <a:r>
              <a:rPr lang="en-AU" sz="2600" dirty="0"/>
              <a:t>Accruals approaches</a:t>
            </a:r>
          </a:p>
          <a:p>
            <a:pPr lvl="3"/>
            <a:r>
              <a:rPr lang="en-AU" sz="2600" dirty="0"/>
              <a:t>Section 99B for trusts</a:t>
            </a:r>
          </a:p>
          <a:p>
            <a:pPr lvl="3"/>
            <a:endParaRPr lang="en-AU" sz="2600" dirty="0"/>
          </a:p>
          <a:p>
            <a:pPr lvl="3"/>
            <a:endParaRPr lang="en-AU" sz="2600" dirty="0"/>
          </a:p>
          <a:p>
            <a:pPr lvl="2"/>
            <a:endParaRPr lang="en-AU" sz="2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9696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Features of taxation of non-residents</a:t>
            </a:r>
          </a:p>
        </p:txBody>
      </p:sp>
      <p:sp>
        <p:nvSpPr>
          <p:cNvPr id="3" name="Content Placeholder 2"/>
          <p:cNvSpPr>
            <a:spLocks noGrp="1"/>
          </p:cNvSpPr>
          <p:nvPr>
            <p:ph idx="1"/>
          </p:nvPr>
        </p:nvSpPr>
        <p:spPr>
          <a:xfrm>
            <a:off x="643467" y="1782981"/>
            <a:ext cx="10905066" cy="4393982"/>
          </a:xfrm>
        </p:spPr>
        <p:txBody>
          <a:bodyPr>
            <a:normAutofit/>
          </a:bodyPr>
          <a:lstStyle/>
          <a:p>
            <a:pPr lvl="3"/>
            <a:r>
              <a:rPr lang="en-AU" sz="2600" dirty="0"/>
              <a:t>General points</a:t>
            </a:r>
          </a:p>
          <a:p>
            <a:pPr lvl="3"/>
            <a:r>
              <a:rPr lang="en-AU" sz="2600" dirty="0"/>
              <a:t>Withholding taxes</a:t>
            </a:r>
          </a:p>
          <a:p>
            <a:pPr lvl="3"/>
            <a:endParaRPr lang="en-AU" sz="2600" dirty="0"/>
          </a:p>
          <a:p>
            <a:pPr lvl="3"/>
            <a:endParaRPr lang="en-AU" sz="2600" dirty="0"/>
          </a:p>
          <a:p>
            <a:pPr lvl="3"/>
            <a:endParaRPr lang="en-AU" sz="2600" dirty="0"/>
          </a:p>
          <a:p>
            <a:pPr lvl="2"/>
            <a:endParaRPr lang="en-AU" sz="2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1293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Other features of the international tax landscape</a:t>
            </a:r>
          </a:p>
        </p:txBody>
      </p:sp>
      <p:sp>
        <p:nvSpPr>
          <p:cNvPr id="3" name="Content Placeholder 2"/>
          <p:cNvSpPr>
            <a:spLocks noGrp="1"/>
          </p:cNvSpPr>
          <p:nvPr>
            <p:ph idx="1"/>
          </p:nvPr>
        </p:nvSpPr>
        <p:spPr>
          <a:xfrm>
            <a:off x="643467" y="1782981"/>
            <a:ext cx="10905066" cy="4393982"/>
          </a:xfrm>
        </p:spPr>
        <p:txBody>
          <a:bodyPr>
            <a:normAutofit/>
          </a:bodyPr>
          <a:lstStyle/>
          <a:p>
            <a:pPr lvl="3"/>
            <a:r>
              <a:rPr lang="en-AU" sz="2600" dirty="0"/>
              <a:t>Treaties and information sharing arrangements</a:t>
            </a:r>
          </a:p>
          <a:p>
            <a:pPr lvl="3"/>
            <a:r>
              <a:rPr lang="en-AU" sz="2600" dirty="0"/>
              <a:t>Transfer pricing rules</a:t>
            </a:r>
          </a:p>
          <a:p>
            <a:pPr lvl="3"/>
            <a:r>
              <a:rPr lang="en-AU" sz="2600" dirty="0"/>
              <a:t>Thin capitalisation rules</a:t>
            </a:r>
          </a:p>
          <a:p>
            <a:pPr lvl="3"/>
            <a:r>
              <a:rPr lang="en-AU" sz="2600" dirty="0"/>
              <a:t>BEPS and Diverted profits tax (DPT) and a specific multi-national anti-avoidance rule (MAAL) </a:t>
            </a:r>
          </a:p>
          <a:p>
            <a:pPr lvl="3"/>
            <a:endParaRPr lang="en-AU" sz="2600" dirty="0"/>
          </a:p>
          <a:p>
            <a:pPr lvl="3"/>
            <a:endParaRPr lang="en-AU" sz="2600" dirty="0"/>
          </a:p>
          <a:p>
            <a:pPr lvl="2"/>
            <a:endParaRPr lang="en-AU" sz="2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4994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2998</TotalTime>
  <Words>239</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LAWS 8421 Income tax</vt:lpstr>
      <vt:lpstr>Content</vt:lpstr>
      <vt:lpstr>Basic principles of Australian International Taxation</vt:lpstr>
      <vt:lpstr>Features of taxation of residents</vt:lpstr>
      <vt:lpstr>Features of taxation of non-residents</vt:lpstr>
      <vt:lpstr>Other features of the international tax landscape</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LAWS4236 Succession</dc:title>
  <dc:creator>Darryn Jensen</dc:creator>
  <cp:lastModifiedBy>Glenn Davies</cp:lastModifiedBy>
  <cp:revision>122</cp:revision>
  <cp:lastPrinted>2018-09-14T01:41:43Z</cp:lastPrinted>
  <dcterms:created xsi:type="dcterms:W3CDTF">2018-07-16T05:33:15Z</dcterms:created>
  <dcterms:modified xsi:type="dcterms:W3CDTF">2022-07-08T00:04:56Z</dcterms:modified>
</cp:coreProperties>
</file>