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9" r:id="rId1"/>
  </p:sldMasterIdLst>
  <p:handoutMasterIdLst>
    <p:handoutMasterId r:id="rId9"/>
  </p:handout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F3AD54-73DB-4BDF-A131-EE62307FCC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06723F-3FC3-49B2-B7D0-25047B434F24}">
      <dgm:prSet/>
      <dgm:spPr/>
      <dgm:t>
        <a:bodyPr/>
        <a:lstStyle/>
        <a:p>
          <a:r>
            <a:rPr lang="en-AU" dirty="0"/>
            <a:t>A </a:t>
          </a:r>
          <a:r>
            <a:rPr lang="en-AU" b="1" dirty="0"/>
            <a:t>gain</a:t>
          </a:r>
          <a:r>
            <a:rPr lang="en-AU" dirty="0"/>
            <a:t> is ordinary income in the hands of a taxpayer if it:</a:t>
          </a:r>
          <a:endParaRPr lang="en-US" dirty="0"/>
        </a:p>
      </dgm:t>
    </dgm:pt>
    <dgm:pt modelId="{EC556AE7-DB0A-48EA-A398-C57B8AA753B4}" type="parTrans" cxnId="{B5B8C705-B437-4D31-B399-6F2E072D7C0A}">
      <dgm:prSet/>
      <dgm:spPr/>
      <dgm:t>
        <a:bodyPr/>
        <a:lstStyle/>
        <a:p>
          <a:endParaRPr lang="en-US"/>
        </a:p>
      </dgm:t>
    </dgm:pt>
    <dgm:pt modelId="{69A394D1-AD22-4EF6-BCD4-A6686C85119C}" type="sibTrans" cxnId="{B5B8C705-B437-4D31-B399-6F2E072D7C0A}">
      <dgm:prSet/>
      <dgm:spPr/>
      <dgm:t>
        <a:bodyPr/>
        <a:lstStyle/>
        <a:p>
          <a:endParaRPr lang="en-US"/>
        </a:p>
      </dgm:t>
    </dgm:pt>
    <dgm:pt modelId="{7F8F78EA-F832-4C0A-AE62-73327358CD14}">
      <dgm:prSet custT="1"/>
      <dgm:spPr/>
      <dgm:t>
        <a:bodyPr/>
        <a:lstStyle/>
        <a:p>
          <a:r>
            <a:rPr lang="en-AU" sz="2400" dirty="0"/>
            <a:t>is a reward to the taxpayer for services rendered;</a:t>
          </a:r>
          <a:endParaRPr lang="en-US" sz="2400" dirty="0"/>
        </a:p>
      </dgm:t>
    </dgm:pt>
    <dgm:pt modelId="{43A86759-0852-474E-BDC9-5EFB5DC54169}" type="parTrans" cxnId="{FFCC1B89-4144-4D74-9391-B8D128A86D18}">
      <dgm:prSet/>
      <dgm:spPr/>
      <dgm:t>
        <a:bodyPr/>
        <a:lstStyle/>
        <a:p>
          <a:endParaRPr lang="en-US"/>
        </a:p>
      </dgm:t>
    </dgm:pt>
    <dgm:pt modelId="{59885683-6ED2-474A-B261-5A2E60C8F18B}" type="sibTrans" cxnId="{FFCC1B89-4144-4D74-9391-B8D128A86D18}">
      <dgm:prSet/>
      <dgm:spPr/>
      <dgm:t>
        <a:bodyPr/>
        <a:lstStyle/>
        <a:p>
          <a:endParaRPr lang="en-US"/>
        </a:p>
      </dgm:t>
    </dgm:pt>
    <dgm:pt modelId="{518B36BC-09DB-41C5-B833-AF862A889855}">
      <dgm:prSet custT="1"/>
      <dgm:spPr/>
      <dgm:t>
        <a:bodyPr/>
        <a:lstStyle/>
        <a:p>
          <a:r>
            <a:rPr lang="en-AU" sz="2400" dirty="0"/>
            <a:t>arises from an act done by the taxpayer in carrying on a business or in undertaking a profit-making scheme; or</a:t>
          </a:r>
          <a:endParaRPr lang="en-US" sz="2400" dirty="0"/>
        </a:p>
      </dgm:t>
    </dgm:pt>
    <dgm:pt modelId="{DF4D6C7D-E60D-442D-B523-12FBD384BF54}" type="parTrans" cxnId="{EB1F523E-5FA5-4952-BF14-9B1D28E2BE35}">
      <dgm:prSet/>
      <dgm:spPr/>
      <dgm:t>
        <a:bodyPr/>
        <a:lstStyle/>
        <a:p>
          <a:endParaRPr lang="en-US"/>
        </a:p>
      </dgm:t>
    </dgm:pt>
    <dgm:pt modelId="{156E7AC3-7D53-45D8-A07C-83195F1CF422}" type="sibTrans" cxnId="{EB1F523E-5FA5-4952-BF14-9B1D28E2BE35}">
      <dgm:prSet/>
      <dgm:spPr/>
      <dgm:t>
        <a:bodyPr/>
        <a:lstStyle/>
        <a:p>
          <a:endParaRPr lang="en-US"/>
        </a:p>
      </dgm:t>
    </dgm:pt>
    <dgm:pt modelId="{257ACD02-A36C-45AA-9B6F-95B4FD4E27EB}">
      <dgm:prSet custT="1"/>
      <dgm:spPr/>
      <dgm:t>
        <a:bodyPr/>
        <a:lstStyle/>
        <a:p>
          <a:r>
            <a:rPr lang="en-AU" sz="2400" dirty="0"/>
            <a:t>emerges out of or flows from property owned by the taxpayer.</a:t>
          </a:r>
          <a:endParaRPr lang="en-US" sz="2400" dirty="0"/>
        </a:p>
      </dgm:t>
    </dgm:pt>
    <dgm:pt modelId="{21ABBF7B-D99A-4C4B-B33A-738740458731}" type="parTrans" cxnId="{B7B57BA1-324F-4560-AC93-115652C06FC5}">
      <dgm:prSet/>
      <dgm:spPr/>
      <dgm:t>
        <a:bodyPr/>
        <a:lstStyle/>
        <a:p>
          <a:endParaRPr lang="en-US"/>
        </a:p>
      </dgm:t>
    </dgm:pt>
    <dgm:pt modelId="{BD5F93A7-E6C1-4480-A235-769C740D20A0}" type="sibTrans" cxnId="{B7B57BA1-324F-4560-AC93-115652C06FC5}">
      <dgm:prSet/>
      <dgm:spPr/>
      <dgm:t>
        <a:bodyPr/>
        <a:lstStyle/>
        <a:p>
          <a:endParaRPr lang="en-US"/>
        </a:p>
      </dgm:t>
    </dgm:pt>
    <dgm:pt modelId="{FBDAA7AC-0F9A-4870-B032-EF9E328AA045}">
      <dgm:prSet/>
      <dgm:spPr/>
      <dgm:t>
        <a:bodyPr/>
        <a:lstStyle/>
        <a:p>
          <a:r>
            <a:rPr lang="en-AU" dirty="0"/>
            <a:t>An </a:t>
          </a:r>
          <a:r>
            <a:rPr lang="en-AU" b="1" dirty="0"/>
            <a:t>amount</a:t>
          </a:r>
          <a:r>
            <a:rPr lang="en-AU" dirty="0"/>
            <a:t> is income in the hands of a taxpayer if it:</a:t>
          </a:r>
          <a:endParaRPr lang="en-US" dirty="0"/>
        </a:p>
      </dgm:t>
    </dgm:pt>
    <dgm:pt modelId="{5CC2379B-7D19-49D6-AC9E-00AC4F96B787}" type="parTrans" cxnId="{882E966B-65AF-4A69-BFF9-F8CA9F567347}">
      <dgm:prSet/>
      <dgm:spPr/>
      <dgm:t>
        <a:bodyPr/>
        <a:lstStyle/>
        <a:p>
          <a:endParaRPr lang="en-US"/>
        </a:p>
      </dgm:t>
    </dgm:pt>
    <dgm:pt modelId="{0F9CC06B-D5E9-4807-BC61-BEB67FF31E7B}" type="sibTrans" cxnId="{882E966B-65AF-4A69-BFF9-F8CA9F567347}">
      <dgm:prSet/>
      <dgm:spPr/>
      <dgm:t>
        <a:bodyPr/>
        <a:lstStyle/>
        <a:p>
          <a:endParaRPr lang="en-US"/>
        </a:p>
      </dgm:t>
    </dgm:pt>
    <dgm:pt modelId="{B0D1CB8B-5E74-4377-88C0-188AC0C7CB4D}">
      <dgm:prSet custT="1"/>
      <dgm:spPr/>
      <dgm:t>
        <a:bodyPr/>
        <a:lstStyle/>
        <a:p>
          <a:r>
            <a:rPr lang="en-AU" sz="2400" dirty="0"/>
            <a:t>is compensation for an amount that would have been income; or</a:t>
          </a:r>
          <a:endParaRPr lang="en-US" sz="2400" dirty="0"/>
        </a:p>
      </dgm:t>
    </dgm:pt>
    <dgm:pt modelId="{663CFE14-BF85-4DC3-AB82-FE8486ED4EE8}" type="parTrans" cxnId="{BABC465D-CEEA-483B-A1CC-6B8F12FF2C1A}">
      <dgm:prSet/>
      <dgm:spPr/>
      <dgm:t>
        <a:bodyPr/>
        <a:lstStyle/>
        <a:p>
          <a:endParaRPr lang="en-US"/>
        </a:p>
      </dgm:t>
    </dgm:pt>
    <dgm:pt modelId="{53B91157-182C-455B-89F4-C87305F5288F}" type="sibTrans" cxnId="{BABC465D-CEEA-483B-A1CC-6B8F12FF2C1A}">
      <dgm:prSet/>
      <dgm:spPr/>
      <dgm:t>
        <a:bodyPr/>
        <a:lstStyle/>
        <a:p>
          <a:endParaRPr lang="en-US"/>
        </a:p>
      </dgm:t>
    </dgm:pt>
    <dgm:pt modelId="{4EBCA093-9660-4F2E-B6F9-3D625D3FF152}">
      <dgm:prSet custT="1"/>
      <dgm:spPr/>
      <dgm:t>
        <a:bodyPr/>
        <a:lstStyle/>
        <a:p>
          <a:r>
            <a:rPr lang="en-AU" sz="2400" dirty="0"/>
            <a:t>is not otherwise income in the hands of the taxpayer but is paid periodically and with regularity. </a:t>
          </a:r>
          <a:endParaRPr lang="en-US" sz="2400" dirty="0"/>
        </a:p>
      </dgm:t>
    </dgm:pt>
    <dgm:pt modelId="{4B14FCA3-F235-41D5-880F-84075079E384}" type="parTrans" cxnId="{3DB10B20-2F6F-4F4E-B384-431C52FB0AB5}">
      <dgm:prSet/>
      <dgm:spPr/>
      <dgm:t>
        <a:bodyPr/>
        <a:lstStyle/>
        <a:p>
          <a:endParaRPr lang="en-US"/>
        </a:p>
      </dgm:t>
    </dgm:pt>
    <dgm:pt modelId="{0ED5E9C3-CB4C-42A1-928F-8AE7D8B6F06A}" type="sibTrans" cxnId="{3DB10B20-2F6F-4F4E-B384-431C52FB0AB5}">
      <dgm:prSet/>
      <dgm:spPr/>
      <dgm:t>
        <a:bodyPr/>
        <a:lstStyle/>
        <a:p>
          <a:endParaRPr lang="en-US"/>
        </a:p>
      </dgm:t>
    </dgm:pt>
    <dgm:pt modelId="{84B62495-F870-634E-8ECC-8C1721D02C38}" type="pres">
      <dgm:prSet presAssocID="{0DF3AD54-73DB-4BDF-A131-EE62307FCCAC}" presName="Name0" presStyleCnt="0">
        <dgm:presLayoutVars>
          <dgm:dir/>
          <dgm:animLvl val="lvl"/>
          <dgm:resizeHandles val="exact"/>
        </dgm:presLayoutVars>
      </dgm:prSet>
      <dgm:spPr/>
    </dgm:pt>
    <dgm:pt modelId="{9AB9DFB0-0438-D04B-A860-F5CA696C8388}" type="pres">
      <dgm:prSet presAssocID="{2A06723F-3FC3-49B2-B7D0-25047B434F24}" presName="composite" presStyleCnt="0"/>
      <dgm:spPr/>
    </dgm:pt>
    <dgm:pt modelId="{5C116344-2B5B-0843-ACF3-3FCF4E0B28EB}" type="pres">
      <dgm:prSet presAssocID="{2A06723F-3FC3-49B2-B7D0-25047B434F2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7F3AADE-32FD-AA4D-B298-827A4BAAE3F9}" type="pres">
      <dgm:prSet presAssocID="{2A06723F-3FC3-49B2-B7D0-25047B434F24}" presName="desTx" presStyleLbl="alignAccFollowNode1" presStyleIdx="0" presStyleCnt="2">
        <dgm:presLayoutVars>
          <dgm:bulletEnabled val="1"/>
        </dgm:presLayoutVars>
      </dgm:prSet>
      <dgm:spPr/>
    </dgm:pt>
    <dgm:pt modelId="{A807ADD6-9928-5E4D-B791-B45F01CA60AD}" type="pres">
      <dgm:prSet presAssocID="{69A394D1-AD22-4EF6-BCD4-A6686C85119C}" presName="space" presStyleCnt="0"/>
      <dgm:spPr/>
    </dgm:pt>
    <dgm:pt modelId="{0D83B1C5-6DD7-1E48-B4ED-93CE00581DBD}" type="pres">
      <dgm:prSet presAssocID="{FBDAA7AC-0F9A-4870-B032-EF9E328AA045}" presName="composite" presStyleCnt="0"/>
      <dgm:spPr/>
    </dgm:pt>
    <dgm:pt modelId="{A3DF18FE-94A2-7541-BE19-16E854D7DD94}" type="pres">
      <dgm:prSet presAssocID="{FBDAA7AC-0F9A-4870-B032-EF9E328AA04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C82FFD5-B675-9743-BA11-B241D12C3A05}" type="pres">
      <dgm:prSet presAssocID="{FBDAA7AC-0F9A-4870-B032-EF9E328AA04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F120802-E39C-2E4D-9B8A-0F8468B61C12}" type="presOf" srcId="{257ACD02-A36C-45AA-9B6F-95B4FD4E27EB}" destId="{27F3AADE-32FD-AA4D-B298-827A4BAAE3F9}" srcOrd="0" destOrd="2" presId="urn:microsoft.com/office/officeart/2005/8/layout/hList1"/>
    <dgm:cxn modelId="{B5B8C705-B437-4D31-B399-6F2E072D7C0A}" srcId="{0DF3AD54-73DB-4BDF-A131-EE62307FCCAC}" destId="{2A06723F-3FC3-49B2-B7D0-25047B434F24}" srcOrd="0" destOrd="0" parTransId="{EC556AE7-DB0A-48EA-A398-C57B8AA753B4}" sibTransId="{69A394D1-AD22-4EF6-BCD4-A6686C85119C}"/>
    <dgm:cxn modelId="{3DB10B20-2F6F-4F4E-B384-431C52FB0AB5}" srcId="{FBDAA7AC-0F9A-4870-B032-EF9E328AA045}" destId="{4EBCA093-9660-4F2E-B6F9-3D625D3FF152}" srcOrd="1" destOrd="0" parTransId="{4B14FCA3-F235-41D5-880F-84075079E384}" sibTransId="{0ED5E9C3-CB4C-42A1-928F-8AE7D8B6F06A}"/>
    <dgm:cxn modelId="{45D84F28-1452-ED43-9A37-0976C1880BD5}" type="presOf" srcId="{FBDAA7AC-0F9A-4870-B032-EF9E328AA045}" destId="{A3DF18FE-94A2-7541-BE19-16E854D7DD94}" srcOrd="0" destOrd="0" presId="urn:microsoft.com/office/officeart/2005/8/layout/hList1"/>
    <dgm:cxn modelId="{6C64AF3B-E301-394D-921E-52984E666A02}" type="presOf" srcId="{4EBCA093-9660-4F2E-B6F9-3D625D3FF152}" destId="{BC82FFD5-B675-9743-BA11-B241D12C3A05}" srcOrd="0" destOrd="1" presId="urn:microsoft.com/office/officeart/2005/8/layout/hList1"/>
    <dgm:cxn modelId="{EB1F523E-5FA5-4952-BF14-9B1D28E2BE35}" srcId="{2A06723F-3FC3-49B2-B7D0-25047B434F24}" destId="{518B36BC-09DB-41C5-B833-AF862A889855}" srcOrd="1" destOrd="0" parTransId="{DF4D6C7D-E60D-442D-B523-12FBD384BF54}" sibTransId="{156E7AC3-7D53-45D8-A07C-83195F1CF422}"/>
    <dgm:cxn modelId="{BABC465D-CEEA-483B-A1CC-6B8F12FF2C1A}" srcId="{FBDAA7AC-0F9A-4870-B032-EF9E328AA045}" destId="{B0D1CB8B-5E74-4377-88C0-188AC0C7CB4D}" srcOrd="0" destOrd="0" parTransId="{663CFE14-BF85-4DC3-AB82-FE8486ED4EE8}" sibTransId="{53B91157-182C-455B-89F4-C87305F5288F}"/>
    <dgm:cxn modelId="{8A25F567-AB42-1846-A43F-9C203054297B}" type="presOf" srcId="{B0D1CB8B-5E74-4377-88C0-188AC0C7CB4D}" destId="{BC82FFD5-B675-9743-BA11-B241D12C3A05}" srcOrd="0" destOrd="0" presId="urn:microsoft.com/office/officeart/2005/8/layout/hList1"/>
    <dgm:cxn modelId="{882E966B-65AF-4A69-BFF9-F8CA9F567347}" srcId="{0DF3AD54-73DB-4BDF-A131-EE62307FCCAC}" destId="{FBDAA7AC-0F9A-4870-B032-EF9E328AA045}" srcOrd="1" destOrd="0" parTransId="{5CC2379B-7D19-49D6-AC9E-00AC4F96B787}" sibTransId="{0F9CC06B-D5E9-4807-BC61-BEB67FF31E7B}"/>
    <dgm:cxn modelId="{FFCC1B89-4144-4D74-9391-B8D128A86D18}" srcId="{2A06723F-3FC3-49B2-B7D0-25047B434F24}" destId="{7F8F78EA-F832-4C0A-AE62-73327358CD14}" srcOrd="0" destOrd="0" parTransId="{43A86759-0852-474E-BDC9-5EFB5DC54169}" sibTransId="{59885683-6ED2-474A-B261-5A2E60C8F18B}"/>
    <dgm:cxn modelId="{B25DE396-AB45-0846-99C8-BC45438BE23E}" type="presOf" srcId="{2A06723F-3FC3-49B2-B7D0-25047B434F24}" destId="{5C116344-2B5B-0843-ACF3-3FCF4E0B28EB}" srcOrd="0" destOrd="0" presId="urn:microsoft.com/office/officeart/2005/8/layout/hList1"/>
    <dgm:cxn modelId="{B7B57BA1-324F-4560-AC93-115652C06FC5}" srcId="{2A06723F-3FC3-49B2-B7D0-25047B434F24}" destId="{257ACD02-A36C-45AA-9B6F-95B4FD4E27EB}" srcOrd="2" destOrd="0" parTransId="{21ABBF7B-D99A-4C4B-B33A-738740458731}" sibTransId="{BD5F93A7-E6C1-4480-A235-769C740D20A0}"/>
    <dgm:cxn modelId="{C94ABDAA-E434-8F49-926B-3D8EA1CA8C52}" type="presOf" srcId="{0DF3AD54-73DB-4BDF-A131-EE62307FCCAC}" destId="{84B62495-F870-634E-8ECC-8C1721D02C38}" srcOrd="0" destOrd="0" presId="urn:microsoft.com/office/officeart/2005/8/layout/hList1"/>
    <dgm:cxn modelId="{C6C364B4-BDB7-074D-B8C3-22992C441D37}" type="presOf" srcId="{518B36BC-09DB-41C5-B833-AF862A889855}" destId="{27F3AADE-32FD-AA4D-B298-827A4BAAE3F9}" srcOrd="0" destOrd="1" presId="urn:microsoft.com/office/officeart/2005/8/layout/hList1"/>
    <dgm:cxn modelId="{B60456D7-377F-1646-B6DF-03DE3F38E424}" type="presOf" srcId="{7F8F78EA-F832-4C0A-AE62-73327358CD14}" destId="{27F3AADE-32FD-AA4D-B298-827A4BAAE3F9}" srcOrd="0" destOrd="0" presId="urn:microsoft.com/office/officeart/2005/8/layout/hList1"/>
    <dgm:cxn modelId="{C08E90DD-6CB6-B54C-B843-2B3A9C2F73D0}" type="presParOf" srcId="{84B62495-F870-634E-8ECC-8C1721D02C38}" destId="{9AB9DFB0-0438-D04B-A860-F5CA696C8388}" srcOrd="0" destOrd="0" presId="urn:microsoft.com/office/officeart/2005/8/layout/hList1"/>
    <dgm:cxn modelId="{FFB6FB9C-1C60-6C4B-ADE1-55DDAE25F83A}" type="presParOf" srcId="{9AB9DFB0-0438-D04B-A860-F5CA696C8388}" destId="{5C116344-2B5B-0843-ACF3-3FCF4E0B28EB}" srcOrd="0" destOrd="0" presId="urn:microsoft.com/office/officeart/2005/8/layout/hList1"/>
    <dgm:cxn modelId="{49524C36-1BAA-A447-B3F8-4FB5F95CF100}" type="presParOf" srcId="{9AB9DFB0-0438-D04B-A860-F5CA696C8388}" destId="{27F3AADE-32FD-AA4D-B298-827A4BAAE3F9}" srcOrd="1" destOrd="0" presId="urn:microsoft.com/office/officeart/2005/8/layout/hList1"/>
    <dgm:cxn modelId="{F8C538CB-53AF-4A4E-BBA0-A5107103518F}" type="presParOf" srcId="{84B62495-F870-634E-8ECC-8C1721D02C38}" destId="{A807ADD6-9928-5E4D-B791-B45F01CA60AD}" srcOrd="1" destOrd="0" presId="urn:microsoft.com/office/officeart/2005/8/layout/hList1"/>
    <dgm:cxn modelId="{7E37738B-3C1C-2F48-B584-682B90DBB5BB}" type="presParOf" srcId="{84B62495-F870-634E-8ECC-8C1721D02C38}" destId="{0D83B1C5-6DD7-1E48-B4ED-93CE00581DBD}" srcOrd="2" destOrd="0" presId="urn:microsoft.com/office/officeart/2005/8/layout/hList1"/>
    <dgm:cxn modelId="{685A3AC1-D624-6C48-9838-3815718CABA6}" type="presParOf" srcId="{0D83B1C5-6DD7-1E48-B4ED-93CE00581DBD}" destId="{A3DF18FE-94A2-7541-BE19-16E854D7DD94}" srcOrd="0" destOrd="0" presId="urn:microsoft.com/office/officeart/2005/8/layout/hList1"/>
    <dgm:cxn modelId="{EB5F9EDA-A0DE-9C4B-9EE4-4640D6B19046}" type="presParOf" srcId="{0D83B1C5-6DD7-1E48-B4ED-93CE00581DBD}" destId="{BC82FFD5-B675-9743-BA11-B241D12C3A0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16344-2B5B-0843-ACF3-3FCF4E0B28EB}">
      <dsp:nvSpPr>
        <dsp:cNvPr id="0" name=""/>
        <dsp:cNvSpPr/>
      </dsp:nvSpPr>
      <dsp:spPr>
        <a:xfrm>
          <a:off x="49" y="11060"/>
          <a:ext cx="4717612" cy="853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A </a:t>
          </a:r>
          <a:r>
            <a:rPr lang="en-AU" sz="2300" b="1" kern="1200" dirty="0"/>
            <a:t>gain</a:t>
          </a:r>
          <a:r>
            <a:rPr lang="en-AU" sz="2300" kern="1200" dirty="0"/>
            <a:t> is ordinary income in the hands of a taxpayer if it:</a:t>
          </a:r>
          <a:endParaRPr lang="en-US" sz="2300" kern="1200" dirty="0"/>
        </a:p>
      </dsp:txBody>
      <dsp:txXfrm>
        <a:off x="49" y="11060"/>
        <a:ext cx="4717612" cy="853750"/>
      </dsp:txXfrm>
    </dsp:sp>
    <dsp:sp modelId="{27F3AADE-32FD-AA4D-B298-827A4BAAE3F9}">
      <dsp:nvSpPr>
        <dsp:cNvPr id="0" name=""/>
        <dsp:cNvSpPr/>
      </dsp:nvSpPr>
      <dsp:spPr>
        <a:xfrm>
          <a:off x="49" y="864810"/>
          <a:ext cx="4717612" cy="3156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/>
            <a:t>is a reward to the taxpayer for services rendered;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/>
            <a:t>arises from an act done by the taxpayer in carrying on a business or in undertaking a profit-making scheme; or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/>
            <a:t>emerges out of or flows from property owned by the taxpayer.</a:t>
          </a:r>
          <a:endParaRPr lang="en-US" sz="2400" kern="1200" dirty="0"/>
        </a:p>
      </dsp:txBody>
      <dsp:txXfrm>
        <a:off x="49" y="864810"/>
        <a:ext cx="4717612" cy="3156750"/>
      </dsp:txXfrm>
    </dsp:sp>
    <dsp:sp modelId="{A3DF18FE-94A2-7541-BE19-16E854D7DD94}">
      <dsp:nvSpPr>
        <dsp:cNvPr id="0" name=""/>
        <dsp:cNvSpPr/>
      </dsp:nvSpPr>
      <dsp:spPr>
        <a:xfrm>
          <a:off x="5378127" y="11060"/>
          <a:ext cx="4717612" cy="853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An </a:t>
          </a:r>
          <a:r>
            <a:rPr lang="en-AU" sz="2300" b="1" kern="1200" dirty="0"/>
            <a:t>amount</a:t>
          </a:r>
          <a:r>
            <a:rPr lang="en-AU" sz="2300" kern="1200" dirty="0"/>
            <a:t> is income in the hands of a taxpayer if it:</a:t>
          </a:r>
          <a:endParaRPr lang="en-US" sz="2300" kern="1200" dirty="0"/>
        </a:p>
      </dsp:txBody>
      <dsp:txXfrm>
        <a:off x="5378127" y="11060"/>
        <a:ext cx="4717612" cy="853750"/>
      </dsp:txXfrm>
    </dsp:sp>
    <dsp:sp modelId="{BC82FFD5-B675-9743-BA11-B241D12C3A05}">
      <dsp:nvSpPr>
        <dsp:cNvPr id="0" name=""/>
        <dsp:cNvSpPr/>
      </dsp:nvSpPr>
      <dsp:spPr>
        <a:xfrm>
          <a:off x="5378127" y="864810"/>
          <a:ext cx="4717612" cy="3156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/>
            <a:t>is compensation for an amount that would have been income; or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400" kern="1200" dirty="0"/>
            <a:t>is not otherwise income in the hands of the taxpayer but is paid periodically and with regularity. </a:t>
          </a:r>
          <a:endParaRPr lang="en-US" sz="2400" kern="1200" dirty="0"/>
        </a:p>
      </dsp:txBody>
      <dsp:txXfrm>
        <a:off x="5378127" y="864810"/>
        <a:ext cx="4717612" cy="3156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337EE-E35F-477A-8D96-1440C2CA025B}" type="datetimeFigureOut">
              <a:rPr lang="en-AU" smtClean="0"/>
              <a:t>20/6/2022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558C-37E5-4940-8AF7-C32F4312DC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147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23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6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4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1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4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2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725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4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59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28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52158"/>
          </a:xfrm>
        </p:spPr>
        <p:txBody>
          <a:bodyPr>
            <a:normAutofit/>
          </a:bodyPr>
          <a:lstStyle/>
          <a:p>
            <a:r>
              <a:rPr lang="en-AU" sz="6000" b="1" dirty="0">
                <a:solidFill>
                  <a:srgbClr val="002060"/>
                </a:solidFill>
              </a:rPr>
              <a:t>LAWS 8421 Income tax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0" y="3681455"/>
            <a:ext cx="10055629" cy="1917166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rgbClr val="002060"/>
                </a:solidFill>
              </a:rPr>
              <a:t>Topic 2 Ordinary Concepts Income</a:t>
            </a:r>
          </a:p>
        </p:txBody>
      </p:sp>
    </p:spTree>
    <p:extLst>
      <p:ext uri="{BB962C8B-B14F-4D97-AF65-F5344CB8AC3E}">
        <p14:creationId xmlns:p14="http://schemas.microsoft.com/office/powerpoint/2010/main" val="318496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b="1">
                <a:solidFill>
                  <a:srgbClr val="FFFFFF"/>
                </a:solidFill>
              </a:rPr>
              <a:t>Concepts of Income</a:t>
            </a:r>
          </a:p>
        </p:txBody>
      </p:sp>
      <p:sp>
        <p:nvSpPr>
          <p:cNvPr id="1035" name="Arc 103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i="1" dirty="0"/>
          </a:p>
          <a:p>
            <a:pPr lvl="0"/>
            <a:r>
              <a:rPr lang="en-AU" dirty="0"/>
              <a:t>Economist’s definition  — Comprehensive Base (Haigh Simons)</a:t>
            </a:r>
          </a:p>
          <a:p>
            <a:pPr marL="0" lvl="0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‘Net accretion of economic or spending power between two points in time’.</a:t>
            </a:r>
          </a:p>
          <a:p>
            <a:pPr marL="0" lvl="0" indent="0">
              <a:buNone/>
            </a:pPr>
            <a:endParaRPr lang="en-AU" dirty="0"/>
          </a:p>
          <a:p>
            <a:pPr lvl="0"/>
            <a:r>
              <a:rPr lang="en-AU" dirty="0"/>
              <a:t>Tax law notion — </a:t>
            </a:r>
            <a:r>
              <a:rPr lang="en-AU" i="1" dirty="0"/>
              <a:t>Scott v Commissioner of Taxation </a:t>
            </a:r>
            <a:r>
              <a:rPr lang="en-AU" dirty="0"/>
              <a:t>(1935)</a:t>
            </a:r>
          </a:p>
          <a:p>
            <a:pPr lvl="0"/>
            <a:endParaRPr lang="en-AU" dirty="0"/>
          </a:p>
          <a:p>
            <a:pPr marL="457200" lvl="1" indent="0">
              <a:buNone/>
            </a:pPr>
            <a:r>
              <a:rPr lang="en-AU" dirty="0"/>
              <a:t>‘The word “income” is not a term of art’ but is to be ‘determined in accordance with the ordinary concepts and usages of mankind’</a:t>
            </a:r>
          </a:p>
          <a:p>
            <a:pPr marL="0" indent="0">
              <a:buNone/>
            </a:pPr>
            <a:endParaRPr lang="en-AU" i="1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1609" y="35935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7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4600" b="1"/>
              <a:t>Judicial Meaning cf/ Comprehensive Base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AU" dirty="0"/>
              <a:t>Gaps — for example, capital gains, non-convertible benefits, unrealised gains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Over inclusive — income that does not represent an accretion to wealth (for example, payments which represent purchase price of an annuity)</a:t>
            </a:r>
          </a:p>
          <a:p>
            <a:endParaRPr lang="en-AU" dirty="0"/>
          </a:p>
          <a:p>
            <a:r>
              <a:rPr lang="en-AU" dirty="0"/>
              <a:t>Inflationary gains — hard to exclude</a:t>
            </a:r>
          </a:p>
          <a:p>
            <a:pPr marL="457200" lvl="1" indent="0">
              <a:buNone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60318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AU" sz="4600" b="1"/>
              <a:t>Judicial Meaning – A Conceptual Framework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200" i="1" dirty="0"/>
          </a:p>
          <a:p>
            <a:pPr marL="0" indent="0">
              <a:buNone/>
            </a:pPr>
            <a:r>
              <a:rPr lang="en-AU" sz="2200" dirty="0"/>
              <a:t> </a:t>
            </a:r>
            <a:r>
              <a:rPr lang="en-AU" dirty="0"/>
              <a:t>A coherent set of principles distilled from case law (Professor Parsons)</a:t>
            </a:r>
          </a:p>
          <a:p>
            <a:pPr marL="0" indent="0">
              <a:buNone/>
            </a:pPr>
            <a:endParaRPr lang="en-AU" dirty="0"/>
          </a:p>
          <a:p>
            <a:pPr lvl="1"/>
            <a:r>
              <a:rPr lang="en-AU" sz="2800" dirty="0"/>
              <a:t>Positive propositions</a:t>
            </a:r>
          </a:p>
          <a:p>
            <a:pPr marL="457200" lvl="1" indent="0">
              <a:buNone/>
            </a:pPr>
            <a:endParaRPr lang="en-AU" sz="2800" dirty="0"/>
          </a:p>
          <a:p>
            <a:pPr lvl="1"/>
            <a:r>
              <a:rPr lang="en-AU" sz="2800" dirty="0"/>
              <a:t>Negative propositions</a:t>
            </a:r>
          </a:p>
          <a:p>
            <a:pPr marL="457200" lvl="1" indent="0">
              <a:buNone/>
            </a:pPr>
            <a:endParaRPr lang="en-AU" sz="2800" dirty="0"/>
          </a:p>
          <a:p>
            <a:pPr lvl="1"/>
            <a:r>
              <a:rPr lang="en-AU" sz="2800" dirty="0"/>
              <a:t>General propositions</a:t>
            </a:r>
          </a:p>
        </p:txBody>
      </p:sp>
    </p:spTree>
    <p:extLst>
      <p:ext uri="{BB962C8B-B14F-4D97-AF65-F5344CB8AC3E}">
        <p14:creationId xmlns:p14="http://schemas.microsoft.com/office/powerpoint/2010/main" val="222595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AU" sz="4000" b="1">
                <a:solidFill>
                  <a:srgbClr val="FFFFFF"/>
                </a:solidFill>
              </a:rPr>
              <a:t>Positive Propositions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384884-9B06-CFDB-86C1-6A8B4DC1C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871682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962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AU" sz="4000" b="1">
                <a:solidFill>
                  <a:srgbClr val="FFFFFF"/>
                </a:solidFill>
              </a:rPr>
              <a:t>Negative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AU" sz="2400" dirty="0"/>
              <a:t>A gain is not ordinary income if it is:</a:t>
            </a:r>
          </a:p>
          <a:p>
            <a:pPr marL="0" lvl="0" indent="0">
              <a:buNone/>
            </a:pPr>
            <a:endParaRPr lang="en-AU" sz="2400" dirty="0"/>
          </a:p>
          <a:p>
            <a:pPr lvl="1"/>
            <a:r>
              <a:rPr lang="en-AU" dirty="0"/>
              <a:t>merely a gift;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/>
              <a:t>merely a windfall; or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/>
              <a:t>the product of the mere realisation of a capital asset</a:t>
            </a:r>
          </a:p>
          <a:p>
            <a:pPr lvl="0"/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1257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20" y="686380"/>
            <a:ext cx="10264697" cy="1212102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rgbClr val="FFFFFF"/>
                </a:solidFill>
              </a:rPr>
              <a:t>General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4367564"/>
          </a:xfrm>
        </p:spPr>
        <p:txBody>
          <a:bodyPr anchor="ctr">
            <a:normAutofit fontScale="77500" lnSpcReduction="20000"/>
          </a:bodyPr>
          <a:lstStyle/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sz="2800" dirty="0"/>
              <a:t>For an amount or benefit to be income of a taxpayer it must:</a:t>
            </a:r>
          </a:p>
          <a:p>
            <a:pPr marL="457200" lvl="1" indent="0">
              <a:buNone/>
            </a:pPr>
            <a:endParaRPr lang="en-AU" sz="2800" dirty="0"/>
          </a:p>
          <a:p>
            <a:pPr lvl="1"/>
            <a:r>
              <a:rPr lang="en-AU" sz="2800" dirty="0"/>
              <a:t>have an income character at the time it is derived by the taxpayer;</a:t>
            </a:r>
          </a:p>
          <a:p>
            <a:pPr marL="914400" lvl="2" indent="0">
              <a:buNone/>
            </a:pPr>
            <a:r>
              <a:rPr lang="en-AU" sz="2800" dirty="0"/>
              <a:t>— </a:t>
            </a:r>
            <a:r>
              <a:rPr lang="en-AU" sz="2800" i="1" dirty="0"/>
              <a:t>Constable v FCT</a:t>
            </a:r>
          </a:p>
          <a:p>
            <a:pPr marL="457200" lvl="1" indent="0">
              <a:buNone/>
            </a:pPr>
            <a:endParaRPr lang="en-AU" sz="2800" dirty="0"/>
          </a:p>
          <a:p>
            <a:pPr lvl="1"/>
            <a:r>
              <a:rPr lang="en-AU" sz="2800" dirty="0"/>
              <a:t>have an income character in the hands of the taxpayer;</a:t>
            </a:r>
          </a:p>
          <a:p>
            <a:pPr marL="457200" lvl="1" indent="0">
              <a:buNone/>
            </a:pPr>
            <a:r>
              <a:rPr lang="en-AU" sz="2800" i="1" dirty="0"/>
              <a:t>	— </a:t>
            </a:r>
            <a:r>
              <a:rPr lang="en-AU" sz="2800" i="1" dirty="0" err="1"/>
              <a:t>Gair</a:t>
            </a:r>
            <a:r>
              <a:rPr lang="en-AU" sz="2800" i="1" dirty="0"/>
              <a:t> v FCT</a:t>
            </a:r>
            <a:r>
              <a:rPr lang="en-AU" sz="2800" dirty="0"/>
              <a:t>, </a:t>
            </a:r>
            <a:r>
              <a:rPr lang="en-AU" sz="2800" i="1" dirty="0"/>
              <a:t>Federal Coke v FCT,  ss 6-5(4) &amp; 6-10(3) ITAA 97</a:t>
            </a:r>
          </a:p>
          <a:p>
            <a:pPr marL="457200" lvl="1" indent="0">
              <a:buNone/>
            </a:pPr>
            <a:endParaRPr lang="en-AU" sz="2800" dirty="0"/>
          </a:p>
          <a:p>
            <a:pPr lvl="1"/>
            <a:r>
              <a:rPr lang="en-AU" sz="2800" dirty="0"/>
              <a:t>be derived by the taxpayer for their own benefit; and</a:t>
            </a:r>
          </a:p>
          <a:p>
            <a:pPr marL="0" indent="0">
              <a:buNone/>
            </a:pPr>
            <a:r>
              <a:rPr lang="en-AU" dirty="0"/>
              <a:t>	— </a:t>
            </a:r>
            <a:r>
              <a:rPr lang="en-AU" i="1" dirty="0"/>
              <a:t>Countess of Bective, </a:t>
            </a:r>
            <a:r>
              <a:rPr lang="en-AU" i="1" dirty="0" err="1"/>
              <a:t>Zobory</a:t>
            </a:r>
            <a:r>
              <a:rPr lang="en-AU" i="1" dirty="0"/>
              <a:t> v FCT</a:t>
            </a:r>
          </a:p>
          <a:p>
            <a:pPr marL="0" indent="0">
              <a:buNone/>
            </a:pPr>
            <a:endParaRPr lang="en-AU" i="1" dirty="0"/>
          </a:p>
          <a:p>
            <a:pPr lvl="1"/>
            <a:r>
              <a:rPr lang="en-AU" sz="2800" dirty="0"/>
              <a:t>be convertible into money or money’s worth.</a:t>
            </a:r>
          </a:p>
          <a:p>
            <a:pPr marL="0" indent="0">
              <a:buNone/>
            </a:pPr>
            <a:r>
              <a:rPr lang="en-AU" dirty="0"/>
              <a:t>	— </a:t>
            </a:r>
            <a:r>
              <a:rPr lang="en-AU" i="1" dirty="0"/>
              <a:t>Tenant v Smith, FCT v Cooke &amp; </a:t>
            </a:r>
            <a:r>
              <a:rPr lang="en-AU" i="1" dirty="0" err="1"/>
              <a:t>Sherden</a:t>
            </a:r>
            <a:r>
              <a:rPr lang="en-AU" i="1" dirty="0"/>
              <a:t>, ITAA 97</a:t>
            </a:r>
            <a:endParaRPr lang="en-AU" dirty="0"/>
          </a:p>
          <a:p>
            <a:endParaRPr lang="en-AU" sz="800" i="1" dirty="0"/>
          </a:p>
        </p:txBody>
      </p:sp>
    </p:spTree>
    <p:extLst>
      <p:ext uri="{BB962C8B-B14F-4D97-AF65-F5344CB8AC3E}">
        <p14:creationId xmlns:p14="http://schemas.microsoft.com/office/powerpoint/2010/main" val="132121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392</Words>
  <Application>Microsoft Macintosh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LAWS 8421 Income tax</vt:lpstr>
      <vt:lpstr>Concepts of Income</vt:lpstr>
      <vt:lpstr>Judicial Meaning cf/ Comprehensive Base</vt:lpstr>
      <vt:lpstr>Judicial Meaning – A Conceptual Framework</vt:lpstr>
      <vt:lpstr>Positive Propositions</vt:lpstr>
      <vt:lpstr>Negative Propositions</vt:lpstr>
      <vt:lpstr>General Propositions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LAWS4236 Succession</dc:title>
  <dc:creator>Darryn Jensen</dc:creator>
  <cp:lastModifiedBy>Kate Roff</cp:lastModifiedBy>
  <cp:revision>129</cp:revision>
  <cp:lastPrinted>2022-05-26T05:21:14Z</cp:lastPrinted>
  <dcterms:created xsi:type="dcterms:W3CDTF">2018-07-16T05:33:15Z</dcterms:created>
  <dcterms:modified xsi:type="dcterms:W3CDTF">2022-06-19T23:15:26Z</dcterms:modified>
</cp:coreProperties>
</file>