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9" r:id="rId1"/>
  </p:sldMasterIdLst>
  <p:handoutMasterIdLst>
    <p:handoutMasterId r:id="rId12"/>
  </p:handout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337EE-E35F-477A-8D96-1440C2CA025B}" type="datetimeFigureOut">
              <a:rPr lang="en-AU" smtClean="0"/>
              <a:t>20/6/2022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558C-37E5-4940-8AF7-C32F4312DC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147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23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6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4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1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4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725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4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59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28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lassic.austlii.edu.au/au/legis/cth/consol_act/itaa1997240/s995.1.html#valu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52158"/>
          </a:xfrm>
        </p:spPr>
        <p:txBody>
          <a:bodyPr>
            <a:normAutofit/>
          </a:bodyPr>
          <a:lstStyle/>
          <a:p>
            <a:r>
              <a:rPr lang="en-AU" sz="6000" b="1" dirty="0">
                <a:solidFill>
                  <a:srgbClr val="002060"/>
                </a:solidFill>
              </a:rPr>
              <a:t>LAWS 8421 Income 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3681455"/>
            <a:ext cx="10055629" cy="1917166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rgbClr val="002060"/>
                </a:solidFill>
              </a:rPr>
              <a:t>Topic 3 Personal Services Income</a:t>
            </a:r>
          </a:p>
        </p:txBody>
      </p:sp>
    </p:spTree>
    <p:extLst>
      <p:ext uri="{BB962C8B-B14F-4D97-AF65-F5344CB8AC3E}">
        <p14:creationId xmlns:p14="http://schemas.microsoft.com/office/powerpoint/2010/main" val="318496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591E7-8F27-C0F4-F47E-8BB73938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Fringe Benefits 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02E5-17F1-EEC4-E865-863A3FE0C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sz="2400" dirty="0"/>
              <a:t>Tax levied on employers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Broad concept of employment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Associate and valuation rules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Interaction with ss 6-5 and 15-2 ITAA 1997 (s 23L ITAA 1936)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Section 136 FBTAA definition of ‘fringe benefit’</a:t>
            </a:r>
          </a:p>
        </p:txBody>
      </p:sp>
    </p:spTree>
    <p:extLst>
      <p:ext uri="{BB962C8B-B14F-4D97-AF65-F5344CB8AC3E}">
        <p14:creationId xmlns:p14="http://schemas.microsoft.com/office/powerpoint/2010/main" val="402371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3" y="1153572"/>
            <a:ext cx="3480439" cy="4461163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FFFFFF"/>
                </a:solidFill>
              </a:rPr>
              <a:t>Ordinary Income (s 6-5)</a:t>
            </a:r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i="1"/>
          </a:p>
          <a:p>
            <a:pPr marL="0" lvl="0" indent="0">
              <a:buNone/>
            </a:pPr>
            <a:r>
              <a:rPr lang="en-AU" dirty="0"/>
              <a:t>Must be a sufficient nexus between receipt and the provision of services</a:t>
            </a:r>
          </a:p>
          <a:p>
            <a:pPr marL="0" lvl="0" indent="0">
              <a:buNone/>
            </a:pPr>
            <a:endParaRPr lang="en-AU" dirty="0"/>
          </a:p>
          <a:p>
            <a:r>
              <a:rPr lang="en-AU" dirty="0"/>
              <a:t>Objectively observable</a:t>
            </a:r>
          </a:p>
          <a:p>
            <a:r>
              <a:rPr lang="en-AU" dirty="0"/>
              <a:t>Subjective motives</a:t>
            </a:r>
          </a:p>
          <a:p>
            <a:r>
              <a:rPr lang="en-AU" dirty="0"/>
              <a:t>Taxpayer’s expectations</a:t>
            </a:r>
          </a:p>
          <a:p>
            <a:r>
              <a:rPr lang="en-AU" dirty="0"/>
              <a:t>Not a ‘mere gift’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See </a:t>
            </a:r>
            <a:r>
              <a:rPr lang="en-AU" i="1" dirty="0"/>
              <a:t>Hayes v FCT </a:t>
            </a:r>
            <a:r>
              <a:rPr lang="en-AU" dirty="0"/>
              <a:t>(1956), </a:t>
            </a:r>
            <a:r>
              <a:rPr lang="en-AU" i="1" dirty="0"/>
              <a:t>FCT v Scott </a:t>
            </a:r>
            <a:r>
              <a:rPr lang="en-AU" dirty="0"/>
              <a:t>(1966), </a:t>
            </a:r>
            <a:r>
              <a:rPr lang="en-AU" i="1" dirty="0"/>
              <a:t>Brown v FCT</a:t>
            </a:r>
            <a:r>
              <a:rPr lang="en-AU" dirty="0"/>
              <a:t> (2002)</a:t>
            </a:r>
          </a:p>
          <a:p>
            <a:pPr marL="0" indent="0">
              <a:buNone/>
            </a:pPr>
            <a:endParaRPr lang="en-AU" i="1"/>
          </a:p>
          <a:p>
            <a:pPr marL="0" indent="0">
              <a:buNone/>
            </a:pPr>
            <a:endParaRPr lang="en-AU" i="1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609" y="3593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7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 b="1"/>
              <a:t>Voluntary payment by third party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i="1"/>
              <a:t>      FCT v Dixon (1952)</a:t>
            </a:r>
          </a:p>
          <a:p>
            <a:pPr marL="457200" lvl="1" indent="0">
              <a:buNone/>
            </a:pPr>
            <a:endParaRPr lang="en-AU" sz="2200"/>
          </a:p>
          <a:p>
            <a:pPr lvl="1"/>
            <a:endParaRPr lang="en-AU" sz="2200"/>
          </a:p>
          <a:p>
            <a:pPr lvl="1"/>
            <a:r>
              <a:rPr lang="en-AU" sz="2200"/>
              <a:t>Nexus was to services provided to another</a:t>
            </a:r>
          </a:p>
          <a:p>
            <a:pPr marL="457200" lvl="1" indent="0">
              <a:buNone/>
            </a:pPr>
            <a:endParaRPr lang="en-AU" sz="2200"/>
          </a:p>
          <a:p>
            <a:pPr marL="457200" lvl="1" indent="0">
              <a:buNone/>
            </a:pPr>
            <a:endParaRPr lang="en-AU" sz="2200"/>
          </a:p>
          <a:p>
            <a:pPr lvl="1"/>
            <a:r>
              <a:rPr lang="en-AU" sz="2200"/>
              <a:t>Illustrates potential overlap with other justifications (ie. periodicity and compensation propositions)</a:t>
            </a:r>
          </a:p>
          <a:p>
            <a:pPr marL="457200" lvl="1" indent="0">
              <a:buNone/>
            </a:pPr>
            <a:endParaRPr lang="en-AU" sz="2200"/>
          </a:p>
        </p:txBody>
      </p:sp>
    </p:spTree>
    <p:extLst>
      <p:ext uri="{BB962C8B-B14F-4D97-AF65-F5344CB8AC3E}">
        <p14:creationId xmlns:p14="http://schemas.microsoft.com/office/powerpoint/2010/main" val="360318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b="1"/>
              <a:t>Former employees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i="1"/>
          </a:p>
          <a:p>
            <a:r>
              <a:rPr lang="en-AU"/>
              <a:t>If not a product of previous services is it nonetheless income because it is paid periodically or as compensation for lost income?</a:t>
            </a:r>
          </a:p>
          <a:p>
            <a:pPr marL="0" indent="0">
              <a:buNone/>
            </a:pPr>
            <a:endParaRPr lang="en-AU"/>
          </a:p>
          <a:p>
            <a:r>
              <a:rPr lang="en-AU"/>
              <a:t>Compare </a:t>
            </a:r>
            <a:r>
              <a:rPr lang="en-AU" i="1"/>
              <a:t>FCT v Harris </a:t>
            </a:r>
            <a:r>
              <a:rPr lang="en-AU"/>
              <a:t> (1980) and </a:t>
            </a:r>
            <a:r>
              <a:rPr lang="en-AU" i="1"/>
              <a:t>FCT v Blake </a:t>
            </a:r>
            <a:r>
              <a:rPr lang="en-AU"/>
              <a:t> (1984)</a:t>
            </a:r>
          </a:p>
        </p:txBody>
      </p:sp>
    </p:spTree>
    <p:extLst>
      <p:ext uri="{BB962C8B-B14F-4D97-AF65-F5344CB8AC3E}">
        <p14:creationId xmlns:p14="http://schemas.microsoft.com/office/powerpoint/2010/main" val="222595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b="1"/>
              <a:t>Awards and prizes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82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i="1" dirty="0"/>
          </a:p>
          <a:p>
            <a:r>
              <a:rPr lang="en-AU" i="1" dirty="0"/>
              <a:t> </a:t>
            </a:r>
            <a:r>
              <a:rPr lang="en-AU" dirty="0"/>
              <a:t>Not income if no nexus to services </a:t>
            </a:r>
          </a:p>
          <a:p>
            <a:pPr marL="0" indent="0">
              <a:buNone/>
            </a:pPr>
            <a:endParaRPr lang="en-AU" i="1" dirty="0"/>
          </a:p>
          <a:p>
            <a:r>
              <a:rPr lang="en-AU" i="1" dirty="0"/>
              <a:t> </a:t>
            </a:r>
            <a:r>
              <a:rPr lang="en-AU" dirty="0"/>
              <a:t>Compare</a:t>
            </a:r>
            <a:r>
              <a:rPr lang="en-AU" i="1" dirty="0"/>
              <a:t> Kelly v FCT (</a:t>
            </a:r>
            <a:r>
              <a:rPr lang="en-AU" dirty="0"/>
              <a:t>1985)</a:t>
            </a:r>
            <a:endParaRPr lang="en-AU" i="1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962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b="1"/>
              <a:t>Income forgone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AU" dirty="0"/>
              <a:t>What is the payment for? Income foregone or loss of earning capacity? Restrictive covenant or inducement?</a:t>
            </a:r>
          </a:p>
          <a:p>
            <a:endParaRPr lang="en-AU" dirty="0"/>
          </a:p>
          <a:p>
            <a:r>
              <a:rPr lang="en-AU" dirty="0"/>
              <a:t>See </a:t>
            </a:r>
            <a:r>
              <a:rPr lang="en-AU" i="1" dirty="0"/>
              <a:t>Commissioner of Taxes (Vic) v Phillips </a:t>
            </a:r>
            <a:r>
              <a:rPr lang="en-AU" dirty="0"/>
              <a:t>(1936) and </a:t>
            </a:r>
            <a:r>
              <a:rPr lang="en-AU" i="1" dirty="0"/>
              <a:t>FCT v Smith </a:t>
            </a:r>
            <a:r>
              <a:rPr lang="en-AU" dirty="0"/>
              <a:t>(1981)</a:t>
            </a:r>
          </a:p>
          <a:p>
            <a:endParaRPr lang="en-AU" dirty="0"/>
          </a:p>
          <a:p>
            <a:r>
              <a:rPr lang="en-AU" dirty="0"/>
              <a:t>Compare </a:t>
            </a:r>
            <a:r>
              <a:rPr lang="en-AU" i="1" dirty="0"/>
              <a:t>Bennett v FCT </a:t>
            </a:r>
            <a:r>
              <a:rPr lang="en-AU" dirty="0"/>
              <a:t> (1947)</a:t>
            </a:r>
          </a:p>
          <a:p>
            <a:endParaRPr lang="en-AU" dirty="0"/>
          </a:p>
          <a:p>
            <a:r>
              <a:rPr lang="en-AU" i="1" dirty="0"/>
              <a:t>Higgs v Olivier  (1951) </a:t>
            </a:r>
            <a:r>
              <a:rPr lang="en-AU" dirty="0"/>
              <a:t> and </a:t>
            </a:r>
            <a:r>
              <a:rPr lang="en-AU" i="1" dirty="0"/>
              <a:t>FCT v </a:t>
            </a:r>
            <a:r>
              <a:rPr lang="en-AU" i="1" dirty="0" err="1"/>
              <a:t>Woite</a:t>
            </a:r>
            <a:r>
              <a:rPr lang="en-AU" i="1" dirty="0"/>
              <a:t> </a:t>
            </a:r>
            <a:r>
              <a:rPr lang="en-AU" dirty="0"/>
              <a:t> (1982)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257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b="1"/>
              <a:t>Convertible to money or money’s worth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AU" dirty="0"/>
          </a:p>
          <a:p>
            <a:r>
              <a:rPr lang="en-AU" dirty="0"/>
              <a:t>General proposition — nexus not enough, must be convertible to be money or money’s worth (</a:t>
            </a:r>
            <a:r>
              <a:rPr lang="en-AU" i="1" dirty="0"/>
              <a:t>Tenant v Smith</a:t>
            </a:r>
            <a:r>
              <a:rPr lang="en-AU" dirty="0"/>
              <a:t>)</a:t>
            </a:r>
          </a:p>
          <a:p>
            <a:endParaRPr lang="en-AU" i="1" dirty="0"/>
          </a:p>
          <a:p>
            <a:r>
              <a:rPr lang="en-AU" i="1" dirty="0"/>
              <a:t>Payne v FCT </a:t>
            </a:r>
            <a:r>
              <a:rPr lang="en-AU" dirty="0"/>
              <a:t>(2001)</a:t>
            </a:r>
          </a:p>
          <a:p>
            <a:endParaRPr lang="en-AU" dirty="0"/>
          </a:p>
          <a:p>
            <a:endParaRPr lang="en-AU" dirty="0"/>
          </a:p>
          <a:p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32121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2C612-33BE-9048-D88E-7E89540F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64" y="688058"/>
            <a:ext cx="4664173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Statutory Income (s 15-2)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DB42-B214-E10E-0B7F-20874A78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2400" dirty="0"/>
              <a:t>(1)  Your assessable income includes the </a:t>
            </a:r>
            <a:r>
              <a:rPr lang="en-AU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value</a:t>
            </a:r>
            <a:r>
              <a:rPr lang="en-AU" sz="2400" dirty="0"/>
              <a:t> to you of all allowances, gratuities, compensation, benefits, bonuses and premiums * provided to you </a:t>
            </a:r>
            <a:r>
              <a:rPr lang="en-AU" sz="2400" u="sng" dirty="0"/>
              <a:t>in respect of, or for or in relation </a:t>
            </a:r>
            <a:r>
              <a:rPr lang="en-AU" sz="2400" dirty="0"/>
              <a:t>directly or indirectly to, any </a:t>
            </a:r>
            <a:r>
              <a:rPr lang="en-AU" sz="2400" u="sng" dirty="0"/>
              <a:t>employment of or services </a:t>
            </a:r>
            <a:r>
              <a:rPr lang="en-AU" sz="2400" dirty="0"/>
              <a:t>rendered by you …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(2)  This is so whether the things were * provided in money or in any other form.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(3)  However, the value of the following are not included in your assessable income under this section:</a:t>
            </a:r>
          </a:p>
          <a:p>
            <a:pPr marL="0" indent="0">
              <a:buNone/>
            </a:pPr>
            <a:r>
              <a:rPr lang="en-AU" sz="2400" dirty="0"/>
              <a:t>                 (a)  …</a:t>
            </a:r>
          </a:p>
          <a:p>
            <a:pPr marL="0" indent="0">
              <a:buNone/>
            </a:pPr>
            <a:r>
              <a:rPr lang="en-AU" sz="2400" dirty="0"/>
              <a:t>	    (d)  an amount that is assessable as * </a:t>
            </a:r>
            <a:r>
              <a:rPr lang="en-AU" sz="2400" u="sng" dirty="0"/>
              <a:t>ordinary income</a:t>
            </a:r>
            <a:r>
              <a:rPr lang="en-AU" sz="2400" dirty="0"/>
              <a:t> under section 6-5;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932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8EAEB-59C9-DBE9-1CBF-326B6088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Statutory Income (</a:t>
            </a:r>
            <a:r>
              <a:rPr lang="en-US" dirty="0" err="1"/>
              <a:t>ctd</a:t>
            </a:r>
            <a:r>
              <a:rPr lang="en-US" dirty="0"/>
              <a:t>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DD085-F158-4994-AF8E-758141CA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/>
              <a:t>Provision of a service </a:t>
            </a:r>
            <a:r>
              <a:rPr lang="en-US" sz="2400" err="1"/>
              <a:t>cf</a:t>
            </a:r>
            <a:r>
              <a:rPr lang="en-US" sz="2400"/>
              <a:t>/ carrying on a business – </a:t>
            </a:r>
            <a:r>
              <a:rPr lang="en-US" sz="2400" i="1"/>
              <a:t>FCT v Cooke &amp; </a:t>
            </a:r>
            <a:r>
              <a:rPr lang="en-US" sz="2400" i="1" err="1"/>
              <a:t>Sherden</a:t>
            </a:r>
            <a:r>
              <a:rPr lang="en-US" sz="2400" i="1"/>
              <a:t> </a:t>
            </a:r>
            <a:r>
              <a:rPr lang="en-US" sz="2400"/>
              <a:t> (1980)</a:t>
            </a:r>
          </a:p>
          <a:p>
            <a:endParaRPr lang="en-US" sz="2400"/>
          </a:p>
          <a:p>
            <a:r>
              <a:rPr lang="en-US" sz="2400"/>
              <a:t>For services rendered to the payer – </a:t>
            </a:r>
            <a:r>
              <a:rPr lang="en-US" sz="2400" i="1"/>
              <a:t>Dixon v FCT </a:t>
            </a:r>
          </a:p>
          <a:p>
            <a:endParaRPr lang="en-US" sz="2400" i="1"/>
          </a:p>
          <a:p>
            <a:r>
              <a:rPr lang="en-US" sz="2400"/>
              <a:t>Voluntary, contingent – </a:t>
            </a:r>
            <a:r>
              <a:rPr lang="en-US" sz="2400" i="1"/>
              <a:t>FCT v Holmes </a:t>
            </a:r>
            <a:r>
              <a:rPr lang="en-US" sz="2400"/>
              <a:t>(1995)</a:t>
            </a:r>
          </a:p>
          <a:p>
            <a:endParaRPr lang="en-US" sz="2400"/>
          </a:p>
          <a:p>
            <a:r>
              <a:rPr lang="en-US" sz="2400"/>
              <a:t>As a consequence of employment – </a:t>
            </a:r>
            <a:r>
              <a:rPr lang="en-US" sz="2400" i="1"/>
              <a:t>Smith v FCT  (1987), Payne v FCT</a:t>
            </a:r>
          </a:p>
          <a:p>
            <a:endParaRPr lang="en-US" sz="2400" i="1"/>
          </a:p>
          <a:p>
            <a:r>
              <a:rPr lang="en-US" sz="2400"/>
              <a:t>Valuation mechanism</a:t>
            </a:r>
          </a:p>
          <a:p>
            <a:pPr marL="0" indent="0">
              <a:buNone/>
            </a:pPr>
            <a:endParaRPr lang="en-US" sz="2400" i="1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9555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462</Words>
  <Application>Microsoft Macintosh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LAWS 8421 Income tax</vt:lpstr>
      <vt:lpstr>Ordinary Income (s 6-5)</vt:lpstr>
      <vt:lpstr>Voluntary payment by third party</vt:lpstr>
      <vt:lpstr>Former employees</vt:lpstr>
      <vt:lpstr>Awards and prizes</vt:lpstr>
      <vt:lpstr>Income forgone </vt:lpstr>
      <vt:lpstr>Convertible to money or money’s worth</vt:lpstr>
      <vt:lpstr>Statutory Income (s 15-2)</vt:lpstr>
      <vt:lpstr>Statutory Income (ctd)</vt:lpstr>
      <vt:lpstr>Fringe Benefits Tax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LAWS4236 Succession</dc:title>
  <dc:creator>Darryn Jensen</dc:creator>
  <cp:lastModifiedBy>Kate Roff</cp:lastModifiedBy>
  <cp:revision>135</cp:revision>
  <cp:lastPrinted>2022-05-27T05:44:12Z</cp:lastPrinted>
  <dcterms:created xsi:type="dcterms:W3CDTF">2018-07-16T05:33:15Z</dcterms:created>
  <dcterms:modified xsi:type="dcterms:W3CDTF">2022-06-20T03:24:24Z</dcterms:modified>
</cp:coreProperties>
</file>