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15"/>
  </p:handoutMasterIdLst>
  <p:sldIdLst>
    <p:sldId id="256" r:id="rId2"/>
    <p:sldId id="258" r:id="rId3"/>
    <p:sldId id="267" r:id="rId4"/>
    <p:sldId id="260" r:id="rId5"/>
    <p:sldId id="268" r:id="rId6"/>
    <p:sldId id="259" r:id="rId7"/>
    <p:sldId id="261" r:id="rId8"/>
    <p:sldId id="269" r:id="rId9"/>
    <p:sldId id="262" r:id="rId10"/>
    <p:sldId id="272" r:id="rId11"/>
    <p:sldId id="270" r:id="rId12"/>
    <p:sldId id="271" r:id="rId13"/>
    <p:sldId id="264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23/6/2022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7:01:58.43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2139 1506 16383,'0'-61'0,"0"12"0,0-5 0,0 21 0,0-21 0,0-15 0,0 15 0,0-23 0,-7 30 0,6 0 0,-13 1 0,6 7 0,-7 2 0,0 1 0,-6 5 0,5-5 0,-12-1 0,12 7 0,-12-7 0,4 0 0,2 7 0,-6-7 0,12 1 0,-11 5 0,4-5 0,1 7 0,-5 1 0,11-1 0,-11 1 0,5-1 0,0 1 0,-5-1 0,5 1 0,-15 5 0,7-4 0,-15 10 0,7-11 0,-1 11 0,-6-5 0,7 7 0,-9-1 0,0 1 0,0 6 0,0 2 0,0 7 0,0 0 0,1 0 0,7 0 0,-6 0 0,6 0 0,-7 0 0,-1 0 0,0 0 0,0 0 0,-8 8 0,5 0 0,-6 16 0,9 0 0,1 7 0,7-1 0,-8 9 0,8-6 0,-9 7 0,9-10 0,-11 20 0,18-16 0,-11 15 0,21-20 0,-5-1 0,11 0 0,-5 9 0,7-6 0,-1 5 0,7-7 0,-5-1 0,12 1 0,-5 7 0,6-5 0,0 14 0,0-15 0,0 15 0,0-6 0,0 7 0,0 1 0,0 0 0,0 9 0,0-7 0,6 7 0,4 1 0,6 1 0,7 1 0,-4 6 0,10-16 0,-4 7 0,0 0 0,3-15 0,3 26 0,1-25 0,4 9 0,-6-14 0,-1-1 0,-6-5 0,5 5 0,-6-7 0,6-1 0,1 1 0,-1-1 0,1-6 0,8 7 0,-7-13 0,15 6 0,-15-8 0,7 1 0,0 7 0,-7-6 0,15 7 0,-15-9 0,7-6 0,0 6 0,-7-13 0,7 13 0,-1-13 0,-5 5 0,5-6 0,1 0 0,-7 0 0,7 0 0,-1 0 0,-5 0 0,14 0 0,-15 0 0,7 0 0,12 0 0,-15 0 0,15 0 0,-27 0 0,4 0 0,-4 0 0,-1-5 0,6-3 0,-5 1 0,6-6 0,-6 6 0,4-7 0,-11 1 0,12-1 0,-13 1 0,13-1 0,-12-6 0,12 4 0,-12-4 0,5 0 0,0 4 0,-4-4 0,4 0 0,-7 5 0,0-4 0,0 6 0,6-13 0,-4 3 0,-1-4 0,-2 7 0,-10 7 0,9 1 0,-10-7 0,10 5 0,-9-4 0,3 0 0,-5 5 0,7-13 0,-6 12 0,12-13 0,-12 6 0,11-1 0,-10-5 0,9 13 0,-9-6 0,3 7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Topic 5 Income from Property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C200A-4A56-B0F5-BB0A-207F9100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Annuitities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9B7D-0D24-8320-8DAB-91585B17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400" dirty="0"/>
              <a:t>An annuity is a contract under which a person pays a lump sum amount in exchange for the right to be paid a series of amounts for a fixed period or indefinitely</a:t>
            </a:r>
          </a:p>
          <a:p>
            <a:endParaRPr lang="en-US" sz="2400" dirty="0"/>
          </a:p>
          <a:p>
            <a:r>
              <a:rPr lang="en-US" sz="2400" dirty="0"/>
              <a:t>Annuity payments are ordinary income, assessable under s6-5 ITAA 1936; but purchase price exempted on a pro-rata basis under s27H ITAA 1936 </a:t>
            </a:r>
          </a:p>
          <a:p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i="1" dirty="0"/>
              <a:t>Egerton-Warburton v FCT</a:t>
            </a:r>
          </a:p>
          <a:p>
            <a:pPr marL="800100" lvl="1" indent="-342900">
              <a:buFontTx/>
              <a:buChar char="-"/>
            </a:pPr>
            <a:r>
              <a:rPr lang="en-US" i="1" dirty="0"/>
              <a:t>ANZ Savings Bank v FCT </a:t>
            </a:r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651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5FC0B-D2DE-9695-F731-E75F5BC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Fixed annuity, simple example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37DC-C88F-C05C-BBFE-EFB4DD73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Assume Barbara paid $100,000 for the right to be paid $105,000 in 12 monthly instalments of $8,750 per month. The implicit interest rate is 5%.</a:t>
            </a:r>
          </a:p>
          <a:p>
            <a:endParaRPr lang="en-AU" sz="2400" dirty="0"/>
          </a:p>
          <a:p>
            <a:r>
              <a:rPr lang="en-AU" sz="2400" dirty="0"/>
              <a:t>The assessable portion of each monthly payment is:</a:t>
            </a:r>
          </a:p>
          <a:p>
            <a:pPr marL="0" indent="0">
              <a:buNone/>
            </a:pPr>
            <a:endParaRPr lang="en-AU" sz="2400" dirty="0"/>
          </a:p>
          <a:p>
            <a:pPr marL="457200" lvl="1" indent="0">
              <a:buNone/>
            </a:pPr>
            <a:r>
              <a:rPr lang="en-AU" dirty="0"/>
              <a:t>$8,750 – 100,000/12 = $416 pm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The exempt portion of each instalment, representing the purchase price is: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/>
              <a:t>	$8,334 pm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969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DB4F8-E6DB-B7F5-7A79-5C077F1B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Distinguishing annuities from other contracts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DAA6-D189-7AFD-C3A2-F2E7F439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Compared to a purchase price paid by instalments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— </a:t>
            </a:r>
            <a:r>
              <a:rPr lang="en-US" sz="2400" i="1" dirty="0"/>
              <a:t>Egerton-</a:t>
            </a:r>
            <a:r>
              <a:rPr lang="en-US" sz="2400" i="1" dirty="0" err="1"/>
              <a:t>Wharburton</a:t>
            </a:r>
            <a:r>
              <a:rPr lang="en-US" sz="2400" i="1" dirty="0"/>
              <a:t> v FCT </a:t>
            </a:r>
            <a:r>
              <a:rPr lang="en-US" sz="2400" dirty="0"/>
              <a:t>(1934)</a:t>
            </a:r>
          </a:p>
          <a:p>
            <a:endParaRPr lang="en-US" sz="2400" dirty="0"/>
          </a:p>
          <a:p>
            <a:r>
              <a:rPr lang="en-US" sz="2400" dirty="0"/>
              <a:t>Compared to a loan at interest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— </a:t>
            </a:r>
            <a:r>
              <a:rPr lang="en-US" sz="2400" i="1" dirty="0"/>
              <a:t>ANZ Savings Bank v FCT </a:t>
            </a:r>
            <a:r>
              <a:rPr lang="en-US" sz="2400" dirty="0"/>
              <a:t>(1993)</a:t>
            </a:r>
          </a:p>
          <a:p>
            <a:pPr marL="0" indent="0">
              <a:buNone/>
            </a:pPr>
            <a:r>
              <a:rPr lang="en-US" sz="2400" dirty="0"/>
              <a:t>	— </a:t>
            </a:r>
            <a:r>
              <a:rPr lang="en-US" sz="2400" i="1" dirty="0"/>
              <a:t>FCT v Myer Emporium </a:t>
            </a:r>
            <a:r>
              <a:rPr lang="en-US" sz="2400" dirty="0"/>
              <a:t>(1987)</a:t>
            </a:r>
            <a:r>
              <a:rPr lang="en-US" sz="2400" i="1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24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2C612-33BE-9048-D88E-7E89540F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rgbClr val="FFFFFF"/>
                </a:solidFill>
              </a:rPr>
              <a:t>Non convertibility of investment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DB42-B214-E10E-0B7F-20874A78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400" dirty="0"/>
              <a:t>Compare s 15-2 ITAA 1997 and s 21A ITAA 1936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See, for example, </a:t>
            </a:r>
            <a:r>
              <a:rPr lang="en-US" sz="2400" i="1" dirty="0"/>
              <a:t>Dawson v CIR </a:t>
            </a:r>
            <a:r>
              <a:rPr lang="en-US" sz="2400" dirty="0"/>
              <a:t>(1978) 78 ATC 6012 (NZ)</a:t>
            </a:r>
          </a:p>
        </p:txBody>
      </p:sp>
    </p:spTree>
    <p:extLst>
      <p:ext uri="{BB962C8B-B14F-4D97-AF65-F5344CB8AC3E}">
        <p14:creationId xmlns:p14="http://schemas.microsoft.com/office/powerpoint/2010/main" val="55932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b="1"/>
              <a:t>Tree &amp; fruit metaphor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Eisner v Macomber</a:t>
            </a:r>
            <a:r>
              <a:rPr lang="en-US" sz="2400" dirty="0"/>
              <a:t> (</a:t>
            </a:r>
            <a:r>
              <a:rPr lang="en-US" sz="2400" i="1" dirty="0"/>
              <a:t>USA</a:t>
            </a:r>
            <a:r>
              <a:rPr lang="en-US" sz="2400" dirty="0"/>
              <a:t>)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The fundamental relation of ‘capital’ to ‘income’ has been much discussed … the former being likened to the </a:t>
            </a:r>
            <a:r>
              <a:rPr lang="en-US" sz="2400" b="1" i="1" dirty="0"/>
              <a:t>tree</a:t>
            </a:r>
            <a:r>
              <a:rPr lang="en-US" sz="2400" i="1" dirty="0"/>
              <a:t> or the land, the latter to the </a:t>
            </a:r>
            <a:r>
              <a:rPr lang="en-US" sz="2400" b="1" i="1" dirty="0"/>
              <a:t>fruit</a:t>
            </a:r>
            <a:r>
              <a:rPr lang="en-US" sz="2400" i="1" dirty="0"/>
              <a:t> or the crop …. Here we have … a gain, a profit, something of exchangeable value proceeding from the property, </a:t>
            </a:r>
            <a:r>
              <a:rPr lang="en-US" sz="2400" b="1" i="1" dirty="0"/>
              <a:t>severed from the capital </a:t>
            </a:r>
            <a:r>
              <a:rPr lang="en-US" sz="2400" i="1" dirty="0"/>
              <a:t>however invested or employed and coming …. to the recipient for his separate use  </a:t>
            </a:r>
            <a:r>
              <a:rPr lang="en-US" sz="2400" dirty="0"/>
              <a:t>(emphasis added)</a:t>
            </a:r>
            <a:endParaRPr lang="en-US" sz="2400" i="1" dirty="0"/>
          </a:p>
          <a:p>
            <a:pPr marL="0" indent="0">
              <a:buNone/>
            </a:pPr>
            <a:endParaRPr lang="en-AU" sz="2400" i="1" dirty="0"/>
          </a:p>
          <a:p>
            <a:pPr marL="0" indent="0">
              <a:buNone/>
            </a:pPr>
            <a:r>
              <a:rPr lang="en-AU" sz="2400" dirty="0"/>
              <a:t>Metaphor approved</a:t>
            </a:r>
            <a:r>
              <a:rPr lang="en-AU" sz="2400" i="1" dirty="0"/>
              <a:t> — The Commissioner of Taxation v McNeil </a:t>
            </a:r>
            <a:r>
              <a:rPr lang="en-AU" sz="2400" dirty="0"/>
              <a:t> (2007) 229 CLR 656</a:t>
            </a:r>
            <a:endParaRPr lang="en-AU" sz="2400" i="1" dirty="0"/>
          </a:p>
          <a:p>
            <a:pPr marL="0" indent="0">
              <a:buNone/>
            </a:pPr>
            <a:endParaRPr lang="en-AU" sz="2200" i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BA42E-437D-CE45-2B8F-82DF0E7E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Income from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15D1-794E-BE72-DDD5-0BD8D4E3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r>
              <a:rPr lang="en-AU" sz="2400" i="1" dirty="0"/>
              <a:t>The Commissioner of Taxation v McNeil </a:t>
            </a:r>
            <a:r>
              <a:rPr lang="en-AU" sz="2400" dirty="0"/>
              <a:t> (2007) 229 CLR 656</a:t>
            </a:r>
          </a:p>
          <a:p>
            <a:pPr marL="0" indent="0">
              <a:buNone/>
            </a:pPr>
            <a:r>
              <a:rPr lang="en-US" sz="2400" dirty="0"/>
              <a:t>A benefit which arises from and is severed from the share without affecting the rights attaching to the share,  s 6-5 ITAA 1997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Dividends, s 44 ITAA 1936 &amp; 6-10 ITAA 1997</a:t>
            </a:r>
          </a:p>
          <a:p>
            <a:r>
              <a:rPr lang="en-US" sz="2400" dirty="0"/>
              <a:t>Other benefits, s 6-5 ITAA 1997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052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5400" b="1">
                <a:solidFill>
                  <a:srgbClr val="FFFFFF"/>
                </a:solidFill>
              </a:rPr>
              <a:t>Interest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FCT v Myer Emporium (2007)</a:t>
            </a:r>
          </a:p>
          <a:p>
            <a:pPr marL="0" indent="0">
              <a:buNone/>
            </a:pPr>
            <a:r>
              <a:rPr lang="en-US" sz="2400" i="1" dirty="0"/>
              <a:t>Federal Wharf Co v FCT (1930)</a:t>
            </a:r>
          </a:p>
          <a:p>
            <a:pPr marL="0" indent="0">
              <a:buNone/>
            </a:pPr>
            <a:r>
              <a:rPr lang="en-US" sz="2400" dirty="0"/>
              <a:t>Compensation to the creditor for being kept out of the enjoyment of the principal sum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Ordinary income, s 6-5 ITAA 1997</a:t>
            </a:r>
          </a:p>
          <a:p>
            <a:r>
              <a:rPr lang="en-US" sz="2400" dirty="0"/>
              <a:t>Compare discounts, </a:t>
            </a:r>
            <a:r>
              <a:rPr lang="en-US" sz="2400" i="1" dirty="0"/>
              <a:t>Lomax v Peter Dixon </a:t>
            </a:r>
            <a:r>
              <a:rPr lang="en-US" sz="2400" dirty="0"/>
              <a:t> (1943)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lvl="1" indent="0">
              <a:buNone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D69F-321A-C54E-9B3F-B4BB4BB2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Federal Wharf Co v FCT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4A4D-85E2-CAFF-F024-1F34F633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47C7A75-A5C0-D061-8487-6F4968AD8DEE}"/>
              </a:ext>
            </a:extLst>
          </p:cNvPr>
          <p:cNvSpPr/>
          <p:nvPr/>
        </p:nvSpPr>
        <p:spPr>
          <a:xfrm rot="5400000" flipH="1">
            <a:off x="6050670" y="151187"/>
            <a:ext cx="197222" cy="7908351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CF0ED-FB30-3BB7-55D6-A1CB4A1713B4}"/>
              </a:ext>
            </a:extLst>
          </p:cNvPr>
          <p:cNvSpPr txBox="1"/>
          <p:nvPr/>
        </p:nvSpPr>
        <p:spPr>
          <a:xfrm>
            <a:off x="1114536" y="2181243"/>
            <a:ext cx="1305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Land</a:t>
            </a:r>
          </a:p>
          <a:p>
            <a:r>
              <a:rPr lang="en-US" sz="2400" dirty="0"/>
              <a:t>Acquired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87937-63F7-EDF9-2D81-717E28B8B4DE}"/>
              </a:ext>
            </a:extLst>
          </p:cNvPr>
          <p:cNvSpPr txBox="1"/>
          <p:nvPr/>
        </p:nvSpPr>
        <p:spPr>
          <a:xfrm>
            <a:off x="9359023" y="2058620"/>
            <a:ext cx="1994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Compensation</a:t>
            </a:r>
          </a:p>
          <a:p>
            <a:r>
              <a:rPr lang="en-US" sz="2400" dirty="0"/>
              <a:t>Paid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B48B9-D978-EE08-1684-C53ABC8793A2}"/>
              </a:ext>
            </a:extLst>
          </p:cNvPr>
          <p:cNvSpPr txBox="1"/>
          <p:nvPr/>
        </p:nvSpPr>
        <p:spPr>
          <a:xfrm>
            <a:off x="1767504" y="4198856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0183B-B7AE-B2FD-59C7-4AFDE878B830}"/>
              </a:ext>
            </a:extLst>
          </p:cNvPr>
          <p:cNvSpPr txBox="1"/>
          <p:nvPr/>
        </p:nvSpPr>
        <p:spPr>
          <a:xfrm>
            <a:off x="10103457" y="4220123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4C0D9-4142-D0BC-75D0-C8AECD61E867}"/>
              </a:ext>
            </a:extLst>
          </p:cNvPr>
          <p:cNvSpPr txBox="1"/>
          <p:nvPr/>
        </p:nvSpPr>
        <p:spPr>
          <a:xfrm>
            <a:off x="4755670" y="4366227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 x  %   x  (T2 – T1)/365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A0333-B947-88FD-9AE6-77BB29CD35A1}"/>
              </a:ext>
            </a:extLst>
          </p:cNvPr>
          <p:cNvSpPr txBox="1"/>
          <p:nvPr/>
        </p:nvSpPr>
        <p:spPr>
          <a:xfrm>
            <a:off x="8998506" y="4987405"/>
            <a:ext cx="2209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 = Value land</a:t>
            </a:r>
          </a:p>
          <a:p>
            <a:r>
              <a:rPr lang="en-US" sz="2000" dirty="0"/>
              <a:t>% = Interest rate pa</a:t>
            </a:r>
          </a:p>
          <a:p>
            <a:r>
              <a:rPr lang="en-US" sz="2000" dirty="0"/>
              <a:t>T = Date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EBF1FB-F7E9-B986-DAF4-F403172834CC}"/>
                  </a:ext>
                </a:extLst>
              </p14:cNvPr>
              <p14:cNvContentPartPr/>
              <p14:nvPr/>
            </p14:nvContentPartPr>
            <p14:xfrm>
              <a:off x="4444038" y="4160845"/>
              <a:ext cx="770400" cy="82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EBF1FB-F7E9-B986-DAF4-F40317283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0013" y="4052798"/>
                <a:ext cx="878090" cy="10422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5400" b="1">
                <a:solidFill>
                  <a:srgbClr val="FFFFFF"/>
                </a:solidFill>
              </a:rPr>
              <a:t>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200" i="1" dirty="0"/>
          </a:p>
          <a:p>
            <a:pPr marL="0" indent="0">
              <a:buNone/>
            </a:pPr>
            <a:r>
              <a:rPr lang="en-AU" sz="2400" dirty="0"/>
              <a:t>Payment for the use of the property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Ordinary income, s 6-5 ITAA 97</a:t>
            </a:r>
          </a:p>
          <a:p>
            <a:r>
              <a:rPr lang="en-AU" sz="2400" dirty="0"/>
              <a:t>Compare lease premiums for grant of lease</a:t>
            </a:r>
          </a:p>
        </p:txBody>
      </p:sp>
    </p:spTree>
    <p:extLst>
      <p:ext uri="{BB962C8B-B14F-4D97-AF65-F5344CB8AC3E}">
        <p14:creationId xmlns:p14="http://schemas.microsoft.com/office/powerpoint/2010/main" val="222595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5400" b="1">
                <a:solidFill>
                  <a:srgbClr val="FFFFFF"/>
                </a:solidFill>
              </a:rPr>
              <a:t>General law royalties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Payment for a right calculated by reference to the occasions upon which the right is used or exercised (</a:t>
            </a:r>
            <a:r>
              <a:rPr lang="en-US" sz="2400" dirty="0" err="1"/>
              <a:t>eg.</a:t>
            </a:r>
            <a:r>
              <a:rPr lang="en-US" sz="2400" dirty="0"/>
              <a:t> right to use IP or to take things from the land)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‘royalty’ at general law may be ordinary income or capital in the hands of the taxpayer. If it is ordinary income it is assessable under s  6-5 ITAA 1997 and if it is capital it is assessable under  s15-20 ITAA 1997</a:t>
            </a:r>
          </a:p>
          <a:p>
            <a:pPr marL="800100" lvl="1" indent="-342900">
              <a:buFontTx/>
              <a:buChar char="-"/>
            </a:pPr>
            <a:r>
              <a:rPr lang="en-US" i="1" dirty="0"/>
              <a:t>McCauley v FCT</a:t>
            </a:r>
          </a:p>
          <a:p>
            <a:pPr marL="800100" lvl="1" indent="-342900">
              <a:buFontTx/>
              <a:buChar char="-"/>
            </a:pPr>
            <a:r>
              <a:rPr lang="en-US" i="1" dirty="0"/>
              <a:t>Compare Stanton v FCT</a:t>
            </a:r>
          </a:p>
          <a:p>
            <a:pPr marL="800100" lvl="1" indent="-342900">
              <a:buFontTx/>
              <a:buChar char="-"/>
            </a:pPr>
            <a:r>
              <a:rPr lang="en-US" i="1" dirty="0"/>
              <a:t>SP Investments Pty Ltd v FCT (1993) </a:t>
            </a:r>
            <a:r>
              <a:rPr lang="en-US" dirty="0"/>
              <a:t>25 ATR 165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6962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26E-504A-32B1-3DF5-9B9912B4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E712-7304-ABF7-E071-ED00874F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033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7ADDB-A7BE-48B3-3F35-BA23113B7110}"/>
              </a:ext>
            </a:extLst>
          </p:cNvPr>
          <p:cNvSpPr txBox="1"/>
          <p:nvPr/>
        </p:nvSpPr>
        <p:spPr>
          <a:xfrm>
            <a:off x="1271920" y="766296"/>
            <a:ext cx="250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McCauley v FCT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B4C45-B7BC-5AA7-CD14-C98FE1B98332}"/>
              </a:ext>
            </a:extLst>
          </p:cNvPr>
          <p:cNvSpPr txBox="1"/>
          <p:nvPr/>
        </p:nvSpPr>
        <p:spPr>
          <a:xfrm>
            <a:off x="8073616" y="743736"/>
            <a:ext cx="22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Stanton v FCT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8ECBD-CA14-FA0B-6860-0386D1FD641A}"/>
              </a:ext>
            </a:extLst>
          </p:cNvPr>
          <p:cNvSpPr txBox="1"/>
          <p:nvPr/>
        </p:nvSpPr>
        <p:spPr>
          <a:xfrm>
            <a:off x="922615" y="2293134"/>
            <a:ext cx="56231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Taxpayer = dairy farmer</a:t>
            </a:r>
          </a:p>
          <a:p>
            <a:endParaRPr lang="en-US" sz="2400" dirty="0"/>
          </a:p>
          <a:p>
            <a:r>
              <a:rPr lang="en-US" sz="2400" dirty="0"/>
              <a:t>Granted right to enter land &amp; remove trees</a:t>
            </a:r>
          </a:p>
          <a:p>
            <a:endParaRPr lang="en-US" sz="2400" dirty="0"/>
          </a:p>
          <a:p>
            <a:r>
              <a:rPr lang="en-US" sz="2400" dirty="0"/>
              <a:t>Payment = $Y x quantity trees</a:t>
            </a:r>
          </a:p>
          <a:p>
            <a:endParaRPr lang="en-US" sz="2400" dirty="0"/>
          </a:p>
          <a:p>
            <a:r>
              <a:rPr lang="en-US" sz="2400" dirty="0"/>
              <a:t>Capital receipt</a:t>
            </a:r>
          </a:p>
          <a:p>
            <a:endParaRPr lang="en-US" sz="2400" dirty="0"/>
          </a:p>
          <a:p>
            <a:r>
              <a:rPr lang="en-US" sz="2400" dirty="0"/>
              <a:t>Ordinary royalty, statutory income (s15-20)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FAB59-9E75-6332-4515-7DE21E6575F7}"/>
              </a:ext>
            </a:extLst>
          </p:cNvPr>
          <p:cNvSpPr txBox="1"/>
          <p:nvPr/>
        </p:nvSpPr>
        <p:spPr>
          <a:xfrm>
            <a:off x="6393957" y="2293134"/>
            <a:ext cx="55417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Taxpayer = </a:t>
            </a:r>
            <a:r>
              <a:rPr lang="en-US" sz="2400" dirty="0" err="1"/>
              <a:t>grazier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Granted right to enter land &amp; remove trees</a:t>
            </a:r>
          </a:p>
          <a:p>
            <a:endParaRPr lang="en-US" sz="2400" dirty="0"/>
          </a:p>
          <a:p>
            <a:r>
              <a:rPr lang="en-US" sz="2400" dirty="0"/>
              <a:t>Payment = $X, paid quarterly + rebate</a:t>
            </a:r>
          </a:p>
          <a:p>
            <a:endParaRPr lang="en-US" sz="2400" dirty="0"/>
          </a:p>
          <a:p>
            <a:r>
              <a:rPr lang="en-US" sz="2400" dirty="0"/>
              <a:t>Capital receipt</a:t>
            </a:r>
          </a:p>
          <a:p>
            <a:endParaRPr lang="en-US" sz="2400" dirty="0"/>
          </a:p>
          <a:p>
            <a:r>
              <a:rPr lang="en-US" sz="2400" dirty="0"/>
              <a:t>Not a royalty, non-assessable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AEC44-99D6-263D-8C70-B91B458240AB}"/>
              </a:ext>
            </a:extLst>
          </p:cNvPr>
          <p:cNvSpPr txBox="1"/>
          <p:nvPr/>
        </p:nvSpPr>
        <p:spPr>
          <a:xfrm>
            <a:off x="5319804" y="743736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cf</a:t>
            </a:r>
            <a:r>
              <a:rPr lang="en-US" sz="28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9225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4200" b="1"/>
              <a:t>Statutory royalties to which withholding tax applies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400" dirty="0"/>
              <a:t>Extended definition of ‘royalty’, s 6(1) ITAA 1936 (</a:t>
            </a:r>
            <a:r>
              <a:rPr lang="en-US" sz="2400" dirty="0" err="1"/>
              <a:t>eg.</a:t>
            </a:r>
            <a:r>
              <a:rPr lang="en-US" sz="2400" dirty="0"/>
              <a:t> use of scientific equipment)</a:t>
            </a:r>
          </a:p>
          <a:p>
            <a:endParaRPr lang="en-US" sz="2400" dirty="0"/>
          </a:p>
          <a:p>
            <a:r>
              <a:rPr lang="en-US" sz="2400" dirty="0"/>
              <a:t>If paid from Australia to a non-resident, will attract royalty withholding tax under Division 11A, ITAA 1936; deemed Australian source, s6A ITAA 1936</a:t>
            </a:r>
          </a:p>
          <a:p>
            <a:pPr marL="0" indent="0">
              <a:buNone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81257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703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LAWS 8421 Income tax</vt:lpstr>
      <vt:lpstr>Tree &amp; fruit metaphor</vt:lpstr>
      <vt:lpstr>Income from shares</vt:lpstr>
      <vt:lpstr>Interest income</vt:lpstr>
      <vt:lpstr>Federal Wharf Co v FCT</vt:lpstr>
      <vt:lpstr>Rent</vt:lpstr>
      <vt:lpstr>General law royalties</vt:lpstr>
      <vt:lpstr> </vt:lpstr>
      <vt:lpstr>Statutory royalties to which withholding tax applies</vt:lpstr>
      <vt:lpstr>Annuitities</vt:lpstr>
      <vt:lpstr>Fixed annuity, simple example</vt:lpstr>
      <vt:lpstr>Distinguishing annuities from other contracts</vt:lpstr>
      <vt:lpstr>Non convertibility of investment return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Kate Roff</cp:lastModifiedBy>
  <cp:revision>139</cp:revision>
  <cp:lastPrinted>2022-06-02T07:47:26Z</cp:lastPrinted>
  <dcterms:created xsi:type="dcterms:W3CDTF">2018-07-16T05:33:15Z</dcterms:created>
  <dcterms:modified xsi:type="dcterms:W3CDTF">2022-06-23T07:33:49Z</dcterms:modified>
</cp:coreProperties>
</file>