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9" r:id="rId1"/>
  </p:sldMasterIdLst>
  <p:handoutMasterIdLst>
    <p:handoutMasterId r:id="rId11"/>
  </p:handoutMasterIdLst>
  <p:sldIdLst>
    <p:sldId id="256" r:id="rId2"/>
    <p:sldId id="258" r:id="rId3"/>
    <p:sldId id="260" r:id="rId4"/>
    <p:sldId id="261" r:id="rId5"/>
    <p:sldId id="265" r:id="rId6"/>
    <p:sldId id="266" r:id="rId7"/>
    <p:sldId id="262" r:id="rId8"/>
    <p:sldId id="263" r:id="rId9"/>
    <p:sldId id="264" r:id="rId10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337EE-E35F-477A-8D96-1440C2CA025B}" type="datetimeFigureOut">
              <a:rPr lang="en-AU" smtClean="0"/>
              <a:t>2/07/2022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7558C-37E5-4940-8AF7-C32F4312DC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3147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23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6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4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1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4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2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725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4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59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289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52158"/>
          </a:xfrm>
        </p:spPr>
        <p:txBody>
          <a:bodyPr>
            <a:normAutofit/>
          </a:bodyPr>
          <a:lstStyle/>
          <a:p>
            <a:r>
              <a:rPr lang="en-AU" sz="6000" b="1" dirty="0">
                <a:solidFill>
                  <a:srgbClr val="002060"/>
                </a:solidFill>
              </a:rPr>
              <a:t>LAWS 8421 Income tax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0" y="3681455"/>
            <a:ext cx="10055629" cy="1917166"/>
          </a:xfrm>
        </p:spPr>
        <p:txBody>
          <a:bodyPr>
            <a:normAutofit/>
          </a:bodyPr>
          <a:lstStyle/>
          <a:p>
            <a:r>
              <a:rPr lang="en-AU" sz="4000" b="1" dirty="0">
                <a:solidFill>
                  <a:srgbClr val="002060"/>
                </a:solidFill>
              </a:rPr>
              <a:t>Topic 6 Deductions</a:t>
            </a:r>
          </a:p>
        </p:txBody>
      </p:sp>
    </p:spTree>
    <p:extLst>
      <p:ext uri="{BB962C8B-B14F-4D97-AF65-F5344CB8AC3E}">
        <p14:creationId xmlns:p14="http://schemas.microsoft.com/office/powerpoint/2010/main" val="318496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rgbClr val="FFFFFF"/>
                </a:solidFill>
              </a:rPr>
              <a:t>Content</a:t>
            </a:r>
          </a:p>
        </p:txBody>
      </p:sp>
      <p:sp>
        <p:nvSpPr>
          <p:cNvPr id="1035" name="Arc 103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715616"/>
            <a:ext cx="6906491" cy="5823295"/>
          </a:xfrm>
        </p:spPr>
        <p:txBody>
          <a:bodyPr anchor="ctr">
            <a:normAutofit fontScale="92500" lnSpcReduction="20000"/>
          </a:bodyPr>
          <a:lstStyle/>
          <a:p>
            <a:endParaRPr lang="en-AU" sz="2600" dirty="0"/>
          </a:p>
          <a:p>
            <a:r>
              <a:rPr lang="en-AU" sz="2600" dirty="0"/>
              <a:t>What are ‘deductions’? </a:t>
            </a:r>
          </a:p>
          <a:p>
            <a:r>
              <a:rPr lang="en-AU" sz="2600" dirty="0"/>
              <a:t>Difference general deduction provision and specific deductions</a:t>
            </a:r>
          </a:p>
          <a:p>
            <a:r>
              <a:rPr lang="en-AU" sz="2600" dirty="0"/>
              <a:t>Can you get more than one deduction for the same amount? </a:t>
            </a:r>
          </a:p>
          <a:p>
            <a:r>
              <a:rPr lang="en-AU" sz="2600" dirty="0"/>
              <a:t>Focus on s8-1 and then on interest deductions</a:t>
            </a:r>
          </a:p>
          <a:p>
            <a:r>
              <a:rPr lang="en-AU" sz="2600" dirty="0"/>
              <a:t>s8-1</a:t>
            </a:r>
          </a:p>
          <a:p>
            <a:pPr lvl="1"/>
            <a:r>
              <a:rPr lang="en-AU" sz="2200" dirty="0"/>
              <a:t>Positive Limbs</a:t>
            </a:r>
          </a:p>
          <a:p>
            <a:pPr lvl="1"/>
            <a:r>
              <a:rPr lang="en-AU" sz="2200" dirty="0"/>
              <a:t>Negative Limbs</a:t>
            </a:r>
          </a:p>
          <a:p>
            <a:r>
              <a:rPr lang="en-AU" sz="2600" dirty="0"/>
              <a:t>Key issues for deductibility of interest</a:t>
            </a:r>
          </a:p>
          <a:p>
            <a:pPr lvl="1"/>
            <a:r>
              <a:rPr lang="en-AU" sz="2200" dirty="0"/>
              <a:t>What is interest?</a:t>
            </a:r>
          </a:p>
          <a:p>
            <a:pPr lvl="1"/>
            <a:r>
              <a:rPr lang="en-AU" sz="2200" dirty="0"/>
              <a:t>Use to which borrowed funds put. </a:t>
            </a:r>
          </a:p>
          <a:p>
            <a:pPr lvl="1"/>
            <a:r>
              <a:rPr lang="en-AU" sz="2200" dirty="0"/>
              <a:t>Apportionment</a:t>
            </a:r>
          </a:p>
          <a:p>
            <a:pPr lvl="1"/>
            <a:r>
              <a:rPr lang="en-AU" sz="2200" dirty="0"/>
              <a:t>Too early? Too late?</a:t>
            </a:r>
          </a:p>
          <a:p>
            <a:pPr lvl="1"/>
            <a:r>
              <a:rPr lang="en-AU" sz="2200" dirty="0"/>
              <a:t>Negative gearing</a:t>
            </a:r>
          </a:p>
          <a:p>
            <a:pPr lvl="1"/>
            <a:r>
              <a:rPr lang="en-AU" sz="2200" dirty="0"/>
              <a:t>Refinancing of capital </a:t>
            </a:r>
          </a:p>
          <a:p>
            <a:pPr lvl="1"/>
            <a:r>
              <a:rPr lang="en-AU" sz="2200" dirty="0"/>
              <a:t>Split loans</a:t>
            </a:r>
          </a:p>
          <a:p>
            <a:pPr marL="0" indent="0">
              <a:buNone/>
            </a:pPr>
            <a:endParaRPr lang="en-AU" sz="2600" dirty="0"/>
          </a:p>
          <a:p>
            <a:pPr lvl="0"/>
            <a:endParaRPr lang="en-AU" sz="2600" i="1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1609" y="35935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57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The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lvl="1"/>
            <a:r>
              <a:rPr lang="en-AU" sz="3600" dirty="0"/>
              <a:t>What are deductions?</a:t>
            </a:r>
          </a:p>
          <a:p>
            <a:pPr lvl="1"/>
            <a:r>
              <a:rPr lang="en-AU" sz="3600" dirty="0"/>
              <a:t>General (s8-1 ITAA 1997) and Specific (s8-5) Deductions</a:t>
            </a:r>
          </a:p>
          <a:p>
            <a:pPr lvl="1"/>
            <a:r>
              <a:rPr lang="en-AU" sz="3600" dirty="0"/>
              <a:t>Only one deduction for an amount (s8-10)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8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527" y="321734"/>
            <a:ext cx="10915005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s8-1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528" y="1782981"/>
            <a:ext cx="10905066" cy="4393982"/>
          </a:xfrm>
        </p:spPr>
        <p:txBody>
          <a:bodyPr>
            <a:normAutofit/>
          </a:bodyPr>
          <a:lstStyle/>
          <a:p>
            <a:pPr lvl="1"/>
            <a:r>
              <a:rPr lang="en-AU" sz="3600" dirty="0"/>
              <a:t>Two positive and three negative limbs</a:t>
            </a:r>
          </a:p>
          <a:p>
            <a:pPr lvl="1"/>
            <a:r>
              <a:rPr lang="en-AU" sz="3600" b="1" dirty="0"/>
              <a:t>First positive limb:</a:t>
            </a:r>
          </a:p>
          <a:p>
            <a:pPr lvl="1"/>
            <a:r>
              <a:rPr lang="en-AU" sz="3600" dirty="0"/>
              <a:t>Any </a:t>
            </a:r>
            <a:r>
              <a:rPr lang="en-AU" sz="3600" b="1" dirty="0"/>
              <a:t>loss or outgoing</a:t>
            </a:r>
            <a:r>
              <a:rPr lang="en-AU" sz="3600" dirty="0"/>
              <a:t> </a:t>
            </a:r>
            <a:r>
              <a:rPr lang="en-AU" sz="3600" b="1" dirty="0"/>
              <a:t>to the extent</a:t>
            </a:r>
            <a:r>
              <a:rPr lang="en-AU" sz="3600" dirty="0"/>
              <a:t> that it is </a:t>
            </a:r>
            <a:r>
              <a:rPr lang="en-AU" sz="3600" b="1" dirty="0"/>
              <a:t>incurred</a:t>
            </a:r>
            <a:r>
              <a:rPr lang="en-AU" sz="3600" dirty="0"/>
              <a:t> </a:t>
            </a:r>
            <a:r>
              <a:rPr lang="en-AU" sz="3600" b="1" dirty="0"/>
              <a:t>in gaining or producing</a:t>
            </a:r>
            <a:r>
              <a:rPr lang="en-AU" sz="3600" dirty="0"/>
              <a:t> </a:t>
            </a:r>
            <a:r>
              <a:rPr lang="en-AU" sz="3600" b="1" dirty="0"/>
              <a:t>assessable income</a:t>
            </a:r>
          </a:p>
          <a:p>
            <a:pPr lvl="1"/>
            <a:r>
              <a:rPr lang="en-AU" sz="3600" b="1" dirty="0"/>
              <a:t>Second positive limb:</a:t>
            </a:r>
          </a:p>
          <a:p>
            <a:pPr lvl="1"/>
            <a:r>
              <a:rPr lang="en-AU" sz="3600" dirty="0"/>
              <a:t>Any loss or outgoing to the extent that it is </a:t>
            </a:r>
            <a:r>
              <a:rPr lang="en-AU" sz="3600" b="1" dirty="0"/>
              <a:t>necessarily </a:t>
            </a:r>
            <a:r>
              <a:rPr lang="en-AU" sz="3600" dirty="0"/>
              <a:t>incurred in </a:t>
            </a:r>
            <a:r>
              <a:rPr lang="en-AU" sz="3600" b="1" dirty="0"/>
              <a:t>carrying on a business</a:t>
            </a:r>
            <a:r>
              <a:rPr lang="en-AU" sz="3600" dirty="0"/>
              <a:t> for the purpose of gaining or producing assessable income.  </a:t>
            </a:r>
          </a:p>
          <a:p>
            <a:pPr lvl="1"/>
            <a:endParaRPr lang="en-AU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1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527" y="321734"/>
            <a:ext cx="10915005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s8-1 – first positive limb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528" y="1782981"/>
            <a:ext cx="10905066" cy="4836096"/>
          </a:xfrm>
        </p:spPr>
        <p:txBody>
          <a:bodyPr>
            <a:normAutofit lnSpcReduction="10000"/>
          </a:bodyPr>
          <a:lstStyle/>
          <a:p>
            <a:pPr lvl="1"/>
            <a:r>
              <a:rPr lang="en-AU" sz="3600" dirty="0"/>
              <a:t>Loss or outgoing</a:t>
            </a:r>
          </a:p>
          <a:p>
            <a:pPr lvl="1"/>
            <a:r>
              <a:rPr lang="en-AU" sz="3600" dirty="0"/>
              <a:t>To the extent:</a:t>
            </a:r>
            <a:r>
              <a:rPr lang="en-AU" sz="3600" b="1" dirty="0"/>
              <a:t> </a:t>
            </a:r>
            <a:r>
              <a:rPr lang="en-AU" sz="3600" b="1" dirty="0" err="1"/>
              <a:t>Ronpibon</a:t>
            </a:r>
            <a:r>
              <a:rPr lang="en-AU" sz="3600" b="1" dirty="0"/>
              <a:t> Tin </a:t>
            </a:r>
            <a:r>
              <a:rPr lang="en-AU" sz="3600" dirty="0"/>
              <a:t>[1949] 78 CLR 47</a:t>
            </a:r>
          </a:p>
          <a:p>
            <a:pPr lvl="1"/>
            <a:r>
              <a:rPr lang="en-AU" sz="3600" dirty="0"/>
              <a:t>Incurred: </a:t>
            </a:r>
            <a:r>
              <a:rPr lang="en-AU" sz="3600" b="1" dirty="0"/>
              <a:t>NZ Flax</a:t>
            </a:r>
            <a:r>
              <a:rPr lang="en-AU" sz="3600" dirty="0"/>
              <a:t> (1938) 61 CLR 179; </a:t>
            </a:r>
            <a:r>
              <a:rPr lang="en-AU" sz="3600" b="1" dirty="0"/>
              <a:t>James Flood </a:t>
            </a:r>
            <a:r>
              <a:rPr lang="en-AU" sz="3600" dirty="0"/>
              <a:t>(1953) 88 CLR 492; </a:t>
            </a:r>
            <a:r>
              <a:rPr lang="en-AU" sz="3600" b="1" dirty="0"/>
              <a:t>RACV Insurance </a:t>
            </a:r>
            <a:r>
              <a:rPr lang="en-AU" sz="3600" dirty="0"/>
              <a:t>74 ATC 4169; </a:t>
            </a:r>
            <a:r>
              <a:rPr lang="en-AU" sz="3600" b="1" dirty="0"/>
              <a:t>Commercial Union Insurance </a:t>
            </a:r>
            <a:r>
              <a:rPr lang="en-AU" sz="3600" dirty="0"/>
              <a:t>77 ATC 4186</a:t>
            </a:r>
          </a:p>
          <a:p>
            <a:pPr lvl="1"/>
            <a:r>
              <a:rPr lang="en-AU" sz="3600" dirty="0"/>
              <a:t>In gaining or producing = in course of: </a:t>
            </a:r>
            <a:r>
              <a:rPr lang="en-AU" sz="3600" b="1" dirty="0"/>
              <a:t>Amalgamated Zinc </a:t>
            </a:r>
            <a:r>
              <a:rPr lang="en-AU" sz="3600" dirty="0"/>
              <a:t>54 CLR 295 </a:t>
            </a:r>
          </a:p>
          <a:p>
            <a:pPr lvl="1"/>
            <a:r>
              <a:rPr lang="en-AU" sz="3600" dirty="0"/>
              <a:t>No need to match: </a:t>
            </a:r>
            <a:r>
              <a:rPr lang="en-AU" sz="3600" b="1" dirty="0"/>
              <a:t>HWT v FCT</a:t>
            </a:r>
            <a:r>
              <a:rPr lang="en-AU" sz="3600" dirty="0"/>
              <a:t> (1932) 48 CLR 113</a:t>
            </a:r>
          </a:p>
          <a:p>
            <a:pPr lvl="1"/>
            <a:r>
              <a:rPr lang="en-AU" sz="3600" dirty="0"/>
              <a:t>How much ‘referable’ to year: </a:t>
            </a:r>
            <a:r>
              <a:rPr lang="en-AU" sz="3600" b="1" dirty="0"/>
              <a:t>Coles Myer Finance (1993) </a:t>
            </a:r>
            <a:r>
              <a:rPr lang="en-AU" sz="3600" dirty="0"/>
              <a:t>25 ATR 95; </a:t>
            </a:r>
            <a:r>
              <a:rPr lang="en-AU" sz="3600" b="1" dirty="0" err="1"/>
              <a:t>Woolcombers</a:t>
            </a:r>
            <a:r>
              <a:rPr lang="en-AU" sz="3600" b="1" dirty="0"/>
              <a:t> </a:t>
            </a:r>
            <a:r>
              <a:rPr lang="en-AU" sz="3600" dirty="0"/>
              <a:t>93 ATC 4342</a:t>
            </a:r>
          </a:p>
          <a:p>
            <a:pPr lvl="1"/>
            <a:endParaRPr lang="en-AU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8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527" y="321734"/>
            <a:ext cx="10915005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s8-1 –second positive limb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528" y="1782981"/>
            <a:ext cx="10905066" cy="4836096"/>
          </a:xfrm>
        </p:spPr>
        <p:txBody>
          <a:bodyPr>
            <a:normAutofit/>
          </a:bodyPr>
          <a:lstStyle/>
          <a:p>
            <a:pPr lvl="1"/>
            <a:r>
              <a:rPr lang="en-AU" sz="3600" dirty="0"/>
              <a:t>What does it add to the first limb? </a:t>
            </a:r>
            <a:r>
              <a:rPr lang="en-AU" sz="3600" b="1" dirty="0"/>
              <a:t>John Fairfax case </a:t>
            </a:r>
            <a:r>
              <a:rPr lang="en-AU" sz="3600" dirty="0"/>
              <a:t>(1959) 101 CLR 30. </a:t>
            </a:r>
          </a:p>
          <a:p>
            <a:pPr lvl="1"/>
            <a:r>
              <a:rPr lang="en-AU" sz="3600" dirty="0"/>
              <a:t>Must be a business </a:t>
            </a:r>
          </a:p>
          <a:p>
            <a:pPr lvl="1"/>
            <a:r>
              <a:rPr lang="en-AU" sz="3600" dirty="0"/>
              <a:t>Involuntary </a:t>
            </a:r>
          </a:p>
          <a:p>
            <a:pPr lvl="1"/>
            <a:r>
              <a:rPr lang="en-AU" sz="3600" dirty="0"/>
              <a:t>Necessarily: considered desirable for, clearly adapted for business ends: </a:t>
            </a:r>
            <a:r>
              <a:rPr lang="en-AU" sz="3600" b="1" dirty="0"/>
              <a:t>Magna Alloys </a:t>
            </a:r>
            <a:r>
              <a:rPr lang="en-AU" sz="3600" dirty="0"/>
              <a:t>80 ATC 4542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1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s8-1 – three negative limbs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528" y="1782981"/>
            <a:ext cx="10905066" cy="4393982"/>
          </a:xfrm>
        </p:spPr>
        <p:txBody>
          <a:bodyPr>
            <a:normAutofit/>
          </a:bodyPr>
          <a:lstStyle/>
          <a:p>
            <a:pPr lvl="1"/>
            <a:r>
              <a:rPr lang="en-AU" sz="3600" dirty="0"/>
              <a:t>Of capital or of a capital nature: </a:t>
            </a:r>
            <a:r>
              <a:rPr lang="en-AU" sz="3600" b="1" dirty="0"/>
              <a:t>Sun Newspapers</a:t>
            </a:r>
            <a:r>
              <a:rPr lang="en-AU" sz="3600" dirty="0"/>
              <a:t> 61 CLR 337</a:t>
            </a:r>
          </a:p>
          <a:p>
            <a:pPr lvl="1"/>
            <a:r>
              <a:rPr lang="en-AU" sz="3600" dirty="0"/>
              <a:t>Incurred in gaining or producing exempt income: </a:t>
            </a:r>
            <a:r>
              <a:rPr lang="en-AU" sz="3600" b="1" dirty="0"/>
              <a:t>ANZ Savings Bank</a:t>
            </a:r>
            <a:r>
              <a:rPr lang="en-AU" sz="3600" dirty="0"/>
              <a:t> 98 ATC 4850</a:t>
            </a:r>
          </a:p>
          <a:p>
            <a:pPr lvl="1"/>
            <a:r>
              <a:rPr lang="en-AU" sz="3600" dirty="0"/>
              <a:t>Of a private or domestic nature: </a:t>
            </a:r>
            <a:r>
              <a:rPr lang="en-AU" sz="3600" b="1" dirty="0"/>
              <a:t>Lodge</a:t>
            </a:r>
            <a:r>
              <a:rPr lang="en-AU" sz="3600" dirty="0"/>
              <a:t> 128 CLR 171</a:t>
            </a:r>
          </a:p>
          <a:p>
            <a:pPr lvl="3"/>
            <a:endParaRPr lang="en-AU" sz="3000" dirty="0"/>
          </a:p>
          <a:p>
            <a:pPr lvl="1"/>
            <a:endParaRPr lang="en-AU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4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Interest expenses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528" y="1782981"/>
            <a:ext cx="10905066" cy="4393982"/>
          </a:xfrm>
        </p:spPr>
        <p:txBody>
          <a:bodyPr>
            <a:normAutofit/>
          </a:bodyPr>
          <a:lstStyle/>
          <a:p>
            <a:pPr lvl="1"/>
            <a:r>
              <a:rPr lang="en-AU" sz="3600" dirty="0"/>
              <a:t>What is interest?</a:t>
            </a:r>
          </a:p>
          <a:p>
            <a:pPr lvl="1"/>
            <a:r>
              <a:rPr lang="en-AU" sz="3600" dirty="0"/>
              <a:t>Main test: use to which borrowed funds put: </a:t>
            </a:r>
            <a:r>
              <a:rPr lang="en-AU" sz="3600" b="1" dirty="0" err="1"/>
              <a:t>Ure</a:t>
            </a:r>
            <a:r>
              <a:rPr lang="en-AU" sz="3600" dirty="0"/>
              <a:t> 81 ATC 4100 </a:t>
            </a:r>
          </a:p>
          <a:p>
            <a:pPr lvl="1"/>
            <a:r>
              <a:rPr lang="en-AU" sz="3600" dirty="0"/>
              <a:t>Asset security over not relevant: </a:t>
            </a:r>
            <a:r>
              <a:rPr lang="en-AU" sz="3600" b="1" dirty="0"/>
              <a:t>Munro</a:t>
            </a:r>
            <a:r>
              <a:rPr lang="en-AU" sz="3600" dirty="0"/>
              <a:t> 38 CLR 153</a:t>
            </a:r>
          </a:p>
          <a:p>
            <a:pPr lvl="1"/>
            <a:r>
              <a:rPr lang="en-AU" sz="3600" dirty="0"/>
              <a:t>Apportionment? </a:t>
            </a:r>
            <a:r>
              <a:rPr lang="en-AU" sz="3600" b="1" dirty="0"/>
              <a:t>Carberry </a:t>
            </a:r>
            <a:r>
              <a:rPr lang="en-AU" sz="3600" dirty="0"/>
              <a:t>88 ATC 5005</a:t>
            </a:r>
          </a:p>
          <a:p>
            <a:pPr lvl="1"/>
            <a:r>
              <a:rPr lang="en-AU" sz="3600" dirty="0"/>
              <a:t>On lent at lower interest rate? </a:t>
            </a:r>
            <a:r>
              <a:rPr lang="en-AU" sz="3600" b="1" dirty="0" err="1"/>
              <a:t>Ure</a:t>
            </a:r>
            <a:r>
              <a:rPr lang="en-AU" sz="3600" dirty="0"/>
              <a:t> and </a:t>
            </a:r>
            <a:r>
              <a:rPr lang="en-AU" sz="3600" b="1" dirty="0"/>
              <a:t>Total Holdings</a:t>
            </a:r>
            <a:r>
              <a:rPr lang="en-AU" sz="3600" dirty="0"/>
              <a:t> 79 ATC 4279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0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Interest expenses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528" y="1457471"/>
            <a:ext cx="10905066" cy="4719492"/>
          </a:xfrm>
        </p:spPr>
        <p:txBody>
          <a:bodyPr>
            <a:normAutofit lnSpcReduction="10000"/>
          </a:bodyPr>
          <a:lstStyle/>
          <a:p>
            <a:pPr lvl="1"/>
            <a:r>
              <a:rPr lang="en-AU" sz="3600" dirty="0"/>
              <a:t>Too early?</a:t>
            </a:r>
          </a:p>
          <a:p>
            <a:pPr lvl="1"/>
            <a:r>
              <a:rPr lang="en-AU" sz="3600" dirty="0"/>
              <a:t>Too late? </a:t>
            </a:r>
          </a:p>
          <a:p>
            <a:pPr lvl="1"/>
            <a:r>
              <a:rPr lang="en-AU" sz="3600" dirty="0"/>
              <a:t>Can interest be on capital account? </a:t>
            </a:r>
          </a:p>
          <a:p>
            <a:pPr lvl="1"/>
            <a:r>
              <a:rPr lang="en-AU" sz="3600" dirty="0"/>
              <a:t>Interest as part of CGT cost base (s110-25(4)(a))</a:t>
            </a:r>
          </a:p>
          <a:p>
            <a:pPr lvl="1"/>
            <a:r>
              <a:rPr lang="en-AU" sz="3600" dirty="0"/>
              <a:t>Interest as part of net profit calculation? </a:t>
            </a:r>
          </a:p>
          <a:p>
            <a:pPr lvl="1"/>
            <a:r>
              <a:rPr lang="en-AU" sz="3600" dirty="0"/>
              <a:t>Negative gearing: </a:t>
            </a:r>
            <a:r>
              <a:rPr lang="en-AU" sz="3600" b="1" dirty="0" err="1"/>
              <a:t>Janmor</a:t>
            </a:r>
            <a:r>
              <a:rPr lang="en-AU" sz="3600" b="1" dirty="0"/>
              <a:t> Nominees</a:t>
            </a:r>
            <a:r>
              <a:rPr lang="en-AU" sz="3600" dirty="0"/>
              <a:t> (1987) 19 ATR 254, </a:t>
            </a:r>
            <a:r>
              <a:rPr lang="en-AU" sz="3600" b="1" dirty="0"/>
              <a:t>Fletcher</a:t>
            </a:r>
            <a:r>
              <a:rPr lang="en-AU" sz="3600" dirty="0"/>
              <a:t> 92 ATC 4025. Section 51AAA ITAA 1936.  </a:t>
            </a:r>
          </a:p>
          <a:p>
            <a:pPr lvl="1"/>
            <a:r>
              <a:rPr lang="en-AU" sz="3600" dirty="0"/>
              <a:t>Refinancing: </a:t>
            </a:r>
            <a:r>
              <a:rPr lang="en-AU" sz="3600" b="1" dirty="0"/>
              <a:t>Roberts &amp; Smith</a:t>
            </a:r>
            <a:r>
              <a:rPr lang="en-AU" sz="3600" dirty="0"/>
              <a:t> 92 ATC 4380</a:t>
            </a:r>
          </a:p>
          <a:p>
            <a:pPr lvl="1"/>
            <a:r>
              <a:rPr lang="en-AU" sz="3600" dirty="0"/>
              <a:t>Split Loans: </a:t>
            </a:r>
            <a:r>
              <a:rPr lang="en-AU" sz="3600" b="1" dirty="0"/>
              <a:t>Hart</a:t>
            </a:r>
            <a:r>
              <a:rPr lang="en-AU" sz="3600" dirty="0"/>
              <a:t> [2004] HCA 26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8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1576</TotalTime>
  <Words>477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LAWS 8421 Income tax</vt:lpstr>
      <vt:lpstr>Content</vt:lpstr>
      <vt:lpstr>The basics</vt:lpstr>
      <vt:lpstr>s8-1</vt:lpstr>
      <vt:lpstr>s8-1 – first positive limb</vt:lpstr>
      <vt:lpstr>s8-1 –second positive limb</vt:lpstr>
      <vt:lpstr>s8-1 – three negative limbs</vt:lpstr>
      <vt:lpstr>Interest expenses</vt:lpstr>
      <vt:lpstr>Interest expenses</vt:lpstr>
    </vt:vector>
  </TitlesOfParts>
  <Company>The Australian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LAWS4236 Succession</dc:title>
  <dc:creator>Darryn Jensen</dc:creator>
  <cp:lastModifiedBy>Glenn Davies</cp:lastModifiedBy>
  <cp:revision>116</cp:revision>
  <cp:lastPrinted>2018-09-14T01:41:43Z</cp:lastPrinted>
  <dcterms:created xsi:type="dcterms:W3CDTF">2018-07-16T05:33:15Z</dcterms:created>
  <dcterms:modified xsi:type="dcterms:W3CDTF">2022-07-02T14:47:52Z</dcterms:modified>
</cp:coreProperties>
</file>