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6/07/2022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7 Part 1 Capital Gains Tax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Step 1: CGT event?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lvl="2"/>
            <a:r>
              <a:rPr lang="en-AU" sz="3200" dirty="0"/>
              <a:t>CGT event D1 (s104-35)</a:t>
            </a:r>
          </a:p>
          <a:p>
            <a:pPr lvl="2"/>
            <a:r>
              <a:rPr lang="en-AU" sz="3200" dirty="0"/>
              <a:t>CGT event H2 (s104-55)</a:t>
            </a:r>
          </a:p>
          <a:p>
            <a:pPr lvl="3"/>
            <a:endParaRPr lang="en-AU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AU" sz="2600" dirty="0"/>
              <a:t>Basic principles of Australian CGT</a:t>
            </a:r>
          </a:p>
          <a:p>
            <a:r>
              <a:rPr lang="en-AU" sz="2600" dirty="0"/>
              <a:t>Three Parts:</a:t>
            </a:r>
          </a:p>
          <a:p>
            <a:pPr lvl="1"/>
            <a:r>
              <a:rPr lang="en-AU" sz="2200" dirty="0"/>
              <a:t>Part 1:	Policy underpinnings and main features, including basic structure and commonly occurring CGT events</a:t>
            </a:r>
          </a:p>
          <a:p>
            <a:pPr lvl="1"/>
            <a:r>
              <a:rPr lang="en-AU" sz="2200" dirty="0"/>
              <a:t>Part 2:	Mechanics for calculating a CG or CL, and what exemptions may apply</a:t>
            </a:r>
          </a:p>
          <a:p>
            <a:pPr lvl="1"/>
            <a:r>
              <a:rPr lang="en-AU" sz="2200" dirty="0"/>
              <a:t>Part 3:	CGT rollovers, and, finally the way a net capital gain (which enters assessable income) is </a:t>
            </a:r>
            <a:r>
              <a:rPr lang="en-AU" sz="2200"/>
              <a:t>worked out</a:t>
            </a:r>
            <a:endParaRPr lang="en-AU" sz="2200" dirty="0"/>
          </a:p>
          <a:p>
            <a:r>
              <a:rPr lang="en-AU" sz="2600" dirty="0"/>
              <a:t>Part 1:</a:t>
            </a:r>
          </a:p>
          <a:p>
            <a:pPr lvl="1"/>
            <a:r>
              <a:rPr lang="en-AU" sz="2200" dirty="0"/>
              <a:t>Introduction and policy underpinnings</a:t>
            </a:r>
          </a:p>
          <a:p>
            <a:pPr lvl="1"/>
            <a:r>
              <a:rPr lang="en-AU" sz="2200" dirty="0"/>
              <a:t>Key design features</a:t>
            </a:r>
          </a:p>
          <a:p>
            <a:pPr lvl="1"/>
            <a:r>
              <a:rPr lang="en-AU" sz="2200" dirty="0"/>
              <a:t>Practical application: the 5 step approach</a:t>
            </a:r>
          </a:p>
          <a:p>
            <a:pPr lvl="1"/>
            <a:r>
              <a:rPr lang="en-AU" sz="2200" dirty="0"/>
              <a:t>The main CGT events: asset disposal, asset ending, asset creation, and capital receipts</a:t>
            </a:r>
          </a:p>
          <a:p>
            <a:pPr lvl="1"/>
            <a:endParaRPr lang="en-AU" sz="2200" dirty="0"/>
          </a:p>
          <a:p>
            <a:pPr marL="0" indent="0">
              <a:buNone/>
            </a:pPr>
            <a:endParaRPr lang="en-AU" sz="26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Introduction and policy underpinnings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Capital Gains Tax – a misnomer? </a:t>
            </a:r>
          </a:p>
          <a:p>
            <a:pPr lvl="1"/>
            <a:r>
              <a:rPr lang="en-AU" sz="2800" dirty="0"/>
              <a:t>Mainly, CG’s and CL’s on CGT assets acquired after 19/9/85. </a:t>
            </a:r>
          </a:p>
          <a:p>
            <a:pPr lvl="1"/>
            <a:r>
              <a:rPr lang="en-AU" sz="2800" dirty="0"/>
              <a:t>Why do we have a CGT?</a:t>
            </a:r>
          </a:p>
          <a:p>
            <a:pPr lvl="2"/>
            <a:r>
              <a:rPr lang="en-AU" sz="2400" dirty="0"/>
              <a:t>Equity</a:t>
            </a:r>
          </a:p>
          <a:p>
            <a:pPr lvl="2"/>
            <a:r>
              <a:rPr lang="en-AU" sz="2400" dirty="0"/>
              <a:t>Efficiency/neutrality</a:t>
            </a:r>
          </a:p>
          <a:p>
            <a:pPr lvl="2"/>
            <a:r>
              <a:rPr lang="en-AU" sz="2400" dirty="0"/>
              <a:t>Tax avoidance/minimisation – receiving capital rather than income or trying to convert income into capital</a:t>
            </a:r>
          </a:p>
          <a:p>
            <a:pPr lvl="1"/>
            <a:r>
              <a:rPr lang="en-AU" sz="2800" dirty="0"/>
              <a:t>Simplicity and compliance costs – the negative!</a:t>
            </a:r>
          </a:p>
          <a:p>
            <a:pPr lvl="1"/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Key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lvl="1"/>
            <a:r>
              <a:rPr lang="en-AU" sz="2000" dirty="0"/>
              <a:t>Realisation based</a:t>
            </a:r>
          </a:p>
          <a:p>
            <a:pPr lvl="1"/>
            <a:r>
              <a:rPr lang="en-AU" sz="2000" dirty="0"/>
              <a:t>Net capital gains included in assessable income and taxed at marginal rates</a:t>
            </a:r>
          </a:p>
          <a:p>
            <a:pPr lvl="1"/>
            <a:r>
              <a:rPr lang="en-AU" sz="2000" dirty="0"/>
              <a:t>Capital losses </a:t>
            </a:r>
            <a:r>
              <a:rPr lang="en-AU" sz="2000" dirty="0" err="1"/>
              <a:t>offsettable</a:t>
            </a:r>
            <a:r>
              <a:rPr lang="en-AU" sz="2000" dirty="0"/>
              <a:t> against capital gains, but not income</a:t>
            </a:r>
          </a:p>
          <a:p>
            <a:pPr lvl="1"/>
            <a:r>
              <a:rPr lang="en-AU" sz="2000" dirty="0"/>
              <a:t>Tax losses </a:t>
            </a:r>
            <a:r>
              <a:rPr lang="en-AU" sz="2000" dirty="0" err="1"/>
              <a:t>offsettable</a:t>
            </a:r>
            <a:r>
              <a:rPr lang="en-AU" sz="2000" dirty="0"/>
              <a:t> against net capital gains</a:t>
            </a:r>
          </a:p>
          <a:p>
            <a:pPr lvl="1"/>
            <a:r>
              <a:rPr lang="en-AU" sz="2000" dirty="0"/>
              <a:t>Gifts and non-arm’s length arrangements addressed</a:t>
            </a:r>
          </a:p>
          <a:p>
            <a:pPr lvl="1"/>
            <a:r>
              <a:rPr lang="en-AU" sz="2000" dirty="0"/>
              <a:t> Not just changes in asset ownership (disposals) – also endings, creations of assets in others and some capital receipts. </a:t>
            </a:r>
          </a:p>
          <a:p>
            <a:pPr lvl="1"/>
            <a:r>
              <a:rPr lang="en-AU" sz="2000" dirty="0"/>
              <a:t>CGT discount broadly available to non-corporate taxpayers – 50% for individuals – where assets held for at least 12 months</a:t>
            </a:r>
          </a:p>
          <a:p>
            <a:pPr lvl="1"/>
            <a:r>
              <a:rPr lang="en-AU" sz="2000" dirty="0"/>
              <a:t>Special rules for personal use assets and collectables</a:t>
            </a:r>
          </a:p>
          <a:p>
            <a:pPr lvl="1"/>
            <a:r>
              <a:rPr lang="en-AU" sz="2000" dirty="0"/>
              <a:t> Numerous exemptions and reliefs, including main residence exemption, compensation for illness and personal injury, and certain small business gains. Also, CG/CL on pre-CGT assets usually disregarded. </a:t>
            </a:r>
          </a:p>
          <a:p>
            <a:pPr lvl="1"/>
            <a:r>
              <a:rPr lang="en-AU" sz="2000" dirty="0"/>
              <a:t>Rollovers</a:t>
            </a:r>
          </a:p>
          <a:p>
            <a:pPr lvl="1"/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Location of legislation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lvl="1"/>
            <a:r>
              <a:rPr lang="en-AU" sz="2000" dirty="0"/>
              <a:t>Mainly in Parts 3-1 (General Topics) and 3-3 (Special Topics) ITAA 1997</a:t>
            </a:r>
          </a:p>
          <a:p>
            <a:pPr lvl="1"/>
            <a:r>
              <a:rPr lang="en-AU" sz="2000" dirty="0"/>
              <a:t>Some important parts located elsewhere e.g. provisions applying to non-residents in Division 855. </a:t>
            </a:r>
          </a:p>
          <a:p>
            <a:pPr lvl="1"/>
            <a:r>
              <a:rPr lang="en-AU" sz="2000" dirty="0"/>
              <a:t>Rewritten ITAA 1936 provisions (Part IIIA of Part 3 of the ITAA 1936) may provide background and context in some circumstances.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CGT in 5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Is there a CGT event? This is needed to trigger a CG or CL. </a:t>
            </a:r>
          </a:p>
          <a:p>
            <a:pPr lvl="2"/>
            <a:r>
              <a:rPr lang="en-AU" sz="1600" dirty="0"/>
              <a:t>Note: the CGT event does not have to happen to you! E.g. Trust CG </a:t>
            </a:r>
            <a:r>
              <a:rPr lang="en-AU" sz="1600" dirty="0" err="1"/>
              <a:t>Subdiv</a:t>
            </a:r>
            <a:r>
              <a:rPr lang="en-AU" sz="1600" dirty="0"/>
              <a:t>. 115-C, s115-215) </a:t>
            </a:r>
          </a:p>
          <a:p>
            <a:pPr lvl="2"/>
            <a:r>
              <a:rPr lang="en-AU" sz="1600" dirty="0"/>
              <a:t>May have to consider whether CGT asset exists (s108-5)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Calculation of CG/CL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Exemptions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Rollovers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Calculation of NCG/NCL</a:t>
            </a:r>
          </a:p>
          <a:p>
            <a:pPr lvl="1"/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Step 1: CGT event?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lvl="1"/>
            <a:r>
              <a:rPr lang="en-AU" sz="3200" dirty="0"/>
              <a:t>Introduction</a:t>
            </a:r>
          </a:p>
          <a:p>
            <a:pPr lvl="1"/>
            <a:r>
              <a:rPr lang="en-AU" sz="3200" dirty="0"/>
              <a:t>54 CGT events: Summary list: s104-5</a:t>
            </a:r>
          </a:p>
          <a:p>
            <a:pPr lvl="1"/>
            <a:r>
              <a:rPr lang="en-AU" sz="3200" dirty="0"/>
              <a:t>If more than one can happen? Order of CGT events: s102-25</a:t>
            </a:r>
          </a:p>
          <a:p>
            <a:pPr lvl="1"/>
            <a:r>
              <a:rPr lang="en-AU" sz="3200" dirty="0"/>
              <a:t>Focus in this course on main CGT events</a:t>
            </a:r>
          </a:p>
          <a:p>
            <a:pPr lvl="2"/>
            <a:r>
              <a:rPr lang="en-AU" sz="3200" dirty="0"/>
              <a:t>Disposal of asset (alienation of ownership) events (CGT event A1, CGT event B1)</a:t>
            </a:r>
          </a:p>
          <a:p>
            <a:pPr lvl="2"/>
            <a:r>
              <a:rPr lang="en-AU" sz="3200" dirty="0"/>
              <a:t>Asset ending events (CGT events C1 and C2)</a:t>
            </a:r>
          </a:p>
          <a:p>
            <a:pPr lvl="2"/>
            <a:r>
              <a:rPr lang="en-AU" sz="3200" dirty="0"/>
              <a:t>Asset creation events (CGT event D1)</a:t>
            </a:r>
          </a:p>
          <a:p>
            <a:pPr lvl="2"/>
            <a:r>
              <a:rPr lang="en-AU" sz="3200" dirty="0"/>
              <a:t>Capital receipt events (CGT event H2).  </a:t>
            </a:r>
          </a:p>
          <a:p>
            <a:pPr lvl="2"/>
            <a:endParaRPr lang="en-AU" sz="3200" dirty="0"/>
          </a:p>
          <a:p>
            <a:pPr lvl="2"/>
            <a:endParaRPr lang="en-AU" sz="3200" dirty="0"/>
          </a:p>
          <a:p>
            <a:pPr lvl="2"/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Step 1: CGT event?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AU" sz="1600" dirty="0"/>
          </a:p>
          <a:p>
            <a:pPr lvl="1"/>
            <a:r>
              <a:rPr lang="en-AU" sz="3200" dirty="0"/>
              <a:t>CGT event A1 (s104-10)</a:t>
            </a:r>
          </a:p>
          <a:p>
            <a:pPr lvl="2"/>
            <a:r>
              <a:rPr lang="en-AU" sz="3200" dirty="0"/>
              <a:t>CGT asset s108-5</a:t>
            </a:r>
          </a:p>
          <a:p>
            <a:pPr lvl="2"/>
            <a:r>
              <a:rPr lang="en-AU" sz="3200" dirty="0"/>
              <a:t>Beneficial ownership: </a:t>
            </a:r>
            <a:r>
              <a:rPr lang="en-AU" sz="3200" dirty="0" err="1"/>
              <a:t>Sandini</a:t>
            </a:r>
            <a:r>
              <a:rPr lang="en-AU" sz="3200" dirty="0"/>
              <a:t> (2018) FCAFC 44</a:t>
            </a:r>
          </a:p>
          <a:p>
            <a:pPr lvl="2"/>
            <a:r>
              <a:rPr lang="en-AU" sz="3200" dirty="0"/>
              <a:t>Exceptions: DKLR Holdings No 2 [1982] HCA 14</a:t>
            </a:r>
          </a:p>
          <a:p>
            <a:pPr lvl="2"/>
            <a:r>
              <a:rPr lang="en-AU" sz="3200" dirty="0"/>
              <a:t>Time of the event – contract rule</a:t>
            </a:r>
          </a:p>
          <a:p>
            <a:pPr lvl="2"/>
            <a:r>
              <a:rPr lang="en-AU" sz="3200" dirty="0"/>
              <a:t>Calculating the CG or CL</a:t>
            </a:r>
          </a:p>
          <a:p>
            <a:pPr lvl="1"/>
            <a:r>
              <a:rPr lang="en-AU" sz="3200" dirty="0"/>
              <a:t>CGT event B1 (s104-15) (briefly)</a:t>
            </a:r>
          </a:p>
          <a:p>
            <a:pPr lvl="2"/>
            <a:endParaRPr lang="en-AU" sz="3200" dirty="0"/>
          </a:p>
          <a:p>
            <a:pPr lvl="2"/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Step 1: CGT event?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906055"/>
          </a:xfrm>
        </p:spPr>
        <p:txBody>
          <a:bodyPr>
            <a:normAutofit/>
          </a:bodyPr>
          <a:lstStyle/>
          <a:p>
            <a:pPr lvl="2"/>
            <a:r>
              <a:rPr lang="en-AU" sz="3200" dirty="0"/>
              <a:t>CGT event C1 (s104-20)</a:t>
            </a:r>
          </a:p>
          <a:p>
            <a:pPr lvl="3"/>
            <a:r>
              <a:rPr lang="en-AU" sz="3200" dirty="0"/>
              <a:t>Loss</a:t>
            </a:r>
          </a:p>
          <a:p>
            <a:pPr lvl="3"/>
            <a:r>
              <a:rPr lang="en-AU" sz="3200" dirty="0"/>
              <a:t>Destruction</a:t>
            </a:r>
          </a:p>
          <a:p>
            <a:pPr lvl="3"/>
            <a:r>
              <a:rPr lang="en-AU" sz="3200" dirty="0"/>
              <a:t>Demolition </a:t>
            </a:r>
          </a:p>
          <a:p>
            <a:pPr lvl="3"/>
            <a:r>
              <a:rPr lang="en-AU" sz="3200" dirty="0"/>
              <a:t>Calculation of CG/CL</a:t>
            </a:r>
          </a:p>
          <a:p>
            <a:pPr lvl="3"/>
            <a:endParaRPr lang="en-AU" sz="3200" dirty="0"/>
          </a:p>
          <a:p>
            <a:pPr lvl="2"/>
            <a:r>
              <a:rPr lang="en-AU" sz="3200" dirty="0"/>
              <a:t>CGT event C2 (s104-25)</a:t>
            </a:r>
          </a:p>
          <a:p>
            <a:pPr lvl="3"/>
            <a:r>
              <a:rPr lang="en-AU" sz="3200" dirty="0"/>
              <a:t>FCT v Orica [1998] HCA 33</a:t>
            </a:r>
          </a:p>
          <a:p>
            <a:pPr lvl="3"/>
            <a:r>
              <a:rPr lang="en-AU" sz="3200" dirty="0"/>
              <a:t>Integrated Insurance Planning v FCT (2004) 53 ATR 298</a:t>
            </a:r>
          </a:p>
          <a:p>
            <a:pPr lvl="3"/>
            <a:endParaRPr lang="en-AU" sz="2400" dirty="0"/>
          </a:p>
          <a:p>
            <a:pPr lvl="3"/>
            <a:endParaRPr lang="en-AU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629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LAWS 8421 Income tax</vt:lpstr>
      <vt:lpstr>Content</vt:lpstr>
      <vt:lpstr>Introduction and policy underpinnings</vt:lpstr>
      <vt:lpstr>Key Design Features</vt:lpstr>
      <vt:lpstr>Location of legislation</vt:lpstr>
      <vt:lpstr>CGT in 5 steps</vt:lpstr>
      <vt:lpstr>Step 1: CGT event? </vt:lpstr>
      <vt:lpstr>Step 1: CGT event? </vt:lpstr>
      <vt:lpstr>Step 1: CGT event? </vt:lpstr>
      <vt:lpstr>Step 1: CGT event? 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Glenn Davies</cp:lastModifiedBy>
  <cp:revision>119</cp:revision>
  <cp:lastPrinted>2018-09-14T01:41:43Z</cp:lastPrinted>
  <dcterms:created xsi:type="dcterms:W3CDTF">2018-07-16T05:33:15Z</dcterms:created>
  <dcterms:modified xsi:type="dcterms:W3CDTF">2022-07-06T07:19:58Z</dcterms:modified>
</cp:coreProperties>
</file>