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9" r:id="rId1"/>
  </p:sldMasterIdLst>
  <p:handoutMasterIdLst>
    <p:handoutMasterId r:id="rId13"/>
  </p:handoutMasterIdLst>
  <p:sldIdLst>
    <p:sldId id="256" r:id="rId2"/>
    <p:sldId id="258" r:id="rId3"/>
    <p:sldId id="260" r:id="rId4"/>
    <p:sldId id="261" r:id="rId5"/>
    <p:sldId id="262" r:id="rId6"/>
    <p:sldId id="263" r:id="rId7"/>
    <p:sldId id="264" r:id="rId8"/>
    <p:sldId id="265" r:id="rId9"/>
    <p:sldId id="266" r:id="rId10"/>
    <p:sldId id="267" r:id="rId11"/>
    <p:sldId id="268" r:id="rId1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64" d="100"/>
          <a:sy n="64" d="100"/>
        </p:scale>
        <p:origin x="7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46337EE-E35F-477A-8D96-1440C2CA025B}" type="datetimeFigureOut">
              <a:rPr lang="en-AU" smtClean="0"/>
              <a:t>9/07/2022</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4E7558C-37E5-4940-8AF7-C32F4312DCD7}" type="slidenum">
              <a:rPr lang="en-AU" smtClean="0"/>
              <a:t>‹#›</a:t>
            </a:fld>
            <a:endParaRPr lang="en-AU"/>
          </a:p>
        </p:txBody>
      </p:sp>
    </p:spTree>
    <p:extLst>
      <p:ext uri="{BB962C8B-B14F-4D97-AF65-F5344CB8AC3E}">
        <p14:creationId xmlns:p14="http://schemas.microsoft.com/office/powerpoint/2010/main" val="20331478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BDF68E2-58F2-4D09-BE8B-E3BD06533059}"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3238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2D6473-DF6D-4702-B328-E0DD40540A4E}"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416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26F7E3A-B166-407D-9866-32884E7D5B37}"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2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28FC5F6-F338-4AE4-BB23-26385BCFC423}"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591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58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9AB4D41-86C1-4908-B66A-0B50CEB3BF29}" type="datetimeFigureOut">
              <a:rPr lang="en-US" smtClean="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48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8624D31-43A5-475A-80CF-332C9F6DCF35}" type="datetimeFigureOut">
              <a:rPr lang="en-US" smtClean="0"/>
              <a:t>7/8/2022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272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8C39B41-D8B5-4052-B551-9B5525EAA8B6}" type="datetimeFigureOut">
              <a:rPr lang="en-US" smtClean="0"/>
              <a:t>7/8/2022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994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4597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4289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7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7/8/2022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7940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52158"/>
          </a:xfrm>
        </p:spPr>
        <p:txBody>
          <a:bodyPr>
            <a:normAutofit/>
          </a:bodyPr>
          <a:lstStyle/>
          <a:p>
            <a:r>
              <a:rPr lang="en-AU" sz="6000" b="1" dirty="0">
                <a:solidFill>
                  <a:srgbClr val="002060"/>
                </a:solidFill>
              </a:rPr>
              <a:t>LAWS 8421 Income tax</a:t>
            </a:r>
          </a:p>
        </p:txBody>
      </p:sp>
      <p:sp>
        <p:nvSpPr>
          <p:cNvPr id="3" name="Subtitle 2"/>
          <p:cNvSpPr>
            <a:spLocks noGrp="1"/>
          </p:cNvSpPr>
          <p:nvPr>
            <p:ph type="subTitle" idx="1"/>
          </p:nvPr>
        </p:nvSpPr>
        <p:spPr>
          <a:xfrm>
            <a:off x="1100050" y="3681455"/>
            <a:ext cx="10055629" cy="1917166"/>
          </a:xfrm>
        </p:spPr>
        <p:txBody>
          <a:bodyPr>
            <a:normAutofit/>
          </a:bodyPr>
          <a:lstStyle/>
          <a:p>
            <a:r>
              <a:rPr lang="en-AU" sz="4000" b="1" dirty="0">
                <a:solidFill>
                  <a:srgbClr val="002060"/>
                </a:solidFill>
              </a:rPr>
              <a:t>Topic 7 Part 2 Capital Gains Tax</a:t>
            </a:r>
          </a:p>
        </p:txBody>
      </p:sp>
    </p:spTree>
    <p:extLst>
      <p:ext uri="{BB962C8B-B14F-4D97-AF65-F5344CB8AC3E}">
        <p14:creationId xmlns:p14="http://schemas.microsoft.com/office/powerpoint/2010/main" val="318496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CGT exemptions</a:t>
            </a:r>
          </a:p>
        </p:txBody>
      </p:sp>
      <p:sp>
        <p:nvSpPr>
          <p:cNvPr id="3" name="Content Placeholder 2"/>
          <p:cNvSpPr>
            <a:spLocks noGrp="1"/>
          </p:cNvSpPr>
          <p:nvPr>
            <p:ph idx="1"/>
          </p:nvPr>
        </p:nvSpPr>
        <p:spPr>
          <a:xfrm>
            <a:off x="643467" y="1782981"/>
            <a:ext cx="10905066" cy="4393982"/>
          </a:xfrm>
        </p:spPr>
        <p:txBody>
          <a:bodyPr>
            <a:normAutofit/>
          </a:bodyPr>
          <a:lstStyle/>
          <a:p>
            <a:pPr lvl="1"/>
            <a:r>
              <a:rPr lang="en-AU" sz="2800" dirty="0"/>
              <a:t>Some other key exemptions can be mentioned:</a:t>
            </a:r>
          </a:p>
          <a:p>
            <a:pPr lvl="2"/>
            <a:r>
              <a:rPr lang="en-AU" sz="2400" dirty="0"/>
              <a:t>Pre-CGT assets (mostly)</a:t>
            </a:r>
          </a:p>
          <a:p>
            <a:pPr lvl="2"/>
            <a:r>
              <a:rPr lang="en-AU" sz="2400" dirty="0"/>
              <a:t>Motor vehicles</a:t>
            </a:r>
          </a:p>
          <a:p>
            <a:pPr lvl="2"/>
            <a:r>
              <a:rPr lang="en-AU" sz="2400" dirty="0"/>
              <a:t>Personal use assets costing less than $10,000</a:t>
            </a:r>
          </a:p>
          <a:p>
            <a:pPr lvl="2"/>
            <a:r>
              <a:rPr lang="en-AU" sz="2400" dirty="0"/>
              <a:t>Compensation for personal injury or damage to reputation</a:t>
            </a:r>
          </a:p>
          <a:p>
            <a:pPr lvl="2"/>
            <a:endParaRPr lang="en-AU" sz="2400" dirty="0"/>
          </a:p>
          <a:p>
            <a:pPr lvl="1"/>
            <a:r>
              <a:rPr lang="en-AU" sz="2800" dirty="0"/>
              <a:t>An important ‘exemption’ relates to the CGT discount, which largely replaced cost base indexation from 1999. </a:t>
            </a:r>
          </a:p>
          <a:p>
            <a:pPr marL="457200" lvl="1" indent="0">
              <a:buNone/>
            </a:pPr>
            <a:endParaRPr lang="en-AU" sz="2800" dirty="0"/>
          </a:p>
          <a:p>
            <a:pPr lvl="2"/>
            <a:endParaRPr lang="en-AU"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345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CGT discount</a:t>
            </a:r>
          </a:p>
        </p:txBody>
      </p:sp>
      <p:sp>
        <p:nvSpPr>
          <p:cNvPr id="3" name="Content Placeholder 2"/>
          <p:cNvSpPr>
            <a:spLocks noGrp="1"/>
          </p:cNvSpPr>
          <p:nvPr>
            <p:ph idx="1"/>
          </p:nvPr>
        </p:nvSpPr>
        <p:spPr>
          <a:xfrm>
            <a:off x="643467" y="1782981"/>
            <a:ext cx="10905066" cy="4393982"/>
          </a:xfrm>
        </p:spPr>
        <p:txBody>
          <a:bodyPr>
            <a:normAutofit fontScale="85000" lnSpcReduction="20000"/>
          </a:bodyPr>
          <a:lstStyle/>
          <a:p>
            <a:pPr lvl="1"/>
            <a:r>
              <a:rPr lang="en-AU" sz="2800" dirty="0"/>
              <a:t>Taxpayer must be eligible (not companies). Individuals and trusts are 50%, complying superannuation entities 33.33%. </a:t>
            </a:r>
          </a:p>
          <a:p>
            <a:pPr lvl="1"/>
            <a:r>
              <a:rPr lang="en-AU" sz="2800" dirty="0"/>
              <a:t>The CGT event must happen after 20 September 1999.</a:t>
            </a:r>
          </a:p>
          <a:p>
            <a:pPr lvl="1"/>
            <a:r>
              <a:rPr lang="en-AU" sz="2800" dirty="0"/>
              <a:t>The CGT asset must be owned for at least 12 months</a:t>
            </a:r>
          </a:p>
          <a:p>
            <a:pPr lvl="1"/>
            <a:r>
              <a:rPr lang="en-AU" sz="2800" dirty="0"/>
              <a:t>The CGT event must not be ineligible</a:t>
            </a:r>
          </a:p>
          <a:p>
            <a:pPr lvl="1"/>
            <a:r>
              <a:rPr lang="en-AU" sz="2800" dirty="0"/>
              <a:t>The calculation must not use an indexed cost base – this is not available for assets acquired after 20 September 1999, but an indexation/discount choice may exist for assets acquired before 21 September 1999 but sold after. Indexation if used is frozen at 30 September 1999. Companies will always use indexation where available.</a:t>
            </a:r>
          </a:p>
          <a:p>
            <a:pPr lvl="1"/>
            <a:r>
              <a:rPr lang="en-AU" sz="2800" dirty="0"/>
              <a:t>The CGT discount will usually be more generous than indexation, except for certain assets held between 1985 and 1990 when the CPI was at a high rate. </a:t>
            </a:r>
          </a:p>
          <a:p>
            <a:pPr lvl="1"/>
            <a:r>
              <a:rPr lang="en-AU" sz="2800" dirty="0"/>
              <a:t>Integrity measures must not apply. These relate to ‘stacking’ entities with interests therein held for at least 12 months, with assets held for less than that time, then selling the interests rather than the assets. </a:t>
            </a:r>
          </a:p>
          <a:p>
            <a:pPr lvl="2"/>
            <a:endParaRPr lang="en-AU"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448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AU" b="1" dirty="0">
                <a:solidFill>
                  <a:srgbClr val="FFFFFF"/>
                </a:solidFill>
              </a:rPr>
              <a:t>Content</a:t>
            </a:r>
          </a:p>
        </p:txBody>
      </p:sp>
      <p:sp>
        <p:nvSpPr>
          <p:cNvPr id="1035" name="Arc 10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AU" sz="2600" dirty="0"/>
              <a:t> In this session, we will examine:</a:t>
            </a:r>
          </a:p>
          <a:p>
            <a:r>
              <a:rPr lang="en-AU" sz="2600" dirty="0"/>
              <a:t>Step 2: The way that a capital gain and a capital loss is calculated and the elements that are relevant to that calculation; and </a:t>
            </a:r>
          </a:p>
          <a:p>
            <a:r>
              <a:rPr lang="en-AU" sz="2600" dirty="0"/>
              <a:t>Step 3: CGT exemptions – which, in general, mean that a CG or CL is disregarded. </a:t>
            </a:r>
          </a:p>
          <a:p>
            <a:pPr marL="0" indent="0">
              <a:buNone/>
            </a:pPr>
            <a:endParaRPr lang="en-AU" sz="2600"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609" y="35935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5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Step 2: calculation of a CG or CL</a:t>
            </a:r>
          </a:p>
        </p:txBody>
      </p:sp>
      <p:sp>
        <p:nvSpPr>
          <p:cNvPr id="3" name="Content Placeholder 2"/>
          <p:cNvSpPr>
            <a:spLocks noGrp="1"/>
          </p:cNvSpPr>
          <p:nvPr>
            <p:ph idx="1"/>
          </p:nvPr>
        </p:nvSpPr>
        <p:spPr>
          <a:xfrm>
            <a:off x="643467" y="1782981"/>
            <a:ext cx="10905066" cy="4393982"/>
          </a:xfrm>
        </p:spPr>
        <p:txBody>
          <a:bodyPr>
            <a:normAutofit/>
          </a:bodyPr>
          <a:lstStyle/>
          <a:p>
            <a:pPr lvl="1"/>
            <a:r>
              <a:rPr lang="en-AU" sz="2000" dirty="0"/>
              <a:t>The CGT event indicates how the CG/CL is to be calculated. </a:t>
            </a:r>
          </a:p>
          <a:p>
            <a:pPr lvl="1"/>
            <a:r>
              <a:rPr lang="en-AU" sz="2000" dirty="0"/>
              <a:t>Usually, it is CG = Capital Proceeds less Cost Base. CL = Reduced Cost Base less Capital Proceeds</a:t>
            </a:r>
          </a:p>
          <a:p>
            <a:pPr lvl="1"/>
            <a:r>
              <a:rPr lang="en-AU" sz="2000" dirty="0"/>
              <a:t>Sometimes the CGT event (e.g. D1, H2) limits the CB/RCB to incidental costs. </a:t>
            </a:r>
          </a:p>
          <a:p>
            <a:pPr lvl="1"/>
            <a:r>
              <a:rPr lang="en-AU" sz="2000" dirty="0"/>
              <a:t>In any case, Capital Proceeds, Cost Base, and Reduced Cost Base are key components.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031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Capital proceeds</a:t>
            </a:r>
          </a:p>
        </p:txBody>
      </p:sp>
      <p:sp>
        <p:nvSpPr>
          <p:cNvPr id="3" name="Content Placeholder 2"/>
          <p:cNvSpPr>
            <a:spLocks noGrp="1"/>
          </p:cNvSpPr>
          <p:nvPr>
            <p:ph idx="1"/>
          </p:nvPr>
        </p:nvSpPr>
        <p:spPr>
          <a:xfrm>
            <a:off x="643467" y="1782981"/>
            <a:ext cx="10905066" cy="4393982"/>
          </a:xfrm>
        </p:spPr>
        <p:txBody>
          <a:bodyPr>
            <a:normAutofit/>
          </a:bodyPr>
          <a:lstStyle/>
          <a:p>
            <a:pPr lvl="1"/>
            <a:r>
              <a:rPr lang="en-AU" sz="2000" dirty="0"/>
              <a:t>Amount of money or MV other property received, or receivable, by the taxpayer ‘in respect of’ the CGT event (s116-20). Note ‘receivable’ – so instalments taken into account upfront (TOFA may apply to financing aspect of transaction, but beyond the scope of this course).</a:t>
            </a:r>
          </a:p>
          <a:p>
            <a:pPr lvl="1"/>
            <a:r>
              <a:rPr lang="en-AU" sz="2000" dirty="0"/>
              <a:t>Can include money or property applied for the taxpayer’s benefit (s103-10).</a:t>
            </a:r>
          </a:p>
          <a:p>
            <a:pPr lvl="1"/>
            <a:r>
              <a:rPr lang="en-AU" sz="2000" dirty="0"/>
              <a:t>Example. Jillian sells land in return for $100,000 cash and shares in a listed company with a market value of $1 million. Her capital proceeds are $1.1 million. </a:t>
            </a:r>
          </a:p>
          <a:p>
            <a:pPr lvl="1"/>
            <a:r>
              <a:rPr lang="en-AU" sz="2000" dirty="0"/>
              <a:t>Bill sells land in return for 5 yearly payments of $100,000. Bill’s capital proceeds are $500,000, all taken into account in relation to the income year of the CGT event A1. </a:t>
            </a:r>
          </a:p>
          <a:p>
            <a:pPr lvl="1"/>
            <a:r>
              <a:rPr lang="en-AU" sz="2000" dirty="0"/>
              <a:t>Impact of GST: if vendor registered for GST, exclude it. If not registered, there is no GST, so CP is what is received/receivable.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0128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Modifications to Capital proceeds</a:t>
            </a:r>
          </a:p>
        </p:txBody>
      </p:sp>
      <p:sp>
        <p:nvSpPr>
          <p:cNvPr id="3" name="Content Placeholder 2"/>
          <p:cNvSpPr>
            <a:spLocks noGrp="1"/>
          </p:cNvSpPr>
          <p:nvPr>
            <p:ph idx="1"/>
          </p:nvPr>
        </p:nvSpPr>
        <p:spPr>
          <a:xfrm>
            <a:off x="643467" y="1782981"/>
            <a:ext cx="10905066" cy="4393982"/>
          </a:xfrm>
        </p:spPr>
        <p:txBody>
          <a:bodyPr>
            <a:normAutofit lnSpcReduction="10000"/>
          </a:bodyPr>
          <a:lstStyle/>
          <a:p>
            <a:pPr lvl="1"/>
            <a:r>
              <a:rPr lang="en-AU" sz="2000" dirty="0"/>
              <a:t>There are 6 possible modifications:</a:t>
            </a:r>
          </a:p>
          <a:p>
            <a:pPr lvl="1"/>
            <a:r>
              <a:rPr lang="en-AU" sz="2000" dirty="0"/>
              <a:t>(1) Market value substitution rule. If no actual capital proceeds, any part cannot be valued or the capital proceeds are &lt; &gt; the market value of the asset and the parties are not dealing at arm’s length or the CGT event is C2 (other than where an asset ends by expiring).</a:t>
            </a:r>
          </a:p>
          <a:p>
            <a:pPr lvl="1"/>
            <a:r>
              <a:rPr lang="en-AU" sz="2000" dirty="0"/>
              <a:t>(2) Apportionment rule. If capital proceeds relate to more than one CGT event, or a CGT event and something else. E.g. you sell land and a boat for a combined $3m. You have to apportion the $3m between the land and the boat. </a:t>
            </a:r>
          </a:p>
          <a:p>
            <a:pPr lvl="1"/>
            <a:r>
              <a:rPr lang="en-AU" sz="2000" dirty="0"/>
              <a:t>(3) Non-receipt rule. Reduce CP if TP not likely to receive some/all of CP and non-receipt not attributable to something done or not done by TP and TP has taken all reasonable steps to obtain. Later adjustment applies if amounts against likelihood are received. </a:t>
            </a:r>
          </a:p>
          <a:p>
            <a:pPr lvl="1"/>
            <a:r>
              <a:rPr lang="en-AU" sz="2000" dirty="0"/>
              <a:t>(4) Repaid rule. Reduce CP by amounts TP has repaid or has to repay. </a:t>
            </a:r>
          </a:p>
          <a:p>
            <a:pPr lvl="1"/>
            <a:r>
              <a:rPr lang="en-AU" sz="2000" dirty="0"/>
              <a:t>(5) Assumption of liability rule’. Increase CP if TP acquires an asset subject to a liability by way of security over the asset. E.g. if you sell land for $50,000 which has a secured loan of $100,000 assumed by the purchaser, your CP are $150,00</a:t>
            </a:r>
          </a:p>
          <a:p>
            <a:pPr lvl="1"/>
            <a:r>
              <a:rPr lang="en-AU" sz="2000" dirty="0"/>
              <a:t>(6) Misappropriated amount rule. Reduce CP where amount misappropriated by employee or agent. </a:t>
            </a:r>
          </a:p>
          <a:p>
            <a:pPr lvl="1"/>
            <a:endParaRPr lang="en-AU"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005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Cost Base – general rule</a:t>
            </a:r>
          </a:p>
        </p:txBody>
      </p:sp>
      <p:sp>
        <p:nvSpPr>
          <p:cNvPr id="3" name="Content Placeholder 2"/>
          <p:cNvSpPr>
            <a:spLocks noGrp="1"/>
          </p:cNvSpPr>
          <p:nvPr>
            <p:ph idx="1"/>
          </p:nvPr>
        </p:nvSpPr>
        <p:spPr>
          <a:xfrm>
            <a:off x="643467" y="1782981"/>
            <a:ext cx="10905066" cy="4393982"/>
          </a:xfrm>
        </p:spPr>
        <p:txBody>
          <a:bodyPr>
            <a:normAutofit fontScale="77500" lnSpcReduction="20000"/>
          </a:bodyPr>
          <a:lstStyle/>
          <a:p>
            <a:pPr lvl="1"/>
            <a:r>
              <a:rPr lang="en-AU" sz="2800" dirty="0"/>
              <a:t>The cost base is defined (in s110-25(1)) as comprising 5 elements</a:t>
            </a:r>
          </a:p>
          <a:p>
            <a:pPr lvl="1"/>
            <a:r>
              <a:rPr lang="en-AU" sz="2800" dirty="0"/>
              <a:t>1. The cost of acquiring the asset. This is the ‘mirror’ of capital proceeds and is the money or other property given in respect of acquiring the CGT asset.  </a:t>
            </a:r>
          </a:p>
          <a:p>
            <a:pPr lvl="1"/>
            <a:r>
              <a:rPr lang="en-AU" sz="2800" dirty="0"/>
              <a:t>2. Incidental costs of acquisition and disposal. These are closely defined and specific e.g. stamp duty, professional services. </a:t>
            </a:r>
          </a:p>
          <a:p>
            <a:pPr lvl="1"/>
            <a:r>
              <a:rPr lang="en-AU" sz="2800" dirty="0"/>
              <a:t>3. Ownership costs – only for assets acquired after 20 August 1991, including maintenance, insurance, interest etc. being non-deductible</a:t>
            </a:r>
          </a:p>
          <a:p>
            <a:pPr lvl="1"/>
            <a:r>
              <a:rPr lang="en-AU" sz="2800" dirty="0"/>
              <a:t>4. Improvement, movement and installation expenditure</a:t>
            </a:r>
          </a:p>
          <a:p>
            <a:pPr lvl="1"/>
            <a:r>
              <a:rPr lang="en-AU" sz="2800" dirty="0"/>
              <a:t>5. Expenditure to establish, preserve or defend title to or rights over the asset.  </a:t>
            </a:r>
          </a:p>
          <a:p>
            <a:pPr lvl="1"/>
            <a:endParaRPr lang="en-AU" sz="2800" dirty="0"/>
          </a:p>
          <a:p>
            <a:pPr lvl="1"/>
            <a:r>
              <a:rPr lang="en-AU" sz="2800" dirty="0"/>
              <a:t>Where a taxpayer is registered for GST, it does not form part of the cost base – otherwise it does. </a:t>
            </a:r>
          </a:p>
          <a:p>
            <a:pPr lvl="1"/>
            <a:r>
              <a:rPr lang="en-AU" sz="2800" dirty="0"/>
              <a:t>In general, where amounts are deducted they cannot also be included in cost base, though this was not the case for the first element of cost base for assets acquired before 13 May 1997. Penalties and bribes cannot also be included, nor can recouped amounts. </a:t>
            </a:r>
          </a:p>
          <a:p>
            <a:pPr lvl="1"/>
            <a:endParaRPr lang="en-AU"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743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Reduced Cost Base – general rule</a:t>
            </a:r>
          </a:p>
        </p:txBody>
      </p:sp>
      <p:sp>
        <p:nvSpPr>
          <p:cNvPr id="3" name="Content Placeholder 2"/>
          <p:cNvSpPr>
            <a:spLocks noGrp="1"/>
          </p:cNvSpPr>
          <p:nvPr>
            <p:ph idx="1"/>
          </p:nvPr>
        </p:nvSpPr>
        <p:spPr>
          <a:xfrm>
            <a:off x="643467" y="1782981"/>
            <a:ext cx="10905066" cy="4393982"/>
          </a:xfrm>
        </p:spPr>
        <p:txBody>
          <a:bodyPr>
            <a:normAutofit/>
          </a:bodyPr>
          <a:lstStyle/>
          <a:p>
            <a:pPr lvl="1"/>
            <a:r>
              <a:rPr lang="en-AU" sz="2800" dirty="0"/>
              <a:t>In the main, the reduced cost base (RCB) is similar to the cost base but:</a:t>
            </a:r>
          </a:p>
          <a:p>
            <a:pPr lvl="2"/>
            <a:r>
              <a:rPr lang="en-AU" sz="2400" dirty="0"/>
              <a:t>Ownership costs are not part of the RCB</a:t>
            </a:r>
          </a:p>
          <a:p>
            <a:pPr lvl="2"/>
            <a:r>
              <a:rPr lang="en-AU" sz="2400" dirty="0"/>
              <a:t>There is a different 3</a:t>
            </a:r>
            <a:r>
              <a:rPr lang="en-AU" sz="2400" baseline="30000" dirty="0"/>
              <a:t>rd</a:t>
            </a:r>
            <a:r>
              <a:rPr lang="en-AU" sz="2400" dirty="0"/>
              <a:t> element, essentially balancing adjustment amounts (capital allowances claimed as a deduction). </a:t>
            </a:r>
          </a:p>
          <a:p>
            <a:pPr lvl="2"/>
            <a:endParaRPr lang="en-AU" sz="2400" dirty="0"/>
          </a:p>
          <a:p>
            <a:pPr lvl="1"/>
            <a:r>
              <a:rPr lang="en-AU" sz="2800" dirty="0"/>
              <a:t>The RCB comes into play for calculating where there is a capital loss on a CGT asset, and so applies where the CGT event relates to such an asset. For the other CGT events either a CL cannot arise, or the CGT event itself determines the CL.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2478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Cost Base and Reduced Cost Base </a:t>
            </a:r>
            <a:r>
              <a:rPr lang="en-AU" sz="3600" b="1"/>
              <a:t>– Modifications </a:t>
            </a:r>
            <a:endParaRPr lang="en-AU" sz="3600" b="1" dirty="0"/>
          </a:p>
        </p:txBody>
      </p:sp>
      <p:sp>
        <p:nvSpPr>
          <p:cNvPr id="3" name="Content Placeholder 2"/>
          <p:cNvSpPr>
            <a:spLocks noGrp="1"/>
          </p:cNvSpPr>
          <p:nvPr>
            <p:ph idx="1"/>
          </p:nvPr>
        </p:nvSpPr>
        <p:spPr>
          <a:xfrm>
            <a:off x="643467" y="1782981"/>
            <a:ext cx="10905066" cy="4393982"/>
          </a:xfrm>
        </p:spPr>
        <p:txBody>
          <a:bodyPr>
            <a:normAutofit/>
          </a:bodyPr>
          <a:lstStyle/>
          <a:p>
            <a:pPr lvl="1"/>
            <a:r>
              <a:rPr lang="en-AU" sz="2800" dirty="0"/>
              <a:t>The following modifications can apply to the CB and RCB</a:t>
            </a:r>
          </a:p>
          <a:p>
            <a:pPr lvl="1"/>
            <a:r>
              <a:rPr lang="en-AU" sz="2800" dirty="0"/>
              <a:t>(1) Market value substitution for acquisition cost. For example where there is no actual purchase price, or a non-arm’s length dealing.</a:t>
            </a:r>
          </a:p>
          <a:p>
            <a:pPr lvl="1"/>
            <a:r>
              <a:rPr lang="en-AU" sz="2800" dirty="0"/>
              <a:t>(2) Split, changed or merged assets. Essentially, the CB and RCB are realigned with the new asset configuration. </a:t>
            </a:r>
          </a:p>
          <a:p>
            <a:pPr lvl="1"/>
            <a:r>
              <a:rPr lang="en-AU" sz="2800" dirty="0"/>
              <a:t>(3) Apportionment.</a:t>
            </a:r>
          </a:p>
          <a:p>
            <a:pPr lvl="1"/>
            <a:r>
              <a:rPr lang="en-AU" sz="2800" dirty="0"/>
              <a:t>(4) Assumption of liability.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808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AU" sz="3600" b="1" dirty="0"/>
              <a:t>CGT exemptions</a:t>
            </a:r>
          </a:p>
        </p:txBody>
      </p:sp>
      <p:sp>
        <p:nvSpPr>
          <p:cNvPr id="3" name="Content Placeholder 2"/>
          <p:cNvSpPr>
            <a:spLocks noGrp="1"/>
          </p:cNvSpPr>
          <p:nvPr>
            <p:ph idx="1"/>
          </p:nvPr>
        </p:nvSpPr>
        <p:spPr>
          <a:xfrm>
            <a:off x="643467" y="1782981"/>
            <a:ext cx="10905066" cy="4393982"/>
          </a:xfrm>
        </p:spPr>
        <p:txBody>
          <a:bodyPr>
            <a:normAutofit fontScale="92500" lnSpcReduction="10000"/>
          </a:bodyPr>
          <a:lstStyle/>
          <a:p>
            <a:pPr lvl="1"/>
            <a:r>
              <a:rPr lang="en-AU" sz="2800" dirty="0"/>
              <a:t>Even if a CG or CL arises from a CGT event, it may nevertheless be disregarded by an exemption. </a:t>
            </a:r>
          </a:p>
          <a:p>
            <a:pPr lvl="1"/>
            <a:r>
              <a:rPr lang="en-AU" sz="2800" dirty="0"/>
              <a:t>In this course it is only possible to give a broad overview of the main exemptions available. </a:t>
            </a:r>
          </a:p>
          <a:p>
            <a:pPr lvl="1"/>
            <a:r>
              <a:rPr lang="en-AU" sz="2800" dirty="0"/>
              <a:t>For individuals, the main residence exemption (MRE) is the most widely used. Basically, an exemption is available on the sale of the family home to the extent used as a main residence , including up to 2ha of land used privately with the dwelling. There are numerous rules that may increase the exemption (e.g. where a taxpayer is absent) or reduce the exemption (e.g. where the taxpayer runs a business from home). </a:t>
            </a:r>
          </a:p>
          <a:p>
            <a:pPr lvl="1"/>
            <a:r>
              <a:rPr lang="en-AU" sz="2800" dirty="0"/>
              <a:t>For businesses, there are significant small business exemptions available e.g. the 15 year exemption on the sale of active assets.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44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TotalTime>
  <Words>1351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LAWS 8421 Income tax</vt:lpstr>
      <vt:lpstr>Content</vt:lpstr>
      <vt:lpstr>Step 2: calculation of a CG or CL</vt:lpstr>
      <vt:lpstr>Capital proceeds</vt:lpstr>
      <vt:lpstr>Modifications to Capital proceeds</vt:lpstr>
      <vt:lpstr>Cost Base – general rule</vt:lpstr>
      <vt:lpstr>Reduced Cost Base – general rule</vt:lpstr>
      <vt:lpstr>Cost Base and Reduced Cost Base – Modifications </vt:lpstr>
      <vt:lpstr>CGT exemptions</vt:lpstr>
      <vt:lpstr>CGT exemptions</vt:lpstr>
      <vt:lpstr>CGT discount</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LAWS4236 Succession</dc:title>
  <dc:creator>Darryn Jensen</dc:creator>
  <cp:lastModifiedBy>Glenn Davies</cp:lastModifiedBy>
  <cp:revision>122</cp:revision>
  <cp:lastPrinted>2018-09-14T01:41:43Z</cp:lastPrinted>
  <dcterms:created xsi:type="dcterms:W3CDTF">2018-07-16T05:33:15Z</dcterms:created>
  <dcterms:modified xsi:type="dcterms:W3CDTF">2022-07-08T14:31:58Z</dcterms:modified>
</cp:coreProperties>
</file>