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9" r:id="rId1"/>
  </p:sldMasterIdLst>
  <p:notesMasterIdLst>
    <p:notesMasterId r:id="rId18"/>
  </p:notesMasterIdLst>
  <p:handoutMasterIdLst>
    <p:handoutMasterId r:id="rId19"/>
  </p:handoutMasterIdLst>
  <p:sldIdLst>
    <p:sldId id="256" r:id="rId2"/>
    <p:sldId id="258" r:id="rId3"/>
    <p:sldId id="431" r:id="rId4"/>
    <p:sldId id="433" r:id="rId5"/>
    <p:sldId id="438" r:id="rId6"/>
    <p:sldId id="432" r:id="rId7"/>
    <p:sldId id="434" r:id="rId8"/>
    <p:sldId id="447" r:id="rId9"/>
    <p:sldId id="439" r:id="rId10"/>
    <p:sldId id="448" r:id="rId11"/>
    <p:sldId id="440" r:id="rId12"/>
    <p:sldId id="300" r:id="rId13"/>
    <p:sldId id="343" r:id="rId14"/>
    <p:sldId id="345" r:id="rId15"/>
    <p:sldId id="344" r:id="rId16"/>
    <p:sldId id="347"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Evans" initials="CE" lastIdx="1" clrIdx="0">
    <p:extLst>
      <p:ext uri="{19B8F6BF-5375-455C-9EA6-DF929625EA0E}">
        <p15:presenceInfo xmlns:p15="http://schemas.microsoft.com/office/powerpoint/2012/main" userId="S::z9200244@ad.unsw.edu.au::eb771fdb-e2e8-4186-bfb7-c346f76826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51" d="100"/>
          <a:sy n="51" d="100"/>
        </p:scale>
        <p:origin x="4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1T12:10:32.953" idx="1">
    <p:pos x="10" y="10"/>
    <p:text/>
    <p:extLst>
      <p:ext uri="{C676402C-5697-4E1C-873F-D02D1690AC5C}">
        <p15:threadingInfo xmlns:p15="http://schemas.microsoft.com/office/powerpoint/2012/main" timeZoneBias="-6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BA10E-1AF0-4F04-9121-20116F67F5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978DD5-AE75-432D-8AA4-B51F5DF4C92C}">
      <dgm:prSet/>
      <dgm:spPr/>
      <dgm:t>
        <a:bodyPr/>
        <a:lstStyle/>
        <a:p>
          <a:r>
            <a:rPr lang="en-GB"/>
            <a:t>This step brings together all the CGs and CLs arising from CGT events for the year</a:t>
          </a:r>
          <a:endParaRPr lang="en-US"/>
        </a:p>
      </dgm:t>
    </dgm:pt>
    <dgm:pt modelId="{56D55273-1320-4BD3-9F7F-2DB8514E07BD}" type="parTrans" cxnId="{7EA326CC-8ED7-4036-9AE6-E5C2A2404CB6}">
      <dgm:prSet/>
      <dgm:spPr/>
      <dgm:t>
        <a:bodyPr/>
        <a:lstStyle/>
        <a:p>
          <a:endParaRPr lang="en-US"/>
        </a:p>
      </dgm:t>
    </dgm:pt>
    <dgm:pt modelId="{414B2216-64E2-4E23-96BB-1C0A879B1C3B}" type="sibTrans" cxnId="{7EA326CC-8ED7-4036-9AE6-E5C2A2404CB6}">
      <dgm:prSet/>
      <dgm:spPr/>
      <dgm:t>
        <a:bodyPr/>
        <a:lstStyle/>
        <a:p>
          <a:endParaRPr lang="en-US"/>
        </a:p>
      </dgm:t>
    </dgm:pt>
    <dgm:pt modelId="{975056E0-0EBD-4282-BA93-2E3E49E96487}">
      <dgm:prSet/>
      <dgm:spPr/>
      <dgm:t>
        <a:bodyPr/>
        <a:lstStyle/>
        <a:p>
          <a:r>
            <a:rPr lang="en-GB"/>
            <a:t>Broadly speaking the NCG is the excess of the CGs in the year over the sum of both the CLs for that year and any NCLs for previous years</a:t>
          </a:r>
          <a:endParaRPr lang="en-US"/>
        </a:p>
      </dgm:t>
    </dgm:pt>
    <dgm:pt modelId="{1EB57260-086E-4090-8A75-00844238C624}" type="parTrans" cxnId="{A9F36522-261F-487A-8283-CCDBA06958E2}">
      <dgm:prSet/>
      <dgm:spPr/>
      <dgm:t>
        <a:bodyPr/>
        <a:lstStyle/>
        <a:p>
          <a:endParaRPr lang="en-US"/>
        </a:p>
      </dgm:t>
    </dgm:pt>
    <dgm:pt modelId="{36DEB03D-9F2D-4633-A315-F54D882D6D10}" type="sibTrans" cxnId="{A9F36522-261F-487A-8283-CCDBA06958E2}">
      <dgm:prSet/>
      <dgm:spPr/>
      <dgm:t>
        <a:bodyPr/>
        <a:lstStyle/>
        <a:p>
          <a:endParaRPr lang="en-US"/>
        </a:p>
      </dgm:t>
    </dgm:pt>
    <dgm:pt modelId="{37FFF754-EE64-475D-B4B8-6FE96CADD553}">
      <dgm:prSet/>
      <dgm:spPr/>
      <dgm:t>
        <a:bodyPr/>
        <a:lstStyle/>
        <a:p>
          <a:r>
            <a:rPr lang="en-GB"/>
            <a:t>Broadly speaking the NCL for a year is the excess of the CLs for the year over CGs for the year. This excess can be carried forward to future years    </a:t>
          </a:r>
          <a:endParaRPr lang="en-US"/>
        </a:p>
      </dgm:t>
    </dgm:pt>
    <dgm:pt modelId="{D8D3DED9-9C86-41F7-BDB0-DAB2DBF124C1}" type="parTrans" cxnId="{C191D37A-6A97-43BD-ADC2-6FBD354DDDFD}">
      <dgm:prSet/>
      <dgm:spPr/>
      <dgm:t>
        <a:bodyPr/>
        <a:lstStyle/>
        <a:p>
          <a:endParaRPr lang="en-US"/>
        </a:p>
      </dgm:t>
    </dgm:pt>
    <dgm:pt modelId="{0192D021-F8BA-4AEA-904A-954E29C83EAE}" type="sibTrans" cxnId="{C191D37A-6A97-43BD-ADC2-6FBD354DDDFD}">
      <dgm:prSet/>
      <dgm:spPr/>
      <dgm:t>
        <a:bodyPr/>
        <a:lstStyle/>
        <a:p>
          <a:endParaRPr lang="en-US"/>
        </a:p>
      </dgm:t>
    </dgm:pt>
    <dgm:pt modelId="{ABBF630E-7B22-4974-BD23-B7A5A699C1DA}" type="pres">
      <dgm:prSet presAssocID="{838BA10E-1AF0-4F04-9121-20116F67F516}" presName="linear" presStyleCnt="0">
        <dgm:presLayoutVars>
          <dgm:animLvl val="lvl"/>
          <dgm:resizeHandles val="exact"/>
        </dgm:presLayoutVars>
      </dgm:prSet>
      <dgm:spPr/>
    </dgm:pt>
    <dgm:pt modelId="{9F844C00-C34D-45C7-A076-11342D1751E3}" type="pres">
      <dgm:prSet presAssocID="{7E978DD5-AE75-432D-8AA4-B51F5DF4C92C}" presName="parentText" presStyleLbl="node1" presStyleIdx="0" presStyleCnt="3">
        <dgm:presLayoutVars>
          <dgm:chMax val="0"/>
          <dgm:bulletEnabled val="1"/>
        </dgm:presLayoutVars>
      </dgm:prSet>
      <dgm:spPr/>
    </dgm:pt>
    <dgm:pt modelId="{C0F28912-B8CC-4C0B-A99D-C9CA48C70427}" type="pres">
      <dgm:prSet presAssocID="{414B2216-64E2-4E23-96BB-1C0A879B1C3B}" presName="spacer" presStyleCnt="0"/>
      <dgm:spPr/>
    </dgm:pt>
    <dgm:pt modelId="{00DB08A7-8634-4F70-9C8D-5A7EC38A7953}" type="pres">
      <dgm:prSet presAssocID="{975056E0-0EBD-4282-BA93-2E3E49E96487}" presName="parentText" presStyleLbl="node1" presStyleIdx="1" presStyleCnt="3">
        <dgm:presLayoutVars>
          <dgm:chMax val="0"/>
          <dgm:bulletEnabled val="1"/>
        </dgm:presLayoutVars>
      </dgm:prSet>
      <dgm:spPr/>
    </dgm:pt>
    <dgm:pt modelId="{C49CC6A1-D0C7-45B2-94C3-AF37B88DCBA7}" type="pres">
      <dgm:prSet presAssocID="{36DEB03D-9F2D-4633-A315-F54D882D6D10}" presName="spacer" presStyleCnt="0"/>
      <dgm:spPr/>
    </dgm:pt>
    <dgm:pt modelId="{F00AFA99-3EA1-497A-B476-BC15BF7CF576}" type="pres">
      <dgm:prSet presAssocID="{37FFF754-EE64-475D-B4B8-6FE96CADD553}" presName="parentText" presStyleLbl="node1" presStyleIdx="2" presStyleCnt="3">
        <dgm:presLayoutVars>
          <dgm:chMax val="0"/>
          <dgm:bulletEnabled val="1"/>
        </dgm:presLayoutVars>
      </dgm:prSet>
      <dgm:spPr/>
    </dgm:pt>
  </dgm:ptLst>
  <dgm:cxnLst>
    <dgm:cxn modelId="{FC932C00-FB21-41EE-BCD6-90C478240AE8}" type="presOf" srcId="{37FFF754-EE64-475D-B4B8-6FE96CADD553}" destId="{F00AFA99-3EA1-497A-B476-BC15BF7CF576}" srcOrd="0" destOrd="0" presId="urn:microsoft.com/office/officeart/2005/8/layout/vList2"/>
    <dgm:cxn modelId="{A9F36522-261F-487A-8283-CCDBA06958E2}" srcId="{838BA10E-1AF0-4F04-9121-20116F67F516}" destId="{975056E0-0EBD-4282-BA93-2E3E49E96487}" srcOrd="1" destOrd="0" parTransId="{1EB57260-086E-4090-8A75-00844238C624}" sibTransId="{36DEB03D-9F2D-4633-A315-F54D882D6D10}"/>
    <dgm:cxn modelId="{F627BA2C-AE1D-498B-BD66-58C0346C91B1}" type="presOf" srcId="{838BA10E-1AF0-4F04-9121-20116F67F516}" destId="{ABBF630E-7B22-4974-BD23-B7A5A699C1DA}" srcOrd="0" destOrd="0" presId="urn:microsoft.com/office/officeart/2005/8/layout/vList2"/>
    <dgm:cxn modelId="{7DEAC05C-FBBC-4719-A63A-8D089792CC22}" type="presOf" srcId="{7E978DD5-AE75-432D-8AA4-B51F5DF4C92C}" destId="{9F844C00-C34D-45C7-A076-11342D1751E3}" srcOrd="0" destOrd="0" presId="urn:microsoft.com/office/officeart/2005/8/layout/vList2"/>
    <dgm:cxn modelId="{8CDD1775-96C6-4ACC-8D38-73125DDD565A}" type="presOf" srcId="{975056E0-0EBD-4282-BA93-2E3E49E96487}" destId="{00DB08A7-8634-4F70-9C8D-5A7EC38A7953}" srcOrd="0" destOrd="0" presId="urn:microsoft.com/office/officeart/2005/8/layout/vList2"/>
    <dgm:cxn modelId="{C191D37A-6A97-43BD-ADC2-6FBD354DDDFD}" srcId="{838BA10E-1AF0-4F04-9121-20116F67F516}" destId="{37FFF754-EE64-475D-B4B8-6FE96CADD553}" srcOrd="2" destOrd="0" parTransId="{D8D3DED9-9C86-41F7-BDB0-DAB2DBF124C1}" sibTransId="{0192D021-F8BA-4AEA-904A-954E29C83EAE}"/>
    <dgm:cxn modelId="{7EA326CC-8ED7-4036-9AE6-E5C2A2404CB6}" srcId="{838BA10E-1AF0-4F04-9121-20116F67F516}" destId="{7E978DD5-AE75-432D-8AA4-B51F5DF4C92C}" srcOrd="0" destOrd="0" parTransId="{56D55273-1320-4BD3-9F7F-2DB8514E07BD}" sibTransId="{414B2216-64E2-4E23-96BB-1C0A879B1C3B}"/>
    <dgm:cxn modelId="{63D2DE2E-88DB-49D9-AC11-AC20F9EBDF31}" type="presParOf" srcId="{ABBF630E-7B22-4974-BD23-B7A5A699C1DA}" destId="{9F844C00-C34D-45C7-A076-11342D1751E3}" srcOrd="0" destOrd="0" presId="urn:microsoft.com/office/officeart/2005/8/layout/vList2"/>
    <dgm:cxn modelId="{3A6B069A-F04A-45EB-A27A-C211FEBEB854}" type="presParOf" srcId="{ABBF630E-7B22-4974-BD23-B7A5A699C1DA}" destId="{C0F28912-B8CC-4C0B-A99D-C9CA48C70427}" srcOrd="1" destOrd="0" presId="urn:microsoft.com/office/officeart/2005/8/layout/vList2"/>
    <dgm:cxn modelId="{D51814B6-86EA-4379-84AF-C0B2C2CEB7A3}" type="presParOf" srcId="{ABBF630E-7B22-4974-BD23-B7A5A699C1DA}" destId="{00DB08A7-8634-4F70-9C8D-5A7EC38A7953}" srcOrd="2" destOrd="0" presId="urn:microsoft.com/office/officeart/2005/8/layout/vList2"/>
    <dgm:cxn modelId="{2F4E8E41-6309-47D7-AC17-BC576910CCB2}" type="presParOf" srcId="{ABBF630E-7B22-4974-BD23-B7A5A699C1DA}" destId="{C49CC6A1-D0C7-45B2-94C3-AF37B88DCBA7}" srcOrd="3" destOrd="0" presId="urn:microsoft.com/office/officeart/2005/8/layout/vList2"/>
    <dgm:cxn modelId="{AC53CEDB-A5F2-4374-A887-B5F141DC7060}" type="presParOf" srcId="{ABBF630E-7B22-4974-BD23-B7A5A699C1DA}" destId="{F00AFA99-3EA1-497A-B476-BC15BF7CF57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44C00-C34D-45C7-A076-11342D1751E3}">
      <dsp:nvSpPr>
        <dsp:cNvPr id="0" name=""/>
        <dsp:cNvSpPr/>
      </dsp:nvSpPr>
      <dsp:spPr>
        <a:xfrm>
          <a:off x="0" y="83169"/>
          <a:ext cx="7942556" cy="13425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This step brings together all the CGs and CLs arising from CGT events for the year</a:t>
          </a:r>
          <a:endParaRPr lang="en-US" sz="2400" kern="1200"/>
        </a:p>
      </dsp:txBody>
      <dsp:txXfrm>
        <a:off x="65539" y="148708"/>
        <a:ext cx="7811478" cy="1211496"/>
      </dsp:txXfrm>
    </dsp:sp>
    <dsp:sp modelId="{00DB08A7-8634-4F70-9C8D-5A7EC38A7953}">
      <dsp:nvSpPr>
        <dsp:cNvPr id="0" name=""/>
        <dsp:cNvSpPr/>
      </dsp:nvSpPr>
      <dsp:spPr>
        <a:xfrm>
          <a:off x="0" y="1494864"/>
          <a:ext cx="7942556" cy="13425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Broadly speaking the NCG is the excess of the CGs in the year over the sum of both the CLs for that year and any NCLs for previous years</a:t>
          </a:r>
          <a:endParaRPr lang="en-US" sz="2400" kern="1200"/>
        </a:p>
      </dsp:txBody>
      <dsp:txXfrm>
        <a:off x="65539" y="1560403"/>
        <a:ext cx="7811478" cy="1211496"/>
      </dsp:txXfrm>
    </dsp:sp>
    <dsp:sp modelId="{F00AFA99-3EA1-497A-B476-BC15BF7CF576}">
      <dsp:nvSpPr>
        <dsp:cNvPr id="0" name=""/>
        <dsp:cNvSpPr/>
      </dsp:nvSpPr>
      <dsp:spPr>
        <a:xfrm>
          <a:off x="0" y="2906559"/>
          <a:ext cx="7942556" cy="13425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Broadly speaking the NCL for a year is the excess of the CLs for the year over CGs for the year. This excess can be carried forward to future years    </a:t>
          </a:r>
          <a:endParaRPr lang="en-US" sz="2400" kern="1200"/>
        </a:p>
      </dsp:txBody>
      <dsp:txXfrm>
        <a:off x="65539" y="2972098"/>
        <a:ext cx="7811478" cy="12114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46337EE-E35F-477A-8D96-1440C2CA025B}" type="datetimeFigureOut">
              <a:rPr lang="en-AU" smtClean="0"/>
              <a:t>9/07/2022</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4E7558C-37E5-4940-8AF7-C32F4312DCD7}" type="slidenum">
              <a:rPr lang="en-AU" smtClean="0"/>
              <a:t>‹#›</a:t>
            </a:fld>
            <a:endParaRPr lang="en-AU"/>
          </a:p>
        </p:txBody>
      </p:sp>
    </p:spTree>
    <p:extLst>
      <p:ext uri="{BB962C8B-B14F-4D97-AF65-F5344CB8AC3E}">
        <p14:creationId xmlns:p14="http://schemas.microsoft.com/office/powerpoint/2010/main" val="2033147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2AA79EB9-76C7-4A97-B929-D8DEFC23AF52}" type="datetimeFigureOut">
              <a:rPr lang="en-GB" smtClean="0"/>
              <a:t>09/07/2022</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A6AC966-F66B-4806-B0E2-4220423C3297}" type="slidenum">
              <a:rPr lang="en-GB" smtClean="0"/>
              <a:t>‹#›</a:t>
            </a:fld>
            <a:endParaRPr lang="en-GB"/>
          </a:p>
        </p:txBody>
      </p:sp>
    </p:spTree>
    <p:extLst>
      <p:ext uri="{BB962C8B-B14F-4D97-AF65-F5344CB8AC3E}">
        <p14:creationId xmlns:p14="http://schemas.microsoft.com/office/powerpoint/2010/main" val="188876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18E342-F22B-484F-880D-E1680FFEE81E}" type="slidenum">
              <a:rPr lang="en-GB" smtClean="0"/>
              <a:t>3</a:t>
            </a:fld>
            <a:endParaRPr lang="en-GB" dirty="0"/>
          </a:p>
        </p:txBody>
      </p:sp>
    </p:spTree>
    <p:extLst>
      <p:ext uri="{BB962C8B-B14F-4D97-AF65-F5344CB8AC3E}">
        <p14:creationId xmlns:p14="http://schemas.microsoft.com/office/powerpoint/2010/main" val="111828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18E342-F22B-484F-880D-E1680FFEE81E}" type="slidenum">
              <a:rPr lang="en-GB" smtClean="0"/>
              <a:t>12</a:t>
            </a:fld>
            <a:endParaRPr lang="en-GB" dirty="0"/>
          </a:p>
        </p:txBody>
      </p:sp>
    </p:spTree>
    <p:extLst>
      <p:ext uri="{BB962C8B-B14F-4D97-AF65-F5344CB8AC3E}">
        <p14:creationId xmlns:p14="http://schemas.microsoft.com/office/powerpoint/2010/main" val="96701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18E342-F22B-484F-880D-E1680FFEE81E}" type="slidenum">
              <a:rPr lang="en-GB" smtClean="0"/>
              <a:t>13</a:t>
            </a:fld>
            <a:endParaRPr lang="en-GB" dirty="0"/>
          </a:p>
        </p:txBody>
      </p:sp>
    </p:spTree>
    <p:extLst>
      <p:ext uri="{BB962C8B-B14F-4D97-AF65-F5344CB8AC3E}">
        <p14:creationId xmlns:p14="http://schemas.microsoft.com/office/powerpoint/2010/main" val="162853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18E342-F22B-484F-880D-E1680FFEE81E}" type="slidenum">
              <a:rPr lang="en-GB" smtClean="0"/>
              <a:t>14</a:t>
            </a:fld>
            <a:endParaRPr lang="en-GB" dirty="0"/>
          </a:p>
        </p:txBody>
      </p:sp>
    </p:spTree>
    <p:extLst>
      <p:ext uri="{BB962C8B-B14F-4D97-AF65-F5344CB8AC3E}">
        <p14:creationId xmlns:p14="http://schemas.microsoft.com/office/powerpoint/2010/main" val="107201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18E342-F22B-484F-880D-E1680FFEE81E}" type="slidenum">
              <a:rPr lang="en-GB" smtClean="0"/>
              <a:t>15</a:t>
            </a:fld>
            <a:endParaRPr lang="en-GB" dirty="0"/>
          </a:p>
        </p:txBody>
      </p:sp>
    </p:spTree>
    <p:extLst>
      <p:ext uri="{BB962C8B-B14F-4D97-AF65-F5344CB8AC3E}">
        <p14:creationId xmlns:p14="http://schemas.microsoft.com/office/powerpoint/2010/main" val="568200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18E342-F22B-484F-880D-E1680FFEE81E}" type="slidenum">
              <a:rPr lang="en-GB" smtClean="0"/>
              <a:t>16</a:t>
            </a:fld>
            <a:endParaRPr lang="en-GB" dirty="0"/>
          </a:p>
        </p:txBody>
      </p:sp>
    </p:spTree>
    <p:extLst>
      <p:ext uri="{BB962C8B-B14F-4D97-AF65-F5344CB8AC3E}">
        <p14:creationId xmlns:p14="http://schemas.microsoft.com/office/powerpoint/2010/main" val="61918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BDF68E2-58F2-4D09-BE8B-E3BD06533059}"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3238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2D6473-DF6D-4702-B328-E0DD40540A4E}"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416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26F7E3A-B166-407D-9866-32884E7D5B37}"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2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28FC5F6-F338-4AE4-BB23-26385BCFC423}"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591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58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9AB4D41-86C1-4908-B66A-0B50CEB3BF29}"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48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8624D31-43A5-475A-80CF-332C9F6DCF35}" type="datetimeFigureOut">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272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8C39B41-D8B5-4052-B551-9B5525EAA8B6}" type="datetimeFigureOut">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994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4597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4289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7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7/9/2022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7940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52158"/>
          </a:xfrm>
        </p:spPr>
        <p:txBody>
          <a:bodyPr>
            <a:normAutofit/>
          </a:bodyPr>
          <a:lstStyle/>
          <a:p>
            <a:r>
              <a:rPr lang="en-AU" sz="6000" b="1" dirty="0">
                <a:solidFill>
                  <a:srgbClr val="002060"/>
                </a:solidFill>
              </a:rPr>
              <a:t>LAWS 8421 Income tax</a:t>
            </a:r>
          </a:p>
        </p:txBody>
      </p:sp>
      <p:sp>
        <p:nvSpPr>
          <p:cNvPr id="3" name="Subtitle 2"/>
          <p:cNvSpPr>
            <a:spLocks noGrp="1"/>
          </p:cNvSpPr>
          <p:nvPr>
            <p:ph type="subTitle" idx="1"/>
          </p:nvPr>
        </p:nvSpPr>
        <p:spPr>
          <a:xfrm>
            <a:off x="1100050" y="3681455"/>
            <a:ext cx="10055629" cy="1917166"/>
          </a:xfrm>
        </p:spPr>
        <p:txBody>
          <a:bodyPr>
            <a:normAutofit/>
          </a:bodyPr>
          <a:lstStyle/>
          <a:p>
            <a:r>
              <a:rPr lang="en-AU" sz="4000" b="1" dirty="0">
                <a:solidFill>
                  <a:srgbClr val="002060"/>
                </a:solidFill>
              </a:rPr>
              <a:t>Topic 7 Part 3 Capital Gains Tax</a:t>
            </a:r>
          </a:p>
        </p:txBody>
      </p:sp>
    </p:spTree>
    <p:extLst>
      <p:ext uri="{BB962C8B-B14F-4D97-AF65-F5344CB8AC3E}">
        <p14:creationId xmlns:p14="http://schemas.microsoft.com/office/powerpoint/2010/main" val="318496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689658" y="970550"/>
            <a:ext cx="10782676" cy="938461"/>
          </a:xfrm>
        </p:spPr>
        <p:txBody>
          <a:bodyPr>
            <a:normAutofit/>
          </a:bodyPr>
          <a:lstStyle/>
          <a:p>
            <a:r>
              <a:rPr lang="en-AU" sz="4000" dirty="0">
                <a:latin typeface="Corbel" panose="020B0503020204020204" pitchFamily="34" charset="0"/>
              </a:rPr>
              <a:t>Replacement asset rollover - example </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124961"/>
            <a:ext cx="10101712" cy="4514046"/>
          </a:xfrm>
        </p:spPr>
        <p:txBody>
          <a:bodyPr/>
          <a:lstStyle/>
          <a:p>
            <a:pPr marL="1523962" lvl="1" indent="-457189">
              <a:lnSpc>
                <a:spcPct val="107000"/>
              </a:lnSpc>
              <a:buFont typeface="Arial" panose="020B0604020202020204" pitchFamily="34" charset="0"/>
              <a:buChar char="•"/>
            </a:pPr>
            <a:endParaRPr lang="en-AU" dirty="0"/>
          </a:p>
          <a:p>
            <a:pPr marL="1066773" lvl="1">
              <a:lnSpc>
                <a:spcPct val="107000"/>
              </a:lnSpc>
            </a:pPr>
            <a:endParaRPr lang="en-AU" dirty="0"/>
          </a:p>
        </p:txBody>
      </p:sp>
      <p:sp>
        <p:nvSpPr>
          <p:cNvPr id="6" name="Rectangle 5">
            <a:extLst>
              <a:ext uri="{FF2B5EF4-FFF2-40B4-BE49-F238E27FC236}">
                <a16:creationId xmlns:a16="http://schemas.microsoft.com/office/drawing/2014/main" id="{6AECF9AC-1E0E-46F7-9ED7-E673BBE6153A}"/>
              </a:ext>
            </a:extLst>
          </p:cNvPr>
          <p:cNvSpPr/>
          <p:nvPr/>
        </p:nvSpPr>
        <p:spPr>
          <a:xfrm>
            <a:off x="1801480" y="3609575"/>
            <a:ext cx="2940424" cy="1608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Transferor (CB/RCB $200, MV $500) CG $300 disregarded</a:t>
            </a:r>
          </a:p>
        </p:txBody>
      </p:sp>
      <p:sp>
        <p:nvSpPr>
          <p:cNvPr id="7" name="Rectangle 6">
            <a:extLst>
              <a:ext uri="{FF2B5EF4-FFF2-40B4-BE49-F238E27FC236}">
                <a16:creationId xmlns:a16="http://schemas.microsoft.com/office/drawing/2014/main" id="{B158BFA6-3CAF-48EC-B66C-51CB46724E72}"/>
              </a:ext>
            </a:extLst>
          </p:cNvPr>
          <p:cNvSpPr/>
          <p:nvPr/>
        </p:nvSpPr>
        <p:spPr>
          <a:xfrm>
            <a:off x="6995885" y="3609573"/>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Transferee</a:t>
            </a:r>
          </a:p>
        </p:txBody>
      </p:sp>
      <p:cxnSp>
        <p:nvCxnSpPr>
          <p:cNvPr id="9" name="Straight Arrow Connector 8">
            <a:extLst>
              <a:ext uri="{FF2B5EF4-FFF2-40B4-BE49-F238E27FC236}">
                <a16:creationId xmlns:a16="http://schemas.microsoft.com/office/drawing/2014/main" id="{D10EB924-1D87-4425-AC75-1E799F8B6728}"/>
              </a:ext>
            </a:extLst>
          </p:cNvPr>
          <p:cNvCxnSpPr/>
          <p:nvPr/>
        </p:nvCxnSpPr>
        <p:spPr>
          <a:xfrm>
            <a:off x="5233681" y="4422596"/>
            <a:ext cx="127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74E3BD-42C9-4A02-9FFD-CE82E6E40D95}"/>
              </a:ext>
            </a:extLst>
          </p:cNvPr>
          <p:cNvSpPr/>
          <p:nvPr/>
        </p:nvSpPr>
        <p:spPr>
          <a:xfrm>
            <a:off x="5282559" y="4921201"/>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Original Asset</a:t>
            </a:r>
          </a:p>
        </p:txBody>
      </p:sp>
      <p:sp>
        <p:nvSpPr>
          <p:cNvPr id="13" name="Rectangle 12">
            <a:extLst>
              <a:ext uri="{FF2B5EF4-FFF2-40B4-BE49-F238E27FC236}">
                <a16:creationId xmlns:a16="http://schemas.microsoft.com/office/drawing/2014/main" id="{B558D894-301F-41EE-867F-77EA1AB2595B}"/>
              </a:ext>
            </a:extLst>
          </p:cNvPr>
          <p:cNvSpPr/>
          <p:nvPr/>
        </p:nvSpPr>
        <p:spPr>
          <a:xfrm>
            <a:off x="4833258" y="2211355"/>
            <a:ext cx="2162628" cy="136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Replacement Asset (Acquires CB/RCB $200)</a:t>
            </a:r>
          </a:p>
        </p:txBody>
      </p:sp>
      <p:cxnSp>
        <p:nvCxnSpPr>
          <p:cNvPr id="14" name="Straight Arrow Connector 13">
            <a:extLst>
              <a:ext uri="{FF2B5EF4-FFF2-40B4-BE49-F238E27FC236}">
                <a16:creationId xmlns:a16="http://schemas.microsoft.com/office/drawing/2014/main" id="{DC21DB36-BF02-4343-9A2C-F1FF8A2367FB}"/>
              </a:ext>
            </a:extLst>
          </p:cNvPr>
          <p:cNvCxnSpPr>
            <a:cxnSpLocks/>
          </p:cNvCxnSpPr>
          <p:nvPr/>
        </p:nvCxnSpPr>
        <p:spPr>
          <a:xfrm flipH="1">
            <a:off x="5321621" y="4098861"/>
            <a:ext cx="1094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48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1185307" y="891430"/>
            <a:ext cx="11860944" cy="938461"/>
          </a:xfrm>
        </p:spPr>
        <p:txBody>
          <a:bodyPr>
            <a:normAutofit/>
          </a:bodyPr>
          <a:lstStyle/>
          <a:p>
            <a:r>
              <a:rPr lang="en-AU" sz="4000" dirty="0">
                <a:latin typeface="Corbel" panose="020B0503020204020204" pitchFamily="34" charset="0"/>
              </a:rPr>
              <a:t>Same asset and replacement asset rollover </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165685"/>
            <a:ext cx="10101712" cy="4473321"/>
          </a:xfrm>
        </p:spPr>
        <p:txBody>
          <a:bodyPr/>
          <a:lstStyle/>
          <a:p>
            <a:pPr marL="1523962" lvl="1" indent="-457189">
              <a:lnSpc>
                <a:spcPct val="107000"/>
              </a:lnSpc>
              <a:buFont typeface="Arial" panose="020B0604020202020204" pitchFamily="34" charset="0"/>
              <a:buChar char="•"/>
            </a:pPr>
            <a:endParaRPr lang="en-AU" dirty="0"/>
          </a:p>
          <a:p>
            <a:pPr marL="1066773" lvl="1">
              <a:lnSpc>
                <a:spcPct val="107000"/>
              </a:lnSpc>
            </a:pPr>
            <a:endParaRPr lang="en-AU" dirty="0"/>
          </a:p>
        </p:txBody>
      </p:sp>
      <p:sp>
        <p:nvSpPr>
          <p:cNvPr id="6" name="Rectangle 5">
            <a:extLst>
              <a:ext uri="{FF2B5EF4-FFF2-40B4-BE49-F238E27FC236}">
                <a16:creationId xmlns:a16="http://schemas.microsoft.com/office/drawing/2014/main" id="{6AECF9AC-1E0E-46F7-9ED7-E673BBE6153A}"/>
              </a:ext>
            </a:extLst>
          </p:cNvPr>
          <p:cNvSpPr/>
          <p:nvPr/>
        </p:nvSpPr>
        <p:spPr>
          <a:xfrm>
            <a:off x="1801480" y="3609575"/>
            <a:ext cx="2940424" cy="1608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Transferor (CG/CL on original asset disregarded)</a:t>
            </a:r>
          </a:p>
        </p:txBody>
      </p:sp>
      <p:sp>
        <p:nvSpPr>
          <p:cNvPr id="7" name="Rectangle 6">
            <a:extLst>
              <a:ext uri="{FF2B5EF4-FFF2-40B4-BE49-F238E27FC236}">
                <a16:creationId xmlns:a16="http://schemas.microsoft.com/office/drawing/2014/main" id="{B158BFA6-3CAF-48EC-B66C-51CB46724E72}"/>
              </a:ext>
            </a:extLst>
          </p:cNvPr>
          <p:cNvSpPr/>
          <p:nvPr/>
        </p:nvSpPr>
        <p:spPr>
          <a:xfrm>
            <a:off x="6995885" y="3609573"/>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Transferee (status of original asset or CB/RCB)</a:t>
            </a:r>
          </a:p>
        </p:txBody>
      </p:sp>
      <p:cxnSp>
        <p:nvCxnSpPr>
          <p:cNvPr id="9" name="Straight Arrow Connector 8">
            <a:extLst>
              <a:ext uri="{FF2B5EF4-FFF2-40B4-BE49-F238E27FC236}">
                <a16:creationId xmlns:a16="http://schemas.microsoft.com/office/drawing/2014/main" id="{D10EB924-1D87-4425-AC75-1E799F8B6728}"/>
              </a:ext>
            </a:extLst>
          </p:cNvPr>
          <p:cNvCxnSpPr/>
          <p:nvPr/>
        </p:nvCxnSpPr>
        <p:spPr>
          <a:xfrm>
            <a:off x="5233681" y="4422596"/>
            <a:ext cx="127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74E3BD-42C9-4A02-9FFD-CE82E6E40D95}"/>
              </a:ext>
            </a:extLst>
          </p:cNvPr>
          <p:cNvSpPr/>
          <p:nvPr/>
        </p:nvSpPr>
        <p:spPr>
          <a:xfrm>
            <a:off x="5282559" y="4769185"/>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Original Asset</a:t>
            </a:r>
          </a:p>
        </p:txBody>
      </p:sp>
      <p:sp>
        <p:nvSpPr>
          <p:cNvPr id="13" name="Rectangle 12">
            <a:extLst>
              <a:ext uri="{FF2B5EF4-FFF2-40B4-BE49-F238E27FC236}">
                <a16:creationId xmlns:a16="http://schemas.microsoft.com/office/drawing/2014/main" id="{B558D894-301F-41EE-867F-77EA1AB2595B}"/>
              </a:ext>
            </a:extLst>
          </p:cNvPr>
          <p:cNvSpPr/>
          <p:nvPr/>
        </p:nvSpPr>
        <p:spPr>
          <a:xfrm>
            <a:off x="4825575" y="2140190"/>
            <a:ext cx="2008092" cy="188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Replacement Asset (status of original asset or CB/RCB)</a:t>
            </a:r>
          </a:p>
        </p:txBody>
      </p:sp>
      <p:cxnSp>
        <p:nvCxnSpPr>
          <p:cNvPr id="14" name="Straight Arrow Connector 13">
            <a:extLst>
              <a:ext uri="{FF2B5EF4-FFF2-40B4-BE49-F238E27FC236}">
                <a16:creationId xmlns:a16="http://schemas.microsoft.com/office/drawing/2014/main" id="{DC21DB36-BF02-4343-9A2C-F1FF8A2367FB}"/>
              </a:ext>
            </a:extLst>
          </p:cNvPr>
          <p:cNvCxnSpPr>
            <a:cxnSpLocks/>
          </p:cNvCxnSpPr>
          <p:nvPr/>
        </p:nvCxnSpPr>
        <p:spPr>
          <a:xfrm flipH="1">
            <a:off x="5321621" y="4098861"/>
            <a:ext cx="1094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B89C9B-B3F8-4DAC-B9EA-2E129CF7324E}"/>
              </a:ext>
            </a:extLst>
          </p:cNvPr>
          <p:cNvCxnSpPr/>
          <p:nvPr/>
        </p:nvCxnSpPr>
        <p:spPr>
          <a:xfrm>
            <a:off x="5233681" y="4112297"/>
            <a:ext cx="127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5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65" y="692150"/>
            <a:ext cx="10782676" cy="1242381"/>
          </a:xfrm>
        </p:spPr>
        <p:txBody>
          <a:bodyPr>
            <a:normAutofit fontScale="90000"/>
          </a:bodyPr>
          <a:lstStyle/>
          <a:p>
            <a:pPr algn="ctr"/>
            <a:r>
              <a:rPr lang="en-GB" dirty="0"/>
              <a:t>Step 5 Working out the Net Capital Gain or Net Capital Loss for the year</a:t>
            </a:r>
          </a:p>
        </p:txBody>
      </p:sp>
      <p:graphicFrame>
        <p:nvGraphicFramePr>
          <p:cNvPr id="7" name="Content Placeholder 2">
            <a:extLst>
              <a:ext uri="{FF2B5EF4-FFF2-40B4-BE49-F238E27FC236}">
                <a16:creationId xmlns:a16="http://schemas.microsoft.com/office/drawing/2014/main" id="{548C7124-AFFD-4D96-9600-E54902F20879}"/>
              </a:ext>
            </a:extLst>
          </p:cNvPr>
          <p:cNvGraphicFramePr>
            <a:graphicFrameLocks noGrp="1"/>
          </p:cNvGraphicFramePr>
          <p:nvPr>
            <p:ph idx="1"/>
          </p:nvPr>
        </p:nvGraphicFramePr>
        <p:xfrm>
          <a:off x="319597" y="2213498"/>
          <a:ext cx="7942556" cy="4332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068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27" y="355599"/>
            <a:ext cx="10782676" cy="673100"/>
          </a:xfrm>
        </p:spPr>
        <p:txBody>
          <a:bodyPr>
            <a:normAutofit fontScale="90000"/>
          </a:bodyPr>
          <a:lstStyle/>
          <a:p>
            <a:r>
              <a:rPr lang="en-GB" dirty="0"/>
              <a:t>Working out the NCG: Method Statement</a:t>
            </a:r>
          </a:p>
        </p:txBody>
      </p:sp>
      <p:sp>
        <p:nvSpPr>
          <p:cNvPr id="3" name="Content Placeholder 2"/>
          <p:cNvSpPr>
            <a:spLocks noGrp="1"/>
          </p:cNvSpPr>
          <p:nvPr>
            <p:ph idx="1"/>
          </p:nvPr>
        </p:nvSpPr>
        <p:spPr>
          <a:xfrm>
            <a:off x="718688" y="1278385"/>
            <a:ext cx="10191482" cy="4887467"/>
          </a:xfrm>
        </p:spPr>
        <p:txBody>
          <a:bodyPr/>
          <a:lstStyle/>
          <a:p>
            <a:pPr lvl="1"/>
            <a:r>
              <a:rPr lang="en-GB" b="1" dirty="0"/>
              <a:t>Stage 1:</a:t>
            </a:r>
            <a:r>
              <a:rPr lang="en-GB" dirty="0"/>
              <a:t> Reduce CGs for the year by CLs for the same year (subject to special rules for collectables and PU assets)</a:t>
            </a:r>
          </a:p>
          <a:p>
            <a:pPr lvl="1"/>
            <a:r>
              <a:rPr lang="en-GB" b="1" dirty="0"/>
              <a:t>Stage 2</a:t>
            </a:r>
            <a:r>
              <a:rPr lang="en-GB" dirty="0"/>
              <a:t>: Apply any unused NCLs from previous years (earliest first) against any residual CGs</a:t>
            </a:r>
          </a:p>
          <a:p>
            <a:pPr lvl="1"/>
            <a:r>
              <a:rPr lang="en-GB" b="1" dirty="0"/>
              <a:t>Stage 3</a:t>
            </a:r>
            <a:r>
              <a:rPr lang="en-GB" dirty="0"/>
              <a:t>: Reduce any remaining CGs that qualify by the CGT discount percentage</a:t>
            </a:r>
          </a:p>
          <a:p>
            <a:pPr lvl="1"/>
            <a:r>
              <a:rPr lang="en-GB" b="1" dirty="0"/>
              <a:t>Stage 4</a:t>
            </a:r>
            <a:r>
              <a:rPr lang="en-GB" dirty="0"/>
              <a:t>: Apply any Small Business Concessions that may be available</a:t>
            </a:r>
          </a:p>
          <a:p>
            <a:pPr lvl="1"/>
            <a:r>
              <a:rPr lang="en-GB" b="1" dirty="0"/>
              <a:t>Stage 5</a:t>
            </a:r>
            <a:r>
              <a:rPr lang="en-GB" dirty="0"/>
              <a:t>: Add up the amounts of any CGs (if any) remaining after Stage 4. This is the NCG and will be included in assessable income for the year   </a:t>
            </a:r>
          </a:p>
        </p:txBody>
      </p:sp>
    </p:spTree>
    <p:extLst>
      <p:ext uri="{BB962C8B-B14F-4D97-AF65-F5344CB8AC3E}">
        <p14:creationId xmlns:p14="http://schemas.microsoft.com/office/powerpoint/2010/main" val="277325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27" y="355599"/>
            <a:ext cx="10782676" cy="673100"/>
          </a:xfrm>
        </p:spPr>
        <p:txBody>
          <a:bodyPr>
            <a:normAutofit fontScale="90000"/>
          </a:bodyPr>
          <a:lstStyle/>
          <a:p>
            <a:r>
              <a:rPr lang="en-GB" dirty="0"/>
              <a:t>Working out the NCL: Method Statement</a:t>
            </a:r>
          </a:p>
        </p:txBody>
      </p:sp>
      <p:sp>
        <p:nvSpPr>
          <p:cNvPr id="3" name="Content Placeholder 2"/>
          <p:cNvSpPr>
            <a:spLocks noGrp="1"/>
          </p:cNvSpPr>
          <p:nvPr>
            <p:ph idx="1"/>
          </p:nvPr>
        </p:nvSpPr>
        <p:spPr>
          <a:xfrm>
            <a:off x="602104" y="1278385"/>
            <a:ext cx="10558586" cy="4887467"/>
          </a:xfrm>
        </p:spPr>
        <p:txBody>
          <a:bodyPr/>
          <a:lstStyle/>
          <a:p>
            <a:pPr lvl="1"/>
            <a:r>
              <a:rPr lang="en-GB" b="1" dirty="0"/>
              <a:t>Stage 1:</a:t>
            </a:r>
            <a:r>
              <a:rPr lang="en-GB" dirty="0"/>
              <a:t> Add up the CLs you made during the income year. Also add up the CGs  </a:t>
            </a:r>
          </a:p>
          <a:p>
            <a:pPr lvl="1"/>
            <a:r>
              <a:rPr lang="en-GB" b="1" dirty="0"/>
              <a:t>Stage 2</a:t>
            </a:r>
            <a:r>
              <a:rPr lang="en-GB" dirty="0"/>
              <a:t>: Subtract your CGs from your CLs</a:t>
            </a:r>
          </a:p>
          <a:p>
            <a:pPr lvl="1"/>
            <a:r>
              <a:rPr lang="en-GB" b="1" dirty="0"/>
              <a:t>Stage 3</a:t>
            </a:r>
            <a:r>
              <a:rPr lang="en-GB" dirty="0"/>
              <a:t>: If the Stage 2 amount is positive (more than zero) it is your NCL for the income year. This can be carried forward along with any NCLs from earlier years</a:t>
            </a:r>
          </a:p>
          <a:p>
            <a:pPr lvl="1"/>
            <a:r>
              <a:rPr lang="en-GB" b="1" dirty="0"/>
              <a:t>Note:</a:t>
            </a:r>
          </a:p>
          <a:p>
            <a:pPr marL="380990" lvl="2" indent="-380990"/>
            <a:r>
              <a:rPr lang="en-GB" sz="2133" dirty="0"/>
              <a:t>	CLs on collectables are quarantined and can only be used against CGs on collectables</a:t>
            </a:r>
          </a:p>
          <a:p>
            <a:pPr marL="380990" lvl="2" indent="-380990"/>
            <a:r>
              <a:rPr lang="en-GB" sz="2133" dirty="0"/>
              <a:t>	There cannot be CLs on PU assets</a:t>
            </a:r>
          </a:p>
          <a:p>
            <a:pPr marL="380990" lvl="2" indent="-380990"/>
            <a:r>
              <a:rPr lang="en-GB" sz="2133" dirty="0"/>
              <a:t>	Special rules for company CLs </a:t>
            </a:r>
            <a:r>
              <a:rPr lang="en-GB" dirty="0"/>
              <a:t> </a:t>
            </a:r>
          </a:p>
        </p:txBody>
      </p:sp>
    </p:spTree>
    <p:extLst>
      <p:ext uri="{BB962C8B-B14F-4D97-AF65-F5344CB8AC3E}">
        <p14:creationId xmlns:p14="http://schemas.microsoft.com/office/powerpoint/2010/main" val="134035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27" y="355599"/>
            <a:ext cx="10782676" cy="673100"/>
          </a:xfrm>
        </p:spPr>
        <p:txBody>
          <a:bodyPr>
            <a:normAutofit fontScale="90000"/>
          </a:bodyPr>
          <a:lstStyle/>
          <a:p>
            <a:r>
              <a:rPr lang="en-GB" dirty="0"/>
              <a:t>Calculating the NCG/NCL: An Example</a:t>
            </a:r>
          </a:p>
        </p:txBody>
      </p:sp>
      <p:sp>
        <p:nvSpPr>
          <p:cNvPr id="3" name="Content Placeholder 2"/>
          <p:cNvSpPr>
            <a:spLocks noGrp="1"/>
          </p:cNvSpPr>
          <p:nvPr>
            <p:ph idx="1"/>
          </p:nvPr>
        </p:nvSpPr>
        <p:spPr>
          <a:xfrm>
            <a:off x="718687" y="1337570"/>
            <a:ext cx="9875332" cy="4828281"/>
          </a:xfrm>
        </p:spPr>
        <p:txBody>
          <a:bodyPr>
            <a:normAutofit fontScale="92500" lnSpcReduction="20000"/>
          </a:bodyPr>
          <a:lstStyle/>
          <a:p>
            <a:pPr lvl="1"/>
            <a:r>
              <a:rPr lang="en-GB" sz="3200" dirty="0"/>
              <a:t>Jan has the following CGs and CLs from CGT events in the current year:</a:t>
            </a:r>
          </a:p>
          <a:p>
            <a:pPr lvl="2"/>
            <a:r>
              <a:rPr lang="en-GB" sz="2667" dirty="0"/>
              <a:t>$90K CG from the sale of an investment property held for 20 years (indexation method used)</a:t>
            </a:r>
          </a:p>
          <a:p>
            <a:pPr lvl="2"/>
            <a:r>
              <a:rPr lang="en-GB" sz="2667" dirty="0"/>
              <a:t>$150K CG (before CGT discount) from sale of shares acquired in 2015  </a:t>
            </a:r>
          </a:p>
          <a:p>
            <a:pPr lvl="2"/>
            <a:r>
              <a:rPr lang="en-GB" sz="2667" dirty="0"/>
              <a:t>$84K CL on the sale of shares acquired in 2000</a:t>
            </a:r>
          </a:p>
          <a:p>
            <a:pPr lvl="1"/>
            <a:r>
              <a:rPr lang="en-GB" sz="3200" dirty="0"/>
              <a:t>She also has a NCL of $6K from a previous year</a:t>
            </a:r>
          </a:p>
          <a:p>
            <a:pPr lvl="1"/>
            <a:r>
              <a:rPr lang="en-GB" sz="3200" dirty="0"/>
              <a:t>Calculate the NCG/NCL for the current year</a:t>
            </a:r>
          </a:p>
          <a:p>
            <a:pPr lvl="1"/>
            <a:r>
              <a:rPr lang="en-GB" sz="3200" dirty="0"/>
              <a:t>Answer: A taxpayer has a choice which assets gains to offset losses against, but it is more tax effective to do so against indexation gains than discount gains. So the losses would be offset against the indexed gain leaving $75K after discount. NCG = $75K.  </a:t>
            </a:r>
          </a:p>
        </p:txBody>
      </p:sp>
    </p:spTree>
    <p:extLst>
      <p:ext uri="{BB962C8B-B14F-4D97-AF65-F5344CB8AC3E}">
        <p14:creationId xmlns:p14="http://schemas.microsoft.com/office/powerpoint/2010/main" val="48807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62" y="355599"/>
            <a:ext cx="10782676" cy="673100"/>
          </a:xfrm>
        </p:spPr>
        <p:txBody>
          <a:bodyPr>
            <a:normAutofit fontScale="90000"/>
          </a:bodyPr>
          <a:lstStyle/>
          <a:p>
            <a:r>
              <a:rPr lang="en-GB" dirty="0"/>
              <a:t>Determining the tax effects </a:t>
            </a:r>
          </a:p>
        </p:txBody>
      </p:sp>
      <p:sp>
        <p:nvSpPr>
          <p:cNvPr id="3" name="Content Placeholder 2"/>
          <p:cNvSpPr>
            <a:spLocks noGrp="1"/>
          </p:cNvSpPr>
          <p:nvPr>
            <p:ph idx="1"/>
          </p:nvPr>
        </p:nvSpPr>
        <p:spPr>
          <a:xfrm>
            <a:off x="718688" y="1207364"/>
            <a:ext cx="10782676" cy="4958488"/>
          </a:xfrm>
        </p:spPr>
        <p:txBody>
          <a:bodyPr/>
          <a:lstStyle/>
          <a:p>
            <a:pPr lvl="1"/>
            <a:r>
              <a:rPr lang="en-GB" dirty="0"/>
              <a:t>If there is a NCG after Step 4 above, that amount is included in T/Ps assessable income (s102-5)</a:t>
            </a:r>
          </a:p>
          <a:p>
            <a:pPr lvl="1"/>
            <a:r>
              <a:rPr lang="en-GB" dirty="0"/>
              <a:t>(If there is a NCL this may be carried forward indefinitely and may be deducted </a:t>
            </a:r>
            <a:r>
              <a:rPr lang="en-GB" b="1" dirty="0"/>
              <a:t>only</a:t>
            </a:r>
            <a:r>
              <a:rPr lang="en-GB" dirty="0"/>
              <a:t> from future CGs)</a:t>
            </a:r>
          </a:p>
          <a:p>
            <a:pPr lvl="1"/>
            <a:endParaRPr lang="en-GB" dirty="0"/>
          </a:p>
          <a:p>
            <a:pPr lvl="1"/>
            <a:r>
              <a:rPr lang="en-GB" dirty="0"/>
              <a:t>The NCG is then charged to tax at appropriate rates, depending on the type of entity involved:</a:t>
            </a:r>
          </a:p>
          <a:p>
            <a:pPr marL="380990" lvl="1" indent="-380990"/>
            <a:r>
              <a:rPr lang="en-GB" dirty="0"/>
              <a:t>marginal income tax rates (plus Medicare if appropriate) for individuals</a:t>
            </a:r>
          </a:p>
          <a:p>
            <a:pPr marL="380990" lvl="1" indent="-380990"/>
            <a:r>
              <a:rPr lang="en-GB" dirty="0"/>
              <a:t>The company rate of tax for companies (either the lower rate for base rate entities or 30% for the rest)       </a:t>
            </a:r>
          </a:p>
        </p:txBody>
      </p:sp>
    </p:spTree>
    <p:extLst>
      <p:ext uri="{BB962C8B-B14F-4D97-AF65-F5344CB8AC3E}">
        <p14:creationId xmlns:p14="http://schemas.microsoft.com/office/powerpoint/2010/main" val="30823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AU" b="1" dirty="0">
                <a:solidFill>
                  <a:srgbClr val="FFFFFF"/>
                </a:solidFill>
              </a:rPr>
              <a:t>Content</a:t>
            </a:r>
          </a:p>
        </p:txBody>
      </p:sp>
      <p:sp>
        <p:nvSpPr>
          <p:cNvPr id="1035" name="Arc 10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AU" sz="2600" dirty="0"/>
              <a:t>Part 3 of the CGT Topic deals with CGT rollovers (step 4) and calculation of a net capital gain or net capital loss (step 5). Ultimate tax effects are also briefly considered. </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609" y="35935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5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704662" y="606656"/>
            <a:ext cx="10782676" cy="938461"/>
          </a:xfrm>
        </p:spPr>
        <p:txBody>
          <a:bodyPr>
            <a:normAutofit/>
          </a:bodyPr>
          <a:lstStyle/>
          <a:p>
            <a:r>
              <a:rPr lang="en-AU" sz="4000" dirty="0">
                <a:latin typeface="Corbel" panose="020B0503020204020204" pitchFamily="34" charset="0"/>
              </a:rPr>
              <a:t>Step 4: CGT Rollovers</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04662" y="1827047"/>
            <a:ext cx="10101712" cy="4442585"/>
          </a:xfrm>
        </p:spPr>
        <p:txBody>
          <a:bodyPr/>
          <a:lstStyle/>
          <a:p>
            <a:pPr marL="1066773" indent="-457189">
              <a:lnSpc>
                <a:spcPct val="107000"/>
              </a:lnSpc>
              <a:buFont typeface="Arial" panose="020B0604020202020204" pitchFamily="34" charset="0"/>
              <a:buChar char="•"/>
            </a:pPr>
            <a:r>
              <a:rPr lang="en-AU" dirty="0">
                <a:solidFill>
                  <a:schemeClr val="tx1"/>
                </a:solidFill>
              </a:rPr>
              <a:t>Deferral of capital gain/capital loss recognition on post-CGT asset (by disregarding CG/CL – CGT event still happens!)</a:t>
            </a:r>
          </a:p>
          <a:p>
            <a:pPr marL="1523962" lvl="1" indent="-457189">
              <a:lnSpc>
                <a:spcPct val="107000"/>
              </a:lnSpc>
              <a:buFont typeface="Arial" panose="020B0604020202020204" pitchFamily="34" charset="0"/>
              <a:buChar char="•"/>
            </a:pPr>
            <a:r>
              <a:rPr lang="en-AU" dirty="0">
                <a:solidFill>
                  <a:schemeClr val="tx1"/>
                </a:solidFill>
              </a:rPr>
              <a:t>Cost base/reduced cost base carryover – new gain/loss calculation at later CGT event</a:t>
            </a:r>
          </a:p>
          <a:p>
            <a:pPr marL="1523962" lvl="1" indent="-457189">
              <a:lnSpc>
                <a:spcPct val="107000"/>
              </a:lnSpc>
              <a:buFont typeface="Arial" panose="020B0604020202020204" pitchFamily="34" charset="0"/>
              <a:buChar char="•"/>
            </a:pPr>
            <a:r>
              <a:rPr lang="en-AU" dirty="0">
                <a:solidFill>
                  <a:schemeClr val="tx1"/>
                </a:solidFill>
              </a:rPr>
              <a:t>Tagging – actual gain is tagged for later recognition (e.g. small business rollover)</a:t>
            </a:r>
          </a:p>
          <a:p>
            <a:pPr marL="1066773" indent="-457189">
              <a:lnSpc>
                <a:spcPct val="107000"/>
              </a:lnSpc>
              <a:buFont typeface="Arial" panose="020B0604020202020204" pitchFamily="34" charset="0"/>
              <a:buChar char="•"/>
            </a:pPr>
            <a:r>
              <a:rPr lang="en-AU" dirty="0">
                <a:solidFill>
                  <a:schemeClr val="tx1"/>
                </a:solidFill>
              </a:rPr>
              <a:t>(Sometimes) Retention of pre-CGT asset status (and/or attribution of status to replacement asset).  </a:t>
            </a:r>
          </a:p>
          <a:p>
            <a:pPr marL="1066773" indent="-457189">
              <a:lnSpc>
                <a:spcPct val="107000"/>
              </a:lnSpc>
              <a:buFont typeface="Arial" panose="020B0604020202020204" pitchFamily="34" charset="0"/>
              <a:buChar char="•"/>
            </a:pPr>
            <a:r>
              <a:rPr lang="en-AU" dirty="0">
                <a:solidFill>
                  <a:schemeClr val="tx1"/>
                </a:solidFill>
              </a:rPr>
              <a:t>NB if post-CGT asset rolled over, unlike pre-CGT asset not deemed acquired when original acquired BUT some timing rules may be adjusted (e.g. CGT discount, 15 year exemption)</a:t>
            </a:r>
          </a:p>
          <a:p>
            <a:pPr marL="1523962" lvl="1" indent="-457189">
              <a:lnSpc>
                <a:spcPct val="107000"/>
              </a:lnSpc>
              <a:buFont typeface="Arial" panose="020B0604020202020204" pitchFamily="34" charset="0"/>
              <a:buChar char="•"/>
            </a:pPr>
            <a:endParaRPr lang="en-AU" dirty="0"/>
          </a:p>
          <a:p>
            <a:pPr marL="1523962" lvl="1" indent="-457189">
              <a:lnSpc>
                <a:spcPct val="107000"/>
              </a:lnSpc>
              <a:buFont typeface="Arial" panose="020B0604020202020204" pitchFamily="34" charset="0"/>
              <a:buChar char="•"/>
            </a:pPr>
            <a:endParaRPr lang="en-AU" dirty="0"/>
          </a:p>
          <a:p>
            <a:pPr marL="1523962" lvl="1" indent="-457189">
              <a:lnSpc>
                <a:spcPct val="107000"/>
              </a:lnSpc>
              <a:buFont typeface="Arial" panose="020B0604020202020204" pitchFamily="34" charset="0"/>
              <a:buChar char="•"/>
            </a:pPr>
            <a:endParaRPr lang="en-AU" dirty="0"/>
          </a:p>
        </p:txBody>
      </p:sp>
    </p:spTree>
    <p:extLst>
      <p:ext uri="{BB962C8B-B14F-4D97-AF65-F5344CB8AC3E}">
        <p14:creationId xmlns:p14="http://schemas.microsoft.com/office/powerpoint/2010/main" val="282604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704662" y="690632"/>
            <a:ext cx="10782676" cy="938461"/>
          </a:xfrm>
        </p:spPr>
        <p:txBody>
          <a:bodyPr>
            <a:normAutofit/>
          </a:bodyPr>
          <a:lstStyle/>
          <a:p>
            <a:r>
              <a:rPr lang="en-AU" sz="4000" dirty="0">
                <a:latin typeface="Corbel" panose="020B0503020204020204" pitchFamily="34" charset="0"/>
              </a:rPr>
              <a:t>Why?</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00197" y="1788478"/>
            <a:ext cx="10101712" cy="4679616"/>
          </a:xfrm>
        </p:spPr>
        <p:txBody>
          <a:bodyPr/>
          <a:lstStyle/>
          <a:p>
            <a:pPr marL="1066773" indent="-457189">
              <a:lnSpc>
                <a:spcPct val="107000"/>
              </a:lnSpc>
              <a:buFont typeface="Arial" panose="020B0604020202020204" pitchFamily="34" charset="0"/>
              <a:buChar char="•"/>
            </a:pPr>
            <a:r>
              <a:rPr lang="en-AU" dirty="0">
                <a:solidFill>
                  <a:schemeClr val="tx1"/>
                </a:solidFill>
              </a:rPr>
              <a:t>Policy that recognition and or taxing at a point in time not appropriate. </a:t>
            </a:r>
          </a:p>
          <a:p>
            <a:pPr marL="1066773" indent="-457189">
              <a:lnSpc>
                <a:spcPct val="107000"/>
              </a:lnSpc>
              <a:buFont typeface="Arial" panose="020B0604020202020204" pitchFamily="34" charset="0"/>
              <a:buChar char="•"/>
            </a:pPr>
            <a:r>
              <a:rPr lang="en-AU" dirty="0">
                <a:solidFill>
                  <a:schemeClr val="tx1"/>
                </a:solidFill>
              </a:rPr>
              <a:t>Originally with CGT the policy was (reflecting an equity focus):</a:t>
            </a:r>
          </a:p>
          <a:p>
            <a:pPr marL="1066773" indent="-457189">
              <a:lnSpc>
                <a:spcPct val="107000"/>
              </a:lnSpc>
              <a:buFont typeface="Arial" panose="020B0604020202020204" pitchFamily="34" charset="0"/>
              <a:buChar char="•"/>
            </a:pPr>
            <a:r>
              <a:rPr lang="en-AU" dirty="0">
                <a:solidFill>
                  <a:schemeClr val="tx1"/>
                </a:solidFill>
              </a:rPr>
              <a:t>	No change in ‘underlying’ ownership e.g. change business 	structure, or way of holding asset </a:t>
            </a:r>
            <a:r>
              <a:rPr lang="en-AU" dirty="0" err="1">
                <a:solidFill>
                  <a:schemeClr val="tx1"/>
                </a:solidFill>
              </a:rPr>
              <a:t>e.g</a:t>
            </a:r>
            <a:r>
              <a:rPr lang="en-AU" dirty="0">
                <a:solidFill>
                  <a:schemeClr val="tx1"/>
                </a:solidFill>
              </a:rPr>
              <a:t> incorporation, (now) 	demerger</a:t>
            </a:r>
          </a:p>
          <a:p>
            <a:pPr marL="1066773" indent="-457189">
              <a:lnSpc>
                <a:spcPct val="107000"/>
              </a:lnSpc>
              <a:buFont typeface="Arial" panose="020B0604020202020204" pitchFamily="34" charset="0"/>
              <a:buChar char="•"/>
            </a:pPr>
            <a:r>
              <a:rPr lang="en-AU" dirty="0">
                <a:solidFill>
                  <a:schemeClr val="tx1"/>
                </a:solidFill>
              </a:rPr>
              <a:t>	Involuntary disposals e.g.  compulsory acquisition by govt</a:t>
            </a:r>
          </a:p>
          <a:p>
            <a:pPr marL="1066773" indent="-457189">
              <a:lnSpc>
                <a:spcPct val="107000"/>
              </a:lnSpc>
              <a:buFont typeface="Arial" panose="020B0604020202020204" pitchFamily="34" charset="0"/>
              <a:buChar char="•"/>
            </a:pPr>
            <a:r>
              <a:rPr lang="en-AU" dirty="0">
                <a:solidFill>
                  <a:schemeClr val="tx1"/>
                </a:solidFill>
              </a:rPr>
              <a:t>Later, rollovers emerged where voluntary and a clear change of ownership but aimed at enhanced efficiency or encouraging economic growth e.g. scrip for scrip rollover </a:t>
            </a:r>
          </a:p>
          <a:p>
            <a:pPr marL="1523962" lvl="1" indent="-457189">
              <a:lnSpc>
                <a:spcPct val="107000"/>
              </a:lnSpc>
              <a:buFont typeface="Arial" panose="020B0604020202020204" pitchFamily="34" charset="0"/>
              <a:buChar char="•"/>
            </a:pPr>
            <a:endParaRPr lang="en-AU" dirty="0"/>
          </a:p>
          <a:p>
            <a:pPr marL="1523962" lvl="1" indent="-457189">
              <a:lnSpc>
                <a:spcPct val="107000"/>
              </a:lnSpc>
              <a:buFont typeface="Arial" panose="020B0604020202020204" pitchFamily="34" charset="0"/>
              <a:buChar char="•"/>
            </a:pPr>
            <a:endParaRPr lang="en-AU" dirty="0"/>
          </a:p>
        </p:txBody>
      </p:sp>
    </p:spTree>
    <p:extLst>
      <p:ext uri="{BB962C8B-B14F-4D97-AF65-F5344CB8AC3E}">
        <p14:creationId xmlns:p14="http://schemas.microsoft.com/office/powerpoint/2010/main" val="243789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689658" y="970550"/>
            <a:ext cx="10782676" cy="938461"/>
          </a:xfrm>
        </p:spPr>
        <p:txBody>
          <a:bodyPr>
            <a:normAutofit/>
          </a:bodyPr>
          <a:lstStyle/>
          <a:p>
            <a:r>
              <a:rPr lang="en-AU" sz="4000" dirty="0">
                <a:latin typeface="Corbel" panose="020B0503020204020204" pitchFamily="34" charset="0"/>
              </a:rPr>
              <a:t>Common features of rollovers</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049734"/>
            <a:ext cx="10101712" cy="4808265"/>
          </a:xfrm>
        </p:spPr>
        <p:txBody>
          <a:bodyPr/>
          <a:lstStyle/>
          <a:p>
            <a:pPr marL="1066773" indent="-457189">
              <a:lnSpc>
                <a:spcPct val="107000"/>
              </a:lnSpc>
              <a:buFont typeface="Arial" panose="020B0604020202020204" pitchFamily="34" charset="0"/>
              <a:buChar char="•"/>
            </a:pPr>
            <a:r>
              <a:rPr lang="en-AU" dirty="0">
                <a:solidFill>
                  <a:schemeClr val="tx1"/>
                </a:solidFill>
              </a:rPr>
              <a:t>Later capturing gain or loss remains open – that is - asset is not rolled out of the system because it has a different character after rollover (e.g. becomes trading stock) or will be held by a taxpayer with a different status (e.g. tax exempt or non-resident). </a:t>
            </a:r>
          </a:p>
          <a:p>
            <a:pPr marL="1066773" indent="-457189">
              <a:lnSpc>
                <a:spcPct val="107000"/>
              </a:lnSpc>
              <a:buFont typeface="Arial" panose="020B0604020202020204" pitchFamily="34" charset="0"/>
              <a:buChar char="•"/>
            </a:pPr>
            <a:r>
              <a:rPr lang="en-AU" dirty="0">
                <a:solidFill>
                  <a:schemeClr val="tx1"/>
                </a:solidFill>
              </a:rPr>
              <a:t>May duplicate gains and losses e.g. replacement interests</a:t>
            </a:r>
          </a:p>
          <a:p>
            <a:pPr marL="1066773" indent="-457189">
              <a:lnSpc>
                <a:spcPct val="107000"/>
              </a:lnSpc>
              <a:buFont typeface="Arial" panose="020B0604020202020204" pitchFamily="34" charset="0"/>
              <a:buChar char="•"/>
            </a:pPr>
            <a:r>
              <a:rPr lang="en-AU" dirty="0">
                <a:solidFill>
                  <a:schemeClr val="tx1"/>
                </a:solidFill>
              </a:rPr>
              <a:t>Raise questions about time of acquisition for various purposes</a:t>
            </a:r>
          </a:p>
          <a:p>
            <a:pPr marL="1066773" indent="-457189">
              <a:lnSpc>
                <a:spcPct val="107000"/>
              </a:lnSpc>
              <a:buFont typeface="Arial" panose="020B0604020202020204" pitchFamily="34" charset="0"/>
              <a:buChar char="•"/>
            </a:pPr>
            <a:r>
              <a:rPr lang="en-AU" dirty="0">
                <a:solidFill>
                  <a:schemeClr val="tx1"/>
                </a:solidFill>
              </a:rPr>
              <a:t>Usually voluntary and a choice required but may be compulsory! </a:t>
            </a:r>
          </a:p>
          <a:p>
            <a:pPr marL="1066773" indent="-457189">
              <a:lnSpc>
                <a:spcPct val="107000"/>
              </a:lnSpc>
              <a:buFont typeface="Arial" panose="020B0604020202020204" pitchFamily="34" charset="0"/>
              <a:buChar char="•"/>
            </a:pPr>
            <a:endParaRPr lang="en-AU" dirty="0">
              <a:solidFill>
                <a:schemeClr val="tx1"/>
              </a:solidFill>
            </a:endParaRPr>
          </a:p>
          <a:p>
            <a:pPr marL="1523962" lvl="1" indent="-457189">
              <a:lnSpc>
                <a:spcPct val="107000"/>
              </a:lnSpc>
              <a:buFont typeface="Arial" panose="020B0604020202020204" pitchFamily="34" charset="0"/>
              <a:buChar char="•"/>
            </a:pPr>
            <a:endParaRPr lang="en-AU" dirty="0"/>
          </a:p>
        </p:txBody>
      </p:sp>
    </p:spTree>
    <p:extLst>
      <p:ext uri="{BB962C8B-B14F-4D97-AF65-F5344CB8AC3E}">
        <p14:creationId xmlns:p14="http://schemas.microsoft.com/office/powerpoint/2010/main" val="404826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689658" y="970550"/>
            <a:ext cx="10782676" cy="938461"/>
          </a:xfrm>
        </p:spPr>
        <p:txBody>
          <a:bodyPr>
            <a:normAutofit/>
          </a:bodyPr>
          <a:lstStyle/>
          <a:p>
            <a:r>
              <a:rPr lang="en-AU" sz="4000" dirty="0">
                <a:latin typeface="Corbel" panose="020B0503020204020204" pitchFamily="34" charset="0"/>
              </a:rPr>
              <a:t>Types of rollover</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165685"/>
            <a:ext cx="10101712" cy="3923967"/>
          </a:xfrm>
        </p:spPr>
        <p:txBody>
          <a:bodyPr/>
          <a:lstStyle/>
          <a:p>
            <a:pPr marL="609585">
              <a:lnSpc>
                <a:spcPct val="107000"/>
              </a:lnSpc>
            </a:pPr>
            <a:r>
              <a:rPr lang="en-AU" dirty="0">
                <a:solidFill>
                  <a:schemeClr val="tx1"/>
                </a:solidFill>
              </a:rPr>
              <a:t>There are several different ‘types’</a:t>
            </a:r>
          </a:p>
          <a:p>
            <a:pPr marL="1066773" indent="-457189">
              <a:lnSpc>
                <a:spcPct val="107000"/>
              </a:lnSpc>
              <a:buFont typeface="Arial" panose="020B0604020202020204" pitchFamily="34" charset="0"/>
              <a:buChar char="•"/>
            </a:pPr>
            <a:r>
              <a:rPr lang="en-AU" dirty="0">
                <a:solidFill>
                  <a:schemeClr val="tx1"/>
                </a:solidFill>
              </a:rPr>
              <a:t>Same asset</a:t>
            </a:r>
          </a:p>
          <a:p>
            <a:pPr marL="1066773" indent="-457189">
              <a:lnSpc>
                <a:spcPct val="107000"/>
              </a:lnSpc>
              <a:buFont typeface="Arial" panose="020B0604020202020204" pitchFamily="34" charset="0"/>
              <a:buChar char="•"/>
            </a:pPr>
            <a:r>
              <a:rPr lang="en-AU" dirty="0">
                <a:solidFill>
                  <a:schemeClr val="tx1"/>
                </a:solidFill>
              </a:rPr>
              <a:t>Replacement asset</a:t>
            </a:r>
          </a:p>
          <a:p>
            <a:pPr marL="1066773" indent="-457189">
              <a:lnSpc>
                <a:spcPct val="107000"/>
              </a:lnSpc>
              <a:buFont typeface="Arial" panose="020B0604020202020204" pitchFamily="34" charset="0"/>
              <a:buChar char="•"/>
            </a:pPr>
            <a:r>
              <a:rPr lang="en-AU" dirty="0">
                <a:solidFill>
                  <a:schemeClr val="tx1"/>
                </a:solidFill>
              </a:rPr>
              <a:t>Same asset and replacement asset</a:t>
            </a:r>
          </a:p>
          <a:p>
            <a:pPr marL="1066773" indent="-457189">
              <a:lnSpc>
                <a:spcPct val="107000"/>
              </a:lnSpc>
              <a:buFont typeface="Arial" panose="020B0604020202020204" pitchFamily="34" charset="0"/>
              <a:buChar char="•"/>
            </a:pPr>
            <a:r>
              <a:rPr lang="en-AU" dirty="0">
                <a:solidFill>
                  <a:schemeClr val="tx1"/>
                </a:solidFill>
              </a:rPr>
              <a:t>Things that are not strictly called ‘rollovers’ but have features of them </a:t>
            </a:r>
          </a:p>
          <a:p>
            <a:pPr marL="1523962" lvl="1" indent="-457189">
              <a:lnSpc>
                <a:spcPct val="107000"/>
              </a:lnSpc>
              <a:buFont typeface="Arial" panose="020B0604020202020204" pitchFamily="34" charset="0"/>
              <a:buChar char="•"/>
            </a:pPr>
            <a:endParaRPr lang="en-AU" dirty="0">
              <a:solidFill>
                <a:schemeClr val="tx1"/>
              </a:solidFill>
            </a:endParaRPr>
          </a:p>
          <a:p>
            <a:pPr marL="1523962" lvl="1" indent="-457189">
              <a:lnSpc>
                <a:spcPct val="107000"/>
              </a:lnSpc>
              <a:buFont typeface="Arial" panose="020B0604020202020204" pitchFamily="34" charset="0"/>
              <a:buChar char="•"/>
            </a:pPr>
            <a:endParaRPr lang="en-AU" dirty="0"/>
          </a:p>
        </p:txBody>
      </p:sp>
    </p:spTree>
    <p:extLst>
      <p:ext uri="{BB962C8B-B14F-4D97-AF65-F5344CB8AC3E}">
        <p14:creationId xmlns:p14="http://schemas.microsoft.com/office/powerpoint/2010/main" val="42823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689658" y="970550"/>
            <a:ext cx="10782676" cy="938461"/>
          </a:xfrm>
        </p:spPr>
        <p:txBody>
          <a:bodyPr>
            <a:normAutofit/>
          </a:bodyPr>
          <a:lstStyle/>
          <a:p>
            <a:r>
              <a:rPr lang="en-AU" sz="4000" dirty="0">
                <a:latin typeface="Corbel" panose="020B0503020204020204" pitchFamily="34" charset="0"/>
              </a:rPr>
              <a:t>Same asset rollover</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165685"/>
            <a:ext cx="10101712" cy="4473321"/>
          </a:xfrm>
        </p:spPr>
        <p:txBody>
          <a:bodyPr/>
          <a:lstStyle/>
          <a:p>
            <a:pPr marL="1523962" lvl="1" indent="-457189">
              <a:lnSpc>
                <a:spcPct val="107000"/>
              </a:lnSpc>
              <a:buFont typeface="Arial" panose="020B0604020202020204" pitchFamily="34" charset="0"/>
              <a:buChar char="•"/>
            </a:pPr>
            <a:endParaRPr lang="en-AU" dirty="0"/>
          </a:p>
          <a:p>
            <a:pPr marL="1066773" lvl="1">
              <a:lnSpc>
                <a:spcPct val="107000"/>
              </a:lnSpc>
            </a:pPr>
            <a:endParaRPr lang="en-AU" dirty="0"/>
          </a:p>
        </p:txBody>
      </p:sp>
      <p:sp>
        <p:nvSpPr>
          <p:cNvPr id="6" name="Rectangle 5">
            <a:extLst>
              <a:ext uri="{FF2B5EF4-FFF2-40B4-BE49-F238E27FC236}">
                <a16:creationId xmlns:a16="http://schemas.microsoft.com/office/drawing/2014/main" id="{6AECF9AC-1E0E-46F7-9ED7-E673BBE6153A}"/>
              </a:ext>
            </a:extLst>
          </p:cNvPr>
          <p:cNvSpPr/>
          <p:nvPr/>
        </p:nvSpPr>
        <p:spPr>
          <a:xfrm>
            <a:off x="1792941" y="3114595"/>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Transferor (CG/CL disregarded)</a:t>
            </a:r>
          </a:p>
        </p:txBody>
      </p:sp>
      <p:sp>
        <p:nvSpPr>
          <p:cNvPr id="7" name="Rectangle 6">
            <a:extLst>
              <a:ext uri="{FF2B5EF4-FFF2-40B4-BE49-F238E27FC236}">
                <a16:creationId xmlns:a16="http://schemas.microsoft.com/office/drawing/2014/main" id="{B158BFA6-3CAF-48EC-B66C-51CB46724E72}"/>
              </a:ext>
            </a:extLst>
          </p:cNvPr>
          <p:cNvSpPr/>
          <p:nvPr/>
        </p:nvSpPr>
        <p:spPr>
          <a:xfrm>
            <a:off x="6995885" y="3113374"/>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Transferee (rollover of pre-CGT status or CB/RCB asset)</a:t>
            </a:r>
          </a:p>
        </p:txBody>
      </p:sp>
      <p:cxnSp>
        <p:nvCxnSpPr>
          <p:cNvPr id="9" name="Straight Arrow Connector 8">
            <a:extLst>
              <a:ext uri="{FF2B5EF4-FFF2-40B4-BE49-F238E27FC236}">
                <a16:creationId xmlns:a16="http://schemas.microsoft.com/office/drawing/2014/main" id="{D10EB924-1D87-4425-AC75-1E799F8B6728}"/>
              </a:ext>
            </a:extLst>
          </p:cNvPr>
          <p:cNvCxnSpPr/>
          <p:nvPr/>
        </p:nvCxnSpPr>
        <p:spPr>
          <a:xfrm>
            <a:off x="5225143" y="3917635"/>
            <a:ext cx="127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74E3BD-42C9-4A02-9FFD-CE82E6E40D95}"/>
              </a:ext>
            </a:extLst>
          </p:cNvPr>
          <p:cNvSpPr/>
          <p:nvPr/>
        </p:nvSpPr>
        <p:spPr>
          <a:xfrm>
            <a:off x="5196116" y="2330765"/>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Asset</a:t>
            </a:r>
          </a:p>
        </p:txBody>
      </p:sp>
    </p:spTree>
    <p:extLst>
      <p:ext uri="{BB962C8B-B14F-4D97-AF65-F5344CB8AC3E}">
        <p14:creationId xmlns:p14="http://schemas.microsoft.com/office/powerpoint/2010/main" val="420336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689658" y="970550"/>
            <a:ext cx="10782676" cy="938461"/>
          </a:xfrm>
        </p:spPr>
        <p:txBody>
          <a:bodyPr>
            <a:normAutofit/>
          </a:bodyPr>
          <a:lstStyle/>
          <a:p>
            <a:r>
              <a:rPr lang="en-AU" sz="4000" dirty="0">
                <a:latin typeface="Corbel" panose="020B0503020204020204" pitchFamily="34" charset="0"/>
              </a:rPr>
              <a:t>Same asset rollover - example</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165685"/>
            <a:ext cx="10101712" cy="4473321"/>
          </a:xfrm>
        </p:spPr>
        <p:txBody>
          <a:bodyPr/>
          <a:lstStyle/>
          <a:p>
            <a:pPr marL="1523962" lvl="1" indent="-457189">
              <a:lnSpc>
                <a:spcPct val="107000"/>
              </a:lnSpc>
              <a:buFont typeface="Arial" panose="020B0604020202020204" pitchFamily="34" charset="0"/>
              <a:buChar char="•"/>
            </a:pPr>
            <a:endParaRPr lang="en-AU" dirty="0"/>
          </a:p>
          <a:p>
            <a:pPr marL="1066773" lvl="1">
              <a:lnSpc>
                <a:spcPct val="107000"/>
              </a:lnSpc>
            </a:pPr>
            <a:endParaRPr lang="en-AU" dirty="0"/>
          </a:p>
        </p:txBody>
      </p:sp>
      <p:sp>
        <p:nvSpPr>
          <p:cNvPr id="6" name="Rectangle 5">
            <a:extLst>
              <a:ext uri="{FF2B5EF4-FFF2-40B4-BE49-F238E27FC236}">
                <a16:creationId xmlns:a16="http://schemas.microsoft.com/office/drawing/2014/main" id="{6AECF9AC-1E0E-46F7-9ED7-E673BBE6153A}"/>
              </a:ext>
            </a:extLst>
          </p:cNvPr>
          <p:cNvSpPr/>
          <p:nvPr/>
        </p:nvSpPr>
        <p:spPr>
          <a:xfrm>
            <a:off x="1792941" y="3114595"/>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Transferor (post-CGT asset CB/RCB $100, MV $250)</a:t>
            </a:r>
          </a:p>
          <a:p>
            <a:pPr algn="ctr"/>
            <a:r>
              <a:rPr lang="en-GB" sz="2400" dirty="0"/>
              <a:t>CG $150 disregarded</a:t>
            </a:r>
          </a:p>
        </p:txBody>
      </p:sp>
      <p:sp>
        <p:nvSpPr>
          <p:cNvPr id="7" name="Rectangle 6">
            <a:extLst>
              <a:ext uri="{FF2B5EF4-FFF2-40B4-BE49-F238E27FC236}">
                <a16:creationId xmlns:a16="http://schemas.microsoft.com/office/drawing/2014/main" id="{B158BFA6-3CAF-48EC-B66C-51CB46724E72}"/>
              </a:ext>
            </a:extLst>
          </p:cNvPr>
          <p:cNvSpPr/>
          <p:nvPr/>
        </p:nvSpPr>
        <p:spPr>
          <a:xfrm>
            <a:off x="6995885" y="3113374"/>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Transferee  acquires for CB/RCB$100). If later sells for $400, CG $300. </a:t>
            </a:r>
          </a:p>
        </p:txBody>
      </p:sp>
      <p:cxnSp>
        <p:nvCxnSpPr>
          <p:cNvPr id="9" name="Straight Arrow Connector 8">
            <a:extLst>
              <a:ext uri="{FF2B5EF4-FFF2-40B4-BE49-F238E27FC236}">
                <a16:creationId xmlns:a16="http://schemas.microsoft.com/office/drawing/2014/main" id="{D10EB924-1D87-4425-AC75-1E799F8B6728}"/>
              </a:ext>
            </a:extLst>
          </p:cNvPr>
          <p:cNvCxnSpPr/>
          <p:nvPr/>
        </p:nvCxnSpPr>
        <p:spPr>
          <a:xfrm>
            <a:off x="5225143" y="3917635"/>
            <a:ext cx="127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74E3BD-42C9-4A02-9FFD-CE82E6E40D95}"/>
              </a:ext>
            </a:extLst>
          </p:cNvPr>
          <p:cNvSpPr/>
          <p:nvPr/>
        </p:nvSpPr>
        <p:spPr>
          <a:xfrm>
            <a:off x="5196116" y="2330765"/>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Asset</a:t>
            </a:r>
          </a:p>
        </p:txBody>
      </p:sp>
    </p:spTree>
    <p:extLst>
      <p:ext uri="{BB962C8B-B14F-4D97-AF65-F5344CB8AC3E}">
        <p14:creationId xmlns:p14="http://schemas.microsoft.com/office/powerpoint/2010/main" val="6532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090-F335-4B83-AECF-0F763435F18A}"/>
              </a:ext>
            </a:extLst>
          </p:cNvPr>
          <p:cNvSpPr>
            <a:spLocks noGrp="1"/>
          </p:cNvSpPr>
          <p:nvPr>
            <p:ph type="title"/>
          </p:nvPr>
        </p:nvSpPr>
        <p:spPr>
          <a:xfrm>
            <a:off x="689658" y="970550"/>
            <a:ext cx="10782676" cy="938461"/>
          </a:xfrm>
        </p:spPr>
        <p:txBody>
          <a:bodyPr>
            <a:normAutofit/>
          </a:bodyPr>
          <a:lstStyle/>
          <a:p>
            <a:r>
              <a:rPr lang="en-AU" sz="4000" dirty="0">
                <a:latin typeface="Corbel" panose="020B0503020204020204" pitchFamily="34" charset="0"/>
              </a:rPr>
              <a:t>Replacement asset rollover </a:t>
            </a:r>
          </a:p>
        </p:txBody>
      </p:sp>
      <p:sp>
        <p:nvSpPr>
          <p:cNvPr id="3" name="Text Placeholder 2">
            <a:extLst>
              <a:ext uri="{FF2B5EF4-FFF2-40B4-BE49-F238E27FC236}">
                <a16:creationId xmlns:a16="http://schemas.microsoft.com/office/drawing/2014/main" id="{6F19DAA5-0639-47D7-A25D-094FBC7977D6}"/>
              </a:ext>
            </a:extLst>
          </p:cNvPr>
          <p:cNvSpPr>
            <a:spLocks noGrp="1"/>
          </p:cNvSpPr>
          <p:nvPr>
            <p:ph type="body" idx="1"/>
          </p:nvPr>
        </p:nvSpPr>
        <p:spPr>
          <a:xfrm>
            <a:off x="718688" y="2165685"/>
            <a:ext cx="10101712" cy="4473321"/>
          </a:xfrm>
        </p:spPr>
        <p:txBody>
          <a:bodyPr/>
          <a:lstStyle/>
          <a:p>
            <a:pPr marL="1523962" lvl="1" indent="-457189">
              <a:lnSpc>
                <a:spcPct val="107000"/>
              </a:lnSpc>
              <a:buFont typeface="Arial" panose="020B0604020202020204" pitchFamily="34" charset="0"/>
              <a:buChar char="•"/>
            </a:pPr>
            <a:endParaRPr lang="en-AU" dirty="0"/>
          </a:p>
          <a:p>
            <a:pPr marL="1066773" lvl="1">
              <a:lnSpc>
                <a:spcPct val="107000"/>
              </a:lnSpc>
            </a:pPr>
            <a:endParaRPr lang="en-AU" dirty="0"/>
          </a:p>
        </p:txBody>
      </p:sp>
      <p:sp>
        <p:nvSpPr>
          <p:cNvPr id="6" name="Rectangle 5">
            <a:extLst>
              <a:ext uri="{FF2B5EF4-FFF2-40B4-BE49-F238E27FC236}">
                <a16:creationId xmlns:a16="http://schemas.microsoft.com/office/drawing/2014/main" id="{6AECF9AC-1E0E-46F7-9ED7-E673BBE6153A}"/>
              </a:ext>
            </a:extLst>
          </p:cNvPr>
          <p:cNvSpPr/>
          <p:nvPr/>
        </p:nvSpPr>
        <p:spPr>
          <a:xfrm>
            <a:off x="1801480" y="3609575"/>
            <a:ext cx="2940424" cy="1608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Transferor (CG/CL on original asset disregarded)</a:t>
            </a:r>
          </a:p>
        </p:txBody>
      </p:sp>
      <p:sp>
        <p:nvSpPr>
          <p:cNvPr id="7" name="Rectangle 6">
            <a:extLst>
              <a:ext uri="{FF2B5EF4-FFF2-40B4-BE49-F238E27FC236}">
                <a16:creationId xmlns:a16="http://schemas.microsoft.com/office/drawing/2014/main" id="{B158BFA6-3CAF-48EC-B66C-51CB46724E72}"/>
              </a:ext>
            </a:extLst>
          </p:cNvPr>
          <p:cNvSpPr/>
          <p:nvPr/>
        </p:nvSpPr>
        <p:spPr>
          <a:xfrm>
            <a:off x="6995885" y="3609573"/>
            <a:ext cx="2940424" cy="160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Transferee</a:t>
            </a:r>
          </a:p>
        </p:txBody>
      </p:sp>
      <p:cxnSp>
        <p:nvCxnSpPr>
          <p:cNvPr id="9" name="Straight Arrow Connector 8">
            <a:extLst>
              <a:ext uri="{FF2B5EF4-FFF2-40B4-BE49-F238E27FC236}">
                <a16:creationId xmlns:a16="http://schemas.microsoft.com/office/drawing/2014/main" id="{D10EB924-1D87-4425-AC75-1E799F8B6728}"/>
              </a:ext>
            </a:extLst>
          </p:cNvPr>
          <p:cNvCxnSpPr/>
          <p:nvPr/>
        </p:nvCxnSpPr>
        <p:spPr>
          <a:xfrm>
            <a:off x="5233681" y="4422596"/>
            <a:ext cx="127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74E3BD-42C9-4A02-9FFD-CE82E6E40D95}"/>
              </a:ext>
            </a:extLst>
          </p:cNvPr>
          <p:cNvSpPr/>
          <p:nvPr/>
        </p:nvSpPr>
        <p:spPr>
          <a:xfrm>
            <a:off x="5282559" y="4921201"/>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Original Asset</a:t>
            </a:r>
          </a:p>
        </p:txBody>
      </p:sp>
      <p:sp>
        <p:nvSpPr>
          <p:cNvPr id="13" name="Rectangle 12">
            <a:extLst>
              <a:ext uri="{FF2B5EF4-FFF2-40B4-BE49-F238E27FC236}">
                <a16:creationId xmlns:a16="http://schemas.microsoft.com/office/drawing/2014/main" id="{B558D894-301F-41EE-867F-77EA1AB2595B}"/>
              </a:ext>
            </a:extLst>
          </p:cNvPr>
          <p:cNvSpPr/>
          <p:nvPr/>
        </p:nvSpPr>
        <p:spPr>
          <a:xfrm>
            <a:off x="4516504" y="1985865"/>
            <a:ext cx="2704779" cy="1546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Replacement Asset (original asset pre-CGT status or CB/RCB)</a:t>
            </a:r>
          </a:p>
        </p:txBody>
      </p:sp>
      <p:cxnSp>
        <p:nvCxnSpPr>
          <p:cNvPr id="14" name="Straight Arrow Connector 13">
            <a:extLst>
              <a:ext uri="{FF2B5EF4-FFF2-40B4-BE49-F238E27FC236}">
                <a16:creationId xmlns:a16="http://schemas.microsoft.com/office/drawing/2014/main" id="{DC21DB36-BF02-4343-9A2C-F1FF8A2367FB}"/>
              </a:ext>
            </a:extLst>
          </p:cNvPr>
          <p:cNvCxnSpPr>
            <a:cxnSpLocks/>
          </p:cNvCxnSpPr>
          <p:nvPr/>
        </p:nvCxnSpPr>
        <p:spPr>
          <a:xfrm flipH="1">
            <a:off x="5321621" y="4098861"/>
            <a:ext cx="1094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04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1645</TotalTime>
  <Words>1112</Words>
  <Application>Microsoft Office PowerPoint</Application>
  <PresentationFormat>Widescreen</PresentationFormat>
  <Paragraphs>91</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Corbel</vt:lpstr>
      <vt:lpstr>Office Theme</vt:lpstr>
      <vt:lpstr>LAWS 8421 Income tax</vt:lpstr>
      <vt:lpstr>Content</vt:lpstr>
      <vt:lpstr>Step 4: CGT Rollovers</vt:lpstr>
      <vt:lpstr>Why?</vt:lpstr>
      <vt:lpstr>Common features of rollovers</vt:lpstr>
      <vt:lpstr>Types of rollover</vt:lpstr>
      <vt:lpstr>Same asset rollover</vt:lpstr>
      <vt:lpstr>Same asset rollover - example</vt:lpstr>
      <vt:lpstr>Replacement asset rollover </vt:lpstr>
      <vt:lpstr>Replacement asset rollover - example </vt:lpstr>
      <vt:lpstr>Same asset and replacement asset rollover </vt:lpstr>
      <vt:lpstr>Step 5 Working out the Net Capital Gain or Net Capital Loss for the year</vt:lpstr>
      <vt:lpstr>Working out the NCG: Method Statement</vt:lpstr>
      <vt:lpstr>Working out the NCL: Method Statement</vt:lpstr>
      <vt:lpstr>Calculating the NCG/NCL: An Example</vt:lpstr>
      <vt:lpstr>Determining the tax effects </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LAWS4236 Succession</dc:title>
  <dc:creator>Darryn Jensen</dc:creator>
  <cp:lastModifiedBy>Glenn Davies</cp:lastModifiedBy>
  <cp:revision>122</cp:revision>
  <cp:lastPrinted>2018-09-14T01:41:43Z</cp:lastPrinted>
  <dcterms:created xsi:type="dcterms:W3CDTF">2018-07-16T05:33:15Z</dcterms:created>
  <dcterms:modified xsi:type="dcterms:W3CDTF">2022-07-09T07:01:39Z</dcterms:modified>
</cp:coreProperties>
</file>