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12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8/07/2022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8 Partnerships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 Commercial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Partnerships less favoured than in the past – trusts and companies more often used. </a:t>
            </a:r>
          </a:p>
          <a:p>
            <a:pPr lvl="1"/>
            <a:r>
              <a:rPr lang="en-AU" dirty="0"/>
              <a:t>Joint and several unlimited liability a concern. (Some use of limited partnerships)</a:t>
            </a:r>
          </a:p>
          <a:p>
            <a:pPr lvl="1"/>
            <a:r>
              <a:rPr lang="en-AU" dirty="0"/>
              <a:t>The fact that professional firms can now incorporate in many areas has reduced reliance on the partnership structure. </a:t>
            </a:r>
          </a:p>
          <a:p>
            <a:pPr lvl="1"/>
            <a:r>
              <a:rPr lang="en-AU" dirty="0"/>
              <a:t>However, it is still widely used in the farming sector, especially for families, due to its flexibility and the possibility of introducing minor children as partners where they work in the family business.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715616"/>
            <a:ext cx="6906491" cy="5823295"/>
          </a:xfrm>
        </p:spPr>
        <p:txBody>
          <a:bodyPr anchor="ctr">
            <a:normAutofit fontScale="92500" lnSpcReduction="20000"/>
          </a:bodyPr>
          <a:lstStyle/>
          <a:p>
            <a:endParaRPr lang="en-AU" sz="2600" dirty="0"/>
          </a:p>
          <a:p>
            <a:endParaRPr lang="en-AU" sz="2600" dirty="0"/>
          </a:p>
          <a:p>
            <a:r>
              <a:rPr lang="en-AU" sz="2600" dirty="0"/>
              <a:t>Partnerships</a:t>
            </a:r>
          </a:p>
          <a:p>
            <a:r>
              <a:rPr lang="en-AU" sz="2600" dirty="0"/>
              <a:t>What is a partnership for income tax purposes?</a:t>
            </a:r>
          </a:p>
          <a:p>
            <a:r>
              <a:rPr lang="en-AU" sz="2600" dirty="0"/>
              <a:t>What are the elements of a general law partnership? </a:t>
            </a:r>
          </a:p>
          <a:p>
            <a:pPr lvl="1"/>
            <a:r>
              <a:rPr lang="en-AU" sz="2200" dirty="0"/>
              <a:t>What are the relevant constituent documents and legislative framework?</a:t>
            </a:r>
          </a:p>
          <a:p>
            <a:r>
              <a:rPr lang="en-AU" sz="2600" dirty="0"/>
              <a:t>What is a ‘tax-law (only)’ partnership and why is jointly-derived income treated in this way? </a:t>
            </a:r>
          </a:p>
          <a:p>
            <a:pPr lvl="1"/>
            <a:r>
              <a:rPr lang="en-AU" sz="2200" dirty="0"/>
              <a:t>What is the fundamental difference from a tax perspective between a general law and a tax law partnership</a:t>
            </a:r>
          </a:p>
          <a:p>
            <a:r>
              <a:rPr lang="en-AU" sz="2600" dirty="0"/>
              <a:t>Is a partnership a ‘taxpayer’ and how is partnership ‘taxable income’ assessed and how is a ‘tax loss’ treated?</a:t>
            </a:r>
          </a:p>
          <a:p>
            <a:r>
              <a:rPr lang="en-AU" sz="2600" dirty="0"/>
              <a:t>How does CGT apply in the case of partnerships?</a:t>
            </a:r>
          </a:p>
          <a:p>
            <a:r>
              <a:rPr lang="en-AU" sz="2600" dirty="0"/>
              <a:t>‘Income splitting’ and ‘alienation’ </a:t>
            </a:r>
          </a:p>
          <a:p>
            <a:r>
              <a:rPr lang="en-AU" sz="2600" dirty="0"/>
              <a:t>Commerciality: continuing role for partnerships? </a:t>
            </a:r>
          </a:p>
          <a:p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lvl="0"/>
            <a:endParaRPr lang="en-AU" sz="2600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What is a partnership for income tax purposes?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3600" dirty="0"/>
              <a:t>Defined in s995(1) ITAA 1997</a:t>
            </a:r>
          </a:p>
          <a:p>
            <a:pPr lvl="1"/>
            <a:r>
              <a:rPr lang="en-AU" sz="3600" dirty="0"/>
              <a:t>Association of persons (other than a company) carrying on business as partners or in receipt of ordinary or statutory income</a:t>
            </a:r>
          </a:p>
          <a:p>
            <a:pPr lvl="2"/>
            <a:r>
              <a:rPr lang="en-AU" sz="3200" dirty="0"/>
              <a:t>General Law Partnerships</a:t>
            </a:r>
          </a:p>
          <a:p>
            <a:pPr lvl="2"/>
            <a:r>
              <a:rPr lang="en-AU" sz="3200" dirty="0"/>
              <a:t>Tax Law (Only) Partnerships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Elements of a general law partnership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3200" dirty="0"/>
              <a:t>Business must be carried on – not just passive investment</a:t>
            </a:r>
          </a:p>
          <a:p>
            <a:pPr lvl="1"/>
            <a:r>
              <a:rPr lang="en-AU" sz="3200" dirty="0"/>
              <a:t>Must be carried on ‘in common’ – contrast ‘joint venture’</a:t>
            </a:r>
          </a:p>
          <a:p>
            <a:pPr lvl="2"/>
            <a:r>
              <a:rPr lang="en-AU" sz="2800" dirty="0"/>
              <a:t>United Dominion Corporation v Brian Pty Ltd (1985) 60 ALR 741</a:t>
            </a:r>
          </a:p>
          <a:p>
            <a:pPr lvl="1"/>
            <a:r>
              <a:rPr lang="en-AU" sz="3200" dirty="0"/>
              <a:t>Must be ‘for profit’</a:t>
            </a:r>
          </a:p>
          <a:p>
            <a:pPr lvl="1"/>
            <a:endParaRPr lang="en-AU" sz="3200" dirty="0"/>
          </a:p>
          <a:p>
            <a:pPr lvl="1"/>
            <a:r>
              <a:rPr lang="en-AU" sz="3200" dirty="0"/>
              <a:t>Applicable general law and constituent documents</a:t>
            </a:r>
          </a:p>
          <a:p>
            <a:pPr lvl="2"/>
            <a:r>
              <a:rPr lang="en-AU" sz="2800" dirty="0"/>
              <a:t>Not a separate legal entity – has tax implications!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Tax law ‘only’ partnership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3200" dirty="0"/>
              <a:t>Joint-derivation of income treated as a partnership</a:t>
            </a:r>
          </a:p>
          <a:p>
            <a:pPr lvl="2"/>
            <a:r>
              <a:rPr lang="en-AU" sz="2800" dirty="0"/>
              <a:t>Why? </a:t>
            </a:r>
          </a:p>
          <a:p>
            <a:pPr lvl="1"/>
            <a:r>
              <a:rPr lang="en-AU" sz="3200" dirty="0"/>
              <a:t>What is the key difference between a general law partnership and a tax law ‘only’ partnership in terms of the way partnership profits are treated for tax purposes</a:t>
            </a:r>
          </a:p>
          <a:p>
            <a:pPr lvl="2"/>
            <a:r>
              <a:rPr lang="en-AU" sz="2800" dirty="0"/>
              <a:t>Agreement v individual interest in property </a:t>
            </a:r>
          </a:p>
          <a:p>
            <a:pPr lvl="2"/>
            <a:r>
              <a:rPr lang="en-AU" sz="2800" dirty="0"/>
              <a:t>McDonald’s case: 87 ATC 4541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8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How is partnership income (non-CGT) taxed?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Partnership is not a legal entity and is not a ‘taxpayer’ – partners are the taxpayers. </a:t>
            </a:r>
          </a:p>
          <a:p>
            <a:pPr lvl="1"/>
            <a:r>
              <a:rPr lang="en-AU" sz="2800" dirty="0"/>
              <a:t>Step 1: ‘Net income’ (AI less AD) OR Net loss (AD less AI) of partnership is calculated as if partnership were a resident taxpayer.</a:t>
            </a:r>
          </a:p>
          <a:p>
            <a:pPr lvl="1"/>
            <a:r>
              <a:rPr lang="en-AU" sz="2800" dirty="0"/>
              <a:t>Step 2: Net income or net loss included in partners’ assessable income or deductions as the case may be. </a:t>
            </a:r>
          </a:p>
          <a:p>
            <a:pPr lvl="2"/>
            <a:r>
              <a:rPr lang="en-AU" sz="2400" dirty="0"/>
              <a:t>‘Flow –through’ entity treatment</a:t>
            </a:r>
          </a:p>
          <a:p>
            <a:pPr lvl="2"/>
            <a:r>
              <a:rPr lang="en-AU" sz="2400" dirty="0"/>
              <a:t>Entitlement based on ‘individual interest in NI or NL’ (undefined)</a:t>
            </a:r>
          </a:p>
          <a:p>
            <a:pPr lvl="3"/>
            <a:r>
              <a:rPr lang="en-AU" sz="2200" dirty="0"/>
              <a:t>Awkward mix of non-tax and tax concepts – need a ‘bridge’ unless general law and tax law numbers identical!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David and Jill are equal partners in a business. The partnership net income is $500,000. $250,000 is included in the assessable income of each of David and Jill. </a:t>
            </a:r>
          </a:p>
          <a:p>
            <a:pPr lvl="1"/>
            <a:r>
              <a:rPr lang="en-AU" dirty="0"/>
              <a:t>If the facts were different, and the assessable income was exceeded by deductions to the extent of $30,000, then each of David and Jill would have a deduction of $15,000. </a:t>
            </a:r>
          </a:p>
          <a:p>
            <a:pPr lvl="1"/>
            <a:r>
              <a:rPr lang="en-AU" dirty="0"/>
              <a:t>Returning to the original facts, assume that David was, under the partnership agreement, to be paid a salary of $100,000. This amount is not treated as an expense of the partnership or a separate amount of assessable income of David. Rather, it alters the profit share. That is, David is assessed on $100,000 plus ½ of $400,000 = $300,000. Jill is assessed on $200,000.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 CGT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At partner, not partnership, level: see s106-5 ITAA 1997</a:t>
            </a:r>
          </a:p>
          <a:p>
            <a:pPr lvl="1"/>
            <a:r>
              <a:rPr lang="en-AU" dirty="0"/>
              <a:t>General law – what does a partner have? </a:t>
            </a:r>
          </a:p>
          <a:p>
            <a:pPr lvl="1"/>
            <a:r>
              <a:rPr lang="en-AU" dirty="0"/>
              <a:t>Bifurcation for CGT purposes – see s108-5(2)(c) and (d)</a:t>
            </a:r>
          </a:p>
          <a:p>
            <a:pPr lvl="1"/>
            <a:r>
              <a:rPr lang="en-AU" dirty="0"/>
              <a:t>Examples</a:t>
            </a:r>
          </a:p>
          <a:p>
            <a:pPr lvl="1"/>
            <a:r>
              <a:rPr lang="en-AU" dirty="0"/>
              <a:t>Fractional interest assumption </a:t>
            </a:r>
          </a:p>
          <a:p>
            <a:pPr lvl="2"/>
            <a:r>
              <a:rPr lang="en-AU" dirty="0"/>
              <a:t>Is it valid: see </a:t>
            </a:r>
            <a:r>
              <a:rPr lang="en-AU" dirty="0" err="1"/>
              <a:t>Rojoda</a:t>
            </a:r>
            <a:r>
              <a:rPr lang="en-AU" dirty="0"/>
              <a:t> [2020] HCA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 b="1" dirty="0"/>
              <a:t> Tax planning, income splitting/alienation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Partnerships have provided opportunities for ‘income splitting’ and ‘alienation’ of income</a:t>
            </a:r>
          </a:p>
          <a:p>
            <a:pPr lvl="1"/>
            <a:r>
              <a:rPr lang="en-AU" dirty="0"/>
              <a:t>Everett assignment: FCT v Everett (1980) ATC 4076</a:t>
            </a:r>
          </a:p>
          <a:p>
            <a:pPr lvl="2"/>
            <a:r>
              <a:rPr lang="en-AU" dirty="0"/>
              <a:t>Not an alienation of income already derived, but an assignment of property before</a:t>
            </a:r>
          </a:p>
          <a:p>
            <a:pPr lvl="2"/>
            <a:r>
              <a:rPr lang="en-AU" dirty="0"/>
              <a:t>Not assigning personal exertion income</a:t>
            </a:r>
          </a:p>
          <a:p>
            <a:pPr lvl="3"/>
            <a:r>
              <a:rPr lang="en-AU" dirty="0"/>
              <a:t>But for contrast see decision in NZ: Hadlee v CIR (1993) which went to the Privy Council which found that no income producing property had been assigned</a:t>
            </a:r>
          </a:p>
          <a:p>
            <a:pPr lvl="2"/>
            <a:r>
              <a:rPr lang="en-AU" dirty="0"/>
              <a:t>Surprisingly, ATO has never sought to rechallenge the matter, and has never sought to apply section 260 ITAA 1936 or Part IVA to arrangements on all fours with Everett. </a:t>
            </a:r>
          </a:p>
          <a:p>
            <a:pPr lvl="2"/>
            <a:r>
              <a:rPr lang="en-AU" dirty="0"/>
              <a:t>Can assign a share of the full year’s net income just before end of income year: FCT v </a:t>
            </a:r>
            <a:r>
              <a:rPr lang="en-AU" dirty="0" err="1"/>
              <a:t>Galland</a:t>
            </a:r>
            <a:r>
              <a:rPr lang="en-AU" dirty="0"/>
              <a:t> 86 ATC 4885.   </a:t>
            </a:r>
          </a:p>
          <a:p>
            <a:pPr lvl="1"/>
            <a:r>
              <a:rPr lang="en-AU" dirty="0"/>
              <a:t>CGT implications of Everett assignment: less damaging since CGT discount introduced! </a:t>
            </a:r>
          </a:p>
          <a:p>
            <a:pPr lvl="1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6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860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LAWS 8421 Income tax</vt:lpstr>
      <vt:lpstr>Content</vt:lpstr>
      <vt:lpstr>What is a partnership for income tax purposes? </vt:lpstr>
      <vt:lpstr>Elements of a general law partnership </vt:lpstr>
      <vt:lpstr>Tax law ‘only’ partnership </vt:lpstr>
      <vt:lpstr>How is partnership income (non-CGT) taxed? </vt:lpstr>
      <vt:lpstr>Examples </vt:lpstr>
      <vt:lpstr> CGT</vt:lpstr>
      <vt:lpstr> Tax planning, income splitting/alienation</vt:lpstr>
      <vt:lpstr> Commercial context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Glenn Davies</cp:lastModifiedBy>
  <cp:revision>120</cp:revision>
  <cp:lastPrinted>2018-09-14T01:41:43Z</cp:lastPrinted>
  <dcterms:created xsi:type="dcterms:W3CDTF">2018-07-16T05:33:15Z</dcterms:created>
  <dcterms:modified xsi:type="dcterms:W3CDTF">2022-07-08T11:28:21Z</dcterms:modified>
</cp:coreProperties>
</file>