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6" r:id="rId1"/>
  </p:sldMasterIdLst>
  <p:notesMasterIdLst>
    <p:notesMasterId r:id="rId37"/>
  </p:notesMasterIdLst>
  <p:handoutMasterIdLst>
    <p:handoutMasterId r:id="rId38"/>
  </p:handoutMasterIdLst>
  <p:sldIdLst>
    <p:sldId id="256" r:id="rId2"/>
    <p:sldId id="280" r:id="rId3"/>
    <p:sldId id="305" r:id="rId4"/>
    <p:sldId id="284" r:id="rId5"/>
    <p:sldId id="341" r:id="rId6"/>
    <p:sldId id="342" r:id="rId7"/>
    <p:sldId id="285" r:id="rId8"/>
    <p:sldId id="346" r:id="rId9"/>
    <p:sldId id="347" r:id="rId10"/>
    <p:sldId id="348" r:id="rId11"/>
    <p:sldId id="349" r:id="rId12"/>
    <p:sldId id="350" r:id="rId13"/>
    <p:sldId id="351" r:id="rId14"/>
    <p:sldId id="352" r:id="rId15"/>
    <p:sldId id="353" r:id="rId16"/>
    <p:sldId id="362" r:id="rId17"/>
    <p:sldId id="314" r:id="rId18"/>
    <p:sldId id="344" r:id="rId19"/>
    <p:sldId id="257" r:id="rId20"/>
    <p:sldId id="345" r:id="rId21"/>
    <p:sldId id="343" r:id="rId22"/>
    <p:sldId id="319" r:id="rId23"/>
    <p:sldId id="354" r:id="rId24"/>
    <p:sldId id="331" r:id="rId25"/>
    <p:sldId id="324" r:id="rId26"/>
    <p:sldId id="336" r:id="rId27"/>
    <p:sldId id="338" r:id="rId28"/>
    <p:sldId id="335" r:id="rId29"/>
    <p:sldId id="286" r:id="rId30"/>
    <p:sldId id="356" r:id="rId31"/>
    <p:sldId id="357" r:id="rId32"/>
    <p:sldId id="358" r:id="rId33"/>
    <p:sldId id="359" r:id="rId34"/>
    <p:sldId id="361" r:id="rId35"/>
    <p:sldId id="355" r:id="rId36"/>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E CHEN" initials="JC"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68"/>
    <p:restoredTop sz="98086" autoAdjust="0"/>
  </p:normalViewPr>
  <p:slideViewPr>
    <p:cSldViewPr snapToGrid="0">
      <p:cViewPr varScale="1">
        <p:scale>
          <a:sx n="86" d="100"/>
          <a:sy n="86" d="100"/>
        </p:scale>
        <p:origin x="248" y="116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2898" y="-120"/>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commentAuthors" Target="commentAuthors.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 Id="rId4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Hannan" userId="10033FFF8AB221D6@LIVE.COM" providerId="AD" clId="Web-{77F9F7E2-CDB8-407A-90D8-C8BBAE444283}"/>
    <pc:docChg chg="addSld modSld modSection">
      <pc:chgData name="Mark Hannan" userId="10033FFF8AB221D6@LIVE.COM" providerId="AD" clId="Web-{77F9F7E2-CDB8-407A-90D8-C8BBAE444283}" dt="2018-03-01T09:03:09.347" v="305"/>
      <pc:docMkLst>
        <pc:docMk/>
      </pc:docMkLst>
      <pc:sldChg chg="modSp">
        <pc:chgData name="Mark Hannan" userId="10033FFF8AB221D6@LIVE.COM" providerId="AD" clId="Web-{77F9F7E2-CDB8-407A-90D8-C8BBAE444283}" dt="2018-03-01T08:59:48.782" v="102"/>
        <pc:sldMkLst>
          <pc:docMk/>
          <pc:sldMk cId="1001043130" sldId="344"/>
        </pc:sldMkLst>
        <pc:spChg chg="mod">
          <ac:chgData name="Mark Hannan" userId="10033FFF8AB221D6@LIVE.COM" providerId="AD" clId="Web-{77F9F7E2-CDB8-407A-90D8-C8BBAE444283}" dt="2018-03-01T08:59:48.782" v="102"/>
          <ac:spMkLst>
            <pc:docMk/>
            <pc:sldMk cId="1001043130" sldId="344"/>
            <ac:spMk id="3" creationId="{00000000-0000-0000-0000-000000000000}"/>
          </ac:spMkLst>
        </pc:spChg>
      </pc:sldChg>
      <pc:sldChg chg="modSp new">
        <pc:chgData name="Mark Hannan" userId="10033FFF8AB221D6@LIVE.COM" providerId="AD" clId="Web-{77F9F7E2-CDB8-407A-90D8-C8BBAE444283}" dt="2018-03-01T09:03:09.347" v="304"/>
        <pc:sldMkLst>
          <pc:docMk/>
          <pc:sldMk cId="905203478" sldId="362"/>
        </pc:sldMkLst>
        <pc:spChg chg="mod">
          <ac:chgData name="Mark Hannan" userId="10033FFF8AB221D6@LIVE.COM" providerId="AD" clId="Web-{77F9F7E2-CDB8-407A-90D8-C8BBAE444283}" dt="2018-03-01T09:01:54.440" v="263"/>
          <ac:spMkLst>
            <pc:docMk/>
            <pc:sldMk cId="905203478" sldId="362"/>
            <ac:spMk id="2" creationId="{B1E89ED6-8C65-4AFC-9F7A-884F615875DF}"/>
          </ac:spMkLst>
        </pc:spChg>
        <pc:spChg chg="mod">
          <ac:chgData name="Mark Hannan" userId="10033FFF8AB221D6@LIVE.COM" providerId="AD" clId="Web-{77F9F7E2-CDB8-407A-90D8-C8BBAE444283}" dt="2018-03-01T09:03:09.347" v="304"/>
          <ac:spMkLst>
            <pc:docMk/>
            <pc:sldMk cId="905203478" sldId="362"/>
            <ac:spMk id="3" creationId="{51DBD415-B5F6-4734-8186-6F555E63AC21}"/>
          </ac:spMkLst>
        </pc:spChg>
      </pc:sldChg>
    </pc:docChg>
  </pc:docChgLst>
  <pc:docChgLst>
    <pc:chgData name="Mark Hannan" userId="10033FFF8AB221D6@LIVE.COM" providerId="AD" clId="Web-{D0D88073-6080-4E0A-AD77-F752E5D34AC2}"/>
    <pc:docChg chg="modSld sldOrd">
      <pc:chgData name="Mark Hannan" userId="10033FFF8AB221D6@LIVE.COM" providerId="AD" clId="Web-{D0D88073-6080-4E0A-AD77-F752E5D34AC2}" dt="2018-02-22T09:56:44.611" v="12"/>
      <pc:docMkLst>
        <pc:docMk/>
      </pc:docMkLst>
      <pc:sldChg chg="modSp">
        <pc:chgData name="Mark Hannan" userId="10033FFF8AB221D6@LIVE.COM" providerId="AD" clId="Web-{D0D88073-6080-4E0A-AD77-F752E5D34AC2}" dt="2018-02-22T09:32:40.091" v="0"/>
        <pc:sldMkLst>
          <pc:docMk/>
          <pc:sldMk cId="2588057050" sldId="286"/>
        </pc:sldMkLst>
        <pc:spChg chg="mod">
          <ac:chgData name="Mark Hannan" userId="10033FFF8AB221D6@LIVE.COM" providerId="AD" clId="Web-{D0D88073-6080-4E0A-AD77-F752E5D34AC2}" dt="2018-02-22T09:32:40.091" v="0"/>
          <ac:spMkLst>
            <pc:docMk/>
            <pc:sldMk cId="2588057050" sldId="286"/>
            <ac:spMk id="2" creationId="{00000000-0000-0000-0000-000000000000}"/>
          </ac:spMkLst>
        </pc:spChg>
      </pc:sldChg>
      <pc:sldChg chg="ord">
        <pc:chgData name="Mark Hannan" userId="10033FFF8AB221D6@LIVE.COM" providerId="AD" clId="Web-{D0D88073-6080-4E0A-AD77-F752E5D34AC2}" dt="2018-02-22T09:36:18.512" v="3"/>
        <pc:sldMkLst>
          <pc:docMk/>
          <pc:sldMk cId="2883069536" sldId="336"/>
        </pc:sldMkLst>
      </pc:sldChg>
      <pc:sldChg chg="ord">
        <pc:chgData name="Mark Hannan" userId="10033FFF8AB221D6@LIVE.COM" providerId="AD" clId="Web-{D0D88073-6080-4E0A-AD77-F752E5D34AC2}" dt="2018-02-22T09:36:20.402" v="4"/>
        <pc:sldMkLst>
          <pc:docMk/>
          <pc:sldMk cId="2468192085" sldId="338"/>
        </pc:sldMkLst>
      </pc:sldChg>
      <pc:sldChg chg="modSp">
        <pc:chgData name="Mark Hannan" userId="10033FFF8AB221D6@LIVE.COM" providerId="AD" clId="Web-{D0D88073-6080-4E0A-AD77-F752E5D34AC2}" dt="2018-02-22T09:56:44.611" v="11"/>
        <pc:sldMkLst>
          <pc:docMk/>
          <pc:sldMk cId="1794874821" sldId="361"/>
        </pc:sldMkLst>
        <pc:spChg chg="mod">
          <ac:chgData name="Mark Hannan" userId="10033FFF8AB221D6@LIVE.COM" providerId="AD" clId="Web-{D0D88073-6080-4E0A-AD77-F752E5D34AC2}" dt="2018-02-22T09:56:37.330" v="5"/>
          <ac:spMkLst>
            <pc:docMk/>
            <pc:sldMk cId="1794874821" sldId="361"/>
            <ac:spMk id="2" creationId="{00000000-0000-0000-0000-000000000000}"/>
          </ac:spMkLst>
        </pc:spChg>
        <pc:spChg chg="mod">
          <ac:chgData name="Mark Hannan" userId="10033FFF8AB221D6@LIVE.COM" providerId="AD" clId="Web-{D0D88073-6080-4E0A-AD77-F752E5D34AC2}" dt="2018-02-22T09:56:44.611" v="11"/>
          <ac:spMkLst>
            <pc:docMk/>
            <pc:sldMk cId="1794874821" sldId="361"/>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512EF30B-F7F9-2744-9489-DD43A04D7DD4}" type="datetimeFigureOut">
              <a:rPr lang="en-US" smtClean="0"/>
              <a:t>3/2/18</a:t>
            </a:fld>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77453873-AC83-6243-8934-E08E335E471E}" type="slidenum">
              <a:rPr lang="en-US" smtClean="0"/>
              <a:t>‹#›</a:t>
            </a:fld>
            <a:endParaRPr lang="en-US"/>
          </a:p>
        </p:txBody>
      </p:sp>
    </p:spTree>
    <p:extLst>
      <p:ext uri="{BB962C8B-B14F-4D97-AF65-F5344CB8AC3E}">
        <p14:creationId xmlns:p14="http://schemas.microsoft.com/office/powerpoint/2010/main" val="32880803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B403BA29-7A03-D341-8CE0-4B37E2C44CFC}" type="datetimeFigureOut">
              <a:rPr lang="en-US" smtClean="0"/>
              <a:t>3/2/18</a:t>
            </a:fld>
            <a:endParaRPr lang="en-US"/>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3B8FE770-890C-DA45-AF7A-99BA8E00140B}" type="slidenum">
              <a:rPr lang="en-US" smtClean="0"/>
              <a:t>‹#›</a:t>
            </a:fld>
            <a:endParaRPr lang="en-US"/>
          </a:p>
        </p:txBody>
      </p:sp>
    </p:spTree>
    <p:extLst>
      <p:ext uri="{BB962C8B-B14F-4D97-AF65-F5344CB8AC3E}">
        <p14:creationId xmlns:p14="http://schemas.microsoft.com/office/powerpoint/2010/main" val="137304988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Accounting is a flexible major. While many accounting graduates begin their careers in public or corporate accounting positions, accounting also provides valuable skills for many other career paths. Part of the role of</a:t>
            </a:r>
            <a:r>
              <a:rPr lang="en-US" sz="1200" kern="1200" baseline="0" dirty="0">
                <a:solidFill>
                  <a:schemeClr val="tx1"/>
                </a:solidFill>
                <a:effectLst/>
                <a:latin typeface="+mn-lt"/>
                <a:ea typeface="+mn-ea"/>
                <a:cs typeface="+mn-cs"/>
              </a:rPr>
              <a:t> an accountant is to understand the business well and be able to </a:t>
            </a:r>
            <a:r>
              <a:rPr lang="en-US" sz="1200" kern="1200" dirty="0">
                <a:solidFill>
                  <a:schemeClr val="tx1"/>
                </a:solidFill>
                <a:effectLst/>
                <a:latin typeface="+mn-lt"/>
                <a:ea typeface="+mn-ea"/>
                <a:cs typeface="+mn-cs"/>
              </a:rPr>
              <a:t>explain it to others</a:t>
            </a:r>
          </a:p>
          <a:p>
            <a:r>
              <a:rPr lang="en-US" sz="1200" kern="1200" dirty="0">
                <a:solidFill>
                  <a:schemeClr val="tx1"/>
                </a:solidFill>
                <a:effectLst/>
                <a:latin typeface="+mn-lt"/>
                <a:ea typeface="+mn-ea"/>
                <a:cs typeface="+mn-cs"/>
              </a:rPr>
              <a:t>Experienced accountants can be business advisors and information specialists.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Some</a:t>
            </a:r>
            <a:r>
              <a:rPr lang="en-US" sz="1200" kern="1200" baseline="0" dirty="0">
                <a:solidFill>
                  <a:schemeClr val="tx1"/>
                </a:solidFill>
                <a:effectLst/>
                <a:latin typeface="+mn-lt"/>
                <a:ea typeface="+mn-ea"/>
                <a:cs typeface="+mn-cs"/>
              </a:rPr>
              <a:t> say Accounting is the Language of Business.</a:t>
            </a:r>
          </a:p>
          <a:p>
            <a:endParaRPr lang="en-US" sz="1200" kern="1200" baseline="0" dirty="0">
              <a:solidFill>
                <a:schemeClr val="tx1"/>
              </a:solidFill>
              <a:effectLst/>
              <a:latin typeface="+mn-lt"/>
              <a:ea typeface="+mn-ea"/>
              <a:cs typeface="+mn-cs"/>
            </a:endParaRPr>
          </a:p>
          <a:p>
            <a:r>
              <a:rPr lang="en-US" sz="1200" u="sng" kern="1200" baseline="0" dirty="0">
                <a:solidFill>
                  <a:schemeClr val="tx1"/>
                </a:solidFill>
                <a:effectLst/>
                <a:latin typeface="+mn-lt"/>
                <a:ea typeface="+mn-ea"/>
                <a:cs typeface="+mn-cs"/>
              </a:rPr>
              <a:t>About this Course</a:t>
            </a:r>
          </a:p>
          <a:p>
            <a:r>
              <a:rPr lang="en-US" sz="1200" u="none" kern="1200" baseline="0" dirty="0">
                <a:solidFill>
                  <a:schemeClr val="tx1"/>
                </a:solidFill>
                <a:effectLst/>
                <a:latin typeface="+mn-lt"/>
                <a:ea typeface="+mn-ea"/>
                <a:cs typeface="+mn-cs"/>
              </a:rPr>
              <a:t>Explain SIBT Learning (Moodle), unit guide, resources, quizzes, Glossary, online noticeboard, discussion forums, FAQs, contact information for lecturers and tutors</a:t>
            </a:r>
          </a:p>
          <a:p>
            <a:r>
              <a:rPr lang="en-US" sz="1200" u="none" kern="1200" baseline="0" dirty="0">
                <a:solidFill>
                  <a:schemeClr val="tx1"/>
                </a:solidFill>
                <a:effectLst/>
                <a:latin typeface="+mn-lt"/>
                <a:ea typeface="+mn-ea"/>
                <a:cs typeface="+mn-cs"/>
              </a:rPr>
              <a:t>Explain the Student Workbook to be used in lectures and tutorials</a:t>
            </a:r>
          </a:p>
          <a:p>
            <a:r>
              <a:rPr lang="en-US" sz="1200" u="none" kern="1200" baseline="0" dirty="0">
                <a:solidFill>
                  <a:schemeClr val="tx1"/>
                </a:solidFill>
                <a:effectLst/>
                <a:latin typeface="+mn-lt"/>
                <a:ea typeface="+mn-ea"/>
                <a:cs typeface="+mn-cs"/>
              </a:rPr>
              <a:t>Explain </a:t>
            </a:r>
            <a:r>
              <a:rPr lang="en-US" sz="1200" u="none" kern="1200" baseline="0" dirty="0" err="1">
                <a:solidFill>
                  <a:schemeClr val="tx1"/>
                </a:solidFill>
                <a:effectLst/>
                <a:latin typeface="+mn-lt"/>
                <a:ea typeface="+mn-ea"/>
                <a:cs typeface="+mn-cs"/>
              </a:rPr>
              <a:t>Socrative</a:t>
            </a:r>
            <a:r>
              <a:rPr lang="en-US" sz="1200" u="none" kern="1200" baseline="0" dirty="0">
                <a:solidFill>
                  <a:schemeClr val="tx1"/>
                </a:solidFill>
                <a:effectLst/>
                <a:latin typeface="+mn-lt"/>
                <a:ea typeface="+mn-ea"/>
                <a:cs typeface="+mn-cs"/>
              </a:rPr>
              <a:t> – you’ll need your phones in the lecture to answer some short questions so we can check how you are progressing</a:t>
            </a:r>
          </a:p>
          <a:p>
            <a:r>
              <a:rPr lang="en-US" sz="1200" u="none" kern="1200" baseline="0" dirty="0">
                <a:solidFill>
                  <a:schemeClr val="tx1"/>
                </a:solidFill>
                <a:effectLst/>
                <a:latin typeface="+mn-lt"/>
                <a:ea typeface="+mn-ea"/>
                <a:cs typeface="+mn-cs"/>
              </a:rPr>
              <a:t>Homework requirements – textbook exercises</a:t>
            </a:r>
            <a:endParaRPr lang="en-AU" sz="1200" u="non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B8FE770-890C-DA45-AF7A-99BA8E00140B}" type="slidenum">
              <a:rPr lang="en-US" smtClean="0"/>
              <a:t>1</a:t>
            </a:fld>
            <a:endParaRPr lang="en-US"/>
          </a:p>
        </p:txBody>
      </p:sp>
    </p:spTree>
    <p:extLst>
      <p:ext uri="{BB962C8B-B14F-4D97-AF65-F5344CB8AC3E}">
        <p14:creationId xmlns:p14="http://schemas.microsoft.com/office/powerpoint/2010/main" val="4149380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u="sng" dirty="0"/>
              <a:t>BUILD SLIDE</a:t>
            </a:r>
          </a:p>
          <a:p>
            <a:endParaRPr lang="en-AU" dirty="0"/>
          </a:p>
          <a:p>
            <a:r>
              <a:rPr lang="en-AU" dirty="0"/>
              <a:t>Make sure students understand the term “resources” – things that can be used in</a:t>
            </a:r>
            <a:r>
              <a:rPr lang="en-AU" baseline="0" dirty="0"/>
              <a:t> a business to do business (people are resources)</a:t>
            </a:r>
          </a:p>
          <a:p>
            <a:endParaRPr lang="en-AU" baseline="0" dirty="0"/>
          </a:p>
          <a:p>
            <a:r>
              <a:rPr lang="en-AU" dirty="0"/>
              <a:t>Add this definition </a:t>
            </a:r>
            <a:r>
              <a:rPr lang="en-AU" u="sng" dirty="0"/>
              <a:t>to student workbook</a:t>
            </a:r>
          </a:p>
          <a:p>
            <a:pPr marL="0" indent="0" algn="just">
              <a:buNone/>
            </a:pPr>
            <a:r>
              <a:rPr lang="en-US" altLang="zh-CN" sz="1200" dirty="0"/>
              <a:t>Liabilities are </a:t>
            </a:r>
            <a:r>
              <a:rPr lang="en-US" altLang="zh-CN" sz="1200" b="1" dirty="0">
                <a:solidFill>
                  <a:srgbClr val="FF0000"/>
                </a:solidFill>
              </a:rPr>
              <a:t>present obligations </a:t>
            </a:r>
            <a:r>
              <a:rPr lang="en-US" altLang="zh-CN" sz="1200" dirty="0"/>
              <a:t>of an entity </a:t>
            </a:r>
            <a:r>
              <a:rPr lang="en-US" altLang="zh-CN" sz="1200" b="1" dirty="0">
                <a:solidFill>
                  <a:srgbClr val="FF0000"/>
                </a:solidFill>
              </a:rPr>
              <a:t>arising from past events</a:t>
            </a:r>
            <a:r>
              <a:rPr lang="en-US" altLang="zh-CN" sz="1200" dirty="0"/>
              <a:t>, the settlement of which is expected to result in an </a:t>
            </a:r>
            <a:r>
              <a:rPr lang="en-US" altLang="zh-CN" sz="1200" b="1" dirty="0">
                <a:solidFill>
                  <a:srgbClr val="FF0000"/>
                </a:solidFill>
              </a:rPr>
              <a:t>outflow from </a:t>
            </a:r>
            <a:r>
              <a:rPr lang="en-US" altLang="zh-CN" sz="1200" dirty="0"/>
              <a:t>the entity of resources embodying </a:t>
            </a:r>
            <a:r>
              <a:rPr lang="en-US" altLang="zh-CN" sz="1200" b="1" dirty="0">
                <a:solidFill>
                  <a:srgbClr val="FF0000"/>
                </a:solidFill>
              </a:rPr>
              <a:t>economic benefits</a:t>
            </a:r>
            <a:r>
              <a:rPr lang="en-US" altLang="zh-CN" sz="1200" dirty="0"/>
              <a:t>”</a:t>
            </a:r>
          </a:p>
          <a:p>
            <a:pPr marL="0" indent="0" algn="r">
              <a:buNone/>
            </a:pPr>
            <a:r>
              <a:rPr lang="en-US" altLang="zh-CN" sz="1100" dirty="0"/>
              <a:t>[International Financial Reporting Standards – Conceptual </a:t>
            </a:r>
          </a:p>
          <a:p>
            <a:pPr marL="0" indent="0" algn="r">
              <a:buNone/>
            </a:pPr>
            <a:r>
              <a:rPr lang="en-US" altLang="zh-CN" sz="1100" dirty="0"/>
              <a:t>Framework]</a:t>
            </a:r>
          </a:p>
          <a:p>
            <a:endParaRPr lang="en-AU" dirty="0"/>
          </a:p>
        </p:txBody>
      </p:sp>
      <p:sp>
        <p:nvSpPr>
          <p:cNvPr id="4" name="Slide Number Placeholder 3"/>
          <p:cNvSpPr>
            <a:spLocks noGrp="1"/>
          </p:cNvSpPr>
          <p:nvPr>
            <p:ph type="sldNum" sz="quarter" idx="10"/>
          </p:nvPr>
        </p:nvSpPr>
        <p:spPr/>
        <p:txBody>
          <a:bodyPr/>
          <a:lstStyle/>
          <a:p>
            <a:fld id="{3B8FE770-890C-DA45-AF7A-99BA8E00140B}" type="slidenum">
              <a:rPr lang="en-US" smtClean="0"/>
              <a:t>19</a:t>
            </a:fld>
            <a:endParaRPr lang="en-US"/>
          </a:p>
        </p:txBody>
      </p:sp>
    </p:spTree>
    <p:extLst>
      <p:ext uri="{BB962C8B-B14F-4D97-AF65-F5344CB8AC3E}">
        <p14:creationId xmlns:p14="http://schemas.microsoft.com/office/powerpoint/2010/main" val="3033274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u="sng" dirty="0"/>
              <a:t>BUILD SLIDE</a:t>
            </a:r>
          </a:p>
          <a:p>
            <a:endParaRPr lang="en-AU" dirty="0"/>
          </a:p>
          <a:p>
            <a:r>
              <a:rPr lang="en-AU" dirty="0"/>
              <a:t>Make sure students understand the term “resources” – things that can be used in</a:t>
            </a:r>
            <a:r>
              <a:rPr lang="en-AU" baseline="0" dirty="0"/>
              <a:t> a business to do business (people are resources)</a:t>
            </a:r>
          </a:p>
          <a:p>
            <a:endParaRPr lang="en-AU" baseline="0" dirty="0"/>
          </a:p>
          <a:p>
            <a:r>
              <a:rPr lang="en-AU" dirty="0"/>
              <a:t>Add this definition </a:t>
            </a:r>
            <a:r>
              <a:rPr lang="en-AU" u="sng" dirty="0"/>
              <a:t>to student workbook</a:t>
            </a:r>
          </a:p>
          <a:p>
            <a:pPr marL="0" indent="0" algn="just">
              <a:buNone/>
            </a:pPr>
            <a:r>
              <a:rPr lang="en-US" altLang="zh-CN" sz="1200" dirty="0"/>
              <a:t>Liabilities are </a:t>
            </a:r>
            <a:r>
              <a:rPr lang="en-US" altLang="zh-CN" sz="1200" b="1" dirty="0">
                <a:solidFill>
                  <a:srgbClr val="FF0000"/>
                </a:solidFill>
              </a:rPr>
              <a:t>present obligations </a:t>
            </a:r>
            <a:r>
              <a:rPr lang="en-US" altLang="zh-CN" sz="1200" dirty="0"/>
              <a:t>of an entity </a:t>
            </a:r>
            <a:r>
              <a:rPr lang="en-US" altLang="zh-CN" sz="1200" b="1" dirty="0">
                <a:solidFill>
                  <a:srgbClr val="FF0000"/>
                </a:solidFill>
              </a:rPr>
              <a:t>arising from past events</a:t>
            </a:r>
            <a:r>
              <a:rPr lang="en-US" altLang="zh-CN" sz="1200" dirty="0"/>
              <a:t>, the settlement of which is expected to result in an </a:t>
            </a:r>
            <a:r>
              <a:rPr lang="en-US" altLang="zh-CN" sz="1200" b="1" dirty="0">
                <a:solidFill>
                  <a:srgbClr val="FF0000"/>
                </a:solidFill>
              </a:rPr>
              <a:t>outflow from </a:t>
            </a:r>
            <a:r>
              <a:rPr lang="en-US" altLang="zh-CN" sz="1200" dirty="0"/>
              <a:t>the entity of resources embodying </a:t>
            </a:r>
            <a:r>
              <a:rPr lang="en-US" altLang="zh-CN" sz="1200" b="1" dirty="0">
                <a:solidFill>
                  <a:srgbClr val="FF0000"/>
                </a:solidFill>
              </a:rPr>
              <a:t>economic benefits</a:t>
            </a:r>
            <a:r>
              <a:rPr lang="en-US" altLang="zh-CN" sz="1200" dirty="0"/>
              <a:t>”</a:t>
            </a:r>
          </a:p>
          <a:p>
            <a:pPr marL="0" indent="0" algn="r">
              <a:buNone/>
            </a:pPr>
            <a:r>
              <a:rPr lang="en-US" altLang="zh-CN" sz="1100" dirty="0"/>
              <a:t>[International Financial Reporting Standards – Conceptual </a:t>
            </a:r>
          </a:p>
          <a:p>
            <a:pPr marL="0" indent="0" algn="r">
              <a:buNone/>
            </a:pPr>
            <a:r>
              <a:rPr lang="en-US" altLang="zh-CN" sz="1100" dirty="0"/>
              <a:t>Framework]</a:t>
            </a:r>
          </a:p>
          <a:p>
            <a:endParaRPr lang="en-AU" dirty="0"/>
          </a:p>
        </p:txBody>
      </p:sp>
      <p:sp>
        <p:nvSpPr>
          <p:cNvPr id="4" name="Slide Number Placeholder 3"/>
          <p:cNvSpPr>
            <a:spLocks noGrp="1"/>
          </p:cNvSpPr>
          <p:nvPr>
            <p:ph type="sldNum" sz="quarter" idx="10"/>
          </p:nvPr>
        </p:nvSpPr>
        <p:spPr/>
        <p:txBody>
          <a:bodyPr/>
          <a:lstStyle/>
          <a:p>
            <a:fld id="{3B8FE770-890C-DA45-AF7A-99BA8E00140B}" type="slidenum">
              <a:rPr lang="en-US" smtClean="0"/>
              <a:t>20</a:t>
            </a:fld>
            <a:endParaRPr lang="en-US"/>
          </a:p>
        </p:txBody>
      </p:sp>
    </p:spTree>
    <p:extLst>
      <p:ext uri="{BB962C8B-B14F-4D97-AF65-F5344CB8AC3E}">
        <p14:creationId xmlns:p14="http://schemas.microsoft.com/office/powerpoint/2010/main" val="1501677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u="sng" dirty="0"/>
              <a:t>BUILD SLIDE</a:t>
            </a:r>
          </a:p>
          <a:p>
            <a:endParaRPr lang="en-AU" dirty="0"/>
          </a:p>
          <a:p>
            <a:r>
              <a:rPr lang="en-AU" dirty="0"/>
              <a:t>Make sure students understand the term “resources” – things that can be used in</a:t>
            </a:r>
            <a:r>
              <a:rPr lang="en-AU" baseline="0" dirty="0"/>
              <a:t> a business to do business (people are resources)</a:t>
            </a:r>
          </a:p>
          <a:p>
            <a:endParaRPr lang="en-AU" baseline="0" dirty="0"/>
          </a:p>
          <a:p>
            <a:r>
              <a:rPr lang="en-AU" dirty="0"/>
              <a:t>Add this definition </a:t>
            </a:r>
            <a:r>
              <a:rPr lang="en-AU" u="sng" dirty="0"/>
              <a:t>to student workbook</a:t>
            </a:r>
          </a:p>
          <a:p>
            <a:pPr marL="0" indent="0" algn="just">
              <a:buNone/>
            </a:pPr>
            <a:r>
              <a:rPr lang="en-US" altLang="zh-CN" sz="1200" dirty="0"/>
              <a:t>Liabilities are </a:t>
            </a:r>
            <a:r>
              <a:rPr lang="en-US" altLang="zh-CN" sz="1200" b="1" dirty="0">
                <a:solidFill>
                  <a:srgbClr val="FF0000"/>
                </a:solidFill>
              </a:rPr>
              <a:t>present obligations </a:t>
            </a:r>
            <a:r>
              <a:rPr lang="en-US" altLang="zh-CN" sz="1200" dirty="0"/>
              <a:t>of an entity </a:t>
            </a:r>
            <a:r>
              <a:rPr lang="en-US" altLang="zh-CN" sz="1200" b="1" dirty="0">
                <a:solidFill>
                  <a:srgbClr val="FF0000"/>
                </a:solidFill>
              </a:rPr>
              <a:t>arising from past events</a:t>
            </a:r>
            <a:r>
              <a:rPr lang="en-US" altLang="zh-CN" sz="1200" dirty="0"/>
              <a:t>, the settlement of which is expected to result in an </a:t>
            </a:r>
            <a:r>
              <a:rPr lang="en-US" altLang="zh-CN" sz="1200" b="1" dirty="0">
                <a:solidFill>
                  <a:srgbClr val="FF0000"/>
                </a:solidFill>
              </a:rPr>
              <a:t>outflow from </a:t>
            </a:r>
            <a:r>
              <a:rPr lang="en-US" altLang="zh-CN" sz="1200" dirty="0"/>
              <a:t>the entity of resources embodying </a:t>
            </a:r>
            <a:r>
              <a:rPr lang="en-US" altLang="zh-CN" sz="1200" b="1" dirty="0">
                <a:solidFill>
                  <a:srgbClr val="FF0000"/>
                </a:solidFill>
              </a:rPr>
              <a:t>economic benefits</a:t>
            </a:r>
            <a:r>
              <a:rPr lang="en-US" altLang="zh-CN" sz="1200" dirty="0"/>
              <a:t>”</a:t>
            </a:r>
          </a:p>
          <a:p>
            <a:pPr marL="0" indent="0" algn="r">
              <a:buNone/>
            </a:pPr>
            <a:r>
              <a:rPr lang="en-US" altLang="zh-CN" sz="1100" dirty="0"/>
              <a:t>[International Financial Reporting Standards – Conceptual </a:t>
            </a:r>
          </a:p>
          <a:p>
            <a:pPr marL="0" indent="0" algn="r">
              <a:buNone/>
            </a:pPr>
            <a:r>
              <a:rPr lang="en-US" altLang="zh-CN" sz="1100" dirty="0"/>
              <a:t>Framework]</a:t>
            </a:r>
          </a:p>
          <a:p>
            <a:endParaRPr lang="en-AU" dirty="0"/>
          </a:p>
        </p:txBody>
      </p:sp>
      <p:sp>
        <p:nvSpPr>
          <p:cNvPr id="4" name="Slide Number Placeholder 3"/>
          <p:cNvSpPr>
            <a:spLocks noGrp="1"/>
          </p:cNvSpPr>
          <p:nvPr>
            <p:ph type="sldNum" sz="quarter" idx="10"/>
          </p:nvPr>
        </p:nvSpPr>
        <p:spPr/>
        <p:txBody>
          <a:bodyPr/>
          <a:lstStyle/>
          <a:p>
            <a:fld id="{3B8FE770-890C-DA45-AF7A-99BA8E00140B}" type="slidenum">
              <a:rPr lang="en-US" smtClean="0"/>
              <a:t>21</a:t>
            </a:fld>
            <a:endParaRPr lang="en-US"/>
          </a:p>
        </p:txBody>
      </p:sp>
    </p:spTree>
    <p:extLst>
      <p:ext uri="{BB962C8B-B14F-4D97-AF65-F5344CB8AC3E}">
        <p14:creationId xmlns:p14="http://schemas.microsoft.com/office/powerpoint/2010/main" val="253843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u="sng" dirty="0"/>
              <a:t>SLIDE BUILD</a:t>
            </a:r>
          </a:p>
          <a:p>
            <a:endParaRPr lang="en-AU" u="sng" dirty="0"/>
          </a:p>
          <a:p>
            <a:r>
              <a:rPr lang="en-AU" i="0" u="none" dirty="0"/>
              <a:t>The accounting equation is a key principle of accounting. It must always</a:t>
            </a:r>
            <a:r>
              <a:rPr lang="en-AU" i="0" u="none" baseline="0" dirty="0"/>
              <a:t> balance.</a:t>
            </a:r>
            <a:endParaRPr lang="en-AU" i="0" u="none" dirty="0"/>
          </a:p>
          <a:p>
            <a:endParaRPr lang="en-AU" i="0" u="none" dirty="0"/>
          </a:p>
          <a:p>
            <a:r>
              <a:rPr lang="en-AU" i="0" u="none" dirty="0"/>
              <a:t>Click</a:t>
            </a:r>
          </a:p>
          <a:p>
            <a:r>
              <a:rPr lang="en-AU" i="0" u="none" dirty="0"/>
              <a:t>It is just a maths equation</a:t>
            </a:r>
          </a:p>
          <a:p>
            <a:pPr marL="0" marR="0" indent="0" algn="l" defTabSz="457200" rtl="0" eaLnBrk="1" fontAlgn="auto" latinLnBrk="0" hangingPunct="1">
              <a:lnSpc>
                <a:spcPct val="100000"/>
              </a:lnSpc>
              <a:spcBef>
                <a:spcPts val="0"/>
              </a:spcBef>
              <a:spcAft>
                <a:spcPts val="0"/>
              </a:spcAft>
              <a:buClrTx/>
              <a:buSzTx/>
              <a:buFontTx/>
              <a:buNone/>
              <a:tabLst/>
              <a:defRPr/>
            </a:pPr>
            <a:endParaRPr lang="en-AU" i="0" u="none"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AU" i="0" u="none" baseline="0" dirty="0"/>
              <a:t>SAY:  Assets less liabilities = net assets = equity</a:t>
            </a:r>
          </a:p>
          <a:p>
            <a:endParaRPr lang="en-AU" i="0" u="none" dirty="0"/>
          </a:p>
          <a:p>
            <a:r>
              <a:rPr lang="en-AU" dirty="0"/>
              <a:t>Ask students what is the purpose of having</a:t>
            </a:r>
            <a:r>
              <a:rPr lang="en-AU" baseline="0" dirty="0"/>
              <a:t> assets in a business?? Answer =They must make a profit</a:t>
            </a:r>
          </a:p>
          <a:p>
            <a:r>
              <a:rPr lang="en-AU" baseline="0" dirty="0"/>
              <a:t>And that profit is used to …pay loans, expenses</a:t>
            </a:r>
          </a:p>
          <a:p>
            <a:endParaRPr lang="en-AU" baseline="0" dirty="0"/>
          </a:p>
          <a:p>
            <a:endParaRPr lang="en-AU" i="0" u="none" dirty="0"/>
          </a:p>
        </p:txBody>
      </p:sp>
      <p:sp>
        <p:nvSpPr>
          <p:cNvPr id="4" name="Slide Number Placeholder 3"/>
          <p:cNvSpPr>
            <a:spLocks noGrp="1"/>
          </p:cNvSpPr>
          <p:nvPr>
            <p:ph type="sldNum" sz="quarter" idx="10"/>
          </p:nvPr>
        </p:nvSpPr>
        <p:spPr/>
        <p:txBody>
          <a:bodyPr/>
          <a:lstStyle/>
          <a:p>
            <a:fld id="{3B8FE770-890C-DA45-AF7A-99BA8E00140B}" type="slidenum">
              <a:rPr lang="en-US" smtClean="0"/>
              <a:t>22</a:t>
            </a:fld>
            <a:endParaRPr lang="en-US"/>
          </a:p>
        </p:txBody>
      </p:sp>
    </p:spTree>
    <p:extLst>
      <p:ext uri="{BB962C8B-B14F-4D97-AF65-F5344CB8AC3E}">
        <p14:creationId xmlns:p14="http://schemas.microsoft.com/office/powerpoint/2010/main" val="134692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u="sng" baseline="0" dirty="0"/>
              <a:t>BUILD SLIDE</a:t>
            </a:r>
          </a:p>
          <a:p>
            <a:pPr marL="0" marR="0" indent="0" algn="l" defTabSz="457200" rtl="0" eaLnBrk="1" fontAlgn="auto" latinLnBrk="0" hangingPunct="1">
              <a:lnSpc>
                <a:spcPct val="100000"/>
              </a:lnSpc>
              <a:spcBef>
                <a:spcPts val="0"/>
              </a:spcBef>
              <a:spcAft>
                <a:spcPts val="0"/>
              </a:spcAft>
              <a:buClrTx/>
              <a:buSzTx/>
              <a:buFontTx/>
              <a:buNone/>
              <a:tabLst/>
              <a:defRPr/>
            </a:pPr>
            <a:r>
              <a:rPr lang="en-AU" dirty="0"/>
              <a:t>ASK: what do we mean by equity in a business?</a:t>
            </a:r>
          </a:p>
          <a:p>
            <a:endParaRPr lang="en-AU" baseline="0" dirty="0"/>
          </a:p>
          <a:p>
            <a:r>
              <a:rPr lang="en-AU" baseline="0" dirty="0"/>
              <a:t>Equity consists of 4 accounts.</a:t>
            </a:r>
          </a:p>
          <a:p>
            <a:r>
              <a:rPr lang="en-AU" baseline="0" dirty="0"/>
              <a:t>Let’s look at what each of these is.</a:t>
            </a:r>
          </a:p>
          <a:p>
            <a:r>
              <a:rPr lang="en-AU" baseline="0" dirty="0"/>
              <a:t>Capital - </a:t>
            </a:r>
          </a:p>
          <a:p>
            <a:r>
              <a:rPr lang="en-AU" baseline="0" dirty="0"/>
              <a:t>Drawings</a:t>
            </a:r>
          </a:p>
          <a:p>
            <a:r>
              <a:rPr lang="en-AU" baseline="0" dirty="0"/>
              <a:t>Income (or revenue)</a:t>
            </a:r>
          </a:p>
          <a:p>
            <a:r>
              <a:rPr lang="en-AU" baseline="0" dirty="0"/>
              <a:t>Expense</a:t>
            </a:r>
          </a:p>
          <a:p>
            <a:endParaRPr lang="en-AU" baseline="0" dirty="0"/>
          </a:p>
          <a:p>
            <a:r>
              <a:rPr lang="en-AU" baseline="0" dirty="0"/>
              <a:t>Provide a meaning for each.</a:t>
            </a:r>
          </a:p>
          <a:p>
            <a:r>
              <a:rPr lang="en-AU" baseline="0" dirty="0"/>
              <a:t>Give examples of each and ask students for other examples of each too. </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b="1" dirty="0"/>
              <a:t>drawings</a:t>
            </a:r>
            <a:r>
              <a:rPr lang="en-US" altLang="zh-CN" sz="1200" dirty="0"/>
              <a:t> – taking any asset out of the business for private use</a:t>
            </a:r>
          </a:p>
          <a:p>
            <a:r>
              <a:rPr lang="en-AU" dirty="0"/>
              <a:t>Explain DRAWS = take out</a:t>
            </a:r>
          </a:p>
          <a:p>
            <a:endParaRPr lang="en-AU" dirty="0"/>
          </a:p>
          <a:p>
            <a:r>
              <a:rPr lang="en-AU" dirty="0"/>
              <a:t>Ask what happens</a:t>
            </a:r>
            <a:r>
              <a:rPr lang="en-AU" baseline="0" dirty="0"/>
              <a:t> if Adele keeps taking money out of the business.</a:t>
            </a:r>
          </a:p>
          <a:p>
            <a:endParaRPr lang="en-AU" baseline="0" dirty="0"/>
          </a:p>
          <a:p>
            <a:r>
              <a:rPr lang="en-AU" baseline="0" dirty="0"/>
              <a:t>Explain that Drawings can be any asset </a:t>
            </a:r>
            <a:r>
              <a:rPr lang="en-AU" baseline="0" dirty="0" err="1"/>
              <a:t>eg</a:t>
            </a:r>
            <a:r>
              <a:rPr lang="en-AU" baseline="0" dirty="0"/>
              <a:t> a computer she decides to keep at home</a:t>
            </a:r>
            <a:endParaRPr lang="zh-CN" altLang="en-US" sz="1200" dirty="0">
              <a:solidFill>
                <a:srgbClr val="FF0000"/>
              </a:solidFill>
            </a:endParaRPr>
          </a:p>
          <a:p>
            <a:endParaRPr lang="en-AU" baseline="0" dirty="0"/>
          </a:p>
          <a:p>
            <a:endParaRPr lang="en-AU" baseline="0" dirty="0"/>
          </a:p>
          <a:p>
            <a:r>
              <a:rPr lang="en-AU" baseline="0" dirty="0"/>
              <a:t>Question: If the business owner puts money into the business, is this income? </a:t>
            </a:r>
          </a:p>
          <a:p>
            <a:r>
              <a:rPr lang="en-AU" baseline="0" dirty="0"/>
              <a:t>Ask students for a show of Hands -  up yes, hands up No</a:t>
            </a:r>
          </a:p>
          <a:p>
            <a:endParaRPr lang="en-AU" baseline="0" dirty="0"/>
          </a:p>
          <a:p>
            <a:r>
              <a:rPr lang="en-AU" baseline="0" dirty="0"/>
              <a:t>ASK: how does each of these affect the Equity in a business?</a:t>
            </a:r>
          </a:p>
          <a:p>
            <a:endParaRPr lang="en-AU" baseline="0" dirty="0"/>
          </a:p>
          <a:p>
            <a:r>
              <a:rPr lang="en-AU" baseline="0" dirty="0"/>
              <a:t>CLICK: to reveal how each one affects equity </a:t>
            </a:r>
          </a:p>
          <a:p>
            <a:endParaRPr lang="en-AU" baseline="0" dirty="0"/>
          </a:p>
          <a:p>
            <a:r>
              <a:rPr lang="en-AU" baseline="0" dirty="0"/>
              <a:t>Explain the Income – Expenses = profit/loss</a:t>
            </a:r>
          </a:p>
          <a:p>
            <a:endParaRPr lang="en-AU" baseline="0" dirty="0"/>
          </a:p>
        </p:txBody>
      </p:sp>
      <p:sp>
        <p:nvSpPr>
          <p:cNvPr id="4" name="Slide Number Placeholder 3"/>
          <p:cNvSpPr>
            <a:spLocks noGrp="1"/>
          </p:cNvSpPr>
          <p:nvPr>
            <p:ph type="sldNum" sz="quarter" idx="10"/>
          </p:nvPr>
        </p:nvSpPr>
        <p:spPr/>
        <p:txBody>
          <a:bodyPr/>
          <a:lstStyle/>
          <a:p>
            <a:fld id="{3B8FE770-890C-DA45-AF7A-99BA8E00140B}" type="slidenum">
              <a:rPr lang="en-US" smtClean="0"/>
              <a:t>24</a:t>
            </a:fld>
            <a:endParaRPr lang="en-US"/>
          </a:p>
        </p:txBody>
      </p:sp>
    </p:spTree>
    <p:extLst>
      <p:ext uri="{BB962C8B-B14F-4D97-AF65-F5344CB8AC3E}">
        <p14:creationId xmlns:p14="http://schemas.microsoft.com/office/powerpoint/2010/main" val="37557497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u="sng" baseline="0" dirty="0"/>
              <a:t>BUILD SLIDE</a:t>
            </a:r>
          </a:p>
          <a:p>
            <a:endParaRPr lang="en-AU" u="sng" baseline="0" dirty="0"/>
          </a:p>
          <a:p>
            <a:r>
              <a:rPr lang="en-AU" u="none" baseline="0" dirty="0"/>
              <a:t>We will be learning how to prepare 3 financial statements.</a:t>
            </a:r>
          </a:p>
          <a:p>
            <a:r>
              <a:rPr lang="en-AU" u="none" baseline="0" dirty="0"/>
              <a:t>Let’s see where the information for these statements come from.</a:t>
            </a:r>
          </a:p>
          <a:p>
            <a:endParaRPr lang="en-AU" u="sng" baseline="0" dirty="0"/>
          </a:p>
          <a:p>
            <a:r>
              <a:rPr lang="en-AU" u="none" baseline="0" dirty="0"/>
              <a:t>1 Balance Sheet</a:t>
            </a:r>
          </a:p>
          <a:p>
            <a:endParaRPr lang="en-AU" u="none" baseline="0" dirty="0"/>
          </a:p>
          <a:p>
            <a:r>
              <a:rPr lang="en-AU" u="none" baseline="0" dirty="0"/>
              <a:t>2. Income Statement</a:t>
            </a:r>
          </a:p>
          <a:p>
            <a:endParaRPr lang="en-AU" u="none" baseline="0" dirty="0"/>
          </a:p>
          <a:p>
            <a:r>
              <a:rPr lang="en-AU" u="none" baseline="0" dirty="0"/>
              <a:t>3. Change in Equity Statement</a:t>
            </a:r>
          </a:p>
          <a:p>
            <a:r>
              <a:rPr lang="en-AU" u="none" baseline="0" dirty="0"/>
              <a:t>The four equity accounts together go to the Change in Equity Statements</a:t>
            </a:r>
          </a:p>
          <a:p>
            <a:endParaRPr lang="en-AU" u="none" baseline="0" dirty="0"/>
          </a:p>
        </p:txBody>
      </p:sp>
      <p:sp>
        <p:nvSpPr>
          <p:cNvPr id="4" name="Slide Number Placeholder 3"/>
          <p:cNvSpPr>
            <a:spLocks noGrp="1"/>
          </p:cNvSpPr>
          <p:nvPr>
            <p:ph type="sldNum" sz="quarter" idx="10"/>
          </p:nvPr>
        </p:nvSpPr>
        <p:spPr/>
        <p:txBody>
          <a:bodyPr/>
          <a:lstStyle/>
          <a:p>
            <a:fld id="{3B8FE770-890C-DA45-AF7A-99BA8E00140B}" type="slidenum">
              <a:rPr lang="en-US" smtClean="0"/>
              <a:t>25</a:t>
            </a:fld>
            <a:endParaRPr lang="en-US"/>
          </a:p>
        </p:txBody>
      </p:sp>
    </p:spTree>
    <p:extLst>
      <p:ext uri="{BB962C8B-B14F-4D97-AF65-F5344CB8AC3E}">
        <p14:creationId xmlns:p14="http://schemas.microsoft.com/office/powerpoint/2010/main" val="37557497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r>
              <a:rPr lang="en-AU" dirty="0"/>
              <a:t>Sample Income Statement</a:t>
            </a:r>
          </a:p>
          <a:p>
            <a:r>
              <a:rPr lang="en-AU" dirty="0"/>
              <a:t>What is the purpose of these accounts? – what do they tell us?</a:t>
            </a:r>
          </a:p>
          <a:p>
            <a:r>
              <a:rPr lang="en-AU" dirty="0"/>
              <a:t>Who</a:t>
            </a:r>
            <a:r>
              <a:rPr lang="en-AU" baseline="0" dirty="0"/>
              <a:t> is interested in this information? Elicit business owner, staff, other companies, investors, banks – for a loan approval, </a:t>
            </a:r>
            <a:r>
              <a:rPr lang="en-AU" baseline="0" dirty="0" err="1"/>
              <a:t>governments,Tax</a:t>
            </a:r>
            <a:r>
              <a:rPr lang="en-AU" baseline="0" dirty="0"/>
              <a:t> Office</a:t>
            </a:r>
            <a:endParaRPr lang="en-AU" dirty="0"/>
          </a:p>
          <a:p>
            <a:endParaRPr lang="en-AU" dirty="0"/>
          </a:p>
          <a:p>
            <a:r>
              <a:rPr lang="en-AU" sz="1200" b="0" i="0" u="none" strike="noStrike" kern="1200" baseline="0" dirty="0">
                <a:solidFill>
                  <a:schemeClr val="tx1"/>
                </a:solidFill>
                <a:latin typeface="+mn-lt"/>
                <a:ea typeface="+mn-ea"/>
                <a:cs typeface="+mn-cs"/>
              </a:rPr>
              <a:t>Income / Revenue: what the business earns, represents an increase in the wealth of the owners. </a:t>
            </a:r>
          </a:p>
          <a:p>
            <a:r>
              <a:rPr lang="en-AU" sz="1200" b="0" i="0" u="none" strike="noStrike" kern="1200" baseline="0" dirty="0">
                <a:solidFill>
                  <a:schemeClr val="tx1"/>
                </a:solidFill>
                <a:latin typeface="+mn-lt"/>
                <a:ea typeface="+mn-ea"/>
                <a:cs typeface="+mn-cs"/>
              </a:rPr>
              <a:t>Examples: sales revenue</a:t>
            </a:r>
          </a:p>
          <a:p>
            <a:r>
              <a:rPr lang="en-AU" sz="1200" b="0" i="0" u="none" strike="noStrike" kern="1200" baseline="0" dirty="0">
                <a:solidFill>
                  <a:schemeClr val="tx1"/>
                </a:solidFill>
                <a:latin typeface="+mn-lt"/>
                <a:ea typeface="+mn-ea"/>
                <a:cs typeface="+mn-cs"/>
              </a:rPr>
              <a:t>service revenue </a:t>
            </a:r>
          </a:p>
          <a:p>
            <a:r>
              <a:rPr lang="en-AU" sz="1200" b="0" i="0" u="none" strike="noStrike" kern="1200" baseline="0" dirty="0">
                <a:solidFill>
                  <a:schemeClr val="tx1"/>
                </a:solidFill>
                <a:latin typeface="+mn-lt"/>
                <a:ea typeface="+mn-ea"/>
                <a:cs typeface="+mn-cs"/>
              </a:rPr>
              <a:t>Expenses: costs incurred by the business to earn income, </a:t>
            </a:r>
          </a:p>
          <a:p>
            <a:r>
              <a:rPr lang="en-AU" sz="1200" b="1" i="0" u="none" strike="noStrike" kern="1200" baseline="0" dirty="0">
                <a:solidFill>
                  <a:schemeClr val="tx1"/>
                </a:solidFill>
                <a:latin typeface="+mn-lt"/>
                <a:ea typeface="+mn-ea"/>
                <a:cs typeface="+mn-cs"/>
              </a:rPr>
              <a:t>ASK</a:t>
            </a:r>
            <a:r>
              <a:rPr lang="en-AU" sz="1200" b="0" i="0" u="none" strike="noStrike" kern="1200" baseline="0" dirty="0">
                <a:solidFill>
                  <a:schemeClr val="tx1"/>
                </a:solidFill>
                <a:latin typeface="+mn-lt"/>
                <a:ea typeface="+mn-ea"/>
                <a:cs typeface="+mn-cs"/>
              </a:rPr>
              <a:t> </a:t>
            </a:r>
            <a:r>
              <a:rPr lang="en-AU" sz="1200" b="1" i="0" u="none" strike="noStrike" kern="1200" baseline="0" dirty="0">
                <a:solidFill>
                  <a:schemeClr val="tx1"/>
                </a:solidFill>
                <a:latin typeface="+mn-lt"/>
                <a:ea typeface="+mn-ea"/>
                <a:cs typeface="+mn-cs"/>
              </a:rPr>
              <a:t>students: </a:t>
            </a:r>
            <a:r>
              <a:rPr lang="en-AU" sz="1200" b="0" i="0" u="none" strike="noStrike" kern="1200" baseline="0" dirty="0">
                <a:solidFill>
                  <a:schemeClr val="tx1"/>
                </a:solidFill>
                <a:latin typeface="+mn-lt"/>
                <a:ea typeface="+mn-ea"/>
                <a:cs typeface="+mn-cs"/>
              </a:rPr>
              <a:t>What do expenses do to the wealth of the business owner? Decrease wealth.</a:t>
            </a:r>
          </a:p>
          <a:p>
            <a:endParaRPr lang="en-AU" sz="1200" b="0" i="0" u="none" strike="noStrike" kern="1200" baseline="0" dirty="0">
              <a:solidFill>
                <a:schemeClr val="tx1"/>
              </a:solidFill>
              <a:latin typeface="+mn-lt"/>
              <a:ea typeface="+mn-ea"/>
              <a:cs typeface="+mn-cs"/>
            </a:endParaRPr>
          </a:p>
          <a:p>
            <a:r>
              <a:rPr lang="en-AU" sz="1200" b="1" i="0" u="none" strike="noStrike" kern="1200" baseline="0" dirty="0">
                <a:solidFill>
                  <a:schemeClr val="tx1"/>
                </a:solidFill>
                <a:latin typeface="+mn-lt"/>
                <a:ea typeface="+mn-ea"/>
                <a:cs typeface="+mn-cs"/>
              </a:rPr>
              <a:t>ASK</a:t>
            </a:r>
            <a:r>
              <a:rPr lang="en-AU" sz="1200" b="0" i="0" u="none" strike="noStrike" kern="1200" baseline="0" dirty="0">
                <a:solidFill>
                  <a:schemeClr val="tx1"/>
                </a:solidFill>
                <a:latin typeface="+mn-lt"/>
                <a:ea typeface="+mn-ea"/>
                <a:cs typeface="+mn-cs"/>
              </a:rPr>
              <a:t> </a:t>
            </a:r>
            <a:r>
              <a:rPr lang="en-AU" sz="1200" b="1" i="0" u="none" strike="noStrike" kern="1200" baseline="0" dirty="0">
                <a:solidFill>
                  <a:schemeClr val="tx1"/>
                </a:solidFill>
                <a:latin typeface="+mn-lt"/>
                <a:ea typeface="+mn-ea"/>
                <a:cs typeface="+mn-cs"/>
              </a:rPr>
              <a:t>students</a:t>
            </a:r>
            <a:r>
              <a:rPr lang="en-AU" sz="1200" b="0" i="0" u="none" strike="noStrike" kern="1200" baseline="0" dirty="0">
                <a:solidFill>
                  <a:schemeClr val="tx1"/>
                </a:solidFill>
                <a:latin typeface="+mn-lt"/>
                <a:ea typeface="+mn-ea"/>
                <a:cs typeface="+mn-cs"/>
              </a:rPr>
              <a:t> by show of hands: If Income is more than all the business Expenses, the business has made a profit or loss?</a:t>
            </a:r>
          </a:p>
        </p:txBody>
      </p:sp>
      <p:sp>
        <p:nvSpPr>
          <p:cNvPr id="4" name="Slide Number Placeholder 3"/>
          <p:cNvSpPr>
            <a:spLocks noGrp="1"/>
          </p:cNvSpPr>
          <p:nvPr>
            <p:ph type="sldNum" sz="quarter" idx="10"/>
          </p:nvPr>
        </p:nvSpPr>
        <p:spPr/>
        <p:txBody>
          <a:bodyPr/>
          <a:lstStyle/>
          <a:p>
            <a:fld id="{3B8FE770-890C-DA45-AF7A-99BA8E00140B}" type="slidenum">
              <a:rPr lang="en-US" smtClean="0"/>
              <a:t>26</a:t>
            </a:fld>
            <a:endParaRPr lang="en-US"/>
          </a:p>
        </p:txBody>
      </p:sp>
    </p:spTree>
    <p:extLst>
      <p:ext uri="{BB962C8B-B14F-4D97-AF65-F5344CB8AC3E}">
        <p14:creationId xmlns:p14="http://schemas.microsoft.com/office/powerpoint/2010/main" val="2693692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1" i="0" u="none" strike="noStrike" kern="1200" baseline="0" dirty="0">
                <a:solidFill>
                  <a:schemeClr val="tx1"/>
                </a:solidFill>
                <a:latin typeface="+mn-lt"/>
                <a:ea typeface="+mn-ea"/>
                <a:cs typeface="+mn-cs"/>
              </a:rPr>
              <a:t>Statement of Changes in Equity </a:t>
            </a:r>
            <a:r>
              <a:rPr lang="en-AU" sz="1200" b="0" i="0" u="none" strike="noStrike" kern="1200" baseline="0" dirty="0">
                <a:solidFill>
                  <a:schemeClr val="tx1"/>
                </a:solidFill>
                <a:latin typeface="+mn-lt"/>
                <a:ea typeface="+mn-ea"/>
                <a:cs typeface="+mn-cs"/>
              </a:rPr>
              <a:t>explains the change in the balance of equity during the period </a:t>
            </a:r>
            <a:r>
              <a:rPr lang="en-AU" sz="1200" b="0" i="0" u="none" strike="noStrike" kern="1200" baseline="0" dirty="0" err="1">
                <a:solidFill>
                  <a:schemeClr val="tx1"/>
                </a:solidFill>
                <a:latin typeface="+mn-lt"/>
                <a:ea typeface="+mn-ea"/>
                <a:cs typeface="+mn-cs"/>
              </a:rPr>
              <a:t>ie</a:t>
            </a:r>
            <a:r>
              <a:rPr lang="en-AU" sz="1200" b="0" i="0" u="none" strike="noStrike" kern="1200" baseline="0" dirty="0">
                <a:solidFill>
                  <a:schemeClr val="tx1"/>
                </a:solidFill>
                <a:latin typeface="+mn-lt"/>
                <a:ea typeface="+mn-ea"/>
                <a:cs typeface="+mn-cs"/>
              </a:rPr>
              <a:t> it shows how the business owner’s wealth has changed </a:t>
            </a:r>
          </a:p>
        </p:txBody>
      </p:sp>
      <p:sp>
        <p:nvSpPr>
          <p:cNvPr id="4" name="Slide Number Placeholder 3"/>
          <p:cNvSpPr>
            <a:spLocks noGrp="1"/>
          </p:cNvSpPr>
          <p:nvPr>
            <p:ph type="sldNum" sz="quarter" idx="10"/>
          </p:nvPr>
        </p:nvSpPr>
        <p:spPr/>
        <p:txBody>
          <a:bodyPr/>
          <a:lstStyle/>
          <a:p>
            <a:fld id="{3B8FE770-890C-DA45-AF7A-99BA8E00140B}" type="slidenum">
              <a:rPr lang="en-US" smtClean="0"/>
              <a:t>27</a:t>
            </a:fld>
            <a:endParaRPr lang="en-US"/>
          </a:p>
        </p:txBody>
      </p:sp>
    </p:spTree>
    <p:extLst>
      <p:ext uri="{BB962C8B-B14F-4D97-AF65-F5344CB8AC3E}">
        <p14:creationId xmlns:p14="http://schemas.microsoft.com/office/powerpoint/2010/main" val="582341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r>
              <a:rPr lang="en-AU" dirty="0"/>
              <a:t>Sample Balance Sheet</a:t>
            </a:r>
          </a:p>
          <a:p>
            <a:endParaRPr lang="en-AU" dirty="0"/>
          </a:p>
          <a:p>
            <a:r>
              <a:rPr lang="en-AU" dirty="0"/>
              <a:t>This is one kind</a:t>
            </a:r>
            <a:r>
              <a:rPr lang="en-AU" baseline="0" dirty="0"/>
              <a:t> of the standard information that is prepared for a company.</a:t>
            </a:r>
          </a:p>
          <a:p>
            <a:r>
              <a:rPr lang="en-AU" baseline="0" dirty="0"/>
              <a:t>By the end of this unit you will have an understanding of this document and how to prepare one for a simple business. You’ll also gain an understanding of how to read these statements and describe what it is telling you about a business.</a:t>
            </a:r>
          </a:p>
          <a:p>
            <a:r>
              <a:rPr lang="en-AU" baseline="0" dirty="0"/>
              <a:t>There are key terms on this  - you’ll need to understand these terms – the language of accounting.</a:t>
            </a:r>
          </a:p>
          <a:p>
            <a:endParaRPr lang="en-AU" baseline="0" dirty="0"/>
          </a:p>
          <a:p>
            <a:r>
              <a:rPr lang="en-AU" sz="1200" b="0" i="0" u="none" strike="noStrike" kern="1200" baseline="0" dirty="0">
                <a:solidFill>
                  <a:schemeClr val="tx1"/>
                </a:solidFill>
                <a:latin typeface="+mn-lt"/>
                <a:ea typeface="+mn-ea"/>
                <a:cs typeface="+mn-cs"/>
              </a:rPr>
              <a:t>The Balance Sheet shows: </a:t>
            </a:r>
          </a:p>
          <a:p>
            <a:r>
              <a:rPr lang="en-AU" sz="1200" b="0" i="0" u="none" strike="noStrike" kern="1200" baseline="0" dirty="0">
                <a:solidFill>
                  <a:schemeClr val="tx1"/>
                </a:solidFill>
                <a:latin typeface="+mn-lt"/>
                <a:ea typeface="+mn-ea"/>
                <a:cs typeface="+mn-cs"/>
              </a:rPr>
              <a:t> the assets in which the entity has invested </a:t>
            </a:r>
          </a:p>
          <a:p>
            <a:r>
              <a:rPr lang="en-AU" sz="1200" b="0" i="0" u="none" strike="noStrike" kern="1200" baseline="0" dirty="0">
                <a:solidFill>
                  <a:schemeClr val="tx1"/>
                </a:solidFill>
                <a:latin typeface="+mn-lt"/>
                <a:ea typeface="+mn-ea"/>
                <a:cs typeface="+mn-cs"/>
              </a:rPr>
              <a:t> how the entity has financed the assets </a:t>
            </a:r>
          </a:p>
          <a:p>
            <a:pPr marL="0" marR="0" indent="0" algn="l" defTabSz="457200" rtl="0" eaLnBrk="1" fontAlgn="auto" latinLnBrk="0" hangingPunct="1">
              <a:lnSpc>
                <a:spcPct val="100000"/>
              </a:lnSpc>
              <a:spcBef>
                <a:spcPts val="0"/>
              </a:spcBef>
              <a:spcAft>
                <a:spcPts val="0"/>
              </a:spcAft>
              <a:buClrTx/>
              <a:buSzTx/>
              <a:buFontTx/>
              <a:buNone/>
              <a:tabLst/>
              <a:defRPr/>
            </a:pPr>
            <a:endParaRPr lang="en-AU"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AU" baseline="0" dirty="0"/>
              <a:t>Notice that Total Assets = Total Liabilities and Equity</a:t>
            </a:r>
            <a:endParaRPr lang="en-AU" dirty="0"/>
          </a:p>
          <a:p>
            <a:endParaRPr lang="en-AU" baseline="0" dirty="0"/>
          </a:p>
          <a:p>
            <a:r>
              <a:rPr lang="en-AU" dirty="0"/>
              <a:t>All Balance Sheets </a:t>
            </a:r>
            <a:r>
              <a:rPr lang="en-AU" baseline="0" dirty="0"/>
              <a:t>have the same terms and are displayed in the same order – no matter what the company.</a:t>
            </a:r>
          </a:p>
          <a:p>
            <a:endParaRPr lang="en-AU" baseline="0" dirty="0"/>
          </a:p>
          <a:p>
            <a:endParaRPr lang="en-AU" baseline="0" dirty="0"/>
          </a:p>
          <a:p>
            <a:endParaRPr lang="en-AU" dirty="0"/>
          </a:p>
        </p:txBody>
      </p:sp>
      <p:sp>
        <p:nvSpPr>
          <p:cNvPr id="4" name="Slide Number Placeholder 3"/>
          <p:cNvSpPr>
            <a:spLocks noGrp="1"/>
          </p:cNvSpPr>
          <p:nvPr>
            <p:ph type="sldNum" sz="quarter" idx="10"/>
          </p:nvPr>
        </p:nvSpPr>
        <p:spPr/>
        <p:txBody>
          <a:bodyPr/>
          <a:lstStyle/>
          <a:p>
            <a:fld id="{3B8FE770-890C-DA45-AF7A-99BA8E00140B}" type="slidenum">
              <a:rPr lang="en-US" smtClean="0"/>
              <a:t>28</a:t>
            </a:fld>
            <a:endParaRPr lang="en-US"/>
          </a:p>
        </p:txBody>
      </p:sp>
    </p:spTree>
    <p:extLst>
      <p:ext uri="{BB962C8B-B14F-4D97-AF65-F5344CB8AC3E}">
        <p14:creationId xmlns:p14="http://schemas.microsoft.com/office/powerpoint/2010/main" val="26936927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White Board: Assign each item for setting up the business an Account name.</a:t>
            </a:r>
          </a:p>
          <a:p>
            <a:r>
              <a:rPr lang="en-AU" dirty="0"/>
              <a:t>Equipment, vehicle,</a:t>
            </a:r>
            <a:r>
              <a:rPr lang="en-AU" baseline="0" dirty="0"/>
              <a:t> loan, capital</a:t>
            </a:r>
          </a:p>
          <a:p>
            <a:endParaRPr lang="en-AU" baseline="0" dirty="0"/>
          </a:p>
          <a:p>
            <a:r>
              <a:rPr lang="en-AU" baseline="0" dirty="0"/>
              <a:t>Then introduce accounts payable and receivable.</a:t>
            </a:r>
          </a:p>
          <a:p>
            <a:pPr marL="0" marR="0" indent="0" algn="l" defTabSz="457200" rtl="0" eaLnBrk="1" fontAlgn="auto" latinLnBrk="0" hangingPunct="1">
              <a:lnSpc>
                <a:spcPct val="100000"/>
              </a:lnSpc>
              <a:spcBef>
                <a:spcPts val="0"/>
              </a:spcBef>
              <a:spcAft>
                <a:spcPts val="0"/>
              </a:spcAft>
              <a:buClrTx/>
              <a:buSzTx/>
              <a:buFontTx/>
              <a:buNone/>
              <a:tabLst/>
              <a:defRPr/>
            </a:pPr>
            <a:r>
              <a:rPr lang="en-AU" baseline="0" dirty="0"/>
              <a:t>Give rent as an example - </a:t>
            </a:r>
            <a:r>
              <a:rPr lang="en-AU" dirty="0"/>
              <a:t>if she pays in advance it is a prepayment which is an ASSET account name would be prepaid rent</a:t>
            </a:r>
          </a:p>
          <a:p>
            <a:r>
              <a:rPr lang="en-AU" dirty="0"/>
              <a:t>Is she going to pay for her office equipment up front , in advance – she might be able to pay for it “on account” which means account payable</a:t>
            </a:r>
          </a:p>
          <a:p>
            <a:endParaRPr lang="en-AU" dirty="0"/>
          </a:p>
          <a:p>
            <a:r>
              <a:rPr lang="en-AU" dirty="0"/>
              <a:t>An annual insurance policy is prepaid so it goes into asset, called prepaid insurance.</a:t>
            </a:r>
          </a:p>
          <a:p>
            <a:endParaRPr lang="en-AU" dirty="0"/>
          </a:p>
          <a:p>
            <a:r>
              <a:rPr lang="en-AU" dirty="0"/>
              <a:t>Go to Workbook  - time to digest </a:t>
            </a:r>
            <a:r>
              <a:rPr lang="en-AU" dirty="0" err="1"/>
              <a:t>acctg</a:t>
            </a:r>
            <a:r>
              <a:rPr lang="en-AU" dirty="0"/>
              <a:t> equation, classify account names into assets or liabilities refer to text for examples, add some words to the glossary</a:t>
            </a:r>
          </a:p>
          <a:p>
            <a:r>
              <a:rPr lang="en-AU" dirty="0"/>
              <a:t>Now some practice with the accounting names and categorising assets, liabilities </a:t>
            </a:r>
            <a:r>
              <a:rPr lang="en-AU" dirty="0" err="1"/>
              <a:t>etc</a:t>
            </a:r>
            <a:endParaRPr lang="en-AU" dirty="0"/>
          </a:p>
          <a:p>
            <a:r>
              <a:rPr lang="en-AU" dirty="0"/>
              <a:t>practice with </a:t>
            </a:r>
            <a:r>
              <a:rPr lang="en-AU" dirty="0" err="1"/>
              <a:t>Acctg</a:t>
            </a:r>
            <a:r>
              <a:rPr lang="en-AU" dirty="0"/>
              <a:t> Equation</a:t>
            </a:r>
            <a:br>
              <a:rPr lang="en-AU" dirty="0"/>
            </a:br>
            <a:endParaRPr lang="en-AU" dirty="0"/>
          </a:p>
        </p:txBody>
      </p:sp>
      <p:sp>
        <p:nvSpPr>
          <p:cNvPr id="4" name="Slide Number Placeholder 3"/>
          <p:cNvSpPr>
            <a:spLocks noGrp="1"/>
          </p:cNvSpPr>
          <p:nvPr>
            <p:ph type="sldNum" sz="quarter" idx="10"/>
          </p:nvPr>
        </p:nvSpPr>
        <p:spPr/>
        <p:txBody>
          <a:bodyPr/>
          <a:lstStyle/>
          <a:p>
            <a:fld id="{3B8FE770-890C-DA45-AF7A-99BA8E00140B}" type="slidenum">
              <a:rPr lang="en-US" smtClean="0"/>
              <a:t>29</a:t>
            </a:fld>
            <a:endParaRPr lang="en-US"/>
          </a:p>
        </p:txBody>
      </p:sp>
    </p:spTree>
    <p:extLst>
      <p:ext uri="{BB962C8B-B14F-4D97-AF65-F5344CB8AC3E}">
        <p14:creationId xmlns:p14="http://schemas.microsoft.com/office/powerpoint/2010/main" val="2771472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i="1" kern="1200" dirty="0">
                <a:solidFill>
                  <a:schemeClr val="tx1"/>
                </a:solidFill>
                <a:effectLst/>
                <a:latin typeface="+mn-lt"/>
                <a:ea typeface="+mn-ea"/>
                <a:cs typeface="+mn-cs"/>
              </a:rPr>
              <a:t>Ask students to turn to their Workbook for the first exercise.</a:t>
            </a:r>
            <a:endParaRPr lang="en-AU" sz="1200" kern="1200" dirty="0">
              <a:solidFill>
                <a:schemeClr val="tx1"/>
              </a:solidFill>
              <a:effectLst/>
              <a:latin typeface="+mn-lt"/>
              <a:ea typeface="+mn-ea"/>
              <a:cs typeface="+mn-cs"/>
            </a:endParaRPr>
          </a:p>
          <a:p>
            <a:r>
              <a:rPr lang="en-AU" sz="1200" i="1" kern="1200" dirty="0">
                <a:solidFill>
                  <a:schemeClr val="tx1"/>
                </a:solidFill>
                <a:effectLst/>
                <a:latin typeface="+mn-lt"/>
                <a:ea typeface="+mn-ea"/>
                <a:cs typeface="+mn-cs"/>
              </a:rPr>
              <a:t> </a:t>
            </a:r>
            <a:endParaRPr lang="en-AU"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AU" sz="1200" i="1" kern="1200" dirty="0">
                <a:solidFill>
                  <a:schemeClr val="tx1"/>
                </a:solidFill>
                <a:effectLst/>
                <a:latin typeface="+mn-lt"/>
                <a:ea typeface="+mn-ea"/>
                <a:cs typeface="+mn-cs"/>
              </a:rPr>
              <a:t>What is accounting – when would you use accounting in your daily life</a:t>
            </a:r>
            <a:r>
              <a:rPr lang="en-AU" sz="1200" i="1" kern="1200" baseline="0" dirty="0">
                <a:solidFill>
                  <a:schemeClr val="tx1"/>
                </a:solidFill>
                <a:effectLst/>
                <a:latin typeface="+mn-lt"/>
                <a:ea typeface="+mn-ea"/>
                <a:cs typeface="+mn-cs"/>
              </a:rPr>
              <a:t> - </a:t>
            </a:r>
            <a:r>
              <a:rPr lang="en-AU" sz="1200" i="1" kern="1200" dirty="0">
                <a:solidFill>
                  <a:schemeClr val="tx1"/>
                </a:solidFill>
                <a:effectLst/>
                <a:latin typeface="+mn-lt"/>
                <a:ea typeface="+mn-ea"/>
                <a:cs typeface="+mn-cs"/>
              </a:rPr>
              <a:t>why is it important – who is it important to? ( allow 5 mins to write their answers and encourage them to discuss and compare)</a:t>
            </a:r>
            <a:endParaRPr lang="en-AU" sz="1200" kern="1200" dirty="0">
              <a:solidFill>
                <a:schemeClr val="tx1"/>
              </a:solidFill>
              <a:effectLst/>
              <a:latin typeface="+mn-lt"/>
              <a:ea typeface="+mn-ea"/>
              <a:cs typeface="+mn-cs"/>
            </a:endParaRPr>
          </a:p>
          <a:p>
            <a:r>
              <a:rPr lang="en-AU" sz="1200" i="1" kern="1200" dirty="0">
                <a:solidFill>
                  <a:schemeClr val="tx1"/>
                </a:solidFill>
                <a:effectLst/>
                <a:latin typeface="+mn-lt"/>
                <a:ea typeface="+mn-ea"/>
                <a:cs typeface="+mn-cs"/>
              </a:rPr>
              <a:t>Randomly ask students to call out what they understand accounting to be. </a:t>
            </a:r>
            <a:endParaRPr lang="en-AU" sz="1200" kern="1200" dirty="0">
              <a:solidFill>
                <a:schemeClr val="tx1"/>
              </a:solidFill>
              <a:effectLst/>
              <a:latin typeface="+mn-lt"/>
              <a:ea typeface="+mn-ea"/>
              <a:cs typeface="+mn-cs"/>
            </a:endParaRPr>
          </a:p>
          <a:p>
            <a:r>
              <a:rPr lang="en-AU" sz="1200" i="1" kern="1200" dirty="0">
                <a:solidFill>
                  <a:schemeClr val="tx1"/>
                </a:solidFill>
                <a:effectLst/>
                <a:latin typeface="+mn-lt"/>
                <a:ea typeface="+mn-ea"/>
                <a:cs typeface="+mn-cs"/>
              </a:rPr>
              <a:t>Write some key words on whiteboard (system, standards, profitability, sales v expenses </a:t>
            </a:r>
            <a:r>
              <a:rPr lang="en-AU" sz="1200" i="1" kern="1200" dirty="0" err="1">
                <a:solidFill>
                  <a:schemeClr val="tx1"/>
                </a:solidFill>
                <a:effectLst/>
                <a:latin typeface="+mn-lt"/>
                <a:ea typeface="+mn-ea"/>
                <a:cs typeface="+mn-cs"/>
              </a:rPr>
              <a:t>etc</a:t>
            </a:r>
            <a:r>
              <a:rPr lang="en-AU" sz="1200" i="1" kern="1200" dirty="0">
                <a:solidFill>
                  <a:schemeClr val="tx1"/>
                </a:solidFill>
                <a:effectLst/>
                <a:latin typeface="+mn-lt"/>
                <a:ea typeface="+mn-ea"/>
                <a:cs typeface="+mn-cs"/>
              </a:rPr>
              <a:t>) </a:t>
            </a:r>
            <a:endParaRPr lang="en-AU" sz="1200" kern="1200" dirty="0">
              <a:solidFill>
                <a:schemeClr val="tx1"/>
              </a:solidFill>
              <a:effectLst/>
              <a:latin typeface="+mn-lt"/>
              <a:ea typeface="+mn-ea"/>
              <a:cs typeface="+mn-cs"/>
            </a:endParaRPr>
          </a:p>
          <a:p>
            <a:r>
              <a:rPr lang="en-AU" sz="1200" i="1" kern="1200" dirty="0">
                <a:solidFill>
                  <a:schemeClr val="tx1"/>
                </a:solidFill>
                <a:effectLst/>
                <a:latin typeface="+mn-lt"/>
                <a:ea typeface="+mn-ea"/>
                <a:cs typeface="+mn-cs"/>
              </a:rPr>
              <a:t> </a:t>
            </a:r>
            <a:endParaRPr lang="en-AU" sz="1200" kern="1200" dirty="0">
              <a:solidFill>
                <a:schemeClr val="tx1"/>
              </a:solidFill>
              <a:effectLst/>
              <a:latin typeface="+mn-lt"/>
              <a:ea typeface="+mn-ea"/>
              <a:cs typeface="+mn-cs"/>
            </a:endParaRPr>
          </a:p>
          <a:p>
            <a:r>
              <a:rPr lang="en-AU" sz="1200" i="1" kern="1200" dirty="0">
                <a:solidFill>
                  <a:schemeClr val="tx1"/>
                </a:solidFill>
                <a:effectLst/>
                <a:latin typeface="+mn-lt"/>
                <a:ea typeface="+mn-ea"/>
                <a:cs typeface="+mn-cs"/>
              </a:rPr>
              <a:t>In Australia, many businesses fail after 3 years. Why? Stress the importance of good account keeping.</a:t>
            </a:r>
            <a:endParaRPr lang="en-AU" sz="1200" kern="1200" dirty="0">
              <a:solidFill>
                <a:schemeClr val="tx1"/>
              </a:solidFill>
              <a:effectLst/>
              <a:latin typeface="+mn-lt"/>
              <a:ea typeface="+mn-ea"/>
              <a:cs typeface="+mn-cs"/>
            </a:endParaRPr>
          </a:p>
          <a:p>
            <a:endParaRPr lang="en-AU" baseline="0" dirty="0"/>
          </a:p>
          <a:p>
            <a:endParaRPr lang="en-AU" dirty="0"/>
          </a:p>
        </p:txBody>
      </p:sp>
      <p:sp>
        <p:nvSpPr>
          <p:cNvPr id="4" name="Slide Number Placeholder 3"/>
          <p:cNvSpPr>
            <a:spLocks noGrp="1"/>
          </p:cNvSpPr>
          <p:nvPr>
            <p:ph type="sldNum" sz="quarter" idx="10"/>
          </p:nvPr>
        </p:nvSpPr>
        <p:spPr/>
        <p:txBody>
          <a:bodyPr/>
          <a:lstStyle/>
          <a:p>
            <a:fld id="{3B8FE770-890C-DA45-AF7A-99BA8E00140B}" type="slidenum">
              <a:rPr lang="en-US" smtClean="0"/>
              <a:t>2</a:t>
            </a:fld>
            <a:endParaRPr lang="en-US"/>
          </a:p>
        </p:txBody>
      </p:sp>
    </p:spTree>
    <p:extLst>
      <p:ext uri="{BB962C8B-B14F-4D97-AF65-F5344CB8AC3E}">
        <p14:creationId xmlns:p14="http://schemas.microsoft.com/office/powerpoint/2010/main" val="3558372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sz="1200" u="sng" dirty="0"/>
              <a:t>SLIDE BUILD</a:t>
            </a:r>
          </a:p>
          <a:p>
            <a:pPr marL="0" marR="0" indent="0" algn="l" defTabSz="457200" rtl="0" eaLnBrk="1" fontAlgn="auto" latinLnBrk="0" hangingPunct="1">
              <a:lnSpc>
                <a:spcPct val="100000"/>
              </a:lnSpc>
              <a:spcBef>
                <a:spcPts val="0"/>
              </a:spcBef>
              <a:spcAft>
                <a:spcPts val="0"/>
              </a:spcAft>
              <a:buClrTx/>
              <a:buSzTx/>
              <a:buFontTx/>
              <a:buNone/>
              <a:tabLst/>
              <a:defRPr/>
            </a:pPr>
            <a:endParaRPr lang="en-AU"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AU" sz="1200" dirty="0"/>
              <a:t>Why do we need accounting? </a:t>
            </a:r>
          </a:p>
          <a:p>
            <a:pPr marL="0" marR="0" indent="0" algn="l" defTabSz="457200" rtl="0" eaLnBrk="1" fontAlgn="auto" latinLnBrk="0" hangingPunct="1">
              <a:lnSpc>
                <a:spcPct val="100000"/>
              </a:lnSpc>
              <a:spcBef>
                <a:spcPts val="0"/>
              </a:spcBef>
              <a:spcAft>
                <a:spcPts val="0"/>
              </a:spcAft>
              <a:buClrTx/>
              <a:buSzTx/>
              <a:buFontTx/>
              <a:buNone/>
              <a:tabLst/>
              <a:defRPr/>
            </a:pPr>
            <a:endParaRPr lang="en-AU" sz="1200" dirty="0"/>
          </a:p>
          <a:p>
            <a:r>
              <a:rPr lang="en-AU" dirty="0"/>
              <a:t>Glossary – let</a:t>
            </a:r>
            <a:r>
              <a:rPr lang="en-AU" baseline="0" dirty="0"/>
              <a:t> students know about the Moodle Glossary – each week add to it with your words, accounting terms and a definition.</a:t>
            </a:r>
            <a:endParaRPr lang="en-AU" dirty="0"/>
          </a:p>
        </p:txBody>
      </p:sp>
      <p:sp>
        <p:nvSpPr>
          <p:cNvPr id="4" name="Slide Number Placeholder 3"/>
          <p:cNvSpPr>
            <a:spLocks noGrp="1"/>
          </p:cNvSpPr>
          <p:nvPr>
            <p:ph type="sldNum" sz="quarter" idx="10"/>
          </p:nvPr>
        </p:nvSpPr>
        <p:spPr/>
        <p:txBody>
          <a:bodyPr/>
          <a:lstStyle/>
          <a:p>
            <a:fld id="{3B8FE770-890C-DA45-AF7A-99BA8E00140B}" type="slidenum">
              <a:rPr lang="en-US" smtClean="0"/>
              <a:t>3</a:t>
            </a:fld>
            <a:endParaRPr lang="en-US"/>
          </a:p>
        </p:txBody>
      </p:sp>
    </p:spTree>
    <p:extLst>
      <p:ext uri="{BB962C8B-B14F-4D97-AF65-F5344CB8AC3E}">
        <p14:creationId xmlns:p14="http://schemas.microsoft.com/office/powerpoint/2010/main" val="1658118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B8FE770-890C-DA45-AF7A-99BA8E00140B}" type="slidenum">
              <a:rPr lang="en-US" smtClean="0"/>
              <a:t>4</a:t>
            </a:fld>
            <a:endParaRPr lang="en-US"/>
          </a:p>
        </p:txBody>
      </p:sp>
    </p:spTree>
    <p:extLst>
      <p:ext uri="{BB962C8B-B14F-4D97-AF65-F5344CB8AC3E}">
        <p14:creationId xmlns:p14="http://schemas.microsoft.com/office/powerpoint/2010/main" val="48403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B8FE770-890C-DA45-AF7A-99BA8E00140B}" type="slidenum">
              <a:rPr lang="en-US" smtClean="0"/>
              <a:t>5</a:t>
            </a:fld>
            <a:endParaRPr lang="en-US"/>
          </a:p>
        </p:txBody>
      </p:sp>
    </p:spTree>
    <p:extLst>
      <p:ext uri="{BB962C8B-B14F-4D97-AF65-F5344CB8AC3E}">
        <p14:creationId xmlns:p14="http://schemas.microsoft.com/office/powerpoint/2010/main" val="1115898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B8FE770-890C-DA45-AF7A-99BA8E00140B}" type="slidenum">
              <a:rPr lang="en-US" smtClean="0"/>
              <a:t>6</a:t>
            </a:fld>
            <a:endParaRPr lang="en-US"/>
          </a:p>
        </p:txBody>
      </p:sp>
    </p:spTree>
    <p:extLst>
      <p:ext uri="{BB962C8B-B14F-4D97-AF65-F5344CB8AC3E}">
        <p14:creationId xmlns:p14="http://schemas.microsoft.com/office/powerpoint/2010/main" val="287050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u="sng" dirty="0"/>
              <a:t>SLIDE BUILD x 3</a:t>
            </a:r>
          </a:p>
          <a:p>
            <a:endParaRPr lang="en-AU" dirty="0"/>
          </a:p>
          <a:p>
            <a:r>
              <a:rPr lang="en-AU" dirty="0"/>
              <a:t>Tell students we are only learning</a:t>
            </a:r>
            <a:r>
              <a:rPr lang="en-AU" baseline="0" dirty="0"/>
              <a:t> financial accounting. Management accounting is covered in the advanced diploma</a:t>
            </a:r>
            <a:endParaRPr lang="en-AU" dirty="0"/>
          </a:p>
        </p:txBody>
      </p:sp>
      <p:sp>
        <p:nvSpPr>
          <p:cNvPr id="4" name="Slide Number Placeholder 3"/>
          <p:cNvSpPr>
            <a:spLocks noGrp="1"/>
          </p:cNvSpPr>
          <p:nvPr>
            <p:ph type="sldNum" sz="quarter" idx="10"/>
          </p:nvPr>
        </p:nvSpPr>
        <p:spPr/>
        <p:txBody>
          <a:bodyPr/>
          <a:lstStyle/>
          <a:p>
            <a:fld id="{3B8FE770-890C-DA45-AF7A-99BA8E00140B}" type="slidenum">
              <a:rPr lang="en-US" smtClean="0"/>
              <a:t>7</a:t>
            </a:fld>
            <a:endParaRPr lang="en-US"/>
          </a:p>
        </p:txBody>
      </p:sp>
    </p:spTree>
    <p:extLst>
      <p:ext uri="{BB962C8B-B14F-4D97-AF65-F5344CB8AC3E}">
        <p14:creationId xmlns:p14="http://schemas.microsoft.com/office/powerpoint/2010/main" val="1471025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u="sng" dirty="0"/>
              <a:t>SLIDE BUILD x 2</a:t>
            </a:r>
          </a:p>
          <a:p>
            <a:endParaRPr lang="en-AU" u="sng" dirty="0"/>
          </a:p>
          <a:p>
            <a:r>
              <a:rPr lang="en-AU" u="none" dirty="0"/>
              <a:t>This is Adele – she wants to set up her own business – a garden design business. We are going to be following Adele</a:t>
            </a:r>
            <a:r>
              <a:rPr lang="en-AU" u="none" baseline="0" dirty="0"/>
              <a:t> and her business and all the other businesses she uses throughout this course.</a:t>
            </a:r>
          </a:p>
          <a:p>
            <a:r>
              <a:rPr lang="en-AU" u="none" baseline="0" dirty="0"/>
              <a:t>First</a:t>
            </a:r>
          </a:p>
          <a:p>
            <a:r>
              <a:rPr lang="en-AU" u="none" baseline="0" dirty="0"/>
              <a:t>Click – what will Adele need to set up her business?</a:t>
            </a:r>
            <a:endParaRPr lang="en-AU" u="none" dirty="0"/>
          </a:p>
          <a:p>
            <a:endParaRPr lang="en-AU" u="sng" dirty="0"/>
          </a:p>
          <a:p>
            <a:r>
              <a:rPr lang="en-AU" u="sng" dirty="0"/>
              <a:t>Whiteboard</a:t>
            </a:r>
          </a:p>
          <a:p>
            <a:r>
              <a:rPr lang="en-AU" dirty="0"/>
              <a:t>Step 1:</a:t>
            </a:r>
            <a:r>
              <a:rPr lang="en-AU" baseline="0" dirty="0"/>
              <a:t> </a:t>
            </a:r>
            <a:r>
              <a:rPr lang="en-AU" dirty="0"/>
              <a:t>Ask students to call out all the things Adel</a:t>
            </a:r>
            <a:r>
              <a:rPr lang="en-AU" baseline="0" dirty="0"/>
              <a:t> will need to set up her business.</a:t>
            </a:r>
          </a:p>
          <a:p>
            <a:r>
              <a:rPr lang="en-AU" baseline="0" dirty="0"/>
              <a:t>Write the responses on the whiteboard in 3 columns – categorised by you secretly as Assets Liabilities and Equity</a:t>
            </a:r>
          </a:p>
          <a:p>
            <a:endParaRPr lang="en-AU"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AU" baseline="0" dirty="0"/>
              <a:t>Possible answers: find premises (rent), buy equipment (paper, computer, stationery, measuring tape, design software), car, insurance on the car, get a loan, use her own money, Prompt for other costs. </a:t>
            </a:r>
          </a:p>
          <a:p>
            <a:r>
              <a:rPr lang="en-AU" dirty="0"/>
              <a:t>Step 2: Above each column, write Assets, Liabilities and Equity</a:t>
            </a:r>
            <a:r>
              <a:rPr lang="en-AU" baseline="0" dirty="0"/>
              <a:t> (just the terms at this stage)</a:t>
            </a:r>
          </a:p>
          <a:p>
            <a:endParaRPr lang="en-AU"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AU" baseline="0" dirty="0"/>
              <a:t>Step 3: </a:t>
            </a:r>
            <a:r>
              <a:rPr lang="en-AU" dirty="0"/>
              <a:t>Ask students what is meant by these terms. This is the language of accounting.</a:t>
            </a:r>
          </a:p>
          <a:p>
            <a:pPr marL="0" marR="0" indent="0" algn="l" defTabSz="457200" rtl="0" eaLnBrk="1" fontAlgn="auto" latinLnBrk="0" hangingPunct="1">
              <a:lnSpc>
                <a:spcPct val="100000"/>
              </a:lnSpc>
              <a:spcBef>
                <a:spcPts val="0"/>
              </a:spcBef>
              <a:spcAft>
                <a:spcPts val="0"/>
              </a:spcAft>
              <a:buClrTx/>
              <a:buSzTx/>
              <a:buFontTx/>
              <a:buNone/>
              <a:tabLst/>
              <a:defRPr/>
            </a:pPr>
            <a:r>
              <a:rPr lang="en-AU" dirty="0"/>
              <a:t>Explain that assets are Benefits -  they do good for the business</a:t>
            </a:r>
          </a:p>
          <a:p>
            <a:pPr marL="0" marR="0" indent="0" algn="l" defTabSz="457200" rtl="0" eaLnBrk="1" fontAlgn="auto" latinLnBrk="0" hangingPunct="1">
              <a:lnSpc>
                <a:spcPct val="100000"/>
              </a:lnSpc>
              <a:spcBef>
                <a:spcPts val="0"/>
              </a:spcBef>
              <a:spcAft>
                <a:spcPts val="0"/>
              </a:spcAft>
              <a:buClrTx/>
              <a:buSzTx/>
              <a:buFontTx/>
              <a:buNone/>
              <a:tabLst/>
              <a:defRPr/>
            </a:pPr>
            <a:r>
              <a:rPr lang="en-AU" dirty="0"/>
              <a:t>Explain</a:t>
            </a:r>
            <a:r>
              <a:rPr lang="en-AU" baseline="0" dirty="0"/>
              <a:t> that liabilities are debts – the business owes someone something - </a:t>
            </a:r>
            <a:r>
              <a:rPr lang="en-US" altLang="zh-CN" sz="1200" dirty="0"/>
              <a:t>where did Adele get the money to buy the assets – did</a:t>
            </a:r>
            <a:r>
              <a:rPr lang="en-US" altLang="zh-CN" sz="1200" baseline="0" dirty="0"/>
              <a:t> she borrow it, take a </a:t>
            </a:r>
            <a:r>
              <a:rPr lang="en-US" altLang="zh-CN" sz="1200" dirty="0"/>
              <a:t>loan or, or bought on credit</a:t>
            </a:r>
            <a:r>
              <a:rPr lang="en-US" altLang="zh-CN" sz="1200" baseline="0" dirty="0"/>
              <a:t> ( 30 days to pay the supplier) NOTE: buying things with a credit card is the same as cash. For accounting purposes.</a:t>
            </a:r>
            <a:endParaRPr lang="en-AU" baseline="0" dirty="0"/>
          </a:p>
          <a:p>
            <a:pPr marL="0" marR="0" indent="0" algn="l" defTabSz="457200" rtl="0" eaLnBrk="1" fontAlgn="auto" latinLnBrk="0" hangingPunct="1">
              <a:lnSpc>
                <a:spcPct val="100000"/>
              </a:lnSpc>
              <a:spcBef>
                <a:spcPts val="0"/>
              </a:spcBef>
              <a:spcAft>
                <a:spcPts val="0"/>
              </a:spcAft>
              <a:buClrTx/>
              <a:buSzTx/>
              <a:buFontTx/>
              <a:buNone/>
              <a:tabLst/>
              <a:defRPr/>
            </a:pPr>
            <a:endParaRPr lang="en-AU"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AU" baseline="0" dirty="0"/>
              <a:t>Explain that Equity refers to the owner’s financial interest in the business – what they have put in and what they can take out.</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a:t>For example, Adele could also</a:t>
            </a:r>
            <a:r>
              <a:rPr lang="en-US" altLang="zh-CN" sz="1200" baseline="0" dirty="0"/>
              <a:t> have </a:t>
            </a:r>
            <a:r>
              <a:rPr lang="en-US" altLang="zh-CN" sz="1200" dirty="0"/>
              <a:t>used some of her own cash to set her business up.</a:t>
            </a:r>
          </a:p>
          <a:p>
            <a:pPr marL="0" marR="0" indent="0" algn="l" defTabSz="457200" rtl="0" eaLnBrk="1" fontAlgn="auto" latinLnBrk="0" hangingPunct="1">
              <a:lnSpc>
                <a:spcPct val="100000"/>
              </a:lnSpc>
              <a:spcBef>
                <a:spcPts val="0"/>
              </a:spcBef>
              <a:spcAft>
                <a:spcPts val="0"/>
              </a:spcAft>
              <a:buClrTx/>
              <a:buSzTx/>
              <a:buFontTx/>
              <a:buNone/>
              <a:tabLst/>
              <a:defRPr/>
            </a:pPr>
            <a:endParaRPr lang="en-AU"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AU" baseline="0" dirty="0"/>
              <a:t>Step 4: write in the equals and plus sign to make the equation. Explain this is the accounting equation and everything is based on this. It must always balance.</a:t>
            </a:r>
          </a:p>
          <a:p>
            <a:pPr marL="0" marR="0" indent="0" algn="l" defTabSz="457200" rtl="0" eaLnBrk="1" fontAlgn="auto" latinLnBrk="0" hangingPunct="1">
              <a:lnSpc>
                <a:spcPct val="100000"/>
              </a:lnSpc>
              <a:spcBef>
                <a:spcPts val="0"/>
              </a:spcBef>
              <a:spcAft>
                <a:spcPts val="0"/>
              </a:spcAft>
              <a:buClrTx/>
              <a:buSzTx/>
              <a:buFontTx/>
              <a:buNone/>
              <a:tabLst/>
              <a:defRPr/>
            </a:pPr>
            <a:r>
              <a:rPr lang="en-AU" baseline="0" dirty="0"/>
              <a:t>So let’s check we all understand the definitions of these terms – assets and liabilities</a:t>
            </a:r>
          </a:p>
          <a:p>
            <a:pPr marL="0" marR="0" indent="0" algn="l" defTabSz="457200" rtl="0" eaLnBrk="1" fontAlgn="auto" latinLnBrk="0" hangingPunct="1">
              <a:lnSpc>
                <a:spcPct val="100000"/>
              </a:lnSpc>
              <a:spcBef>
                <a:spcPts val="0"/>
              </a:spcBef>
              <a:spcAft>
                <a:spcPts val="0"/>
              </a:spcAft>
              <a:buClrTx/>
              <a:buSzTx/>
              <a:buFontTx/>
              <a:buNone/>
              <a:tabLst/>
              <a:defRPr/>
            </a:pPr>
            <a:endParaRPr lang="en-AU"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AU" baseline="0" dirty="0"/>
              <a:t>Step 5: show next slide with formal definitions for Assets and Liabilities then </a:t>
            </a:r>
          </a:p>
          <a:p>
            <a:pPr marL="0" marR="0" indent="0" algn="l" defTabSz="457200" rtl="0" eaLnBrk="1" fontAlgn="auto" latinLnBrk="0" hangingPunct="1">
              <a:lnSpc>
                <a:spcPct val="100000"/>
              </a:lnSpc>
              <a:spcBef>
                <a:spcPts val="0"/>
              </a:spcBef>
              <a:spcAft>
                <a:spcPts val="0"/>
              </a:spcAft>
              <a:buClrTx/>
              <a:buSzTx/>
              <a:buFontTx/>
              <a:buNone/>
              <a:tabLst/>
              <a:defRPr/>
            </a:pPr>
            <a:endParaRPr lang="en-AU"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AU" baseline="0" dirty="0"/>
              <a:t>Step 6: go back to whiteboard to look at Equity in more detail </a:t>
            </a:r>
          </a:p>
          <a:p>
            <a:pPr marL="0" marR="0" indent="0" algn="l" defTabSz="457200" rtl="0" eaLnBrk="1" fontAlgn="auto" latinLnBrk="0" hangingPunct="1">
              <a:lnSpc>
                <a:spcPct val="100000"/>
              </a:lnSpc>
              <a:spcBef>
                <a:spcPts val="0"/>
              </a:spcBef>
              <a:spcAft>
                <a:spcPts val="0"/>
              </a:spcAft>
              <a:buClrTx/>
              <a:buSzTx/>
              <a:buFontTx/>
              <a:buNone/>
              <a:tabLst/>
              <a:defRPr/>
            </a:pPr>
            <a:r>
              <a:rPr lang="en-AU" baseline="0" dirty="0"/>
              <a:t>The items listed should be rent, advertising, brochures, business cards, insurance, her own savings</a:t>
            </a:r>
          </a:p>
          <a:p>
            <a:pPr marL="0" marR="0" indent="0" algn="l" defTabSz="457200" rtl="0" eaLnBrk="1" fontAlgn="auto" latinLnBrk="0" hangingPunct="1">
              <a:lnSpc>
                <a:spcPct val="100000"/>
              </a:lnSpc>
              <a:spcBef>
                <a:spcPts val="0"/>
              </a:spcBef>
              <a:spcAft>
                <a:spcPts val="0"/>
              </a:spcAft>
              <a:buClrTx/>
              <a:buSzTx/>
              <a:buFontTx/>
              <a:buNone/>
              <a:tabLst/>
              <a:defRPr/>
            </a:pPr>
            <a:r>
              <a:rPr lang="en-AU" baseline="0" dirty="0"/>
              <a:t>Tell students you are going to categorise these items into capital, drawings, income, expenses – write this next to each item.</a:t>
            </a:r>
          </a:p>
          <a:p>
            <a:pPr marL="0" marR="0" indent="0" algn="l" defTabSz="457200" rtl="0" eaLnBrk="1" fontAlgn="auto" latinLnBrk="0" hangingPunct="1">
              <a:lnSpc>
                <a:spcPct val="100000"/>
              </a:lnSpc>
              <a:spcBef>
                <a:spcPts val="0"/>
              </a:spcBef>
              <a:spcAft>
                <a:spcPts val="0"/>
              </a:spcAft>
              <a:buClrTx/>
              <a:buSzTx/>
              <a:buFontTx/>
              <a:buNone/>
              <a:tabLst/>
              <a:defRPr/>
            </a:pPr>
            <a:endParaRPr lang="en-AU"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AU" baseline="0" dirty="0"/>
              <a:t>Step 7: The Accounting Equation</a:t>
            </a:r>
            <a:endParaRPr lang="en-AU" dirty="0"/>
          </a:p>
          <a:p>
            <a:endParaRPr lang="en-AU" dirty="0"/>
          </a:p>
        </p:txBody>
      </p:sp>
      <p:sp>
        <p:nvSpPr>
          <p:cNvPr id="4" name="Slide Number Placeholder 3"/>
          <p:cNvSpPr>
            <a:spLocks noGrp="1"/>
          </p:cNvSpPr>
          <p:nvPr>
            <p:ph type="sldNum" sz="quarter" idx="10"/>
          </p:nvPr>
        </p:nvSpPr>
        <p:spPr/>
        <p:txBody>
          <a:bodyPr/>
          <a:lstStyle/>
          <a:p>
            <a:fld id="{3B8FE770-890C-DA45-AF7A-99BA8E00140B}" type="slidenum">
              <a:rPr lang="en-US" smtClean="0"/>
              <a:t>17</a:t>
            </a:fld>
            <a:endParaRPr lang="en-US"/>
          </a:p>
        </p:txBody>
      </p:sp>
    </p:spTree>
    <p:extLst>
      <p:ext uri="{BB962C8B-B14F-4D97-AF65-F5344CB8AC3E}">
        <p14:creationId xmlns:p14="http://schemas.microsoft.com/office/powerpoint/2010/main" val="2334777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u="sng" dirty="0"/>
              <a:t>BUILD SLIDE</a:t>
            </a:r>
          </a:p>
          <a:p>
            <a:endParaRPr lang="en-AU" dirty="0"/>
          </a:p>
          <a:p>
            <a:r>
              <a:rPr lang="en-AU" dirty="0"/>
              <a:t>Make sure students understand the term “resources” – things that can be used in</a:t>
            </a:r>
            <a:r>
              <a:rPr lang="en-AU" baseline="0" dirty="0"/>
              <a:t> a business to do business (people are resources)</a:t>
            </a:r>
          </a:p>
          <a:p>
            <a:endParaRPr lang="en-AU" baseline="0" dirty="0"/>
          </a:p>
          <a:p>
            <a:r>
              <a:rPr lang="en-AU" dirty="0"/>
              <a:t>Add this definition </a:t>
            </a:r>
            <a:r>
              <a:rPr lang="en-AU" u="sng" dirty="0"/>
              <a:t>to student workbook</a:t>
            </a:r>
          </a:p>
          <a:p>
            <a:pPr marL="0" indent="0" algn="just">
              <a:buNone/>
            </a:pPr>
            <a:r>
              <a:rPr lang="en-US" altLang="zh-CN" sz="1200" dirty="0"/>
              <a:t>Liabilities are </a:t>
            </a:r>
            <a:r>
              <a:rPr lang="en-US" altLang="zh-CN" sz="1200" b="1" dirty="0">
                <a:solidFill>
                  <a:srgbClr val="FF0000"/>
                </a:solidFill>
              </a:rPr>
              <a:t>present obligations </a:t>
            </a:r>
            <a:r>
              <a:rPr lang="en-US" altLang="zh-CN" sz="1200" dirty="0"/>
              <a:t>of an entity </a:t>
            </a:r>
            <a:r>
              <a:rPr lang="en-US" altLang="zh-CN" sz="1200" b="1" dirty="0">
                <a:solidFill>
                  <a:srgbClr val="FF0000"/>
                </a:solidFill>
              </a:rPr>
              <a:t>arising from past events</a:t>
            </a:r>
            <a:r>
              <a:rPr lang="en-US" altLang="zh-CN" sz="1200" dirty="0"/>
              <a:t>, the settlement of which is expected to result in an </a:t>
            </a:r>
            <a:r>
              <a:rPr lang="en-US" altLang="zh-CN" sz="1200" b="1" dirty="0">
                <a:solidFill>
                  <a:srgbClr val="FF0000"/>
                </a:solidFill>
              </a:rPr>
              <a:t>outflow from </a:t>
            </a:r>
            <a:r>
              <a:rPr lang="en-US" altLang="zh-CN" sz="1200" dirty="0"/>
              <a:t>the entity of resources embodying </a:t>
            </a:r>
            <a:r>
              <a:rPr lang="en-US" altLang="zh-CN" sz="1200" b="1" dirty="0">
                <a:solidFill>
                  <a:srgbClr val="FF0000"/>
                </a:solidFill>
              </a:rPr>
              <a:t>economic benefits</a:t>
            </a:r>
            <a:r>
              <a:rPr lang="en-US" altLang="zh-CN" sz="1200" dirty="0"/>
              <a:t>”</a:t>
            </a:r>
          </a:p>
          <a:p>
            <a:pPr marL="0" indent="0" algn="r">
              <a:buNone/>
            </a:pPr>
            <a:r>
              <a:rPr lang="en-US" altLang="zh-CN" sz="1100" dirty="0"/>
              <a:t>[International Financial Reporting Standards – Conceptual </a:t>
            </a:r>
          </a:p>
          <a:p>
            <a:pPr marL="0" indent="0" algn="r">
              <a:buNone/>
            </a:pPr>
            <a:r>
              <a:rPr lang="en-US" altLang="zh-CN" sz="1100" dirty="0"/>
              <a:t>Framework]</a:t>
            </a:r>
          </a:p>
          <a:p>
            <a:endParaRPr lang="en-AU" dirty="0"/>
          </a:p>
        </p:txBody>
      </p:sp>
      <p:sp>
        <p:nvSpPr>
          <p:cNvPr id="4" name="Slide Number Placeholder 3"/>
          <p:cNvSpPr>
            <a:spLocks noGrp="1"/>
          </p:cNvSpPr>
          <p:nvPr>
            <p:ph type="sldNum" sz="quarter" idx="10"/>
          </p:nvPr>
        </p:nvSpPr>
        <p:spPr/>
        <p:txBody>
          <a:bodyPr/>
          <a:lstStyle/>
          <a:p>
            <a:fld id="{3B8FE770-890C-DA45-AF7A-99BA8E00140B}" type="slidenum">
              <a:rPr lang="en-US" smtClean="0"/>
              <a:t>18</a:t>
            </a:fld>
            <a:endParaRPr lang="en-US"/>
          </a:p>
        </p:txBody>
      </p:sp>
    </p:spTree>
    <p:extLst>
      <p:ext uri="{BB962C8B-B14F-4D97-AF65-F5344CB8AC3E}">
        <p14:creationId xmlns:p14="http://schemas.microsoft.com/office/powerpoint/2010/main" val="1144995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AF9AAC5-983D-C148-A19A-FED9B4091DB4}" type="datetimeFigureOut">
              <a:rPr lang="en-US" smtClean="0"/>
              <a:t>3/2/18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a:p>
        </p:txBody>
      </p:sp>
      <p:sp>
        <p:nvSpPr>
          <p:cNvPr id="7" name="TextBox 6"/>
          <p:cNvSpPr txBox="1"/>
          <p:nvPr userDrawn="1"/>
        </p:nvSpPr>
        <p:spPr>
          <a:xfrm>
            <a:off x="10690577" y="6479044"/>
            <a:ext cx="1340927" cy="307777"/>
          </a:xfrm>
          <a:prstGeom prst="rect">
            <a:avLst/>
          </a:prstGeom>
          <a:noFill/>
        </p:spPr>
        <p:txBody>
          <a:bodyPr wrap="square" rtlCol="0">
            <a:spAutoFit/>
          </a:bodyPr>
          <a:lstStyle/>
          <a:p>
            <a:pPr algn="r"/>
            <a:r>
              <a:rPr lang="en-AU" sz="1400" dirty="0">
                <a:solidFill>
                  <a:srgbClr val="00A160"/>
                </a:solidFill>
                <a:latin typeface="Verdana" panose="020B0604030504040204" pitchFamily="34" charset="0"/>
                <a:ea typeface="Verdana" panose="020B0604030504040204" pitchFamily="34" charset="0"/>
                <a:cs typeface="Verdana" panose="020B0604030504040204" pitchFamily="34" charset="0"/>
              </a:rPr>
              <a:t>navitas.com</a:t>
            </a:r>
          </a:p>
        </p:txBody>
      </p:sp>
      <p:cxnSp>
        <p:nvCxnSpPr>
          <p:cNvPr id="8" name="Straight Connector 7"/>
          <p:cNvCxnSpPr/>
          <p:nvPr userDrawn="1"/>
        </p:nvCxnSpPr>
        <p:spPr>
          <a:xfrm>
            <a:off x="0" y="6836557"/>
            <a:ext cx="121920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9" name="Group 8"/>
          <p:cNvGrpSpPr/>
          <p:nvPr userDrawn="1"/>
        </p:nvGrpSpPr>
        <p:grpSpPr>
          <a:xfrm>
            <a:off x="323523" y="6056524"/>
            <a:ext cx="4254922" cy="700804"/>
            <a:chOff x="323523" y="6056524"/>
            <a:chExt cx="4254922" cy="700804"/>
          </a:xfrm>
        </p:grpSpPr>
        <p:sp>
          <p:nvSpPr>
            <p:cNvPr id="10" name="TextBox 9"/>
            <p:cNvSpPr txBox="1"/>
            <p:nvPr userDrawn="1"/>
          </p:nvSpPr>
          <p:spPr>
            <a:xfrm>
              <a:off x="1829484" y="6406926"/>
              <a:ext cx="2748961" cy="307777"/>
            </a:xfrm>
            <a:prstGeom prst="rect">
              <a:avLst/>
            </a:prstGeom>
            <a:noFill/>
          </p:spPr>
          <p:txBody>
            <a:bodyPr wrap="square" rtlCol="0">
              <a:spAutoFit/>
            </a:bodyPr>
            <a:lstStyle/>
            <a:p>
              <a:r>
                <a:rPr lang="en-AU" sz="1400" dirty="0">
                  <a:solidFill>
                    <a:srgbClr val="00A160"/>
                  </a:solidFill>
                  <a:latin typeface="Verdana" panose="020B0604030504040204" pitchFamily="34" charset="0"/>
                  <a:ea typeface="Verdana" panose="020B0604030504040204" pitchFamily="34" charset="0"/>
                  <a:cs typeface="Verdana" panose="020B0604030504040204" pitchFamily="34" charset="0"/>
                </a:rPr>
                <a:t>www.deakincollege.edu.au</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3" y="6056524"/>
              <a:ext cx="1595972" cy="700804"/>
            </a:xfrm>
            <a:prstGeom prst="rect">
              <a:avLst/>
            </a:prstGeom>
          </p:spPr>
        </p:pic>
      </p:grpSp>
    </p:spTree>
    <p:extLst>
      <p:ext uri="{BB962C8B-B14F-4D97-AF65-F5344CB8AC3E}">
        <p14:creationId xmlns:p14="http://schemas.microsoft.com/office/powerpoint/2010/main" val="1715138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F9AAC5-983D-C148-A19A-FED9B4091DB4}" type="datetimeFigureOut">
              <a:rPr lang="en-US" smtClean="0"/>
              <a:t>3/2/18</a:t>
            </a:fld>
            <a:endParaRPr 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43EBF95-10C7-455E-AEBF-42693604C538}" type="slidenum">
              <a:rPr lang="zh-CN" altLang="en-US" smtClean="0"/>
              <a:t>‹#›</a:t>
            </a:fld>
            <a:endParaRPr lang="zh-CN" altLang="en-US" dirty="0"/>
          </a:p>
        </p:txBody>
      </p:sp>
    </p:spTree>
    <p:extLst>
      <p:ext uri="{BB962C8B-B14F-4D97-AF65-F5344CB8AC3E}">
        <p14:creationId xmlns:p14="http://schemas.microsoft.com/office/powerpoint/2010/main" val="396079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F9AAC5-983D-C148-A19A-FED9B4091DB4}" type="datetimeFigureOut">
              <a:rPr lang="en-US" smtClean="0"/>
              <a:t>3/2/18</a:t>
            </a:fld>
            <a:endParaRPr 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043EBF95-10C7-455E-AEBF-42693604C538}" type="slidenum">
              <a:rPr lang="zh-CN" altLang="en-US" smtClean="0"/>
              <a:t>‹#›</a:t>
            </a:fld>
            <a:endParaRPr lang="zh-CN" altLang="en-US" dirty="0"/>
          </a:p>
        </p:txBody>
      </p:sp>
    </p:spTree>
    <p:extLst>
      <p:ext uri="{BB962C8B-B14F-4D97-AF65-F5344CB8AC3E}">
        <p14:creationId xmlns:p14="http://schemas.microsoft.com/office/powerpoint/2010/main" val="1855763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F9AAC5-983D-C148-A19A-FED9B4091DB4}" type="datetimeFigureOut">
              <a:rPr lang="en-US" smtClean="0"/>
              <a:t>3/2/18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a:p>
        </p:txBody>
      </p:sp>
      <p:sp>
        <p:nvSpPr>
          <p:cNvPr id="7" name="TextBox 6"/>
          <p:cNvSpPr txBox="1"/>
          <p:nvPr userDrawn="1"/>
        </p:nvSpPr>
        <p:spPr>
          <a:xfrm>
            <a:off x="10690577" y="6479044"/>
            <a:ext cx="1340927" cy="307777"/>
          </a:xfrm>
          <a:prstGeom prst="rect">
            <a:avLst/>
          </a:prstGeom>
          <a:noFill/>
        </p:spPr>
        <p:txBody>
          <a:bodyPr wrap="square" rtlCol="0">
            <a:spAutoFit/>
          </a:bodyPr>
          <a:lstStyle/>
          <a:p>
            <a:pPr algn="r"/>
            <a:r>
              <a:rPr lang="en-AU" sz="1400" dirty="0">
                <a:solidFill>
                  <a:srgbClr val="00A160"/>
                </a:solidFill>
                <a:latin typeface="Verdana" panose="020B0604030504040204" pitchFamily="34" charset="0"/>
                <a:ea typeface="Verdana" panose="020B0604030504040204" pitchFamily="34" charset="0"/>
                <a:cs typeface="Verdana" panose="020B0604030504040204" pitchFamily="34" charset="0"/>
              </a:rPr>
              <a:t>navitas.com</a:t>
            </a:r>
          </a:p>
        </p:txBody>
      </p:sp>
      <p:cxnSp>
        <p:nvCxnSpPr>
          <p:cNvPr id="8" name="Straight Connector 7"/>
          <p:cNvCxnSpPr/>
          <p:nvPr userDrawn="1"/>
        </p:nvCxnSpPr>
        <p:spPr>
          <a:xfrm>
            <a:off x="0" y="6836557"/>
            <a:ext cx="121920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3506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F9AAC5-983D-C148-A19A-FED9B4091DB4}" type="datetimeFigureOut">
              <a:rPr lang="en-US" smtClean="0"/>
              <a:t>3/2/18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a:p>
        </p:txBody>
      </p:sp>
      <p:sp>
        <p:nvSpPr>
          <p:cNvPr id="7" name="TextBox 6"/>
          <p:cNvSpPr txBox="1"/>
          <p:nvPr userDrawn="1"/>
        </p:nvSpPr>
        <p:spPr>
          <a:xfrm>
            <a:off x="10690577" y="6479044"/>
            <a:ext cx="1340927" cy="307777"/>
          </a:xfrm>
          <a:prstGeom prst="rect">
            <a:avLst/>
          </a:prstGeom>
          <a:noFill/>
        </p:spPr>
        <p:txBody>
          <a:bodyPr wrap="square" rtlCol="0">
            <a:spAutoFit/>
          </a:bodyPr>
          <a:lstStyle/>
          <a:p>
            <a:pPr algn="r"/>
            <a:r>
              <a:rPr lang="en-AU" sz="1400" dirty="0">
                <a:solidFill>
                  <a:srgbClr val="00A160"/>
                </a:solidFill>
                <a:latin typeface="Verdana" panose="020B0604030504040204" pitchFamily="34" charset="0"/>
                <a:ea typeface="Verdana" panose="020B0604030504040204" pitchFamily="34" charset="0"/>
                <a:cs typeface="Verdana" panose="020B0604030504040204" pitchFamily="34" charset="0"/>
              </a:rPr>
              <a:t>navitas.com</a:t>
            </a:r>
          </a:p>
        </p:txBody>
      </p:sp>
      <p:cxnSp>
        <p:nvCxnSpPr>
          <p:cNvPr id="8" name="Straight Connector 7"/>
          <p:cNvCxnSpPr/>
          <p:nvPr userDrawn="1"/>
        </p:nvCxnSpPr>
        <p:spPr>
          <a:xfrm>
            <a:off x="0" y="6836557"/>
            <a:ext cx="121920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9" name="Group 8"/>
          <p:cNvGrpSpPr/>
          <p:nvPr userDrawn="1"/>
        </p:nvGrpSpPr>
        <p:grpSpPr>
          <a:xfrm>
            <a:off x="323523" y="6056524"/>
            <a:ext cx="4254922" cy="700804"/>
            <a:chOff x="323523" y="6056524"/>
            <a:chExt cx="4254922" cy="700804"/>
          </a:xfrm>
        </p:grpSpPr>
        <p:sp>
          <p:nvSpPr>
            <p:cNvPr id="10" name="TextBox 9"/>
            <p:cNvSpPr txBox="1"/>
            <p:nvPr userDrawn="1"/>
          </p:nvSpPr>
          <p:spPr>
            <a:xfrm>
              <a:off x="1829484" y="6406926"/>
              <a:ext cx="2748961" cy="307777"/>
            </a:xfrm>
            <a:prstGeom prst="rect">
              <a:avLst/>
            </a:prstGeom>
            <a:noFill/>
          </p:spPr>
          <p:txBody>
            <a:bodyPr wrap="square" rtlCol="0">
              <a:spAutoFit/>
            </a:bodyPr>
            <a:lstStyle/>
            <a:p>
              <a:r>
                <a:rPr lang="en-AU" sz="1400" dirty="0">
                  <a:solidFill>
                    <a:srgbClr val="00A160"/>
                  </a:solidFill>
                  <a:latin typeface="Verdana" panose="020B0604030504040204" pitchFamily="34" charset="0"/>
                  <a:ea typeface="Verdana" panose="020B0604030504040204" pitchFamily="34" charset="0"/>
                  <a:cs typeface="Verdana" panose="020B0604030504040204" pitchFamily="34" charset="0"/>
                </a:rPr>
                <a:t>www.deakincollege.edu.au</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3" y="6056524"/>
              <a:ext cx="1595972" cy="700804"/>
            </a:xfrm>
            <a:prstGeom prst="rect">
              <a:avLst/>
            </a:prstGeom>
          </p:spPr>
        </p:pic>
      </p:grpSp>
    </p:spTree>
    <p:extLst>
      <p:ext uri="{BB962C8B-B14F-4D97-AF65-F5344CB8AC3E}">
        <p14:creationId xmlns:p14="http://schemas.microsoft.com/office/powerpoint/2010/main" val="125755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AF9AAC5-983D-C148-A19A-FED9B4091DB4}" type="datetimeFigureOut">
              <a:rPr lang="en-US" smtClean="0"/>
              <a:t>3/2/18</a:t>
            </a:fld>
            <a:endParaRPr 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43EBF95-10C7-455E-AEBF-42693604C538}" type="slidenum">
              <a:rPr lang="zh-CN" altLang="en-US" smtClean="0"/>
              <a:t>‹#›</a:t>
            </a:fld>
            <a:endParaRPr lang="zh-CN" altLang="en-US" dirty="0"/>
          </a:p>
        </p:txBody>
      </p:sp>
    </p:spTree>
    <p:extLst>
      <p:ext uri="{BB962C8B-B14F-4D97-AF65-F5344CB8AC3E}">
        <p14:creationId xmlns:p14="http://schemas.microsoft.com/office/powerpoint/2010/main" val="130611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AF9AAC5-983D-C148-A19A-FED9B4091DB4}" type="datetimeFigureOut">
              <a:rPr lang="en-US" smtClean="0"/>
              <a:t>3/2/18</a:t>
            </a:fld>
            <a:endParaRPr 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43EBF95-10C7-455E-AEBF-42693604C538}" type="slidenum">
              <a:rPr lang="zh-CN" altLang="en-US" smtClean="0"/>
              <a:t>‹#›</a:t>
            </a:fld>
            <a:endParaRPr lang="zh-CN" altLang="en-US" dirty="0"/>
          </a:p>
        </p:txBody>
      </p:sp>
    </p:spTree>
    <p:extLst>
      <p:ext uri="{BB962C8B-B14F-4D97-AF65-F5344CB8AC3E}">
        <p14:creationId xmlns:p14="http://schemas.microsoft.com/office/powerpoint/2010/main" val="462756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F9AAC5-983D-C148-A19A-FED9B4091DB4}" type="datetimeFigureOut">
              <a:rPr lang="en-US" smtClean="0"/>
              <a:t>3/2/18</a:t>
            </a:fld>
            <a:endParaRPr 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43EBF95-10C7-455E-AEBF-42693604C538}" type="slidenum">
              <a:rPr lang="zh-CN" altLang="en-US" smtClean="0"/>
              <a:t>‹#›</a:t>
            </a:fld>
            <a:endParaRPr lang="zh-CN" altLang="en-US"/>
          </a:p>
        </p:txBody>
      </p:sp>
    </p:spTree>
    <p:extLst>
      <p:ext uri="{BB962C8B-B14F-4D97-AF65-F5344CB8AC3E}">
        <p14:creationId xmlns:p14="http://schemas.microsoft.com/office/powerpoint/2010/main" val="1507688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F9AAC5-983D-C148-A19A-FED9B4091DB4}" type="datetimeFigureOut">
              <a:rPr lang="en-US" smtClean="0"/>
              <a:t>3/2/18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48F39E-9C37-485F-AC97-16BB4BDF9F49}" type="slidenum">
              <a:rPr kumimoji="0" lang="en-US" smtClean="0"/>
              <a:t>‹#›</a:t>
            </a:fld>
            <a:endParaRPr kumimoji="0" lang="en-US" dirty="0"/>
          </a:p>
        </p:txBody>
      </p:sp>
      <p:sp>
        <p:nvSpPr>
          <p:cNvPr id="5" name="TextBox 4"/>
          <p:cNvSpPr txBox="1"/>
          <p:nvPr userDrawn="1"/>
        </p:nvSpPr>
        <p:spPr>
          <a:xfrm>
            <a:off x="10690577" y="6479044"/>
            <a:ext cx="1340927" cy="307777"/>
          </a:xfrm>
          <a:prstGeom prst="rect">
            <a:avLst/>
          </a:prstGeom>
          <a:noFill/>
        </p:spPr>
        <p:txBody>
          <a:bodyPr wrap="square" rtlCol="0">
            <a:spAutoFit/>
          </a:bodyPr>
          <a:lstStyle/>
          <a:p>
            <a:pPr algn="r"/>
            <a:r>
              <a:rPr lang="en-AU" sz="1400" dirty="0">
                <a:solidFill>
                  <a:srgbClr val="00A160"/>
                </a:solidFill>
                <a:latin typeface="Verdana" panose="020B0604030504040204" pitchFamily="34" charset="0"/>
                <a:ea typeface="Verdana" panose="020B0604030504040204" pitchFamily="34" charset="0"/>
                <a:cs typeface="Verdana" panose="020B0604030504040204" pitchFamily="34" charset="0"/>
              </a:rPr>
              <a:t>navitas.com</a:t>
            </a:r>
          </a:p>
        </p:txBody>
      </p:sp>
      <p:cxnSp>
        <p:nvCxnSpPr>
          <p:cNvPr id="6" name="Straight Connector 5"/>
          <p:cNvCxnSpPr/>
          <p:nvPr userDrawn="1"/>
        </p:nvCxnSpPr>
        <p:spPr>
          <a:xfrm>
            <a:off x="0" y="6836557"/>
            <a:ext cx="121920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userDrawn="1"/>
        </p:nvGrpSpPr>
        <p:grpSpPr>
          <a:xfrm>
            <a:off x="323523" y="6056524"/>
            <a:ext cx="4254922" cy="700804"/>
            <a:chOff x="323523" y="6056524"/>
            <a:chExt cx="4254922" cy="700804"/>
          </a:xfrm>
        </p:grpSpPr>
        <p:sp>
          <p:nvSpPr>
            <p:cNvPr id="8" name="TextBox 7"/>
            <p:cNvSpPr txBox="1"/>
            <p:nvPr userDrawn="1"/>
          </p:nvSpPr>
          <p:spPr>
            <a:xfrm>
              <a:off x="1829484" y="6406926"/>
              <a:ext cx="2748961" cy="307777"/>
            </a:xfrm>
            <a:prstGeom prst="rect">
              <a:avLst/>
            </a:prstGeom>
            <a:noFill/>
          </p:spPr>
          <p:txBody>
            <a:bodyPr wrap="square" rtlCol="0">
              <a:spAutoFit/>
            </a:bodyPr>
            <a:lstStyle/>
            <a:p>
              <a:r>
                <a:rPr lang="en-AU" sz="1400" dirty="0">
                  <a:solidFill>
                    <a:srgbClr val="00A160"/>
                  </a:solidFill>
                  <a:latin typeface="Verdana" panose="020B0604030504040204" pitchFamily="34" charset="0"/>
                  <a:ea typeface="Verdana" panose="020B0604030504040204" pitchFamily="34" charset="0"/>
                  <a:cs typeface="Verdana" panose="020B0604030504040204" pitchFamily="34" charset="0"/>
                </a:rPr>
                <a:t>www.deakincollege.edu.au</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3" y="6056524"/>
              <a:ext cx="1595972" cy="700804"/>
            </a:xfrm>
            <a:prstGeom prst="rect">
              <a:avLst/>
            </a:prstGeom>
          </p:spPr>
        </p:pic>
      </p:grpSp>
    </p:spTree>
    <p:extLst>
      <p:ext uri="{BB962C8B-B14F-4D97-AF65-F5344CB8AC3E}">
        <p14:creationId xmlns:p14="http://schemas.microsoft.com/office/powerpoint/2010/main" val="1563808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F9AAC5-983D-C148-A19A-FED9B4091DB4}" type="datetimeFigureOut">
              <a:rPr lang="en-US" smtClean="0"/>
              <a:t>3/2/18</a:t>
            </a:fld>
            <a:endParaRPr 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43EBF95-10C7-455E-AEBF-42693604C538}" type="slidenum">
              <a:rPr lang="zh-CN" altLang="en-US" smtClean="0"/>
              <a:t>‹#›</a:t>
            </a:fld>
            <a:endParaRPr lang="zh-CN" altLang="en-US" dirty="0"/>
          </a:p>
        </p:txBody>
      </p:sp>
    </p:spTree>
    <p:extLst>
      <p:ext uri="{BB962C8B-B14F-4D97-AF65-F5344CB8AC3E}">
        <p14:creationId xmlns:p14="http://schemas.microsoft.com/office/powerpoint/2010/main" val="2017663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43EBF95-10C7-455E-AEBF-42693604C538}" type="slidenum">
              <a:rPr lang="zh-CN" altLang="en-US" smtClean="0"/>
              <a:t>‹#›</a:t>
            </a:fld>
            <a:endParaRPr lang="zh-CN" altLang="en-US"/>
          </a:p>
        </p:txBody>
      </p:sp>
    </p:spTree>
    <p:extLst>
      <p:ext uri="{BB962C8B-B14F-4D97-AF65-F5344CB8AC3E}">
        <p14:creationId xmlns:p14="http://schemas.microsoft.com/office/powerpoint/2010/main" val="20957590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F9AAC5-983D-C148-A19A-FED9B4091DB4}" type="datetimeFigureOut">
              <a:rPr lang="en-US" smtClean="0"/>
              <a:t>3/2/18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8F39E-9C37-485F-AC97-16BB4BDF9F49}" type="slidenum">
              <a:rPr kumimoji="0" lang="en-US" smtClean="0"/>
              <a:t>‹#›</a:t>
            </a:fld>
            <a:endParaRPr kumimoji="0" lang="en-US" dirty="0"/>
          </a:p>
        </p:txBody>
      </p:sp>
      <p:sp>
        <p:nvSpPr>
          <p:cNvPr id="7" name="TextBox 6"/>
          <p:cNvSpPr txBox="1"/>
          <p:nvPr userDrawn="1"/>
        </p:nvSpPr>
        <p:spPr>
          <a:xfrm>
            <a:off x="10690577" y="6479044"/>
            <a:ext cx="1340927" cy="307777"/>
          </a:xfrm>
          <a:prstGeom prst="rect">
            <a:avLst/>
          </a:prstGeom>
          <a:noFill/>
        </p:spPr>
        <p:txBody>
          <a:bodyPr wrap="square" rtlCol="0">
            <a:spAutoFit/>
          </a:bodyPr>
          <a:lstStyle/>
          <a:p>
            <a:pPr algn="r"/>
            <a:r>
              <a:rPr lang="en-AU" sz="1400" dirty="0">
                <a:solidFill>
                  <a:srgbClr val="00A160"/>
                </a:solidFill>
                <a:latin typeface="Verdana" panose="020B0604030504040204" pitchFamily="34" charset="0"/>
                <a:ea typeface="Verdana" panose="020B0604030504040204" pitchFamily="34" charset="0"/>
                <a:cs typeface="Verdana" panose="020B0604030504040204" pitchFamily="34" charset="0"/>
              </a:rPr>
              <a:t>navitas.com</a:t>
            </a:r>
          </a:p>
        </p:txBody>
      </p:sp>
      <p:cxnSp>
        <p:nvCxnSpPr>
          <p:cNvPr id="8" name="Straight Connector 7"/>
          <p:cNvCxnSpPr/>
          <p:nvPr userDrawn="1"/>
        </p:nvCxnSpPr>
        <p:spPr>
          <a:xfrm>
            <a:off x="0" y="6836557"/>
            <a:ext cx="121920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9" name="Group 8"/>
          <p:cNvGrpSpPr/>
          <p:nvPr userDrawn="1"/>
        </p:nvGrpSpPr>
        <p:grpSpPr>
          <a:xfrm>
            <a:off x="323523" y="6056524"/>
            <a:ext cx="4254922" cy="700804"/>
            <a:chOff x="323523" y="6056524"/>
            <a:chExt cx="4254922" cy="700804"/>
          </a:xfrm>
        </p:grpSpPr>
        <p:sp>
          <p:nvSpPr>
            <p:cNvPr id="10" name="TextBox 9"/>
            <p:cNvSpPr txBox="1"/>
            <p:nvPr userDrawn="1"/>
          </p:nvSpPr>
          <p:spPr>
            <a:xfrm>
              <a:off x="1829484" y="6406926"/>
              <a:ext cx="2748961" cy="307777"/>
            </a:xfrm>
            <a:prstGeom prst="rect">
              <a:avLst/>
            </a:prstGeom>
            <a:noFill/>
          </p:spPr>
          <p:txBody>
            <a:bodyPr wrap="square" rtlCol="0">
              <a:spAutoFit/>
            </a:bodyPr>
            <a:lstStyle/>
            <a:p>
              <a:r>
                <a:rPr lang="en-AU" sz="1400" dirty="0">
                  <a:solidFill>
                    <a:srgbClr val="00A160"/>
                  </a:solidFill>
                  <a:latin typeface="Verdana" panose="020B0604030504040204" pitchFamily="34" charset="0"/>
                  <a:ea typeface="Verdana" panose="020B0604030504040204" pitchFamily="34" charset="0"/>
                  <a:cs typeface="Verdana" panose="020B0604030504040204" pitchFamily="34" charset="0"/>
                </a:rPr>
                <a:t>www.deakincollege.edu.au</a:t>
              </a:r>
            </a:p>
          </p:txBody>
        </p:sp>
        <p:pic>
          <p:nvPicPr>
            <p:cNvPr id="11" name="Picture 1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323523" y="6056524"/>
              <a:ext cx="1595972" cy="700804"/>
            </a:xfrm>
            <a:prstGeom prst="rect">
              <a:avLst/>
            </a:prstGeom>
          </p:spPr>
        </p:pic>
      </p:grpSp>
    </p:spTree>
    <p:extLst>
      <p:ext uri="{BB962C8B-B14F-4D97-AF65-F5344CB8AC3E}">
        <p14:creationId xmlns:p14="http://schemas.microsoft.com/office/powerpoint/2010/main" val="1744716895"/>
      </p:ext>
    </p:extLst>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jp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3385" y="1902192"/>
            <a:ext cx="10769600" cy="1673352"/>
          </a:xfrm>
        </p:spPr>
        <p:txBody>
          <a:bodyPr>
            <a:normAutofit fontScale="90000"/>
          </a:bodyPr>
          <a:lstStyle/>
          <a:p>
            <a:r>
              <a:rPr lang="en-US" altLang="zh-CN" dirty="0">
                <a:latin typeface="Arial"/>
                <a:cs typeface="Arial"/>
              </a:rPr>
              <a:t>FND B020 Accounting </a:t>
            </a:r>
            <a:br>
              <a:rPr lang="en-US" altLang="zh-CN" dirty="0">
                <a:latin typeface="Arial"/>
                <a:cs typeface="Arial"/>
              </a:rPr>
            </a:br>
            <a:r>
              <a:rPr lang="en-US" altLang="zh-CN" dirty="0"/>
              <a:t/>
            </a:r>
            <a:br>
              <a:rPr lang="en-US" altLang="zh-CN" dirty="0"/>
            </a:br>
            <a:r>
              <a:rPr lang="en-US" altLang="zh-CN" dirty="0">
                <a:latin typeface="Arial"/>
                <a:cs typeface="Arial"/>
              </a:rPr>
              <a:t>Lecture 01: Introduction to Accounting and Financial Statements</a:t>
            </a:r>
            <a:r>
              <a:rPr lang="zh-CN" altLang="en-US" dirty="0">
                <a:latin typeface="Arial"/>
                <a:cs typeface="Arial"/>
              </a:rPr>
              <a:t/>
            </a:r>
            <a:br>
              <a:rPr lang="zh-CN" altLang="en-US" dirty="0">
                <a:latin typeface="Arial"/>
                <a:cs typeface="Arial"/>
              </a:rPr>
            </a:br>
            <a:endParaRPr lang="zh-CN" altLang="en-US" dirty="0">
              <a:latin typeface="Arial"/>
              <a:cs typeface="Arial"/>
            </a:endParaRPr>
          </a:p>
        </p:txBody>
      </p:sp>
    </p:spTree>
    <p:extLst>
      <p:ext uri="{BB962C8B-B14F-4D97-AF65-F5344CB8AC3E}">
        <p14:creationId xmlns:p14="http://schemas.microsoft.com/office/powerpoint/2010/main" val="1422404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a:t>
            </a:r>
            <a:r>
              <a:rPr lang="en-US" dirty="0"/>
              <a:t> 2 Financial Statements</a:t>
            </a:r>
          </a:p>
        </p:txBody>
      </p:sp>
      <p:sp>
        <p:nvSpPr>
          <p:cNvPr id="3" name="Content Placeholder 2"/>
          <p:cNvSpPr>
            <a:spLocks noGrp="1"/>
          </p:cNvSpPr>
          <p:nvPr>
            <p:ph idx="1"/>
          </p:nvPr>
        </p:nvSpPr>
        <p:spPr/>
        <p:txBody>
          <a:bodyPr/>
          <a:lstStyle/>
          <a:p>
            <a:r>
              <a:rPr lang="en-US" dirty="0"/>
              <a:t>Types of business entities</a:t>
            </a:r>
          </a:p>
        </p:txBody>
      </p:sp>
    </p:spTree>
    <p:extLst>
      <p:ext uri="{BB962C8B-B14F-4D97-AF65-F5344CB8AC3E}">
        <p14:creationId xmlns:p14="http://schemas.microsoft.com/office/powerpoint/2010/main" val="1369351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847528" y="274639"/>
            <a:ext cx="5040561" cy="850107"/>
          </a:xfrm>
        </p:spPr>
        <p:txBody>
          <a:bodyPr vert="horz" rtlCol="0" anchor="ctr">
            <a:noAutofit/>
            <a:scene3d>
              <a:camera prst="orthographicFront"/>
              <a:lightRig rig="soft" dir="t"/>
            </a:scene3d>
            <a:sp3d prstMaterial="softEdge">
              <a:bevelT w="25400" h="25400"/>
            </a:sp3d>
          </a:bodyPr>
          <a:lstStyle/>
          <a:p>
            <a:r>
              <a:rPr lang="en-AU" sz="4400" dirty="0">
                <a:solidFill>
                  <a:schemeClr val="accent2"/>
                </a:solidFill>
                <a:latin typeface="Tw Cen MT" pitchFamily="34" charset="0"/>
                <a:ea typeface="ＭＳ Ｐゴシック" pitchFamily="34" charset="-128"/>
              </a:rPr>
              <a:t>Sole Proprietorship</a:t>
            </a:r>
          </a:p>
        </p:txBody>
      </p:sp>
      <p:sp>
        <p:nvSpPr>
          <p:cNvPr id="22531" name="Rectangle 3"/>
          <p:cNvSpPr>
            <a:spLocks noGrp="1" noChangeArrowheads="1"/>
          </p:cNvSpPr>
          <p:nvPr>
            <p:ph idx="1"/>
          </p:nvPr>
        </p:nvSpPr>
        <p:spPr>
          <a:xfrm>
            <a:off x="1802310" y="1580444"/>
            <a:ext cx="7462043" cy="4440846"/>
          </a:xfrm>
        </p:spPr>
        <p:txBody>
          <a:bodyPr>
            <a:normAutofit fontScale="62500" lnSpcReduction="20000"/>
          </a:bodyPr>
          <a:lstStyle/>
          <a:p>
            <a:pPr marL="357188" indent="-263525">
              <a:spcBef>
                <a:spcPts val="600"/>
              </a:spcBef>
              <a:buClrTx/>
              <a:buFont typeface="Arial" pitchFamily="34" charset="0"/>
              <a:buChar char="•"/>
            </a:pPr>
            <a:r>
              <a:rPr lang="en-AU" sz="3500" b="1" dirty="0">
                <a:solidFill>
                  <a:srgbClr val="FF0000"/>
                </a:solidFill>
                <a:latin typeface="Calibri" pitchFamily="34" charset="0"/>
              </a:rPr>
              <a:t>Owned by one person. </a:t>
            </a:r>
          </a:p>
          <a:p>
            <a:pPr marL="357188" indent="-263525">
              <a:spcBef>
                <a:spcPts val="600"/>
              </a:spcBef>
              <a:buClrTx/>
              <a:buFont typeface="Arial" pitchFamily="34" charset="0"/>
              <a:buChar char="•"/>
            </a:pPr>
            <a:endParaRPr lang="en-AU" sz="3500" b="1" dirty="0">
              <a:solidFill>
                <a:srgbClr val="FF0000"/>
              </a:solidFill>
              <a:latin typeface="Calibri" pitchFamily="34" charset="0"/>
            </a:endParaRPr>
          </a:p>
          <a:p>
            <a:pPr marL="93663" indent="0">
              <a:spcBef>
                <a:spcPts val="600"/>
              </a:spcBef>
              <a:buClrTx/>
              <a:buNone/>
            </a:pPr>
            <a:r>
              <a:rPr lang="en-AU" sz="3500" b="1" dirty="0">
                <a:solidFill>
                  <a:srgbClr val="FF0000"/>
                </a:solidFill>
                <a:latin typeface="Calibri" pitchFamily="34" charset="0"/>
              </a:rPr>
              <a:t>The owner:</a:t>
            </a:r>
            <a:endParaRPr lang="en-AU" b="1" dirty="0">
              <a:solidFill>
                <a:srgbClr val="FF0000"/>
              </a:solidFill>
              <a:latin typeface="Calibri" pitchFamily="34" charset="0"/>
            </a:endParaRPr>
          </a:p>
          <a:p>
            <a:pPr marL="712788" indent="-263525">
              <a:spcBef>
                <a:spcPts val="600"/>
              </a:spcBef>
              <a:buClrTx/>
              <a:buSzPct val="60000"/>
              <a:buFont typeface="Courier New" pitchFamily="49" charset="0"/>
              <a:buChar char="o"/>
            </a:pPr>
            <a:r>
              <a:rPr lang="en-AU" sz="3100" dirty="0">
                <a:latin typeface="Calibri" pitchFamily="34" charset="0"/>
              </a:rPr>
              <a:t>contributes “capital” to the business</a:t>
            </a:r>
          </a:p>
          <a:p>
            <a:pPr marL="712788" indent="-263525">
              <a:spcBef>
                <a:spcPts val="600"/>
              </a:spcBef>
              <a:buClrTx/>
              <a:buSzPct val="60000"/>
              <a:buFont typeface="Courier New" pitchFamily="49" charset="0"/>
              <a:buChar char="o"/>
            </a:pPr>
            <a:r>
              <a:rPr lang="en-AU" sz="3100" dirty="0">
                <a:latin typeface="Calibri" pitchFamily="34" charset="0"/>
              </a:rPr>
              <a:t>entitled to receive all profits</a:t>
            </a:r>
          </a:p>
          <a:p>
            <a:pPr marL="1069975" indent="-263525">
              <a:spcBef>
                <a:spcPts val="600"/>
              </a:spcBef>
              <a:buClrTx/>
              <a:buSzPct val="50000"/>
              <a:buFont typeface="Wingdings" pitchFamily="2" charset="2"/>
              <a:buChar char="Ø"/>
            </a:pPr>
            <a:r>
              <a:rPr lang="en-AU" sz="3100" dirty="0">
                <a:latin typeface="Calibri" pitchFamily="34" charset="0"/>
              </a:rPr>
              <a:t>profits are taxed as personal income.</a:t>
            </a:r>
          </a:p>
          <a:p>
            <a:pPr marL="712788" indent="-263525">
              <a:spcBef>
                <a:spcPts val="600"/>
              </a:spcBef>
              <a:buClrTx/>
              <a:buSzPct val="60000"/>
              <a:buFont typeface="Courier New" pitchFamily="49" charset="0"/>
              <a:buChar char="o"/>
            </a:pPr>
            <a:r>
              <a:rPr lang="en-AU" sz="3100" dirty="0">
                <a:latin typeface="Calibri" pitchFamily="34" charset="0"/>
              </a:rPr>
              <a:t>owner is personally liable for all business debts (unlimited liability)</a:t>
            </a:r>
          </a:p>
          <a:p>
            <a:pPr marL="712788" indent="-263525">
              <a:spcBef>
                <a:spcPts val="600"/>
              </a:spcBef>
              <a:buClrTx/>
              <a:buSzPct val="60000"/>
              <a:buFont typeface="Courier New" pitchFamily="49" charset="0"/>
              <a:buChar char="o"/>
            </a:pPr>
            <a:endParaRPr lang="en-AU" sz="3100" dirty="0">
              <a:latin typeface="Calibri" pitchFamily="34" charset="0"/>
            </a:endParaRPr>
          </a:p>
          <a:p>
            <a:pPr marL="906463" lvl="1" indent="-457200">
              <a:spcBef>
                <a:spcPts val="600"/>
              </a:spcBef>
              <a:buClrTx/>
              <a:buSzPct val="60000"/>
            </a:pPr>
            <a:r>
              <a:rPr lang="en-AU" altLang="en-US" sz="3100" dirty="0">
                <a:latin typeface="Calibri" panose="020F0502020204030204" pitchFamily="34" charset="0"/>
              </a:rPr>
              <a:t>Examples: beauty salon, book store, dentist, optometrist, etc.</a:t>
            </a:r>
          </a:p>
          <a:p>
            <a:pPr marL="449263" indent="0">
              <a:spcBef>
                <a:spcPts val="600"/>
              </a:spcBef>
              <a:buClrTx/>
              <a:buSzPct val="60000"/>
              <a:buNone/>
            </a:pPr>
            <a:endParaRPr lang="en-AU" dirty="0">
              <a:latin typeface="Calibri" pitchFamily="34" charset="0"/>
            </a:endParaRPr>
          </a:p>
          <a:p>
            <a:pPr marL="449263" indent="0">
              <a:spcBef>
                <a:spcPts val="600"/>
              </a:spcBef>
              <a:buClrTx/>
              <a:buSzPct val="60000"/>
              <a:buNone/>
            </a:pPr>
            <a:r>
              <a:rPr lang="en-AU" sz="2800" b="1" i="1" dirty="0">
                <a:solidFill>
                  <a:srgbClr val="7030A0"/>
                </a:solidFill>
                <a:latin typeface="Calibri" pitchFamily="34" charset="0"/>
              </a:rPr>
              <a:t>IMPORTANT TO NOTE:</a:t>
            </a:r>
          </a:p>
          <a:p>
            <a:pPr marL="449263" indent="0">
              <a:spcBef>
                <a:spcPts val="600"/>
              </a:spcBef>
              <a:buClrTx/>
              <a:buSzPct val="60000"/>
              <a:buNone/>
            </a:pPr>
            <a:r>
              <a:rPr lang="en-AU" sz="2800" dirty="0">
                <a:solidFill>
                  <a:srgbClr val="7030A0"/>
                </a:solidFill>
                <a:latin typeface="Calibri" pitchFamily="34" charset="0"/>
              </a:rPr>
              <a:t>Although there is no legal distinction between owner and the business, for accounting records, the owners’ personal transactions must be kept separate from the business.</a:t>
            </a:r>
          </a:p>
          <a:p>
            <a:pPr marL="449263" indent="0">
              <a:spcBef>
                <a:spcPts val="600"/>
              </a:spcBef>
              <a:buClrTx/>
              <a:buSzPct val="60000"/>
              <a:buNone/>
            </a:pPr>
            <a:endParaRPr lang="en-AU" dirty="0">
              <a:latin typeface="Calibri" pitchFamily="34" charset="0"/>
            </a:endParaRPr>
          </a:p>
        </p:txBody>
      </p:sp>
      <p:sp>
        <p:nvSpPr>
          <p:cNvPr id="2" name="Footer Placeholder 1"/>
          <p:cNvSpPr>
            <a:spLocks noGrp="1"/>
          </p:cNvSpPr>
          <p:nvPr>
            <p:ph type="ftr" sz="quarter" idx="11"/>
          </p:nvPr>
        </p:nvSpPr>
        <p:spPr>
          <a:xfrm>
            <a:off x="2133600" y="6041364"/>
            <a:ext cx="4622973" cy="365125"/>
          </a:xfrm>
          <a:prstGeom prst="rect">
            <a:avLst/>
          </a:prstGeom>
        </p:spPr>
        <p:txBody>
          <a:bodyPr/>
          <a:lstStyle/>
          <a:p>
            <a:r>
              <a:rPr lang="en-AU"/>
              <a:t>MAA103 Accounting for Decision Making</a:t>
            </a:r>
            <a:endParaRPr lang="en-AU" dirty="0"/>
          </a:p>
        </p:txBody>
      </p:sp>
      <p:sp>
        <p:nvSpPr>
          <p:cNvPr id="3" name="Slide Number Placeholder 2"/>
          <p:cNvSpPr>
            <a:spLocks noGrp="1"/>
          </p:cNvSpPr>
          <p:nvPr>
            <p:ph type="sldNum" sz="quarter" idx="12"/>
          </p:nvPr>
        </p:nvSpPr>
        <p:spPr/>
        <p:txBody>
          <a:bodyPr/>
          <a:lstStyle/>
          <a:p>
            <a:fld id="{DE2C477E-2489-49AB-A25C-60280F94CECA}" type="slidenum">
              <a:rPr lang="en-AU" smtClean="0"/>
              <a:t>11</a:t>
            </a:fld>
            <a:endParaRPr lang="en-AU" dirty="0"/>
          </a:p>
        </p:txBody>
      </p:sp>
      <p:sp>
        <p:nvSpPr>
          <p:cNvPr id="5" name="Slide Number Placeholder 2"/>
          <p:cNvSpPr txBox="1">
            <a:spLocks/>
          </p:cNvSpPr>
          <p:nvPr/>
        </p:nvSpPr>
        <p:spPr>
          <a:xfrm>
            <a:off x="1802310" y="6309320"/>
            <a:ext cx="549275" cy="387350"/>
          </a:xfrm>
          <a:prstGeom prst="bracketPair">
            <a:avLst>
              <a:gd name="adj" fmla="val 17949"/>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lgn="ctr">
              <a:defRPr/>
            </a:pPr>
            <a:fld id="{A3930994-7074-451E-AD4E-9E854561F11B}" type="slidenum">
              <a:rPr lang="en-AU" sz="2000" b="1">
                <a:solidFill>
                  <a:schemeClr val="bg1"/>
                </a:solidFill>
                <a:latin typeface="Calibri" pitchFamily="34" charset="0"/>
              </a:rPr>
              <a:pPr algn="ctr">
                <a:defRPr/>
              </a:pPr>
              <a:t>11</a:t>
            </a:fld>
            <a:endParaRPr lang="en-AU" sz="2000" b="1" dirty="0">
              <a:solidFill>
                <a:schemeClr val="bg1"/>
              </a:solidFill>
              <a:latin typeface="Calibri" pitchFamily="34" charset="0"/>
            </a:endParaRPr>
          </a:p>
        </p:txBody>
      </p:sp>
    </p:spTree>
    <p:extLst>
      <p:ext uri="{BB962C8B-B14F-4D97-AF65-F5344CB8AC3E}">
        <p14:creationId xmlns:p14="http://schemas.microsoft.com/office/powerpoint/2010/main" val="1325767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991545" y="274638"/>
            <a:ext cx="8425630" cy="1282154"/>
          </a:xfrm>
        </p:spPr>
        <p:txBody>
          <a:bodyPr vert="horz" rtlCol="0" anchor="ctr">
            <a:noAutofit/>
            <a:scene3d>
              <a:camera prst="orthographicFront"/>
              <a:lightRig rig="soft" dir="t"/>
            </a:scene3d>
            <a:sp3d prstMaterial="softEdge">
              <a:bevelT w="25400" h="25400"/>
            </a:sp3d>
          </a:bodyPr>
          <a:lstStyle/>
          <a:p>
            <a:r>
              <a:rPr lang="en-AU" sz="4400" dirty="0">
                <a:solidFill>
                  <a:schemeClr val="accent2"/>
                </a:solidFill>
                <a:latin typeface="Tw Cen MT" pitchFamily="34" charset="0"/>
                <a:ea typeface="ＭＳ Ｐゴシック" pitchFamily="34" charset="-128"/>
              </a:rPr>
              <a:t>Partnership</a:t>
            </a:r>
          </a:p>
        </p:txBody>
      </p:sp>
      <p:sp>
        <p:nvSpPr>
          <p:cNvPr id="23555" name="Rectangle 3"/>
          <p:cNvSpPr>
            <a:spLocks noGrp="1" noChangeArrowheads="1"/>
          </p:cNvSpPr>
          <p:nvPr>
            <p:ph idx="1"/>
          </p:nvPr>
        </p:nvSpPr>
        <p:spPr>
          <a:xfrm>
            <a:off x="1802310" y="1556792"/>
            <a:ext cx="7606058" cy="4752528"/>
          </a:xfrm>
        </p:spPr>
        <p:txBody>
          <a:bodyPr>
            <a:noAutofit/>
          </a:bodyPr>
          <a:lstStyle/>
          <a:p>
            <a:pPr marL="357188" indent="-263525">
              <a:lnSpc>
                <a:spcPct val="90000"/>
              </a:lnSpc>
              <a:spcBef>
                <a:spcPts val="300"/>
              </a:spcBef>
              <a:buClrTx/>
              <a:buFont typeface="Arial" pitchFamily="34" charset="0"/>
              <a:buChar char="•"/>
            </a:pPr>
            <a:r>
              <a:rPr lang="en-AU" sz="2200" dirty="0">
                <a:latin typeface="Calibri" panose="020F0502020204030204" pitchFamily="34" charset="0"/>
              </a:rPr>
              <a:t>A business owned by two or more persons</a:t>
            </a:r>
          </a:p>
          <a:p>
            <a:pPr marL="712788" indent="-263525">
              <a:lnSpc>
                <a:spcPct val="90000"/>
              </a:lnSpc>
              <a:spcBef>
                <a:spcPts val="300"/>
              </a:spcBef>
              <a:buClrTx/>
              <a:buSzPct val="60000"/>
              <a:buFont typeface="Courier New" pitchFamily="49" charset="0"/>
              <a:buChar char="o"/>
            </a:pPr>
            <a:r>
              <a:rPr lang="en-AU" sz="2200" dirty="0">
                <a:latin typeface="Calibri" panose="020F0502020204030204" pitchFamily="34" charset="0"/>
              </a:rPr>
              <a:t>usually 2 – 20 “partners”</a:t>
            </a:r>
          </a:p>
          <a:p>
            <a:pPr marL="449263" indent="0">
              <a:lnSpc>
                <a:spcPct val="90000"/>
              </a:lnSpc>
              <a:spcBef>
                <a:spcPts val="300"/>
              </a:spcBef>
              <a:buClrTx/>
              <a:buSzPct val="60000"/>
              <a:buNone/>
            </a:pPr>
            <a:endParaRPr lang="en-AU" sz="2200" dirty="0">
              <a:latin typeface="Calibri" panose="020F0502020204030204" pitchFamily="34" charset="0"/>
            </a:endParaRPr>
          </a:p>
          <a:p>
            <a:pPr marL="357188" indent="-263525">
              <a:lnSpc>
                <a:spcPct val="90000"/>
              </a:lnSpc>
              <a:spcBef>
                <a:spcPts val="300"/>
              </a:spcBef>
              <a:buClrTx/>
              <a:buFont typeface="Arial" pitchFamily="34" charset="0"/>
              <a:buChar char="•"/>
            </a:pPr>
            <a:r>
              <a:rPr lang="en-AU" sz="2200" dirty="0">
                <a:latin typeface="Calibri" panose="020F0502020204030204" pitchFamily="34" charset="0"/>
              </a:rPr>
              <a:t>Partnership Agreement</a:t>
            </a:r>
          </a:p>
          <a:p>
            <a:pPr marL="712788" indent="-263525">
              <a:lnSpc>
                <a:spcPct val="90000"/>
              </a:lnSpc>
              <a:spcBef>
                <a:spcPts val="300"/>
              </a:spcBef>
              <a:buClrTx/>
              <a:buSzPct val="60000"/>
              <a:buFont typeface="Courier New" pitchFamily="49" charset="0"/>
              <a:buChar char="o"/>
            </a:pPr>
            <a:r>
              <a:rPr lang="en-AU" sz="2200" dirty="0">
                <a:latin typeface="Calibri" panose="020F0502020204030204" pitchFamily="34" charset="0"/>
              </a:rPr>
              <a:t>legal agreement between partners covering rights and responsibilities of partners, including capital contributions, salaries, and sharing profit</a:t>
            </a:r>
          </a:p>
          <a:p>
            <a:pPr marL="712788" indent="-263525">
              <a:lnSpc>
                <a:spcPct val="90000"/>
              </a:lnSpc>
              <a:spcBef>
                <a:spcPts val="300"/>
              </a:spcBef>
              <a:buClrTx/>
              <a:buSzPct val="60000"/>
              <a:buFont typeface="Courier New" pitchFamily="49" charset="0"/>
              <a:buChar char="o"/>
            </a:pPr>
            <a:r>
              <a:rPr lang="en-AU" sz="2200" dirty="0">
                <a:latin typeface="Calibri" panose="020F0502020204030204" pitchFamily="34" charset="0"/>
              </a:rPr>
              <a:t>Partnership Act (1958) applies to all partnerships in Victoria</a:t>
            </a:r>
          </a:p>
          <a:p>
            <a:pPr marL="449263" indent="0">
              <a:lnSpc>
                <a:spcPct val="90000"/>
              </a:lnSpc>
              <a:spcBef>
                <a:spcPts val="300"/>
              </a:spcBef>
              <a:buClrTx/>
              <a:buSzPct val="60000"/>
              <a:buNone/>
            </a:pPr>
            <a:endParaRPr lang="en-AU" sz="2200" dirty="0">
              <a:latin typeface="Calibri" panose="020F0502020204030204" pitchFamily="34" charset="0"/>
            </a:endParaRPr>
          </a:p>
          <a:p>
            <a:pPr marL="357188" indent="-263525">
              <a:lnSpc>
                <a:spcPct val="90000"/>
              </a:lnSpc>
              <a:spcBef>
                <a:spcPts val="300"/>
              </a:spcBef>
              <a:buClrTx/>
              <a:buFont typeface="Arial" pitchFamily="34" charset="0"/>
              <a:buChar char="•"/>
            </a:pPr>
            <a:r>
              <a:rPr lang="en-AU" sz="2200" dirty="0">
                <a:latin typeface="Calibri" panose="020F0502020204030204" pitchFamily="34" charset="0"/>
              </a:rPr>
              <a:t>Partnership profit is distributed to partners as directed by Partnership Agreement</a:t>
            </a:r>
          </a:p>
          <a:p>
            <a:pPr marL="712788" indent="-263525">
              <a:lnSpc>
                <a:spcPct val="90000"/>
              </a:lnSpc>
              <a:spcBef>
                <a:spcPts val="300"/>
              </a:spcBef>
              <a:buClrTx/>
              <a:buSzPct val="60000"/>
              <a:buFont typeface="Courier New" pitchFamily="49" charset="0"/>
              <a:buChar char="o"/>
            </a:pPr>
            <a:r>
              <a:rPr lang="en-AU" sz="2200" dirty="0">
                <a:latin typeface="Calibri" panose="020F0502020204030204" pitchFamily="34" charset="0"/>
              </a:rPr>
              <a:t>each partner’s share of profit is taxed as personal income.</a:t>
            </a:r>
          </a:p>
        </p:txBody>
      </p:sp>
      <p:sp>
        <p:nvSpPr>
          <p:cNvPr id="3" name="Slide Number Placeholder 2"/>
          <p:cNvSpPr>
            <a:spLocks noGrp="1"/>
          </p:cNvSpPr>
          <p:nvPr>
            <p:ph type="sldNum" sz="quarter" idx="12"/>
          </p:nvPr>
        </p:nvSpPr>
        <p:spPr/>
        <p:txBody>
          <a:bodyPr/>
          <a:lstStyle/>
          <a:p>
            <a:fld id="{DE2C477E-2489-49AB-A25C-60280F94CECA}" type="slidenum">
              <a:rPr lang="en-AU" smtClean="0"/>
              <a:t>12</a:t>
            </a:fld>
            <a:endParaRPr lang="en-AU" dirty="0"/>
          </a:p>
        </p:txBody>
      </p:sp>
      <p:sp>
        <p:nvSpPr>
          <p:cNvPr id="5" name="Slide Number Placeholder 2"/>
          <p:cNvSpPr txBox="1">
            <a:spLocks/>
          </p:cNvSpPr>
          <p:nvPr/>
        </p:nvSpPr>
        <p:spPr>
          <a:xfrm>
            <a:off x="1802310" y="6309320"/>
            <a:ext cx="549275" cy="387350"/>
          </a:xfrm>
          <a:prstGeom prst="bracketPair">
            <a:avLst>
              <a:gd name="adj" fmla="val 17949"/>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lgn="ctr">
              <a:defRPr/>
            </a:pPr>
            <a:fld id="{A3930994-7074-451E-AD4E-9E854561F11B}" type="slidenum">
              <a:rPr lang="en-AU" sz="2000" b="1">
                <a:solidFill>
                  <a:schemeClr val="bg1"/>
                </a:solidFill>
                <a:latin typeface="Calibri" pitchFamily="34" charset="0"/>
              </a:rPr>
              <a:pPr algn="ctr">
                <a:defRPr/>
              </a:pPr>
              <a:t>12</a:t>
            </a:fld>
            <a:endParaRPr lang="en-AU" sz="2000" b="1" dirty="0">
              <a:solidFill>
                <a:schemeClr val="bg1"/>
              </a:solidFill>
              <a:latin typeface="Calibri" pitchFamily="34" charset="0"/>
            </a:endParaRPr>
          </a:p>
        </p:txBody>
      </p:sp>
    </p:spTree>
    <p:extLst>
      <p:ext uri="{BB962C8B-B14F-4D97-AF65-F5344CB8AC3E}">
        <p14:creationId xmlns:p14="http://schemas.microsoft.com/office/powerpoint/2010/main" val="2036291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105967" y="260648"/>
            <a:ext cx="4032447" cy="1354162"/>
          </a:xfrm>
        </p:spPr>
        <p:txBody>
          <a:bodyPr vert="horz" rtlCol="0" anchor="ctr">
            <a:noAutofit/>
            <a:scene3d>
              <a:camera prst="orthographicFront"/>
              <a:lightRig rig="soft" dir="t"/>
            </a:scene3d>
            <a:sp3d prstMaterial="softEdge">
              <a:bevelT w="25400" h="25400"/>
            </a:sp3d>
          </a:bodyPr>
          <a:lstStyle/>
          <a:p>
            <a:r>
              <a:rPr lang="en-AU" sz="3200" dirty="0">
                <a:solidFill>
                  <a:schemeClr val="accent2"/>
                </a:solidFill>
                <a:latin typeface="+mn-lt"/>
                <a:ea typeface="ＭＳ Ｐゴシック" pitchFamily="34" charset="-128"/>
              </a:rPr>
              <a:t>Partnership</a:t>
            </a:r>
            <a:br>
              <a:rPr lang="en-AU" sz="3200" dirty="0">
                <a:solidFill>
                  <a:schemeClr val="accent2"/>
                </a:solidFill>
                <a:latin typeface="+mn-lt"/>
                <a:ea typeface="ＭＳ Ｐゴシック" pitchFamily="34" charset="-128"/>
              </a:rPr>
            </a:br>
            <a:r>
              <a:rPr lang="en-AU" sz="2400" dirty="0">
                <a:solidFill>
                  <a:schemeClr val="accent2"/>
                </a:solidFill>
                <a:latin typeface="+mn-lt"/>
                <a:ea typeface="ＭＳ Ｐゴシック" pitchFamily="34" charset="-128"/>
              </a:rPr>
              <a:t>continued</a:t>
            </a:r>
          </a:p>
        </p:txBody>
      </p:sp>
      <p:sp>
        <p:nvSpPr>
          <p:cNvPr id="23555" name="Rectangle 3"/>
          <p:cNvSpPr>
            <a:spLocks noGrp="1" noChangeArrowheads="1"/>
          </p:cNvSpPr>
          <p:nvPr>
            <p:ph idx="1"/>
          </p:nvPr>
        </p:nvSpPr>
        <p:spPr>
          <a:xfrm>
            <a:off x="1774826" y="1614812"/>
            <a:ext cx="7489527" cy="4478485"/>
          </a:xfrm>
        </p:spPr>
        <p:txBody>
          <a:bodyPr>
            <a:normAutofit/>
          </a:bodyPr>
          <a:lstStyle/>
          <a:p>
            <a:pPr marL="792163">
              <a:spcBef>
                <a:spcPts val="600"/>
              </a:spcBef>
              <a:buClrTx/>
              <a:buSzPct val="60000"/>
              <a:buFont typeface="Courier New" panose="02070309020205020404" pitchFamily="49" charset="0"/>
              <a:buChar char="o"/>
            </a:pPr>
            <a:r>
              <a:rPr lang="en-AU" sz="2200" dirty="0">
                <a:latin typeface="Calibri" panose="020F0502020204030204" pitchFamily="34" charset="0"/>
              </a:rPr>
              <a:t>Like a sole proprietorship, for accounting purposes, the partners’ personal transactions must be kept separate from the business</a:t>
            </a:r>
          </a:p>
          <a:p>
            <a:pPr marL="449263" indent="0">
              <a:spcBef>
                <a:spcPts val="600"/>
              </a:spcBef>
              <a:buClrTx/>
              <a:buSzPct val="60000"/>
              <a:buNone/>
            </a:pPr>
            <a:endParaRPr lang="en-AU" sz="2200" dirty="0">
              <a:latin typeface="Calibri" panose="020F0502020204030204" pitchFamily="34" charset="0"/>
            </a:endParaRPr>
          </a:p>
          <a:p>
            <a:pPr marL="792163">
              <a:spcBef>
                <a:spcPts val="600"/>
              </a:spcBef>
              <a:buClrTx/>
              <a:buSzPct val="60000"/>
              <a:buFont typeface="Courier New" panose="02070309020205020404" pitchFamily="49" charset="0"/>
              <a:buChar char="o"/>
            </a:pPr>
            <a:r>
              <a:rPr lang="en-AU" sz="2200" dirty="0">
                <a:latin typeface="Calibri" panose="020F0502020204030204" pitchFamily="34" charset="0"/>
              </a:rPr>
              <a:t>partners are “jointly and severally liable” are for all business debts (unlimited liability)</a:t>
            </a:r>
          </a:p>
          <a:p>
            <a:pPr marL="1149350">
              <a:spcBef>
                <a:spcPts val="600"/>
              </a:spcBef>
              <a:buClrTx/>
              <a:buSzPct val="50000"/>
              <a:buFont typeface="Courier New" panose="02070309020205020404" pitchFamily="49" charset="0"/>
              <a:buChar char="o"/>
            </a:pPr>
            <a:r>
              <a:rPr lang="en-AU" sz="2200" dirty="0">
                <a:latin typeface="Calibri" panose="020F0502020204030204" pitchFamily="34" charset="0"/>
              </a:rPr>
              <a:t>all partners are personally liable for all debts of the business</a:t>
            </a:r>
          </a:p>
          <a:p>
            <a:pPr marL="806450" indent="0">
              <a:spcBef>
                <a:spcPts val="600"/>
              </a:spcBef>
              <a:buClrTx/>
              <a:buSzPct val="50000"/>
              <a:buNone/>
            </a:pPr>
            <a:endParaRPr lang="en-AU" sz="2200" dirty="0">
              <a:latin typeface="Calibri" panose="020F0502020204030204" pitchFamily="34" charset="0"/>
            </a:endParaRPr>
          </a:p>
          <a:p>
            <a:pPr marL="1149350">
              <a:spcBef>
                <a:spcPts val="600"/>
              </a:spcBef>
              <a:buClrTx/>
              <a:buSzPct val="50000"/>
            </a:pPr>
            <a:r>
              <a:rPr lang="en-AU" sz="2200" dirty="0">
                <a:latin typeface="Calibri" panose="020F0502020204030204" pitchFamily="34" charset="0"/>
              </a:rPr>
              <a:t>Examples: solicitors, doctors, restaurant, etc.</a:t>
            </a:r>
          </a:p>
          <a:p>
            <a:pPr marL="1149350">
              <a:spcBef>
                <a:spcPts val="600"/>
              </a:spcBef>
              <a:buClrTx/>
              <a:buSzPct val="50000"/>
              <a:buFont typeface="Wingdings" panose="05000000000000000000" pitchFamily="2" charset="2"/>
              <a:buChar char="Ø"/>
            </a:pPr>
            <a:endParaRPr lang="en-AU" sz="2400" dirty="0">
              <a:latin typeface="Calibri" panose="020F0502020204030204" pitchFamily="34" charset="0"/>
            </a:endParaRPr>
          </a:p>
          <a:p>
            <a:pPr marL="1069975" indent="-263525">
              <a:spcBef>
                <a:spcPts val="600"/>
              </a:spcBef>
              <a:buClrTx/>
              <a:buSzPct val="50000"/>
              <a:buFont typeface="Wingdings" pitchFamily="2" charset="2"/>
              <a:buChar char="Ø"/>
            </a:pPr>
            <a:endParaRPr lang="en-AU" sz="2400" dirty="0">
              <a:latin typeface="Calibri" panose="020F0502020204030204" pitchFamily="34" charset="0"/>
            </a:endParaRPr>
          </a:p>
        </p:txBody>
      </p:sp>
      <p:sp>
        <p:nvSpPr>
          <p:cNvPr id="3" name="Slide Number Placeholder 2"/>
          <p:cNvSpPr>
            <a:spLocks noGrp="1"/>
          </p:cNvSpPr>
          <p:nvPr>
            <p:ph type="sldNum" sz="quarter" idx="12"/>
          </p:nvPr>
        </p:nvSpPr>
        <p:spPr/>
        <p:txBody>
          <a:bodyPr/>
          <a:lstStyle/>
          <a:p>
            <a:fld id="{DE2C477E-2489-49AB-A25C-60280F94CECA}" type="slidenum">
              <a:rPr lang="en-AU" smtClean="0"/>
              <a:t>13</a:t>
            </a:fld>
            <a:endParaRPr lang="en-AU" dirty="0"/>
          </a:p>
        </p:txBody>
      </p:sp>
      <p:sp>
        <p:nvSpPr>
          <p:cNvPr id="5" name="Slide Number Placeholder 2"/>
          <p:cNvSpPr txBox="1">
            <a:spLocks/>
          </p:cNvSpPr>
          <p:nvPr/>
        </p:nvSpPr>
        <p:spPr>
          <a:xfrm>
            <a:off x="1802310" y="6309320"/>
            <a:ext cx="549275" cy="387350"/>
          </a:xfrm>
          <a:prstGeom prst="bracketPair">
            <a:avLst>
              <a:gd name="adj" fmla="val 17949"/>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lgn="ctr">
              <a:defRPr/>
            </a:pPr>
            <a:fld id="{A3930994-7074-451E-AD4E-9E854561F11B}" type="slidenum">
              <a:rPr lang="en-AU" sz="2000" b="1">
                <a:solidFill>
                  <a:schemeClr val="bg1"/>
                </a:solidFill>
                <a:latin typeface="+mn-lt"/>
              </a:rPr>
              <a:pPr algn="ctr">
                <a:defRPr/>
              </a:pPr>
              <a:t>13</a:t>
            </a:fld>
            <a:endParaRPr lang="en-AU" sz="2000" b="1" dirty="0">
              <a:solidFill>
                <a:schemeClr val="bg1"/>
              </a:solidFill>
              <a:latin typeface="+mn-lt"/>
            </a:endParaRPr>
          </a:p>
        </p:txBody>
      </p:sp>
    </p:spTree>
    <p:extLst>
      <p:ext uri="{BB962C8B-B14F-4D97-AF65-F5344CB8AC3E}">
        <p14:creationId xmlns:p14="http://schemas.microsoft.com/office/powerpoint/2010/main" val="1647741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133600" y="476672"/>
            <a:ext cx="5762601" cy="648072"/>
          </a:xfrm>
        </p:spPr>
        <p:txBody>
          <a:bodyPr vert="horz" rtlCol="0" anchor="ctr">
            <a:noAutofit/>
            <a:scene3d>
              <a:camera prst="orthographicFront"/>
              <a:lightRig rig="soft" dir="t"/>
            </a:scene3d>
            <a:sp3d prstMaterial="softEdge">
              <a:bevelT w="25400" h="25400"/>
            </a:sp3d>
          </a:bodyPr>
          <a:lstStyle/>
          <a:p>
            <a:r>
              <a:rPr lang="en-AU" sz="4400" dirty="0">
                <a:solidFill>
                  <a:schemeClr val="accent2"/>
                </a:solidFill>
                <a:latin typeface="Tw Cen MT" pitchFamily="34" charset="0"/>
                <a:ea typeface="ＭＳ Ｐゴシック" pitchFamily="34" charset="-128"/>
              </a:rPr>
              <a:t>Company</a:t>
            </a:r>
            <a:br>
              <a:rPr lang="en-AU" sz="4400" dirty="0">
                <a:solidFill>
                  <a:schemeClr val="accent2"/>
                </a:solidFill>
                <a:latin typeface="Tw Cen MT" pitchFamily="34" charset="0"/>
                <a:ea typeface="ＭＳ Ｐゴシック" pitchFamily="34" charset="-128"/>
              </a:rPr>
            </a:br>
            <a:endParaRPr lang="en-AU" sz="2800" dirty="0">
              <a:solidFill>
                <a:schemeClr val="accent2"/>
              </a:solidFill>
              <a:latin typeface="Tw Cen MT" pitchFamily="34" charset="0"/>
              <a:ea typeface="ＭＳ Ｐゴシック" pitchFamily="34" charset="-128"/>
            </a:endParaRPr>
          </a:p>
        </p:txBody>
      </p:sp>
      <p:sp>
        <p:nvSpPr>
          <p:cNvPr id="24579" name="Rectangle 3"/>
          <p:cNvSpPr>
            <a:spLocks noGrp="1" noChangeArrowheads="1"/>
          </p:cNvSpPr>
          <p:nvPr>
            <p:ph idx="1"/>
          </p:nvPr>
        </p:nvSpPr>
        <p:spPr>
          <a:xfrm>
            <a:off x="1991544" y="1557866"/>
            <a:ext cx="7416824" cy="4823461"/>
          </a:xfrm>
        </p:spPr>
        <p:txBody>
          <a:bodyPr>
            <a:normAutofit/>
          </a:bodyPr>
          <a:lstStyle/>
          <a:p>
            <a:pPr marL="93663" indent="0">
              <a:spcBef>
                <a:spcPts val="300"/>
              </a:spcBef>
              <a:buClrTx/>
              <a:buNone/>
            </a:pPr>
            <a:r>
              <a:rPr lang="en-AU" sz="2400" dirty="0">
                <a:latin typeface="Calibri" panose="020F0502020204030204" pitchFamily="34" charset="0"/>
              </a:rPr>
              <a:t> A business carried on by a </a:t>
            </a:r>
            <a:r>
              <a:rPr lang="en-AU" sz="2400" b="1" dirty="0">
                <a:solidFill>
                  <a:schemeClr val="accent2"/>
                </a:solidFill>
                <a:latin typeface="Calibri" panose="020F0502020204030204" pitchFamily="34" charset="0"/>
              </a:rPr>
              <a:t>separate legal entity</a:t>
            </a:r>
          </a:p>
          <a:p>
            <a:pPr marL="93663" indent="0">
              <a:spcBef>
                <a:spcPts val="300"/>
              </a:spcBef>
              <a:buClrTx/>
              <a:buNone/>
            </a:pPr>
            <a:endParaRPr lang="en-AU" sz="2400" dirty="0">
              <a:latin typeface="Calibri" panose="020F0502020204030204" pitchFamily="34" charset="0"/>
            </a:endParaRPr>
          </a:p>
          <a:p>
            <a:pPr marL="792163">
              <a:lnSpc>
                <a:spcPct val="110000"/>
              </a:lnSpc>
              <a:spcBef>
                <a:spcPts val="300"/>
              </a:spcBef>
              <a:buClrTx/>
              <a:buSzPct val="60000"/>
              <a:buFont typeface="Wingdings" panose="05000000000000000000" pitchFamily="2" charset="2"/>
              <a:buChar char="Ø"/>
            </a:pPr>
            <a:r>
              <a:rPr lang="en-AU" sz="2200" dirty="0">
                <a:latin typeface="Calibri" panose="020F0502020204030204" pitchFamily="34" charset="0"/>
              </a:rPr>
              <a:t>an “artificial person”</a:t>
            </a:r>
          </a:p>
          <a:p>
            <a:pPr marL="792163">
              <a:lnSpc>
                <a:spcPct val="110000"/>
              </a:lnSpc>
              <a:spcBef>
                <a:spcPts val="300"/>
              </a:spcBef>
              <a:buClrTx/>
              <a:buSzPct val="60000"/>
              <a:buFont typeface="Wingdings" panose="05000000000000000000" pitchFamily="2" charset="2"/>
              <a:buChar char="Ø"/>
            </a:pPr>
            <a:r>
              <a:rPr lang="en-AU" sz="2200" dirty="0">
                <a:latin typeface="Calibri" panose="020F0502020204030204" pitchFamily="34" charset="0"/>
              </a:rPr>
              <a:t>established by a “constitution” and “incorporated”</a:t>
            </a:r>
          </a:p>
          <a:p>
            <a:pPr marL="792163">
              <a:lnSpc>
                <a:spcPct val="110000"/>
              </a:lnSpc>
              <a:spcBef>
                <a:spcPts val="300"/>
              </a:spcBef>
              <a:buClrTx/>
              <a:buSzPct val="60000"/>
              <a:buFont typeface="Wingdings" panose="05000000000000000000" pitchFamily="2" charset="2"/>
              <a:buChar char="Ø"/>
            </a:pPr>
            <a:r>
              <a:rPr lang="en-AU" sz="2200" dirty="0">
                <a:latin typeface="Calibri" panose="020F0502020204030204" pitchFamily="34" charset="0"/>
              </a:rPr>
              <a:t>Controlled by directors</a:t>
            </a:r>
          </a:p>
          <a:p>
            <a:pPr marL="792163">
              <a:lnSpc>
                <a:spcPct val="110000"/>
              </a:lnSpc>
              <a:spcBef>
                <a:spcPts val="300"/>
              </a:spcBef>
              <a:buClrTx/>
              <a:buSzPct val="60000"/>
              <a:buFont typeface="Wingdings" panose="05000000000000000000" pitchFamily="2" charset="2"/>
              <a:buChar char="Ø"/>
            </a:pPr>
            <a:r>
              <a:rPr lang="en-AU" sz="2200" dirty="0">
                <a:latin typeface="Calibri" panose="020F0502020204030204" pitchFamily="34" charset="0"/>
              </a:rPr>
              <a:t>Corporations Act (2001) applies to all companies in Australia</a:t>
            </a:r>
          </a:p>
          <a:p>
            <a:pPr marL="792163">
              <a:lnSpc>
                <a:spcPct val="110000"/>
              </a:lnSpc>
              <a:spcBef>
                <a:spcPts val="300"/>
              </a:spcBef>
              <a:buClrTx/>
              <a:buSzPct val="60000"/>
              <a:buFont typeface="Wingdings" panose="05000000000000000000" pitchFamily="2" charset="2"/>
              <a:buChar char="Ø"/>
            </a:pPr>
            <a:r>
              <a:rPr lang="en-AU" sz="2200" dirty="0">
                <a:latin typeface="Calibri" panose="020F0502020204030204" pitchFamily="34" charset="0"/>
              </a:rPr>
              <a:t>all companies in Australia</a:t>
            </a:r>
          </a:p>
          <a:p>
            <a:pPr marL="1149350">
              <a:lnSpc>
                <a:spcPct val="110000"/>
              </a:lnSpc>
              <a:spcBef>
                <a:spcPts val="300"/>
              </a:spcBef>
              <a:buClrTx/>
              <a:buSzPct val="50000"/>
              <a:buFont typeface="Wingdings" panose="05000000000000000000" pitchFamily="2" charset="2"/>
              <a:buChar char="Ø"/>
            </a:pPr>
            <a:r>
              <a:rPr lang="en-AU" sz="2200" dirty="0">
                <a:latin typeface="Calibri" panose="020F0502020204030204" pitchFamily="34" charset="0"/>
              </a:rPr>
              <a:t>must be registered and are regulated by ASIC (Australian Securities and Investments Commission)</a:t>
            </a:r>
          </a:p>
        </p:txBody>
      </p:sp>
      <p:sp>
        <p:nvSpPr>
          <p:cNvPr id="3" name="Slide Number Placeholder 2"/>
          <p:cNvSpPr>
            <a:spLocks noGrp="1"/>
          </p:cNvSpPr>
          <p:nvPr>
            <p:ph type="sldNum" sz="quarter" idx="12"/>
          </p:nvPr>
        </p:nvSpPr>
        <p:spPr/>
        <p:txBody>
          <a:bodyPr/>
          <a:lstStyle/>
          <a:p>
            <a:fld id="{DE2C477E-2489-49AB-A25C-60280F94CECA}" type="slidenum">
              <a:rPr lang="en-AU" smtClean="0"/>
              <a:t>14</a:t>
            </a:fld>
            <a:endParaRPr lang="en-AU" dirty="0"/>
          </a:p>
        </p:txBody>
      </p:sp>
      <p:sp>
        <p:nvSpPr>
          <p:cNvPr id="5" name="Slide Number Placeholder 2"/>
          <p:cNvSpPr txBox="1">
            <a:spLocks/>
          </p:cNvSpPr>
          <p:nvPr/>
        </p:nvSpPr>
        <p:spPr>
          <a:xfrm>
            <a:off x="1802310" y="6309320"/>
            <a:ext cx="549275" cy="387350"/>
          </a:xfrm>
          <a:prstGeom prst="bracketPair">
            <a:avLst>
              <a:gd name="adj" fmla="val 17949"/>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lgn="ctr">
              <a:defRPr/>
            </a:pPr>
            <a:fld id="{A3930994-7074-451E-AD4E-9E854561F11B}" type="slidenum">
              <a:rPr lang="en-AU" sz="2000" b="1">
                <a:solidFill>
                  <a:schemeClr val="bg1"/>
                </a:solidFill>
                <a:latin typeface="Calibri" pitchFamily="34" charset="0"/>
              </a:rPr>
              <a:pPr algn="ctr">
                <a:defRPr/>
              </a:pPr>
              <a:t>14</a:t>
            </a:fld>
            <a:endParaRPr lang="en-AU" sz="2000" b="1" dirty="0">
              <a:solidFill>
                <a:schemeClr val="bg1"/>
              </a:solidFill>
              <a:latin typeface="Calibri" pitchFamily="34" charset="0"/>
            </a:endParaRPr>
          </a:p>
        </p:txBody>
      </p:sp>
    </p:spTree>
    <p:extLst>
      <p:ext uri="{BB962C8B-B14F-4D97-AF65-F5344CB8AC3E}">
        <p14:creationId xmlns:p14="http://schemas.microsoft.com/office/powerpoint/2010/main" val="1781358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133600" y="188640"/>
            <a:ext cx="8283575" cy="936104"/>
          </a:xfrm>
        </p:spPr>
        <p:txBody>
          <a:bodyPr vert="horz" rtlCol="0" anchor="ctr">
            <a:noAutofit/>
            <a:scene3d>
              <a:camera prst="orthographicFront"/>
              <a:lightRig rig="soft" dir="t"/>
            </a:scene3d>
            <a:sp3d prstMaterial="softEdge">
              <a:bevelT w="25400" h="25400"/>
            </a:sp3d>
          </a:bodyPr>
          <a:lstStyle/>
          <a:p>
            <a:r>
              <a:rPr lang="en-AU" sz="4400" dirty="0">
                <a:solidFill>
                  <a:schemeClr val="accent2"/>
                </a:solidFill>
                <a:latin typeface="Tw Cen MT" pitchFamily="34" charset="0"/>
                <a:ea typeface="ＭＳ Ｐゴシック" pitchFamily="34" charset="-128"/>
              </a:rPr>
              <a:t>Company</a:t>
            </a:r>
            <a:br>
              <a:rPr lang="en-AU" sz="4400" dirty="0">
                <a:solidFill>
                  <a:schemeClr val="accent2"/>
                </a:solidFill>
                <a:latin typeface="Tw Cen MT" pitchFamily="34" charset="0"/>
                <a:ea typeface="ＭＳ Ｐゴシック" pitchFamily="34" charset="-128"/>
              </a:rPr>
            </a:br>
            <a:r>
              <a:rPr lang="en-AU" sz="3200" dirty="0">
                <a:solidFill>
                  <a:schemeClr val="accent2"/>
                </a:solidFill>
                <a:latin typeface="Tw Cen MT" pitchFamily="34" charset="0"/>
                <a:ea typeface="ＭＳ Ｐゴシック" pitchFamily="34" charset="-128"/>
              </a:rPr>
              <a:t>continued</a:t>
            </a:r>
            <a:endParaRPr lang="en-AU" sz="3200" dirty="0">
              <a:solidFill>
                <a:srgbClr val="002060"/>
              </a:solidFill>
              <a:latin typeface="Tw Cen MT" pitchFamily="34" charset="0"/>
              <a:ea typeface="ＭＳ Ｐゴシック" pitchFamily="34" charset="-128"/>
            </a:endParaRPr>
          </a:p>
        </p:txBody>
      </p:sp>
      <p:sp>
        <p:nvSpPr>
          <p:cNvPr id="24579" name="Rectangle 3"/>
          <p:cNvSpPr>
            <a:spLocks noGrp="1" noChangeArrowheads="1"/>
          </p:cNvSpPr>
          <p:nvPr>
            <p:ph idx="1"/>
          </p:nvPr>
        </p:nvSpPr>
        <p:spPr>
          <a:xfrm>
            <a:off x="1991545" y="1512710"/>
            <a:ext cx="7488831" cy="4583289"/>
          </a:xfrm>
        </p:spPr>
        <p:txBody>
          <a:bodyPr>
            <a:normAutofit/>
          </a:bodyPr>
          <a:lstStyle/>
          <a:p>
            <a:pPr marL="436563">
              <a:spcBef>
                <a:spcPts val="300"/>
              </a:spcBef>
              <a:buClrTx/>
              <a:buFont typeface="Wingdings" panose="05000000000000000000" pitchFamily="2" charset="2"/>
              <a:buChar char="Ø"/>
            </a:pPr>
            <a:r>
              <a:rPr lang="en-AU" sz="2000" dirty="0">
                <a:latin typeface="Calibri" pitchFamily="34" charset="0"/>
              </a:rPr>
              <a:t>Company owners are “shareholders”</a:t>
            </a:r>
          </a:p>
          <a:p>
            <a:pPr marL="436563">
              <a:spcBef>
                <a:spcPts val="300"/>
              </a:spcBef>
              <a:buClrTx/>
              <a:buFont typeface="Wingdings" panose="05000000000000000000" pitchFamily="2" charset="2"/>
              <a:buChar char="Ø"/>
            </a:pPr>
            <a:endParaRPr lang="en-AU" sz="2000" dirty="0">
              <a:latin typeface="Calibri" pitchFamily="34" charset="0"/>
            </a:endParaRPr>
          </a:p>
          <a:p>
            <a:pPr marL="436563">
              <a:spcBef>
                <a:spcPts val="300"/>
              </a:spcBef>
              <a:buClrTx/>
              <a:buFont typeface="Wingdings" panose="05000000000000000000" pitchFamily="2" charset="2"/>
              <a:buChar char="Ø"/>
            </a:pPr>
            <a:r>
              <a:rPr lang="en-AU" sz="2000" dirty="0">
                <a:latin typeface="Calibri" pitchFamily="34" charset="0"/>
              </a:rPr>
              <a:t>Business is carried on in the company’s name</a:t>
            </a:r>
          </a:p>
          <a:p>
            <a:pPr marL="792163">
              <a:spcBef>
                <a:spcPts val="300"/>
              </a:spcBef>
              <a:buClrTx/>
              <a:buSzPct val="60000"/>
              <a:buFont typeface="Wingdings" panose="05000000000000000000" pitchFamily="2" charset="2"/>
              <a:buChar char="Ø"/>
            </a:pPr>
            <a:r>
              <a:rPr lang="en-AU" sz="2000" dirty="0">
                <a:latin typeface="Calibri" pitchFamily="34" charset="0"/>
              </a:rPr>
              <a:t>the company is responsible for all it’s debts</a:t>
            </a:r>
          </a:p>
          <a:p>
            <a:pPr marL="792163">
              <a:spcBef>
                <a:spcPts val="300"/>
              </a:spcBef>
              <a:buClrTx/>
              <a:buSzPct val="60000"/>
              <a:buFont typeface="Wingdings" panose="05000000000000000000" pitchFamily="2" charset="2"/>
              <a:buChar char="Ø"/>
            </a:pPr>
            <a:r>
              <a:rPr lang="en-AU" sz="2000" dirty="0">
                <a:latin typeface="Calibri" pitchFamily="34" charset="0"/>
              </a:rPr>
              <a:t>shareholders are not personally liable for the company’s debts (limited liability)</a:t>
            </a:r>
          </a:p>
          <a:p>
            <a:pPr marL="792163">
              <a:spcBef>
                <a:spcPts val="300"/>
              </a:spcBef>
              <a:buClrTx/>
              <a:buSzPct val="60000"/>
              <a:buFont typeface="Wingdings" panose="05000000000000000000" pitchFamily="2" charset="2"/>
              <a:buChar char="Ø"/>
            </a:pPr>
            <a:endParaRPr lang="en-AU" sz="2000" dirty="0">
              <a:latin typeface="Calibri" pitchFamily="34" charset="0"/>
            </a:endParaRPr>
          </a:p>
          <a:p>
            <a:pPr marL="436563">
              <a:spcBef>
                <a:spcPts val="300"/>
              </a:spcBef>
              <a:buClrTx/>
              <a:buFont typeface="Wingdings" panose="05000000000000000000" pitchFamily="2" charset="2"/>
              <a:buChar char="Ø"/>
            </a:pPr>
            <a:r>
              <a:rPr lang="en-AU" sz="2000" dirty="0">
                <a:latin typeface="Calibri" pitchFamily="34" charset="0"/>
              </a:rPr>
              <a:t>Company profit is</a:t>
            </a:r>
          </a:p>
          <a:p>
            <a:pPr marL="792163">
              <a:spcBef>
                <a:spcPts val="300"/>
              </a:spcBef>
              <a:buClrTx/>
              <a:buSzPct val="60000"/>
              <a:buFont typeface="Wingdings" panose="05000000000000000000" pitchFamily="2" charset="2"/>
              <a:buChar char="Ø"/>
            </a:pPr>
            <a:r>
              <a:rPr lang="en-AU" sz="2000" dirty="0">
                <a:latin typeface="Calibri" pitchFamily="34" charset="0"/>
              </a:rPr>
              <a:t>subject to “company tax”</a:t>
            </a:r>
          </a:p>
          <a:p>
            <a:pPr marL="792163">
              <a:spcBef>
                <a:spcPts val="300"/>
              </a:spcBef>
              <a:buClrTx/>
              <a:buSzPct val="60000"/>
              <a:buFont typeface="Wingdings" panose="05000000000000000000" pitchFamily="2" charset="2"/>
              <a:buChar char="Ø"/>
            </a:pPr>
            <a:r>
              <a:rPr lang="en-AU" sz="2000" dirty="0">
                <a:latin typeface="Calibri" pitchFamily="34" charset="0"/>
              </a:rPr>
              <a:t>distributed to shareholders as dividends</a:t>
            </a:r>
            <a:br>
              <a:rPr lang="en-AU" sz="2000" dirty="0">
                <a:latin typeface="Calibri" pitchFamily="34" charset="0"/>
              </a:rPr>
            </a:br>
            <a:r>
              <a:rPr lang="en-AU" sz="2000" dirty="0">
                <a:latin typeface="Calibri" pitchFamily="34" charset="0"/>
              </a:rPr>
              <a:t>(after tax has been deducted)</a:t>
            </a:r>
          </a:p>
          <a:p>
            <a:pPr marL="792163">
              <a:spcBef>
                <a:spcPts val="300"/>
              </a:spcBef>
              <a:buClrTx/>
              <a:buSzPct val="60000"/>
              <a:buFont typeface="Wingdings" panose="05000000000000000000" pitchFamily="2" charset="2"/>
              <a:buChar char="Ø"/>
            </a:pPr>
            <a:endParaRPr lang="en-AU" sz="2000" dirty="0">
              <a:latin typeface="Calibri" pitchFamily="34" charset="0"/>
            </a:endParaRPr>
          </a:p>
          <a:p>
            <a:pPr marL="792163">
              <a:spcBef>
                <a:spcPts val="300"/>
              </a:spcBef>
              <a:buClrTx/>
              <a:buSzPct val="60000"/>
            </a:pPr>
            <a:r>
              <a:rPr lang="en-AU" sz="2000" dirty="0">
                <a:latin typeface="Calibri" pitchFamily="34" charset="0"/>
              </a:rPr>
              <a:t>Examples: BHP Billiton, Macquarie Bank, Wesfarmers, etc.</a:t>
            </a:r>
          </a:p>
        </p:txBody>
      </p:sp>
      <p:sp>
        <p:nvSpPr>
          <p:cNvPr id="3" name="Slide Number Placeholder 2"/>
          <p:cNvSpPr>
            <a:spLocks noGrp="1"/>
          </p:cNvSpPr>
          <p:nvPr>
            <p:ph type="sldNum" sz="quarter" idx="12"/>
          </p:nvPr>
        </p:nvSpPr>
        <p:spPr/>
        <p:txBody>
          <a:bodyPr/>
          <a:lstStyle/>
          <a:p>
            <a:fld id="{DE2C477E-2489-49AB-A25C-60280F94CECA}" type="slidenum">
              <a:rPr lang="en-AU" smtClean="0"/>
              <a:t>15</a:t>
            </a:fld>
            <a:endParaRPr lang="en-AU" dirty="0"/>
          </a:p>
        </p:txBody>
      </p:sp>
      <p:sp>
        <p:nvSpPr>
          <p:cNvPr id="5" name="Slide Number Placeholder 2"/>
          <p:cNvSpPr txBox="1">
            <a:spLocks/>
          </p:cNvSpPr>
          <p:nvPr/>
        </p:nvSpPr>
        <p:spPr>
          <a:xfrm>
            <a:off x="1802310" y="6309320"/>
            <a:ext cx="549275" cy="387350"/>
          </a:xfrm>
          <a:prstGeom prst="bracketPair">
            <a:avLst>
              <a:gd name="adj" fmla="val 17949"/>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lgn="ctr">
              <a:defRPr/>
            </a:pPr>
            <a:fld id="{A3930994-7074-451E-AD4E-9E854561F11B}" type="slidenum">
              <a:rPr lang="en-AU" sz="2000" b="1">
                <a:solidFill>
                  <a:schemeClr val="bg1"/>
                </a:solidFill>
                <a:latin typeface="Calibri" pitchFamily="34" charset="0"/>
              </a:rPr>
              <a:pPr algn="ctr">
                <a:defRPr/>
              </a:pPr>
              <a:t>15</a:t>
            </a:fld>
            <a:endParaRPr lang="en-AU" sz="2000" b="1" dirty="0">
              <a:solidFill>
                <a:schemeClr val="bg1"/>
              </a:solidFill>
              <a:latin typeface="Calibri" pitchFamily="34" charset="0"/>
            </a:endParaRPr>
          </a:p>
        </p:txBody>
      </p:sp>
    </p:spTree>
    <p:extLst>
      <p:ext uri="{BB962C8B-B14F-4D97-AF65-F5344CB8AC3E}">
        <p14:creationId xmlns:p14="http://schemas.microsoft.com/office/powerpoint/2010/main" val="1230097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E89ED6-8C65-4AFC-9F7A-884F615875DF}"/>
              </a:ext>
            </a:extLst>
          </p:cNvPr>
          <p:cNvSpPr>
            <a:spLocks noGrp="1"/>
          </p:cNvSpPr>
          <p:nvPr>
            <p:ph type="title"/>
          </p:nvPr>
        </p:nvSpPr>
        <p:spPr/>
        <p:txBody>
          <a:bodyPr/>
          <a:lstStyle/>
          <a:p>
            <a:r>
              <a:rPr lang="en-US" dirty="0"/>
              <a:t>Introduce the 5 Accounting Elements </a:t>
            </a:r>
            <a:r>
              <a:rPr lang="en-US" sz="2400" dirty="0"/>
              <a:t>with simple definitions</a:t>
            </a:r>
          </a:p>
        </p:txBody>
      </p:sp>
      <p:sp>
        <p:nvSpPr>
          <p:cNvPr id="3" name="Content Placeholder 2">
            <a:extLst>
              <a:ext uri="{FF2B5EF4-FFF2-40B4-BE49-F238E27FC236}">
                <a16:creationId xmlns:a16="http://schemas.microsoft.com/office/drawing/2014/main" xmlns="" id="{51DBD415-B5F6-4734-8186-6F555E63AC21}"/>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dirty="0"/>
              <a:t>Assets  - </a:t>
            </a:r>
            <a:r>
              <a:rPr lang="en-US" dirty="0">
                <a:solidFill>
                  <a:srgbClr val="FF0000"/>
                </a:solidFill>
              </a:rPr>
              <a:t>items of value owned (controlled) by the business</a:t>
            </a:r>
          </a:p>
          <a:p>
            <a:pPr marL="514350" indent="-514350">
              <a:buAutoNum type="arabicPeriod"/>
            </a:pPr>
            <a:r>
              <a:rPr lang="en-US" dirty="0"/>
              <a:t>Liabilities - </a:t>
            </a:r>
            <a:r>
              <a:rPr lang="en-US" dirty="0">
                <a:solidFill>
                  <a:srgbClr val="FF0000"/>
                </a:solidFill>
              </a:rPr>
              <a:t>debts, amounts owing to outside </a:t>
            </a:r>
            <a:r>
              <a:rPr lang="en-US" dirty="0" err="1">
                <a:solidFill>
                  <a:srgbClr val="FF0000"/>
                </a:solidFill>
              </a:rPr>
              <a:t>organisations</a:t>
            </a:r>
            <a:r>
              <a:rPr lang="en-US" dirty="0">
                <a:solidFill>
                  <a:srgbClr val="FF0000"/>
                </a:solidFill>
              </a:rPr>
              <a:t> </a:t>
            </a:r>
          </a:p>
          <a:p>
            <a:pPr marL="514350" indent="-514350">
              <a:buAutoNum type="arabicPeriod"/>
            </a:pPr>
            <a:r>
              <a:rPr lang="en-US" dirty="0"/>
              <a:t>Owners Equity - </a:t>
            </a:r>
            <a:r>
              <a:rPr lang="en-US" dirty="0">
                <a:solidFill>
                  <a:srgbClr val="FF0000"/>
                </a:solidFill>
              </a:rPr>
              <a:t>investment by owner(s)</a:t>
            </a:r>
          </a:p>
          <a:p>
            <a:pPr marL="514350" indent="-514350">
              <a:buAutoNum type="arabicPeriod"/>
            </a:pPr>
            <a:endParaRPr lang="en-US" dirty="0">
              <a:solidFill>
                <a:srgbClr val="FF0000"/>
              </a:solidFill>
            </a:endParaRPr>
          </a:p>
          <a:p>
            <a:pPr marL="514350" indent="-514350">
              <a:buAutoNum type="arabicPeriod"/>
            </a:pPr>
            <a:r>
              <a:rPr lang="en-US" dirty="0"/>
              <a:t>Income - </a:t>
            </a:r>
            <a:r>
              <a:rPr lang="en-US" dirty="0">
                <a:solidFill>
                  <a:srgbClr val="FF0000"/>
                </a:solidFill>
              </a:rPr>
              <a:t>money earned in the normal operations of the business</a:t>
            </a:r>
          </a:p>
          <a:p>
            <a:pPr marL="514350" indent="-514350">
              <a:buAutoNum type="arabicPeriod"/>
            </a:pPr>
            <a:r>
              <a:rPr lang="en-US" dirty="0"/>
              <a:t>Expenses - </a:t>
            </a:r>
            <a:r>
              <a:rPr lang="en-US" dirty="0">
                <a:solidFill>
                  <a:srgbClr val="FF0000"/>
                </a:solidFill>
              </a:rPr>
              <a:t>costs incurred in the normal operations of the business</a:t>
            </a:r>
          </a:p>
        </p:txBody>
      </p:sp>
    </p:spTree>
    <p:extLst>
      <p:ext uri="{BB962C8B-B14F-4D97-AF65-F5344CB8AC3E}">
        <p14:creationId xmlns:p14="http://schemas.microsoft.com/office/powerpoint/2010/main" val="905203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52462" y="1580092"/>
            <a:ext cx="4778279" cy="184665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endParaRPr lang="en-AU" sz="2400" dirty="0">
              <a:solidFill>
                <a:schemeClr val="bg1"/>
              </a:solidFill>
              <a:latin typeface="Arial" panose="020B0604020202020204" pitchFamily="34" charset="0"/>
              <a:cs typeface="Arial" panose="020B0604020202020204" pitchFamily="34" charset="0"/>
            </a:endParaRPr>
          </a:p>
          <a:p>
            <a:r>
              <a:rPr lang="en-AU" sz="2400" dirty="0">
                <a:solidFill>
                  <a:schemeClr val="bg1"/>
                </a:solidFill>
                <a:latin typeface="Arial" panose="020B0604020202020204" pitchFamily="34" charset="0"/>
                <a:cs typeface="Arial" panose="020B0604020202020204" pitchFamily="34" charset="0"/>
              </a:rPr>
              <a:t>Adele loves flowers and gardening. She wants to set up her own garden design business.</a:t>
            </a:r>
          </a:p>
          <a:p>
            <a:endParaRPr lang="en-AU" dirty="0"/>
          </a:p>
        </p:txBody>
      </p:sp>
      <p:pic>
        <p:nvPicPr>
          <p:cNvPr id="7" name="Picture 6"/>
          <p:cNvPicPr preferRelativeResize="0">
            <a:picLocks noChangeAspect="1"/>
          </p:cNvPicPr>
          <p:nvPr/>
        </p:nvPicPr>
        <p:blipFill rotWithShape="1">
          <a:blip r:embed="rId3">
            <a:extLst>
              <a:ext uri="{28A0092B-C50C-407E-A947-70E740481C1C}">
                <a14:useLocalDpi xmlns:a14="http://schemas.microsoft.com/office/drawing/2010/main" val="0"/>
              </a:ext>
            </a:extLst>
          </a:blip>
          <a:srcRect l="37654" t="1556" r="29473" b="56447"/>
          <a:stretch/>
        </p:blipFill>
        <p:spPr>
          <a:xfrm>
            <a:off x="8690341" y="796935"/>
            <a:ext cx="2529690" cy="2316093"/>
          </a:xfrm>
          <a:prstGeom prst="rect">
            <a:avLst/>
          </a:prstGeom>
          <a:ln>
            <a:solidFill>
              <a:srgbClr val="7030A0"/>
            </a:solidFill>
          </a:ln>
        </p:spPr>
      </p:pic>
      <p:sp>
        <p:nvSpPr>
          <p:cNvPr id="2" name="TextBox 1"/>
          <p:cNvSpPr txBox="1"/>
          <p:nvPr/>
        </p:nvSpPr>
        <p:spPr>
          <a:xfrm>
            <a:off x="1821700" y="4024264"/>
            <a:ext cx="4140200" cy="1692771"/>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endParaRPr lang="en-AU" sz="2400" dirty="0"/>
          </a:p>
          <a:p>
            <a:r>
              <a:rPr lang="en-AU" sz="2800" dirty="0"/>
              <a:t>What will Adele need to set up her new business?</a:t>
            </a:r>
          </a:p>
          <a:p>
            <a:endParaRPr lang="en-AU" sz="2400" dirty="0"/>
          </a:p>
        </p:txBody>
      </p:sp>
      <p:sp>
        <p:nvSpPr>
          <p:cNvPr id="3" name="TextBox 2"/>
          <p:cNvSpPr txBox="1"/>
          <p:nvPr/>
        </p:nvSpPr>
        <p:spPr>
          <a:xfrm>
            <a:off x="1501662" y="389420"/>
            <a:ext cx="5580185" cy="861774"/>
          </a:xfrm>
          <a:prstGeom prst="rect">
            <a:avLst/>
          </a:prstGeom>
          <a:noFill/>
        </p:spPr>
        <p:txBody>
          <a:bodyPr wrap="square" rtlCol="0">
            <a:spAutoFit/>
          </a:bodyPr>
          <a:lstStyle/>
          <a:p>
            <a:r>
              <a:rPr lang="en-AU" sz="3200" b="1" dirty="0">
                <a:solidFill>
                  <a:schemeClr val="bg1"/>
                </a:solidFill>
                <a:latin typeface="Arial"/>
                <a:cs typeface="Arial"/>
              </a:rPr>
              <a:t>Meet</a:t>
            </a:r>
            <a:r>
              <a:rPr lang="en-AU" dirty="0">
                <a:solidFill>
                  <a:schemeClr val="bg1"/>
                </a:solidFill>
                <a:latin typeface="Arial"/>
                <a:cs typeface="Arial"/>
              </a:rPr>
              <a:t> </a:t>
            </a:r>
            <a:r>
              <a:rPr lang="en-AU" sz="3200" b="1" dirty="0">
                <a:solidFill>
                  <a:schemeClr val="bg1"/>
                </a:solidFill>
                <a:latin typeface="Arial"/>
                <a:cs typeface="Arial"/>
              </a:rPr>
              <a:t>Adele…</a:t>
            </a:r>
          </a:p>
          <a:p>
            <a:endParaRPr lang="en-AU" dirty="0"/>
          </a:p>
        </p:txBody>
      </p:sp>
      <p:sp>
        <p:nvSpPr>
          <p:cNvPr id="8" name="TextBox 7"/>
          <p:cNvSpPr txBox="1"/>
          <p:nvPr/>
        </p:nvSpPr>
        <p:spPr>
          <a:xfrm>
            <a:off x="448270" y="360984"/>
            <a:ext cx="872530" cy="784830"/>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fld id="{B1A40E8B-75C9-4746-B18A-99184E18C699}" type="slidenum">
              <a:rPr lang="en-AU" sz="4500" b="1" spc="150" smtClean="0">
                <a:ln w="11430"/>
                <a:solidFill>
                  <a:srgbClr val="F8F8F8"/>
                </a:solidFill>
                <a:effectLst>
                  <a:outerShdw blurRad="25400" algn="tl" rotWithShape="0">
                    <a:srgbClr val="000000">
                      <a:alpha val="43000"/>
                    </a:srgbClr>
                  </a:outerShdw>
                </a:effectLst>
              </a:rPr>
              <a:t>17</a:t>
            </a:fld>
            <a:endParaRPr lang="en-AU" sz="4500" b="1" spc="150" dirty="0">
              <a:ln w="11430"/>
              <a:solidFill>
                <a:srgbClr val="F8F8F8"/>
              </a:solidFill>
              <a:effectLst>
                <a:outerShdw blurRad="25400" algn="tl" rotWithShape="0">
                  <a:srgbClr val="000000">
                    <a:alpha val="43000"/>
                  </a:srgbClr>
                </a:outerShdw>
              </a:effectLst>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8202" y="3159967"/>
            <a:ext cx="4766711" cy="3012921"/>
          </a:xfrm>
          <a:prstGeom prst="rect">
            <a:avLst/>
          </a:prstGeom>
          <a:ln>
            <a:solidFill>
              <a:srgbClr val="7030A0"/>
            </a:solidFill>
          </a:ln>
        </p:spPr>
      </p:pic>
    </p:spTree>
    <p:extLst>
      <p:ext uri="{BB962C8B-B14F-4D97-AF65-F5344CB8AC3E}">
        <p14:creationId xmlns:p14="http://schemas.microsoft.com/office/powerpoint/2010/main" val="119049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4636" y="155448"/>
            <a:ext cx="10237763" cy="1252728"/>
          </a:xfrm>
        </p:spPr>
        <p:txBody>
          <a:bodyPr>
            <a:normAutofit/>
          </a:bodyPr>
          <a:lstStyle/>
          <a:p>
            <a:r>
              <a:rPr lang="en-US" altLang="zh-CN" dirty="0">
                <a:latin typeface="Arial"/>
                <a:cs typeface="Arial"/>
              </a:rPr>
              <a:t>Assets</a:t>
            </a:r>
            <a:endParaRPr lang="zh-CN" altLang="en-US" dirty="0">
              <a:latin typeface="Arial"/>
              <a:cs typeface="Arial"/>
            </a:endParaRPr>
          </a:p>
        </p:txBody>
      </p:sp>
      <p:sp>
        <p:nvSpPr>
          <p:cNvPr id="3" name="Content Placeholder 2"/>
          <p:cNvSpPr>
            <a:spLocks noGrp="1"/>
          </p:cNvSpPr>
          <p:nvPr>
            <p:ph idx="1"/>
          </p:nvPr>
        </p:nvSpPr>
        <p:spPr>
          <a:xfrm>
            <a:off x="1427221" y="1619701"/>
            <a:ext cx="10155178" cy="3957009"/>
          </a:xfrm>
        </p:spPr>
        <p:txBody>
          <a:bodyPr vert="horz" lIns="91440" tIns="45720" rIns="91440" bIns="45720" rtlCol="0" anchor="t">
            <a:normAutofit/>
          </a:bodyPr>
          <a:lstStyle/>
          <a:p>
            <a:pPr marL="0" indent="0">
              <a:buNone/>
            </a:pPr>
            <a:r>
              <a:rPr lang="en-US" sz="3200" b="1" dirty="0">
                <a:latin typeface="Arial"/>
                <a:cs typeface="Arial"/>
              </a:rPr>
              <a:t>Assets</a:t>
            </a:r>
            <a:r>
              <a:rPr lang="en-US" sz="3200" dirty="0">
                <a:latin typeface="Arial"/>
                <a:cs typeface="Arial"/>
              </a:rPr>
              <a:t> are resources </a:t>
            </a:r>
            <a:r>
              <a:rPr lang="en-US" sz="3200" b="1" i="1" dirty="0">
                <a:solidFill>
                  <a:srgbClr val="FF0000"/>
                </a:solidFill>
                <a:latin typeface="Arial"/>
                <a:cs typeface="Arial"/>
              </a:rPr>
              <a:t>controlled</a:t>
            </a:r>
            <a:r>
              <a:rPr lang="en-US" sz="3200" dirty="0">
                <a:latin typeface="Arial"/>
                <a:cs typeface="Arial"/>
              </a:rPr>
              <a:t> by the business as a result of past events. They provide </a:t>
            </a:r>
            <a:r>
              <a:rPr lang="en-US" sz="3200" b="1" i="1" dirty="0">
                <a:solidFill>
                  <a:srgbClr val="FF0000"/>
                </a:solidFill>
                <a:latin typeface="Arial"/>
                <a:cs typeface="Arial"/>
              </a:rPr>
              <a:t>future economic benefit.</a:t>
            </a:r>
            <a:endParaRPr lang="en-US" altLang="zh-CN" b="1" i="1" dirty="0">
              <a:solidFill>
                <a:srgbClr val="FF0000"/>
              </a:solidFill>
              <a:latin typeface="Arial"/>
              <a:cs typeface="Arial"/>
            </a:endParaRPr>
          </a:p>
          <a:p>
            <a:pPr marL="0" indent="0">
              <a:buNone/>
            </a:pPr>
            <a:r>
              <a:rPr lang="en-US" altLang="zh-CN" sz="2500" b="1" i="1" dirty="0">
                <a:solidFill>
                  <a:srgbClr val="FF0000"/>
                </a:solidFill>
                <a:latin typeface="Arial"/>
                <a:cs typeface="Arial"/>
              </a:rPr>
              <a:t>Typical assets: </a:t>
            </a:r>
          </a:p>
          <a:p>
            <a:pPr marL="292100" lvl="1" indent="0">
              <a:buNone/>
            </a:pPr>
            <a:r>
              <a:rPr lang="en-US" altLang="zh-CN" sz="2100" b="1" i="1" dirty="0">
                <a:solidFill>
                  <a:srgbClr val="FF0000"/>
                </a:solidFill>
                <a:latin typeface="Arial"/>
                <a:cs typeface="Arial"/>
              </a:rPr>
              <a:t>Cash at bank, </a:t>
            </a:r>
          </a:p>
          <a:p>
            <a:pPr marL="292100" lvl="1" indent="0">
              <a:buNone/>
            </a:pPr>
            <a:r>
              <a:rPr lang="en-US" altLang="zh-CN" sz="2100" b="1" i="1" dirty="0">
                <a:solidFill>
                  <a:srgbClr val="FF0000"/>
                </a:solidFill>
                <a:latin typeface="Arial"/>
                <a:cs typeface="Arial"/>
              </a:rPr>
              <a:t>Accounts Receivable (debtors) </a:t>
            </a:r>
          </a:p>
          <a:p>
            <a:pPr marL="292100" lvl="1" indent="0">
              <a:buNone/>
            </a:pPr>
            <a:r>
              <a:rPr lang="en-US" altLang="zh-CN" sz="2100" b="1" i="1" dirty="0">
                <a:solidFill>
                  <a:srgbClr val="FF0000"/>
                </a:solidFill>
                <a:latin typeface="Arial"/>
                <a:cs typeface="Arial"/>
              </a:rPr>
              <a:t>Inventory, </a:t>
            </a:r>
          </a:p>
          <a:p>
            <a:pPr marL="292100" lvl="1" indent="0">
              <a:buNone/>
            </a:pPr>
            <a:r>
              <a:rPr lang="en-US" altLang="zh-CN" sz="2100" b="1" i="1" dirty="0">
                <a:solidFill>
                  <a:srgbClr val="FF0000"/>
                </a:solidFill>
                <a:latin typeface="Arial"/>
                <a:cs typeface="Arial"/>
              </a:rPr>
              <a:t>Equipment, </a:t>
            </a:r>
          </a:p>
          <a:p>
            <a:pPr marL="292100" lvl="1" indent="0">
              <a:buNone/>
            </a:pPr>
            <a:r>
              <a:rPr lang="en-US" altLang="zh-CN" sz="2100" b="1" i="1" dirty="0">
                <a:solidFill>
                  <a:srgbClr val="FF0000"/>
                </a:solidFill>
                <a:latin typeface="Arial"/>
                <a:cs typeface="Arial"/>
              </a:rPr>
              <a:t>Vehicle, </a:t>
            </a:r>
            <a:endParaRPr lang="en-US" altLang="zh-CN" sz="2100" dirty="0">
              <a:latin typeface="Arial"/>
              <a:cs typeface="Arial"/>
            </a:endParaRPr>
          </a:p>
        </p:txBody>
      </p:sp>
      <p:sp>
        <p:nvSpPr>
          <p:cNvPr id="8" name="TextBox 7"/>
          <p:cNvSpPr txBox="1"/>
          <p:nvPr/>
        </p:nvSpPr>
        <p:spPr>
          <a:xfrm>
            <a:off x="448270" y="360984"/>
            <a:ext cx="896366" cy="784830"/>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fld id="{B1A40E8B-75C9-4746-B18A-99184E18C699}" type="slidenum">
              <a:rPr lang="en-AU" sz="4500" b="1" spc="150" smtClean="0">
                <a:ln w="11430"/>
                <a:solidFill>
                  <a:srgbClr val="F8F8F8"/>
                </a:solidFill>
                <a:effectLst>
                  <a:outerShdw blurRad="25400" algn="tl" rotWithShape="0">
                    <a:srgbClr val="000000">
                      <a:alpha val="43000"/>
                    </a:srgbClr>
                  </a:outerShdw>
                </a:effectLst>
              </a:rPr>
              <a:t>18</a:t>
            </a:fld>
            <a:endParaRPr lang="en-AU" sz="4500" b="1" spc="150" dirty="0">
              <a:ln w="11430"/>
              <a:solidFill>
                <a:srgbClr val="F8F8F8"/>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1001043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4636" y="155448"/>
            <a:ext cx="10237763" cy="1252728"/>
          </a:xfrm>
        </p:spPr>
        <p:txBody>
          <a:bodyPr>
            <a:normAutofit/>
          </a:bodyPr>
          <a:lstStyle/>
          <a:p>
            <a:r>
              <a:rPr lang="en-US" altLang="zh-CN" dirty="0">
                <a:latin typeface="Arial"/>
                <a:cs typeface="Arial"/>
              </a:rPr>
              <a:t>Liabilities</a:t>
            </a:r>
            <a:endParaRPr lang="zh-CN" altLang="en-US" dirty="0">
              <a:latin typeface="Arial"/>
              <a:cs typeface="Arial"/>
            </a:endParaRPr>
          </a:p>
        </p:txBody>
      </p:sp>
      <p:sp>
        <p:nvSpPr>
          <p:cNvPr id="6" name="Rectangle 5"/>
          <p:cNvSpPr/>
          <p:nvPr/>
        </p:nvSpPr>
        <p:spPr>
          <a:xfrm>
            <a:off x="1397175" y="1668203"/>
            <a:ext cx="10044547" cy="6186309"/>
          </a:xfrm>
          <a:prstGeom prst="rect">
            <a:avLst/>
          </a:prstGeom>
        </p:spPr>
        <p:txBody>
          <a:bodyPr wrap="square">
            <a:spAutoFit/>
          </a:bodyPr>
          <a:lstStyle/>
          <a:p>
            <a:r>
              <a:rPr lang="en-US" sz="3200" b="1" dirty="0">
                <a:latin typeface="Arial"/>
                <a:cs typeface="Arial"/>
              </a:rPr>
              <a:t>Liabilities</a:t>
            </a:r>
            <a:r>
              <a:rPr lang="en-US" sz="3200" dirty="0">
                <a:latin typeface="Arial"/>
                <a:cs typeface="Arial"/>
              </a:rPr>
              <a:t> are present </a:t>
            </a:r>
            <a:r>
              <a:rPr lang="en-US" sz="3200" b="1" i="1" dirty="0">
                <a:solidFill>
                  <a:srgbClr val="FF0000"/>
                </a:solidFill>
                <a:latin typeface="Arial"/>
                <a:cs typeface="Arial"/>
              </a:rPr>
              <a:t>obligations</a:t>
            </a:r>
            <a:r>
              <a:rPr lang="en-US" sz="3200" dirty="0">
                <a:latin typeface="Arial"/>
                <a:cs typeface="Arial"/>
              </a:rPr>
              <a:t> of a business arising from past events which will settled by a </a:t>
            </a:r>
            <a:r>
              <a:rPr lang="en-US" sz="3200" b="1" i="1" dirty="0">
                <a:solidFill>
                  <a:srgbClr val="FF0000"/>
                </a:solidFill>
                <a:latin typeface="Arial"/>
                <a:cs typeface="Arial"/>
              </a:rPr>
              <a:t>outflow of resources (assets) to </a:t>
            </a:r>
            <a:r>
              <a:rPr lang="en-US" sz="3200" dirty="0">
                <a:latin typeface="Arial"/>
                <a:cs typeface="Arial"/>
              </a:rPr>
              <a:t>another entity.  Liabilities are ‘outsider claims’.</a:t>
            </a:r>
          </a:p>
          <a:p>
            <a:r>
              <a:rPr lang="en-US" sz="2400" dirty="0">
                <a:latin typeface="Arial"/>
                <a:cs typeface="Arial"/>
              </a:rPr>
              <a:t>Typical Liabilities (debts):</a:t>
            </a:r>
          </a:p>
          <a:p>
            <a:pPr marL="457200" indent="-457200">
              <a:buFont typeface="+mj-lt"/>
              <a:buAutoNum type="arabicPeriod"/>
            </a:pPr>
            <a:r>
              <a:rPr lang="en-AU" sz="2000" dirty="0"/>
              <a:t>Bank loan is the most common form of long term </a:t>
            </a:r>
            <a:r>
              <a:rPr lang="en-AU" sz="2000" b="1" i="1" dirty="0"/>
              <a:t>borrowing</a:t>
            </a:r>
            <a:r>
              <a:rPr lang="en-AU" sz="2000" dirty="0"/>
              <a:t> for a business. A bank loan provides medium or long-term finance. The bank sets the fixed period over which the loan is provided (e.g. 3, 5 or 10 years), the rate of interest and the timing and amount of repayments. A bank loan is classified as a </a:t>
            </a:r>
            <a:r>
              <a:rPr lang="en-AU" sz="2000" b="1" i="1" dirty="0"/>
              <a:t>non-current</a:t>
            </a:r>
            <a:r>
              <a:rPr lang="en-AU" sz="2000" dirty="0"/>
              <a:t> liability as the debt will take </a:t>
            </a:r>
            <a:r>
              <a:rPr lang="en-AU" sz="2000" i="1" dirty="0"/>
              <a:t>more</a:t>
            </a:r>
            <a:r>
              <a:rPr lang="en-AU" sz="2000" dirty="0"/>
              <a:t> </a:t>
            </a:r>
            <a:r>
              <a:rPr lang="en-AU" sz="2000" i="1" dirty="0"/>
              <a:t>than a year </a:t>
            </a:r>
            <a:r>
              <a:rPr lang="en-AU" sz="2000" dirty="0"/>
              <a:t>to repay.</a:t>
            </a:r>
          </a:p>
          <a:p>
            <a:pPr marL="457200" indent="-457200">
              <a:buFont typeface="+mj-lt"/>
              <a:buAutoNum type="arabicPeriod"/>
            </a:pPr>
            <a:r>
              <a:rPr lang="en-AU" sz="2000" dirty="0"/>
              <a:t>Accounts payable is an essential tool for financing business growth. Accounts payable is extended to a business by </a:t>
            </a:r>
            <a:r>
              <a:rPr lang="en-AU" sz="2000" b="1" dirty="0"/>
              <a:t>suppliers</a:t>
            </a:r>
            <a:r>
              <a:rPr lang="en-AU" sz="2000" dirty="0"/>
              <a:t> who let you buy </a:t>
            </a:r>
            <a:r>
              <a:rPr lang="en-AU" sz="2000" i="1" dirty="0"/>
              <a:t>now but pay later.</a:t>
            </a:r>
            <a:r>
              <a:rPr lang="en-AU" sz="2000" dirty="0"/>
              <a:t>. It is classified as a </a:t>
            </a:r>
            <a:r>
              <a:rPr lang="en-AU" sz="2000" b="1" i="1" dirty="0"/>
              <a:t>current</a:t>
            </a:r>
            <a:r>
              <a:rPr lang="en-AU" sz="2000" dirty="0"/>
              <a:t> liability that you will be expected to repay in full (fully settled) within 1 year.</a:t>
            </a:r>
            <a:endParaRPr lang="en-GB" sz="2000" dirty="0"/>
          </a:p>
          <a:p>
            <a:pPr marL="457200" indent="-457200">
              <a:buFont typeface="+mj-lt"/>
              <a:buAutoNum type="arabicPeriod"/>
            </a:pPr>
            <a:endParaRPr lang="en-GB" sz="2000" dirty="0"/>
          </a:p>
          <a:p>
            <a:endParaRPr lang="en-US" sz="3200" dirty="0">
              <a:latin typeface="Arial"/>
              <a:cs typeface="Arial"/>
            </a:endParaRPr>
          </a:p>
          <a:p>
            <a:r>
              <a:rPr lang="en-US" sz="3200" dirty="0">
                <a:latin typeface="Arial"/>
                <a:cs typeface="Arial"/>
              </a:rPr>
              <a:t> </a:t>
            </a:r>
            <a:endParaRPr lang="en-US" altLang="zh-CN" sz="3200" dirty="0">
              <a:latin typeface="Arial"/>
              <a:cs typeface="Arial"/>
            </a:endParaRPr>
          </a:p>
        </p:txBody>
      </p:sp>
      <p:sp>
        <p:nvSpPr>
          <p:cNvPr id="8" name="TextBox 7"/>
          <p:cNvSpPr txBox="1"/>
          <p:nvPr/>
        </p:nvSpPr>
        <p:spPr>
          <a:xfrm>
            <a:off x="448270" y="360984"/>
            <a:ext cx="896366" cy="784830"/>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fld id="{B1A40E8B-75C9-4746-B18A-99184E18C699}" type="slidenum">
              <a:rPr lang="en-AU" sz="4500" b="1" spc="150" smtClean="0">
                <a:ln w="11430"/>
                <a:solidFill>
                  <a:srgbClr val="F8F8F8"/>
                </a:solidFill>
                <a:effectLst>
                  <a:outerShdw blurRad="25400" algn="tl" rotWithShape="0">
                    <a:srgbClr val="000000">
                      <a:alpha val="43000"/>
                    </a:srgbClr>
                  </a:outerShdw>
                </a:effectLst>
              </a:rPr>
              <a:t>19</a:t>
            </a:fld>
            <a:endParaRPr lang="en-AU" sz="4500" b="1" spc="150" dirty="0">
              <a:ln w="11430"/>
              <a:solidFill>
                <a:srgbClr val="F8F8F8"/>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2141133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655" y="485522"/>
            <a:ext cx="9938744" cy="922654"/>
          </a:xfrm>
        </p:spPr>
        <p:txBody>
          <a:bodyPr>
            <a:normAutofit fontScale="90000"/>
          </a:bodyPr>
          <a:lstStyle/>
          <a:p>
            <a:r>
              <a:rPr lang="en-US" altLang="zh-CN" dirty="0">
                <a:latin typeface="Arial"/>
                <a:cs typeface="Arial"/>
              </a:rPr>
              <a:t>Learning Outcomes</a:t>
            </a:r>
            <a:br>
              <a:rPr lang="en-US" altLang="zh-CN" dirty="0">
                <a:latin typeface="Arial"/>
                <a:cs typeface="Arial"/>
              </a:rPr>
            </a:br>
            <a:endParaRPr lang="zh-CN" altLang="en-US" sz="3600" dirty="0">
              <a:latin typeface="Arial"/>
              <a:cs typeface="Arial"/>
            </a:endParaRPr>
          </a:p>
        </p:txBody>
      </p:sp>
      <p:sp>
        <p:nvSpPr>
          <p:cNvPr id="5" name="Content Placeholder 4"/>
          <p:cNvSpPr>
            <a:spLocks noGrp="1"/>
          </p:cNvSpPr>
          <p:nvPr>
            <p:ph idx="1"/>
          </p:nvPr>
        </p:nvSpPr>
        <p:spPr>
          <a:xfrm>
            <a:off x="539259" y="1775192"/>
            <a:ext cx="8858741" cy="3372541"/>
          </a:xfrm>
        </p:spPr>
        <p:txBody>
          <a:bodyPr>
            <a:normAutofit/>
          </a:bodyPr>
          <a:lstStyle/>
          <a:p>
            <a:pPr marL="514350" indent="-514350">
              <a:spcAft>
                <a:spcPts val="400"/>
              </a:spcAft>
              <a:buFont typeface="+mj-lt"/>
              <a:buAutoNum type="arabicPeriod"/>
            </a:pPr>
            <a:r>
              <a:rPr lang="en-AU" dirty="0">
                <a:latin typeface="Arial"/>
                <a:cs typeface="Arial"/>
              </a:rPr>
              <a:t>What is Accounting</a:t>
            </a:r>
          </a:p>
          <a:p>
            <a:pPr marL="514350" indent="-514350">
              <a:spcAft>
                <a:spcPts val="400"/>
              </a:spcAft>
              <a:buFont typeface="+mj-lt"/>
              <a:buAutoNum type="arabicPeriod"/>
            </a:pPr>
            <a:r>
              <a:rPr lang="en-AU" dirty="0">
                <a:latin typeface="Arial"/>
                <a:cs typeface="Arial"/>
              </a:rPr>
              <a:t>Who uses accounting information</a:t>
            </a:r>
          </a:p>
          <a:p>
            <a:pPr marL="514350" indent="-514350">
              <a:spcAft>
                <a:spcPts val="400"/>
              </a:spcAft>
              <a:buFont typeface="+mj-lt"/>
              <a:buAutoNum type="arabicPeriod"/>
            </a:pPr>
            <a:r>
              <a:rPr lang="en-AU" dirty="0">
                <a:latin typeface="Arial"/>
                <a:cs typeface="Arial"/>
              </a:rPr>
              <a:t>Financial Accounting and Management Accounting</a:t>
            </a:r>
          </a:p>
          <a:p>
            <a:pPr marL="514350" indent="-514350">
              <a:spcAft>
                <a:spcPts val="400"/>
              </a:spcAft>
              <a:buFont typeface="+mj-lt"/>
              <a:buAutoNum type="arabicPeriod"/>
            </a:pPr>
            <a:r>
              <a:rPr lang="en-AU" dirty="0">
                <a:latin typeface="Arial"/>
                <a:cs typeface="Arial"/>
              </a:rPr>
              <a:t>The Accounting Equation</a:t>
            </a:r>
          </a:p>
          <a:p>
            <a:pPr marL="514350" indent="-514350">
              <a:spcAft>
                <a:spcPts val="400"/>
              </a:spcAft>
              <a:buFont typeface="+mj-lt"/>
              <a:buAutoNum type="arabicPeriod"/>
            </a:pPr>
            <a:r>
              <a:rPr lang="en-AU" dirty="0">
                <a:latin typeface="Arial"/>
                <a:cs typeface="Arial"/>
              </a:rPr>
              <a:t>Financial Statements</a:t>
            </a:r>
            <a:endParaRPr lang="en-AU" b="1" dirty="0">
              <a:solidFill>
                <a:srgbClr val="FF0000"/>
              </a:solidFill>
              <a:latin typeface="Arial"/>
              <a:cs typeface="Arial"/>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b="6049"/>
          <a:stretch/>
        </p:blipFill>
        <p:spPr>
          <a:xfrm>
            <a:off x="8195732" y="1898146"/>
            <a:ext cx="3864969" cy="2792388"/>
          </a:xfrm>
          <a:prstGeom prst="rect">
            <a:avLst/>
          </a:prstGeom>
        </p:spPr>
      </p:pic>
      <p:sp>
        <p:nvSpPr>
          <p:cNvPr id="3" name="TextBox 2"/>
          <p:cNvSpPr txBox="1"/>
          <p:nvPr/>
        </p:nvSpPr>
        <p:spPr>
          <a:xfrm>
            <a:off x="448270" y="560218"/>
            <a:ext cx="754717" cy="784830"/>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fld id="{B1A40E8B-75C9-4746-B18A-99184E18C699}" type="slidenum">
              <a:rPr lang="en-AU" sz="4500" b="1" spc="150" smtClean="0">
                <a:ln w="11430"/>
                <a:solidFill>
                  <a:srgbClr val="F8F8F8"/>
                </a:solidFill>
                <a:effectLst>
                  <a:outerShdw blurRad="25400" algn="tl" rotWithShape="0">
                    <a:srgbClr val="000000">
                      <a:alpha val="43000"/>
                    </a:srgbClr>
                  </a:outerShdw>
                </a:effectLst>
              </a:rPr>
              <a:t>2</a:t>
            </a:fld>
            <a:endParaRPr lang="en-AU" sz="4500" b="1" spc="150" dirty="0">
              <a:ln w="11430"/>
              <a:solidFill>
                <a:srgbClr val="F8F8F8"/>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1062911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4636" y="155448"/>
            <a:ext cx="10237763" cy="1252728"/>
          </a:xfrm>
        </p:spPr>
        <p:txBody>
          <a:bodyPr>
            <a:normAutofit/>
          </a:bodyPr>
          <a:lstStyle/>
          <a:p>
            <a:endParaRPr lang="zh-CN" altLang="en-US" dirty="0">
              <a:latin typeface="Arial"/>
              <a:cs typeface="Arial"/>
            </a:endParaRPr>
          </a:p>
        </p:txBody>
      </p:sp>
      <p:sp>
        <p:nvSpPr>
          <p:cNvPr id="6" name="Rectangle 5"/>
          <p:cNvSpPr/>
          <p:nvPr/>
        </p:nvSpPr>
        <p:spPr>
          <a:xfrm>
            <a:off x="1397175" y="1668203"/>
            <a:ext cx="10044547" cy="3662541"/>
          </a:xfrm>
          <a:prstGeom prst="rect">
            <a:avLst/>
          </a:prstGeom>
        </p:spPr>
        <p:txBody>
          <a:bodyPr wrap="square">
            <a:spAutoFit/>
          </a:bodyPr>
          <a:lstStyle/>
          <a:p>
            <a:r>
              <a:rPr lang="en-US" sz="3200" b="1" dirty="0">
                <a:latin typeface="Arial"/>
                <a:cs typeface="Arial"/>
              </a:rPr>
              <a:t>Liabilities</a:t>
            </a:r>
            <a:r>
              <a:rPr lang="en-US" sz="3200" dirty="0">
                <a:latin typeface="Arial"/>
                <a:cs typeface="Arial"/>
              </a:rPr>
              <a:t> are </a:t>
            </a:r>
            <a:r>
              <a:rPr lang="en-US" sz="3200" b="1" i="1" dirty="0">
                <a:solidFill>
                  <a:srgbClr val="FF0000"/>
                </a:solidFill>
                <a:latin typeface="Arial"/>
                <a:cs typeface="Arial"/>
              </a:rPr>
              <a:t>obligations</a:t>
            </a:r>
            <a:r>
              <a:rPr lang="en-US" sz="3200" dirty="0">
                <a:latin typeface="Arial"/>
                <a:cs typeface="Arial"/>
              </a:rPr>
              <a:t> (amounts owing) of a business to </a:t>
            </a:r>
            <a:r>
              <a:rPr lang="en-US" sz="3200" b="1" i="1" dirty="0">
                <a:solidFill>
                  <a:srgbClr val="FF0000"/>
                </a:solidFill>
                <a:latin typeface="Arial"/>
                <a:cs typeface="Arial"/>
              </a:rPr>
              <a:t>transfer assets </a:t>
            </a:r>
            <a:r>
              <a:rPr lang="en-US" sz="3200" dirty="0">
                <a:latin typeface="Arial"/>
                <a:cs typeface="Arial"/>
              </a:rPr>
              <a:t>or </a:t>
            </a:r>
            <a:r>
              <a:rPr lang="en-US" sz="3200" b="1" i="1" dirty="0">
                <a:solidFill>
                  <a:srgbClr val="FF0000"/>
                </a:solidFill>
                <a:latin typeface="Arial"/>
                <a:cs typeface="Arial"/>
              </a:rPr>
              <a:t>provide services </a:t>
            </a:r>
            <a:r>
              <a:rPr lang="en-US" sz="3200" dirty="0">
                <a:latin typeface="Arial"/>
                <a:cs typeface="Arial"/>
              </a:rPr>
              <a:t>to another entity.  Liabilities are ‘outsider claims’.</a:t>
            </a:r>
          </a:p>
          <a:p>
            <a:r>
              <a:rPr lang="en-US" sz="2400" dirty="0">
                <a:latin typeface="Arial"/>
                <a:cs typeface="Arial"/>
              </a:rPr>
              <a:t>Typical Liabilities (debts):</a:t>
            </a:r>
          </a:p>
          <a:p>
            <a:pPr marL="457200" lvl="0" indent="-457200">
              <a:buFont typeface="+mj-lt"/>
              <a:buAutoNum type="arabicPeriod"/>
            </a:pPr>
            <a:r>
              <a:rPr lang="en-AU" sz="2000" b="1" dirty="0"/>
              <a:t>Other payables </a:t>
            </a:r>
            <a:r>
              <a:rPr lang="en-AU" sz="2000" dirty="0"/>
              <a:t>These are purchases on credit that do not involve </a:t>
            </a:r>
            <a:r>
              <a:rPr lang="en-AU" sz="2000" b="1" i="1" dirty="0"/>
              <a:t>direct costs to items</a:t>
            </a:r>
            <a:r>
              <a:rPr lang="en-AU" sz="2000" dirty="0"/>
              <a:t> that form part of the goods or services of your business. They are purchases needed to help </a:t>
            </a:r>
            <a:r>
              <a:rPr lang="en-AU" sz="2000" b="1" i="1" dirty="0"/>
              <a:t>support</a:t>
            </a:r>
            <a:r>
              <a:rPr lang="en-AU" sz="2000" dirty="0"/>
              <a:t> the main operating activities of your business.</a:t>
            </a:r>
            <a:endParaRPr lang="en-GB" sz="2000" dirty="0"/>
          </a:p>
          <a:p>
            <a:endParaRPr lang="en-US" sz="2000" dirty="0">
              <a:latin typeface="Arial"/>
              <a:cs typeface="Arial"/>
            </a:endParaRPr>
          </a:p>
          <a:p>
            <a:r>
              <a:rPr lang="en-US" sz="3200" dirty="0">
                <a:latin typeface="Arial"/>
                <a:cs typeface="Arial"/>
              </a:rPr>
              <a:t> </a:t>
            </a:r>
            <a:endParaRPr lang="en-US" altLang="zh-CN" sz="3200" dirty="0">
              <a:latin typeface="Arial"/>
              <a:cs typeface="Arial"/>
            </a:endParaRPr>
          </a:p>
        </p:txBody>
      </p:sp>
    </p:spTree>
    <p:extLst>
      <p:ext uri="{BB962C8B-B14F-4D97-AF65-F5344CB8AC3E}">
        <p14:creationId xmlns:p14="http://schemas.microsoft.com/office/powerpoint/2010/main" val="18536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4636" y="155448"/>
            <a:ext cx="10237763" cy="1252728"/>
          </a:xfrm>
        </p:spPr>
        <p:txBody>
          <a:bodyPr>
            <a:normAutofit/>
          </a:bodyPr>
          <a:lstStyle/>
          <a:p>
            <a:r>
              <a:rPr lang="en-US" altLang="zh-CN" dirty="0">
                <a:latin typeface="Arial"/>
                <a:cs typeface="Arial"/>
              </a:rPr>
              <a:t>Equity</a:t>
            </a:r>
            <a:endParaRPr lang="zh-CN" altLang="en-US" dirty="0">
              <a:latin typeface="Arial"/>
              <a:cs typeface="Arial"/>
            </a:endParaRPr>
          </a:p>
        </p:txBody>
      </p:sp>
      <p:sp>
        <p:nvSpPr>
          <p:cNvPr id="7" name="Rectangle 6"/>
          <p:cNvSpPr/>
          <p:nvPr/>
        </p:nvSpPr>
        <p:spPr>
          <a:xfrm>
            <a:off x="1344636" y="1581922"/>
            <a:ext cx="10067994" cy="7848302"/>
          </a:xfrm>
          <a:prstGeom prst="rect">
            <a:avLst/>
          </a:prstGeom>
        </p:spPr>
        <p:txBody>
          <a:bodyPr wrap="square">
            <a:spAutoFit/>
          </a:bodyPr>
          <a:lstStyle/>
          <a:p>
            <a:r>
              <a:rPr lang="en-US" sz="3200" b="1" dirty="0">
                <a:latin typeface="Arial"/>
                <a:cs typeface="Arial"/>
              </a:rPr>
              <a:t>Equity </a:t>
            </a:r>
            <a:r>
              <a:rPr lang="en-AU" sz="3200" dirty="0">
                <a:latin typeface="Arial"/>
                <a:cs typeface="Arial"/>
              </a:rPr>
              <a:t>represents the business owner’s wealth or interest in the business. Equity also reflects the rights of owners on the business assets</a:t>
            </a:r>
            <a:r>
              <a:rPr lang="en-AU" sz="3200" b="1" dirty="0">
                <a:latin typeface="Arial"/>
                <a:cs typeface="Arial"/>
              </a:rPr>
              <a:t>.</a:t>
            </a:r>
            <a:endParaRPr lang="en-AU" altLang="zh-CN" sz="3200" b="1" dirty="0">
              <a:latin typeface="Arial"/>
              <a:cs typeface="Arial"/>
            </a:endParaRPr>
          </a:p>
          <a:p>
            <a:pPr lvl="0"/>
            <a:r>
              <a:rPr lang="en-AU" sz="2400" b="1" dirty="0"/>
              <a:t>Equity (Capital or Owner’s Equity)</a:t>
            </a:r>
            <a:endParaRPr lang="en-GB" sz="2400" dirty="0"/>
          </a:p>
          <a:p>
            <a:r>
              <a:rPr lang="en-AU" sz="2400" dirty="0"/>
              <a:t> When starting a business, the </a:t>
            </a:r>
            <a:r>
              <a:rPr lang="en-AU" sz="2400" b="1" i="1" dirty="0"/>
              <a:t>owners can contribute funds into</a:t>
            </a:r>
            <a:r>
              <a:rPr lang="en-AU" sz="2400" dirty="0"/>
              <a:t> the business to finance various asset purchases to be used in the business operations. Adele can choose to contribute at any time during the life of the business. Her first (initial) contribution is usually known as </a:t>
            </a:r>
            <a:r>
              <a:rPr lang="en-AU" sz="2400" i="1" dirty="0"/>
              <a:t>seed money.</a:t>
            </a:r>
            <a:endParaRPr lang="en-GB" sz="2400" dirty="0"/>
          </a:p>
          <a:p>
            <a:endParaRPr lang="en-GB" sz="2400" dirty="0"/>
          </a:p>
          <a:p>
            <a:r>
              <a:rPr lang="en-AU" sz="2400" b="1" dirty="0">
                <a:solidFill>
                  <a:srgbClr val="FF0000"/>
                </a:solidFill>
              </a:rPr>
              <a:t>Important concept</a:t>
            </a:r>
            <a:r>
              <a:rPr lang="en-AU" sz="2400" dirty="0"/>
              <a:t>: Owner’s contribution is treated as equity and is completely separate from any business profits Adele hopes to make after the business starts (commences) operating.</a:t>
            </a:r>
            <a:endParaRPr lang="en-GB" sz="2400" dirty="0"/>
          </a:p>
          <a:p>
            <a:r>
              <a:rPr lang="en-AU" sz="3200" dirty="0"/>
              <a:t/>
            </a:r>
            <a:br>
              <a:rPr lang="en-AU" sz="3200" dirty="0"/>
            </a:br>
            <a:r>
              <a:rPr lang="en-AU" sz="3200" dirty="0"/>
              <a:t> </a:t>
            </a:r>
            <a:endParaRPr lang="en-GB" sz="3200" dirty="0"/>
          </a:p>
          <a:p>
            <a:endParaRPr lang="en-AU" altLang="zh-CN" sz="3200" b="1" dirty="0">
              <a:latin typeface="Arial"/>
              <a:cs typeface="Arial"/>
            </a:endParaRPr>
          </a:p>
          <a:p>
            <a:endParaRPr lang="en-AU" altLang="zh-CN" sz="3200" b="1" dirty="0">
              <a:latin typeface="Arial"/>
              <a:cs typeface="Arial"/>
            </a:endParaRPr>
          </a:p>
          <a:p>
            <a:endParaRPr lang="en-AU" altLang="zh-CN" sz="3200" b="1" dirty="0">
              <a:latin typeface="Arial"/>
              <a:cs typeface="Arial"/>
            </a:endParaRPr>
          </a:p>
          <a:p>
            <a:endParaRPr lang="en-US" altLang="zh-CN" sz="3200" dirty="0">
              <a:latin typeface="Arial"/>
              <a:cs typeface="Arial"/>
            </a:endParaRPr>
          </a:p>
        </p:txBody>
      </p:sp>
    </p:spTree>
    <p:extLst>
      <p:ext uri="{BB962C8B-B14F-4D97-AF65-F5344CB8AC3E}">
        <p14:creationId xmlns:p14="http://schemas.microsoft.com/office/powerpoint/2010/main" val="118588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726311" y="2387600"/>
            <a:ext cx="417688" cy="431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t>
            </a:r>
          </a:p>
        </p:txBody>
      </p:sp>
      <p:sp>
        <p:nvSpPr>
          <p:cNvPr id="4" name="Half Frame 3"/>
          <p:cNvSpPr/>
          <p:nvPr/>
        </p:nvSpPr>
        <p:spPr>
          <a:xfrm rot="2795149">
            <a:off x="5423538" y="3204764"/>
            <a:ext cx="1022267" cy="1128315"/>
          </a:xfrm>
          <a:prstGeom prst="halfFrame">
            <a:avLst>
              <a:gd name="adj1" fmla="val 21485"/>
              <a:gd name="adj2" fmla="val 13064"/>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CC00"/>
              </a:solidFill>
            </a:endParaRPr>
          </a:p>
        </p:txBody>
      </p:sp>
      <p:sp>
        <p:nvSpPr>
          <p:cNvPr id="5" name="Rectangle 4"/>
          <p:cNvSpPr/>
          <p:nvPr/>
        </p:nvSpPr>
        <p:spPr>
          <a:xfrm>
            <a:off x="1058289" y="2297584"/>
            <a:ext cx="3840427" cy="648072"/>
          </a:xfrm>
          <a:prstGeom prst="rect">
            <a:avLst/>
          </a:prstGeom>
          <a:solidFill>
            <a:srgbClr val="00CC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ASSETS</a:t>
            </a:r>
          </a:p>
        </p:txBody>
      </p:sp>
      <p:cxnSp>
        <p:nvCxnSpPr>
          <p:cNvPr id="9" name="Straight Connector 8"/>
          <p:cNvCxnSpPr/>
          <p:nvPr/>
        </p:nvCxnSpPr>
        <p:spPr>
          <a:xfrm>
            <a:off x="1058289" y="3017664"/>
            <a:ext cx="9601067" cy="0"/>
          </a:xfrm>
          <a:prstGeom prst="line">
            <a:avLst/>
          </a:prstGeom>
          <a:ln w="38100" cmpd="sng">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flipH="1">
            <a:off x="8739143" y="2297584"/>
            <a:ext cx="1056117" cy="584776"/>
          </a:xfrm>
          <a:prstGeom prst="rect">
            <a:avLst/>
          </a:prstGeom>
          <a:noFill/>
        </p:spPr>
        <p:txBody>
          <a:bodyPr wrap="square" rtlCol="0">
            <a:spAutoFit/>
          </a:bodyPr>
          <a:lstStyle/>
          <a:p>
            <a:r>
              <a:rPr lang="en-US" sz="3200" dirty="0"/>
              <a:t>+</a:t>
            </a:r>
          </a:p>
        </p:txBody>
      </p:sp>
      <p:sp>
        <p:nvSpPr>
          <p:cNvPr id="41" name="TextBox 40"/>
          <p:cNvSpPr txBox="1"/>
          <p:nvPr/>
        </p:nvSpPr>
        <p:spPr>
          <a:xfrm flipH="1">
            <a:off x="4858040" y="2192944"/>
            <a:ext cx="1056117" cy="707886"/>
          </a:xfrm>
          <a:prstGeom prst="rect">
            <a:avLst/>
          </a:prstGeom>
          <a:noFill/>
        </p:spPr>
        <p:txBody>
          <a:bodyPr wrap="square" rtlCol="0">
            <a:spAutoFit/>
          </a:bodyPr>
          <a:lstStyle/>
          <a:p>
            <a:r>
              <a:rPr lang="en-US" sz="4000" dirty="0"/>
              <a:t>-</a:t>
            </a:r>
          </a:p>
        </p:txBody>
      </p:sp>
      <p:sp>
        <p:nvSpPr>
          <p:cNvPr id="36" name="TextBox 35"/>
          <p:cNvSpPr txBox="1"/>
          <p:nvPr/>
        </p:nvSpPr>
        <p:spPr>
          <a:xfrm flipH="1">
            <a:off x="5734532" y="2217109"/>
            <a:ext cx="1056117" cy="707886"/>
          </a:xfrm>
          <a:prstGeom prst="rect">
            <a:avLst/>
          </a:prstGeom>
          <a:noFill/>
        </p:spPr>
        <p:txBody>
          <a:bodyPr wrap="square" rtlCol="0">
            <a:spAutoFit/>
          </a:bodyPr>
          <a:lstStyle/>
          <a:p>
            <a:r>
              <a:rPr lang="en-US" sz="4000" dirty="0"/>
              <a:t>=</a:t>
            </a:r>
          </a:p>
        </p:txBody>
      </p:sp>
      <p:sp>
        <p:nvSpPr>
          <p:cNvPr id="6" name="Rectangle 5"/>
          <p:cNvSpPr/>
          <p:nvPr/>
        </p:nvSpPr>
        <p:spPr>
          <a:xfrm>
            <a:off x="9123185" y="2297584"/>
            <a:ext cx="1536171" cy="648072"/>
          </a:xfrm>
          <a:prstGeom prst="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EQUITY</a:t>
            </a:r>
          </a:p>
        </p:txBody>
      </p:sp>
      <p:sp>
        <p:nvSpPr>
          <p:cNvPr id="7" name="Rectangle 6"/>
          <p:cNvSpPr/>
          <p:nvPr/>
        </p:nvSpPr>
        <p:spPr>
          <a:xfrm>
            <a:off x="6365797" y="2297584"/>
            <a:ext cx="2304256" cy="64807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LIABILITIES</a:t>
            </a:r>
          </a:p>
        </p:txBody>
      </p:sp>
      <p:sp>
        <p:nvSpPr>
          <p:cNvPr id="13" name="Title 1"/>
          <p:cNvSpPr>
            <a:spLocks noGrp="1"/>
          </p:cNvSpPr>
          <p:nvPr>
            <p:ph type="title"/>
          </p:nvPr>
        </p:nvSpPr>
        <p:spPr>
          <a:xfrm>
            <a:off x="1494040" y="308505"/>
            <a:ext cx="9998047" cy="1143000"/>
          </a:xfrm>
        </p:spPr>
        <p:txBody>
          <a:bodyPr>
            <a:normAutofit fontScale="90000"/>
          </a:bodyPr>
          <a:lstStyle/>
          <a:p>
            <a:r>
              <a:rPr lang="en-US" dirty="0">
                <a:latin typeface="Arial"/>
                <a:cs typeface="Arial"/>
              </a:rPr>
              <a:t>The Accounting Equation</a:t>
            </a:r>
            <a:br>
              <a:rPr lang="en-US" dirty="0">
                <a:latin typeface="Arial"/>
                <a:cs typeface="Arial"/>
              </a:rPr>
            </a:br>
            <a:r>
              <a:rPr lang="en-US" sz="3600" dirty="0">
                <a:latin typeface="Arial"/>
                <a:cs typeface="Arial"/>
              </a:rPr>
              <a:t>It must always balance</a:t>
            </a:r>
          </a:p>
        </p:txBody>
      </p:sp>
      <p:sp>
        <p:nvSpPr>
          <p:cNvPr id="2" name="TextBox 1"/>
          <p:cNvSpPr txBox="1"/>
          <p:nvPr/>
        </p:nvSpPr>
        <p:spPr>
          <a:xfrm>
            <a:off x="1713577" y="4202695"/>
            <a:ext cx="9506128" cy="1938992"/>
          </a:xfrm>
          <a:prstGeom prst="rect">
            <a:avLst/>
          </a:prstGeom>
          <a:noFill/>
        </p:spPr>
        <p:txBody>
          <a:bodyPr wrap="none" rtlCol="0">
            <a:spAutoFit/>
          </a:bodyPr>
          <a:lstStyle/>
          <a:p>
            <a:r>
              <a:rPr lang="en-AU" sz="4000" dirty="0">
                <a:latin typeface="Arial"/>
                <a:cs typeface="Arial"/>
              </a:rPr>
              <a:t>Assets  - Liabilities = Net Assets (Equity)</a:t>
            </a:r>
          </a:p>
          <a:p>
            <a:pPr algn="ctr"/>
            <a:r>
              <a:rPr lang="en-AU" sz="2800" dirty="0">
                <a:latin typeface="Arial"/>
                <a:cs typeface="Arial"/>
              </a:rPr>
              <a:t>Or</a:t>
            </a:r>
            <a:r>
              <a:rPr lang="en-AU" sz="4000" dirty="0">
                <a:latin typeface="Arial"/>
                <a:cs typeface="Arial"/>
              </a:rPr>
              <a:t> </a:t>
            </a:r>
          </a:p>
          <a:p>
            <a:r>
              <a:rPr lang="en-AU" sz="4000" dirty="0">
                <a:latin typeface="Arial"/>
                <a:cs typeface="Arial"/>
              </a:rPr>
              <a:t>Assets 							= Liabilities + Equity </a:t>
            </a:r>
          </a:p>
        </p:txBody>
      </p:sp>
      <p:sp>
        <p:nvSpPr>
          <p:cNvPr id="14" name="TextBox 13"/>
          <p:cNvSpPr txBox="1"/>
          <p:nvPr/>
        </p:nvSpPr>
        <p:spPr>
          <a:xfrm>
            <a:off x="448270" y="360984"/>
            <a:ext cx="849952" cy="784830"/>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fld id="{B1A40E8B-75C9-4746-B18A-99184E18C699}" type="slidenum">
              <a:rPr lang="en-AU" sz="4500" b="1" spc="150" smtClean="0">
                <a:ln w="11430"/>
                <a:solidFill>
                  <a:srgbClr val="F8F8F8"/>
                </a:solidFill>
                <a:effectLst>
                  <a:outerShdw blurRad="25400" algn="tl" rotWithShape="0">
                    <a:srgbClr val="000000">
                      <a:alpha val="43000"/>
                    </a:srgbClr>
                  </a:outerShdw>
                </a:effectLst>
              </a:rPr>
              <a:t>22</a:t>
            </a:fld>
            <a:endParaRPr lang="en-AU" sz="4500" b="1" spc="150" dirty="0">
              <a:ln w="11430"/>
              <a:solidFill>
                <a:srgbClr val="F8F8F8"/>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47758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38889E-6 2.59259E-6 L -0.02847 -0.08496 C -0.03438 -0.10417 -0.04323 -0.11459 -0.05261 -0.11459 C -0.0632 -0.11459 -0.0717 -0.10417 -0.07761 -0.08496 L -0.10573 2.59259E-6 " pathEditMode="relative" rAng="0" ptsTypes="FffFF">
                                      <p:cBhvr>
                                        <p:cTn id="6" dur="2000" fill="hold"/>
                                        <p:tgtEl>
                                          <p:spTgt spid="7"/>
                                        </p:tgtEl>
                                        <p:attrNameLst>
                                          <p:attrName>ppt_x</p:attrName>
                                          <p:attrName>ppt_y</p:attrName>
                                        </p:attrNameLst>
                                      </p:cBhvr>
                                      <p:rCtr x="-5295" y="-5741"/>
                                    </p:animMotion>
                                  </p:childTnLst>
                                </p:cTn>
                              </p:par>
                              <p:par>
                                <p:cTn id="7" presetID="0" presetClass="path" presetSubtype="0" accel="50000" decel="50000" fill="hold" grpId="0" nodeType="withEffect">
                                  <p:stCondLst>
                                    <p:cond delay="0"/>
                                  </p:stCondLst>
                                  <p:childTnLst>
                                    <p:animMotion origin="layout" path="M 2.77778E-6 4.07407E-6 L 0.14722 0.00115 " pathEditMode="relative" rAng="0" ptsTypes="AA">
                                      <p:cBhvr>
                                        <p:cTn id="8" dur="2000" fill="hold"/>
                                        <p:tgtEl>
                                          <p:spTgt spid="36"/>
                                        </p:tgtEl>
                                        <p:attrNameLst>
                                          <p:attrName>ppt_x</p:attrName>
                                          <p:attrName>ppt_y</p:attrName>
                                        </p:attrNameLst>
                                      </p:cBhvr>
                                      <p:rCtr x="7361" y="46"/>
                                    </p:animMotion>
                                  </p:childTnLst>
                                </p:cTn>
                              </p:par>
                              <p:par>
                                <p:cTn id="9" presetID="0" presetClass="path" presetSubtype="0" accel="50000" decel="50000" fill="hold" grpId="0" nodeType="withEffect">
                                  <p:stCondLst>
                                    <p:cond delay="0"/>
                                  </p:stCondLst>
                                  <p:childTnLst>
                                    <p:animMotion origin="layout" path="M 6.94444E-6 -2.96296E-6 L -0.08419 -2.96296E-6 " pathEditMode="relative" ptsTypes="AA">
                                      <p:cBhvr>
                                        <p:cTn id="10" dur="2000" fill="hold"/>
                                        <p:tgtEl>
                                          <p:spTgt spid="6"/>
                                        </p:tgtEl>
                                        <p:attrNameLst>
                                          <p:attrName>ppt_x</p:attrName>
                                          <p:attrName>ppt_y</p:attrName>
                                        </p:attrNameLst>
                                      </p:cBhvr>
                                    </p:animMotion>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1" grpId="0"/>
      <p:bldP spid="36" grpId="0"/>
      <p:bldP spid="6" grpId="0" animBg="1"/>
      <p:bldP spid="7" grpId="0" animBg="1"/>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Activities 10 and 11 in workbook</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6207490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732" y="308505"/>
            <a:ext cx="10154355" cy="1143000"/>
          </a:xfrm>
        </p:spPr>
        <p:txBody>
          <a:bodyPr>
            <a:normAutofit fontScale="90000"/>
          </a:bodyPr>
          <a:lstStyle/>
          <a:p>
            <a:r>
              <a:rPr lang="en-US" dirty="0">
                <a:solidFill>
                  <a:schemeClr val="accent1"/>
                </a:solidFill>
                <a:latin typeface="Arial"/>
                <a:cs typeface="Arial"/>
              </a:rPr>
              <a:t>The Accounting Equation</a:t>
            </a:r>
            <a:r>
              <a:rPr lang="en-US" dirty="0">
                <a:latin typeface="Arial"/>
                <a:cs typeface="Arial"/>
              </a:rPr>
              <a:t/>
            </a:r>
            <a:br>
              <a:rPr lang="en-US" dirty="0">
                <a:latin typeface="Arial"/>
                <a:cs typeface="Arial"/>
              </a:rPr>
            </a:br>
            <a:r>
              <a:rPr lang="en-US" sz="3600" dirty="0">
                <a:latin typeface="Arial"/>
                <a:cs typeface="Arial"/>
              </a:rPr>
              <a:t>Equity is made up of 4 activities </a:t>
            </a:r>
          </a:p>
        </p:txBody>
      </p:sp>
      <p:sp>
        <p:nvSpPr>
          <p:cNvPr id="5" name="Rectangle 4"/>
          <p:cNvSpPr/>
          <p:nvPr/>
        </p:nvSpPr>
        <p:spPr>
          <a:xfrm>
            <a:off x="1080868" y="2132426"/>
            <a:ext cx="2543481" cy="616424"/>
          </a:xfrm>
          <a:prstGeom prst="rect">
            <a:avLst/>
          </a:prstGeom>
          <a:solidFill>
            <a:srgbClr val="00CC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rial"/>
                <a:cs typeface="Arial"/>
              </a:rPr>
              <a:t>ASSETS</a:t>
            </a:r>
          </a:p>
        </p:txBody>
      </p:sp>
      <p:sp>
        <p:nvSpPr>
          <p:cNvPr id="39" name="TextBox 38"/>
          <p:cNvSpPr txBox="1"/>
          <p:nvPr/>
        </p:nvSpPr>
        <p:spPr>
          <a:xfrm flipH="1">
            <a:off x="7339843" y="2176350"/>
            <a:ext cx="1056117" cy="584776"/>
          </a:xfrm>
          <a:prstGeom prst="rect">
            <a:avLst/>
          </a:prstGeom>
          <a:noFill/>
        </p:spPr>
        <p:txBody>
          <a:bodyPr wrap="square" rtlCol="0">
            <a:spAutoFit/>
          </a:bodyPr>
          <a:lstStyle/>
          <a:p>
            <a:r>
              <a:rPr lang="en-US" sz="3200" dirty="0"/>
              <a:t>+</a:t>
            </a:r>
          </a:p>
        </p:txBody>
      </p:sp>
      <p:sp>
        <p:nvSpPr>
          <p:cNvPr id="7" name="Rectangle 6"/>
          <p:cNvSpPr/>
          <p:nvPr/>
        </p:nvSpPr>
        <p:spPr>
          <a:xfrm>
            <a:off x="4734595" y="2117403"/>
            <a:ext cx="2208245" cy="64807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rial"/>
                <a:cs typeface="Arial"/>
              </a:rPr>
              <a:t>LIABILITIES</a:t>
            </a:r>
          </a:p>
        </p:txBody>
      </p:sp>
      <p:sp>
        <p:nvSpPr>
          <p:cNvPr id="36" name="TextBox 35"/>
          <p:cNvSpPr txBox="1"/>
          <p:nvPr/>
        </p:nvSpPr>
        <p:spPr>
          <a:xfrm flipH="1">
            <a:off x="3948957" y="2053240"/>
            <a:ext cx="1056117" cy="707886"/>
          </a:xfrm>
          <a:prstGeom prst="rect">
            <a:avLst/>
          </a:prstGeom>
          <a:noFill/>
        </p:spPr>
        <p:txBody>
          <a:bodyPr wrap="square" rtlCol="0">
            <a:spAutoFit/>
          </a:bodyPr>
          <a:lstStyle/>
          <a:p>
            <a:r>
              <a:rPr lang="en-US" sz="4000" dirty="0"/>
              <a:t>=</a:t>
            </a:r>
          </a:p>
        </p:txBody>
      </p:sp>
      <p:sp>
        <p:nvSpPr>
          <p:cNvPr id="6" name="Rectangle 5"/>
          <p:cNvSpPr/>
          <p:nvPr/>
        </p:nvSpPr>
        <p:spPr>
          <a:xfrm>
            <a:off x="7867901" y="2100778"/>
            <a:ext cx="1536171" cy="648072"/>
          </a:xfrm>
          <a:prstGeom prst="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iral"/>
                <a:cs typeface="Airal"/>
              </a:rPr>
              <a:t>EQUITY</a:t>
            </a:r>
          </a:p>
        </p:txBody>
      </p:sp>
      <p:sp>
        <p:nvSpPr>
          <p:cNvPr id="12" name="Rectangle 11"/>
          <p:cNvSpPr/>
          <p:nvPr/>
        </p:nvSpPr>
        <p:spPr>
          <a:xfrm>
            <a:off x="7876213" y="2826589"/>
            <a:ext cx="1536171" cy="648072"/>
          </a:xfrm>
          <a:prstGeom prst="rect">
            <a:avLst/>
          </a:prstGeom>
          <a:solidFill>
            <a:schemeClr val="accent2">
              <a:lumMod val="60000"/>
              <a:lumOff val="40000"/>
            </a:schemeClr>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Arial"/>
                <a:cs typeface="Arial"/>
              </a:rPr>
              <a:t>Capital</a:t>
            </a:r>
          </a:p>
        </p:txBody>
      </p:sp>
      <p:sp>
        <p:nvSpPr>
          <p:cNvPr id="13" name="Rectangle 12"/>
          <p:cNvSpPr/>
          <p:nvPr/>
        </p:nvSpPr>
        <p:spPr>
          <a:xfrm>
            <a:off x="7895215" y="3553933"/>
            <a:ext cx="1536171" cy="648072"/>
          </a:xfrm>
          <a:prstGeom prst="rect">
            <a:avLst/>
          </a:prstGeom>
          <a:solidFill>
            <a:schemeClr val="accent2">
              <a:lumMod val="60000"/>
              <a:lumOff val="40000"/>
            </a:schemeClr>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Arial"/>
                <a:cs typeface="Arial"/>
              </a:rPr>
              <a:t>Drawings</a:t>
            </a:r>
          </a:p>
        </p:txBody>
      </p:sp>
      <p:sp>
        <p:nvSpPr>
          <p:cNvPr id="14" name="Rectangle 13"/>
          <p:cNvSpPr/>
          <p:nvPr/>
        </p:nvSpPr>
        <p:spPr>
          <a:xfrm>
            <a:off x="7911841" y="4310300"/>
            <a:ext cx="1536171" cy="648072"/>
          </a:xfrm>
          <a:prstGeom prst="rect">
            <a:avLst/>
          </a:prstGeom>
          <a:solidFill>
            <a:schemeClr val="accent2">
              <a:lumMod val="60000"/>
              <a:lumOff val="40000"/>
            </a:schemeClr>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Arial"/>
                <a:cs typeface="Arial"/>
              </a:rPr>
              <a:t>Income</a:t>
            </a:r>
          </a:p>
        </p:txBody>
      </p:sp>
      <p:sp>
        <p:nvSpPr>
          <p:cNvPr id="15" name="Rectangle 14"/>
          <p:cNvSpPr/>
          <p:nvPr/>
        </p:nvSpPr>
        <p:spPr>
          <a:xfrm>
            <a:off x="7911841" y="5045768"/>
            <a:ext cx="1536171" cy="648072"/>
          </a:xfrm>
          <a:prstGeom prst="rect">
            <a:avLst/>
          </a:prstGeom>
          <a:solidFill>
            <a:schemeClr val="accent2">
              <a:lumMod val="60000"/>
              <a:lumOff val="40000"/>
            </a:schemeClr>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Arial"/>
                <a:cs typeface="Arial"/>
              </a:rPr>
              <a:t>Expenses</a:t>
            </a:r>
          </a:p>
        </p:txBody>
      </p:sp>
      <p:sp>
        <p:nvSpPr>
          <p:cNvPr id="17" name="TextBox 16"/>
          <p:cNvSpPr txBox="1"/>
          <p:nvPr/>
        </p:nvSpPr>
        <p:spPr>
          <a:xfrm>
            <a:off x="9680310" y="4437592"/>
            <a:ext cx="2273391" cy="523220"/>
          </a:xfrm>
          <a:prstGeom prst="rect">
            <a:avLst/>
          </a:prstGeom>
          <a:noFill/>
        </p:spPr>
        <p:txBody>
          <a:bodyPr wrap="square" rtlCol="0">
            <a:spAutoFit/>
          </a:bodyPr>
          <a:lstStyle/>
          <a:p>
            <a:r>
              <a:rPr lang="en-US" sz="2800" dirty="0"/>
              <a:t> </a:t>
            </a:r>
            <a:r>
              <a:rPr lang="en-US" dirty="0">
                <a:latin typeface="Arial"/>
                <a:cs typeface="Arial"/>
              </a:rPr>
              <a:t>improves equity </a:t>
            </a:r>
          </a:p>
        </p:txBody>
      </p:sp>
      <p:sp>
        <p:nvSpPr>
          <p:cNvPr id="19" name="TextBox 18"/>
          <p:cNvSpPr txBox="1"/>
          <p:nvPr/>
        </p:nvSpPr>
        <p:spPr>
          <a:xfrm>
            <a:off x="9666460" y="5155242"/>
            <a:ext cx="2273391" cy="523220"/>
          </a:xfrm>
          <a:prstGeom prst="rect">
            <a:avLst/>
          </a:prstGeom>
          <a:noFill/>
        </p:spPr>
        <p:txBody>
          <a:bodyPr wrap="square" rtlCol="0">
            <a:spAutoFit/>
          </a:bodyPr>
          <a:lstStyle/>
          <a:p>
            <a:r>
              <a:rPr lang="en-US" sz="2800" dirty="0"/>
              <a:t> </a:t>
            </a:r>
            <a:r>
              <a:rPr lang="en-US" dirty="0">
                <a:latin typeface="Arial"/>
                <a:cs typeface="Arial"/>
              </a:rPr>
              <a:t>reduce</a:t>
            </a:r>
            <a:r>
              <a:rPr lang="en-US" sz="2800" dirty="0">
                <a:latin typeface="Arial"/>
                <a:cs typeface="Arial"/>
              </a:rPr>
              <a:t> </a:t>
            </a:r>
            <a:r>
              <a:rPr lang="en-US" dirty="0">
                <a:latin typeface="Arial"/>
                <a:cs typeface="Arial"/>
              </a:rPr>
              <a:t>equity </a:t>
            </a:r>
          </a:p>
        </p:txBody>
      </p:sp>
      <p:sp>
        <p:nvSpPr>
          <p:cNvPr id="20" name="TextBox 19"/>
          <p:cNvSpPr txBox="1"/>
          <p:nvPr/>
        </p:nvSpPr>
        <p:spPr>
          <a:xfrm>
            <a:off x="9666459" y="3616359"/>
            <a:ext cx="2273391" cy="523220"/>
          </a:xfrm>
          <a:prstGeom prst="rect">
            <a:avLst/>
          </a:prstGeom>
          <a:noFill/>
        </p:spPr>
        <p:txBody>
          <a:bodyPr wrap="square" rtlCol="0">
            <a:spAutoFit/>
          </a:bodyPr>
          <a:lstStyle/>
          <a:p>
            <a:r>
              <a:rPr lang="en-US" sz="2800" dirty="0">
                <a:latin typeface="Arial"/>
                <a:cs typeface="Arial"/>
              </a:rPr>
              <a:t> </a:t>
            </a:r>
            <a:r>
              <a:rPr lang="en-US" dirty="0">
                <a:latin typeface="Arial"/>
                <a:cs typeface="Arial"/>
              </a:rPr>
              <a:t>reduce</a:t>
            </a:r>
            <a:r>
              <a:rPr lang="en-US" sz="2800" dirty="0">
                <a:latin typeface="Arial"/>
                <a:cs typeface="Arial"/>
              </a:rPr>
              <a:t> </a:t>
            </a:r>
            <a:r>
              <a:rPr lang="en-US" dirty="0">
                <a:latin typeface="Arial"/>
                <a:cs typeface="Arial"/>
              </a:rPr>
              <a:t>equity </a:t>
            </a:r>
          </a:p>
        </p:txBody>
      </p:sp>
      <p:sp>
        <p:nvSpPr>
          <p:cNvPr id="16" name="TextBox 15"/>
          <p:cNvSpPr txBox="1"/>
          <p:nvPr/>
        </p:nvSpPr>
        <p:spPr>
          <a:xfrm>
            <a:off x="9629510" y="2900641"/>
            <a:ext cx="2273391" cy="523220"/>
          </a:xfrm>
          <a:prstGeom prst="rect">
            <a:avLst/>
          </a:prstGeom>
          <a:noFill/>
        </p:spPr>
        <p:txBody>
          <a:bodyPr wrap="square" rtlCol="0">
            <a:spAutoFit/>
          </a:bodyPr>
          <a:lstStyle/>
          <a:p>
            <a:r>
              <a:rPr lang="en-US" sz="2800" dirty="0">
                <a:latin typeface="Arial"/>
                <a:cs typeface="Arial"/>
              </a:rPr>
              <a:t> </a:t>
            </a:r>
            <a:r>
              <a:rPr lang="en-US" dirty="0">
                <a:latin typeface="Arial"/>
                <a:cs typeface="Arial"/>
              </a:rPr>
              <a:t>improves equity </a:t>
            </a:r>
          </a:p>
        </p:txBody>
      </p:sp>
      <p:sp>
        <p:nvSpPr>
          <p:cNvPr id="18" name="TextBox 17"/>
          <p:cNvSpPr txBox="1"/>
          <p:nvPr/>
        </p:nvSpPr>
        <p:spPr>
          <a:xfrm>
            <a:off x="448270" y="360984"/>
            <a:ext cx="889462" cy="784830"/>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fld id="{B1A40E8B-75C9-4746-B18A-99184E18C699}" type="slidenum">
              <a:rPr lang="en-AU" sz="4500" b="1" spc="150" smtClean="0">
                <a:ln w="11430"/>
                <a:solidFill>
                  <a:srgbClr val="F8F8F8"/>
                </a:solidFill>
                <a:effectLst>
                  <a:outerShdw blurRad="25400" algn="tl" rotWithShape="0">
                    <a:srgbClr val="000000">
                      <a:alpha val="43000"/>
                    </a:srgbClr>
                  </a:outerShdw>
                </a:effectLst>
              </a:rPr>
              <a:t>24</a:t>
            </a:fld>
            <a:endParaRPr lang="en-AU" sz="4500" b="1" spc="150" dirty="0">
              <a:ln w="11430"/>
              <a:solidFill>
                <a:srgbClr val="F8F8F8"/>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16723070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7" grpId="0"/>
      <p:bldP spid="19" grpId="0"/>
      <p:bldP spid="20" grpId="0"/>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005074" y="4246474"/>
            <a:ext cx="4807127" cy="169712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p:cNvSpPr/>
          <p:nvPr/>
        </p:nvSpPr>
        <p:spPr>
          <a:xfrm>
            <a:off x="7689274" y="2748850"/>
            <a:ext cx="4094018" cy="3194750"/>
          </a:xfrm>
          <a:prstGeom prst="rect">
            <a:avLst/>
          </a:prstGeom>
          <a:solidFill>
            <a:schemeClr val="tx2">
              <a:lumMod val="60000"/>
              <a:lumOff val="40000"/>
            </a:schemeClr>
          </a:solidFill>
          <a:ln>
            <a:solidFill>
              <a:schemeClr val="tx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3"/>
          <p:cNvSpPr/>
          <p:nvPr/>
        </p:nvSpPr>
        <p:spPr>
          <a:xfrm>
            <a:off x="714895" y="1762298"/>
            <a:ext cx="11288683" cy="1064291"/>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1320800" y="440267"/>
            <a:ext cx="10171288" cy="762000"/>
          </a:xfrm>
        </p:spPr>
        <p:txBody>
          <a:bodyPr>
            <a:normAutofit fontScale="90000"/>
          </a:bodyPr>
          <a:lstStyle/>
          <a:p>
            <a:r>
              <a:rPr lang="en-US" sz="3600" dirty="0">
                <a:latin typeface="Arial"/>
                <a:cs typeface="Arial"/>
              </a:rPr>
              <a:t>Linking the Financial Statements</a:t>
            </a:r>
            <a:r>
              <a:rPr lang="en-US" dirty="0"/>
              <a:t/>
            </a:r>
            <a:br>
              <a:rPr lang="en-US" dirty="0"/>
            </a:br>
            <a:endParaRPr lang="en-US" sz="3600" dirty="0"/>
          </a:p>
        </p:txBody>
      </p:sp>
      <p:sp>
        <p:nvSpPr>
          <p:cNvPr id="5" name="Rectangle 4"/>
          <p:cNvSpPr/>
          <p:nvPr/>
        </p:nvSpPr>
        <p:spPr>
          <a:xfrm>
            <a:off x="1080868" y="2132426"/>
            <a:ext cx="2543481" cy="616424"/>
          </a:xfrm>
          <a:prstGeom prst="rect">
            <a:avLst/>
          </a:prstGeom>
          <a:solidFill>
            <a:srgbClr val="00CC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rial"/>
                <a:cs typeface="Arial"/>
              </a:rPr>
              <a:t>ASSETS</a:t>
            </a:r>
          </a:p>
        </p:txBody>
      </p:sp>
      <p:sp>
        <p:nvSpPr>
          <p:cNvPr id="39" name="TextBox 38"/>
          <p:cNvSpPr txBox="1"/>
          <p:nvPr/>
        </p:nvSpPr>
        <p:spPr>
          <a:xfrm flipH="1">
            <a:off x="7339843" y="2176350"/>
            <a:ext cx="1056117" cy="584776"/>
          </a:xfrm>
          <a:prstGeom prst="rect">
            <a:avLst/>
          </a:prstGeom>
          <a:noFill/>
        </p:spPr>
        <p:txBody>
          <a:bodyPr wrap="square" rtlCol="0">
            <a:spAutoFit/>
          </a:bodyPr>
          <a:lstStyle/>
          <a:p>
            <a:r>
              <a:rPr lang="en-US" sz="3200" dirty="0"/>
              <a:t>+</a:t>
            </a:r>
          </a:p>
        </p:txBody>
      </p:sp>
      <p:sp>
        <p:nvSpPr>
          <p:cNvPr id="7" name="Rectangle 6"/>
          <p:cNvSpPr/>
          <p:nvPr/>
        </p:nvSpPr>
        <p:spPr>
          <a:xfrm>
            <a:off x="4734595" y="2117403"/>
            <a:ext cx="2208245" cy="64807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rial"/>
                <a:cs typeface="Arial"/>
              </a:rPr>
              <a:t>LIABILITIES</a:t>
            </a:r>
          </a:p>
        </p:txBody>
      </p:sp>
      <p:sp>
        <p:nvSpPr>
          <p:cNvPr id="36" name="TextBox 35"/>
          <p:cNvSpPr txBox="1"/>
          <p:nvPr/>
        </p:nvSpPr>
        <p:spPr>
          <a:xfrm flipH="1">
            <a:off x="3948957" y="2053240"/>
            <a:ext cx="1056117" cy="707886"/>
          </a:xfrm>
          <a:prstGeom prst="rect">
            <a:avLst/>
          </a:prstGeom>
          <a:noFill/>
        </p:spPr>
        <p:txBody>
          <a:bodyPr wrap="square" rtlCol="0">
            <a:spAutoFit/>
          </a:bodyPr>
          <a:lstStyle/>
          <a:p>
            <a:r>
              <a:rPr lang="en-US" sz="4000" dirty="0"/>
              <a:t>=</a:t>
            </a:r>
          </a:p>
        </p:txBody>
      </p:sp>
      <p:sp>
        <p:nvSpPr>
          <p:cNvPr id="6" name="Rectangle 5"/>
          <p:cNvSpPr/>
          <p:nvPr/>
        </p:nvSpPr>
        <p:spPr>
          <a:xfrm>
            <a:off x="7867901" y="2100778"/>
            <a:ext cx="1536171" cy="648072"/>
          </a:xfrm>
          <a:prstGeom prst="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rial"/>
                <a:cs typeface="Arial"/>
              </a:rPr>
              <a:t>EQUITY</a:t>
            </a:r>
          </a:p>
        </p:txBody>
      </p:sp>
      <p:sp>
        <p:nvSpPr>
          <p:cNvPr id="12" name="Rectangle 11"/>
          <p:cNvSpPr/>
          <p:nvPr/>
        </p:nvSpPr>
        <p:spPr>
          <a:xfrm>
            <a:off x="7876213" y="2826589"/>
            <a:ext cx="1536171" cy="648072"/>
          </a:xfrm>
          <a:prstGeom prst="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rial"/>
                <a:cs typeface="Arial"/>
              </a:rPr>
              <a:t>Capital</a:t>
            </a:r>
          </a:p>
        </p:txBody>
      </p:sp>
      <p:sp>
        <p:nvSpPr>
          <p:cNvPr id="13" name="Rectangle 12"/>
          <p:cNvSpPr/>
          <p:nvPr/>
        </p:nvSpPr>
        <p:spPr>
          <a:xfrm>
            <a:off x="7895215" y="3553933"/>
            <a:ext cx="1536171" cy="648072"/>
          </a:xfrm>
          <a:prstGeom prst="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rial"/>
                <a:cs typeface="Arial"/>
              </a:rPr>
              <a:t>Drawings</a:t>
            </a:r>
          </a:p>
        </p:txBody>
      </p:sp>
      <p:sp>
        <p:nvSpPr>
          <p:cNvPr id="14" name="Rectangle 13"/>
          <p:cNvSpPr/>
          <p:nvPr/>
        </p:nvSpPr>
        <p:spPr>
          <a:xfrm>
            <a:off x="7911841" y="4310300"/>
            <a:ext cx="1536171" cy="648072"/>
          </a:xfrm>
          <a:prstGeom prst="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rial"/>
                <a:cs typeface="Arial"/>
              </a:rPr>
              <a:t>Income</a:t>
            </a:r>
          </a:p>
        </p:txBody>
      </p:sp>
      <p:sp>
        <p:nvSpPr>
          <p:cNvPr id="15" name="Rectangle 14"/>
          <p:cNvSpPr/>
          <p:nvPr/>
        </p:nvSpPr>
        <p:spPr>
          <a:xfrm>
            <a:off x="7911841" y="5045768"/>
            <a:ext cx="1536171" cy="648072"/>
          </a:xfrm>
          <a:prstGeom prst="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rial"/>
                <a:cs typeface="Arial"/>
              </a:rPr>
              <a:t>Expenses</a:t>
            </a:r>
          </a:p>
        </p:txBody>
      </p:sp>
      <p:sp>
        <p:nvSpPr>
          <p:cNvPr id="8" name="TextBox 7"/>
          <p:cNvSpPr txBox="1"/>
          <p:nvPr/>
        </p:nvSpPr>
        <p:spPr>
          <a:xfrm>
            <a:off x="9559643" y="2100778"/>
            <a:ext cx="2643447" cy="523220"/>
          </a:xfrm>
          <a:prstGeom prst="rect">
            <a:avLst/>
          </a:prstGeom>
          <a:noFill/>
          <a:ln>
            <a:solidFill>
              <a:schemeClr val="bg1">
                <a:lumMod val="65000"/>
              </a:schemeClr>
            </a:solidFill>
          </a:ln>
        </p:spPr>
        <p:txBody>
          <a:bodyPr wrap="square" rtlCol="0">
            <a:spAutoFit/>
          </a:bodyPr>
          <a:lstStyle/>
          <a:p>
            <a:r>
              <a:rPr lang="en-AU" sz="2800" dirty="0">
                <a:latin typeface="Arial"/>
                <a:cs typeface="Arial"/>
              </a:rPr>
              <a:t>Balance Sheet</a:t>
            </a:r>
          </a:p>
        </p:txBody>
      </p:sp>
      <p:sp>
        <p:nvSpPr>
          <p:cNvPr id="21" name="TextBox 20"/>
          <p:cNvSpPr txBox="1"/>
          <p:nvPr/>
        </p:nvSpPr>
        <p:spPr>
          <a:xfrm>
            <a:off x="5062760" y="4523722"/>
            <a:ext cx="2643447" cy="1077218"/>
          </a:xfrm>
          <a:prstGeom prst="rect">
            <a:avLst/>
          </a:prstGeom>
          <a:ln>
            <a:noFill/>
          </a:ln>
        </p:spPr>
        <p:style>
          <a:lnRef idx="1">
            <a:schemeClr val="dk1"/>
          </a:lnRef>
          <a:fillRef idx="2">
            <a:schemeClr val="dk1"/>
          </a:fillRef>
          <a:effectRef idx="1">
            <a:schemeClr val="dk1"/>
          </a:effectRef>
          <a:fontRef idx="minor">
            <a:schemeClr val="dk1"/>
          </a:fontRef>
        </p:style>
        <p:txBody>
          <a:bodyPr wrap="square" rtlCol="0">
            <a:spAutoFit/>
          </a:bodyPr>
          <a:lstStyle/>
          <a:p>
            <a:r>
              <a:rPr lang="en-AU" sz="3200" dirty="0">
                <a:latin typeface="Arial"/>
                <a:cs typeface="Arial"/>
              </a:rPr>
              <a:t>Income Statement</a:t>
            </a:r>
          </a:p>
        </p:txBody>
      </p:sp>
      <p:sp>
        <p:nvSpPr>
          <p:cNvPr id="17" name="TextBox 16"/>
          <p:cNvSpPr txBox="1"/>
          <p:nvPr/>
        </p:nvSpPr>
        <p:spPr>
          <a:xfrm>
            <a:off x="9625364" y="3296676"/>
            <a:ext cx="2566636" cy="1384995"/>
          </a:xfrm>
          <a:prstGeom prst="rect">
            <a:avLst/>
          </a:prstGeom>
          <a:noFill/>
        </p:spPr>
        <p:txBody>
          <a:bodyPr wrap="square" rtlCol="0">
            <a:spAutoFit/>
          </a:bodyPr>
          <a:lstStyle/>
          <a:p>
            <a:r>
              <a:rPr lang="en-AU" sz="2800" dirty="0">
                <a:latin typeface="Arial"/>
                <a:cs typeface="Arial"/>
              </a:rPr>
              <a:t>Change in Equity Statement</a:t>
            </a:r>
          </a:p>
        </p:txBody>
      </p:sp>
      <p:sp>
        <p:nvSpPr>
          <p:cNvPr id="18" name="TextBox 17"/>
          <p:cNvSpPr txBox="1"/>
          <p:nvPr/>
        </p:nvSpPr>
        <p:spPr>
          <a:xfrm>
            <a:off x="431337" y="293251"/>
            <a:ext cx="787863"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fld id="{B1A40E8B-75C9-4746-B18A-99184E18C699}" type="slidenum">
              <a:rPr lang="en-AU" sz="4000" b="1" spc="150" smtClean="0">
                <a:ln w="11430"/>
                <a:solidFill>
                  <a:srgbClr val="F8F8F8"/>
                </a:solidFill>
                <a:effectLst>
                  <a:outerShdw blurRad="25400" algn="tl" rotWithShape="0">
                    <a:srgbClr val="000000">
                      <a:alpha val="43000"/>
                    </a:srgbClr>
                  </a:outerShdw>
                </a:effectLst>
              </a:rPr>
              <a:t>25</a:t>
            </a:fld>
            <a:endParaRPr lang="en-AU" sz="4000" b="1" spc="150" dirty="0">
              <a:ln w="11430"/>
              <a:solidFill>
                <a:srgbClr val="F8F8F8"/>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31015217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randombar(horizontal)">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P spid="4" grpId="0" animBg="1"/>
      <p:bldP spid="8" grpId="0" animBg="1"/>
      <p:bldP spid="21" grpId="0" animBg="1"/>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964266" y="1333250"/>
            <a:ext cx="8602133" cy="5036949"/>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3" name="Content Placeholder 2"/>
          <p:cNvSpPr>
            <a:spLocks noGrp="1"/>
          </p:cNvSpPr>
          <p:nvPr>
            <p:ph idx="1"/>
          </p:nvPr>
        </p:nvSpPr>
        <p:spPr>
          <a:xfrm>
            <a:off x="2641600" y="313848"/>
            <a:ext cx="8847810" cy="1065502"/>
          </a:xfrm>
        </p:spPr>
        <p:txBody>
          <a:bodyPr>
            <a:normAutofit/>
          </a:bodyPr>
          <a:lstStyle/>
          <a:p>
            <a:pPr marL="0" indent="0">
              <a:buNone/>
            </a:pPr>
            <a:r>
              <a:rPr lang="en-AU" dirty="0">
                <a:solidFill>
                  <a:schemeClr val="bg1"/>
                </a:solidFill>
              </a:rPr>
              <a:t>		</a:t>
            </a:r>
            <a:r>
              <a:rPr lang="en-AU" b="1" dirty="0">
                <a:solidFill>
                  <a:schemeClr val="accent1"/>
                </a:solidFill>
                <a:latin typeface="Arial"/>
                <a:cs typeface="Arial"/>
              </a:rPr>
              <a:t>The</a:t>
            </a:r>
            <a:r>
              <a:rPr lang="en-AU" dirty="0">
                <a:solidFill>
                  <a:schemeClr val="accent1"/>
                </a:solidFill>
                <a:latin typeface="Arial"/>
                <a:cs typeface="Arial"/>
              </a:rPr>
              <a:t> </a:t>
            </a:r>
            <a:r>
              <a:rPr lang="en-AU" b="1" dirty="0">
                <a:solidFill>
                  <a:schemeClr val="accent1"/>
                </a:solidFill>
                <a:latin typeface="Arial"/>
                <a:cs typeface="Arial"/>
              </a:rPr>
              <a:t>Financial Statement</a:t>
            </a:r>
            <a:endParaRPr lang="en-AU" dirty="0">
              <a:solidFill>
                <a:schemeClr val="accent1"/>
              </a:solidFill>
              <a:latin typeface="Arial"/>
              <a:cs typeface="Arial"/>
            </a:endParaRPr>
          </a:p>
          <a:p>
            <a:pPr marL="0" indent="0" algn="ctr">
              <a:buNone/>
            </a:pPr>
            <a:r>
              <a:rPr lang="en-AU" b="1" dirty="0">
                <a:solidFill>
                  <a:schemeClr val="bg1"/>
                </a:solidFill>
                <a:latin typeface="Arial"/>
                <a:cs typeface="Arial"/>
              </a:rPr>
              <a:t>Income Statement</a:t>
            </a:r>
          </a:p>
        </p:txBody>
      </p:sp>
      <p:sp>
        <p:nvSpPr>
          <p:cNvPr id="12" name="TextBox 11"/>
          <p:cNvSpPr txBox="1"/>
          <p:nvPr/>
        </p:nvSpPr>
        <p:spPr>
          <a:xfrm>
            <a:off x="431337" y="293251"/>
            <a:ext cx="787863"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fld id="{B1A40E8B-75C9-4746-B18A-99184E18C699}" type="slidenum">
              <a:rPr lang="en-AU" sz="4000" b="1" spc="150" smtClean="0">
                <a:ln w="11430"/>
                <a:solidFill>
                  <a:srgbClr val="F8F8F8"/>
                </a:solidFill>
                <a:effectLst>
                  <a:outerShdw blurRad="25400" algn="tl" rotWithShape="0">
                    <a:srgbClr val="000000">
                      <a:alpha val="43000"/>
                    </a:srgbClr>
                  </a:outerShdw>
                </a:effectLst>
              </a:rPr>
              <a:t>26</a:t>
            </a:fld>
            <a:endParaRPr lang="en-AU" sz="4000" b="1" spc="150" dirty="0">
              <a:ln w="11430"/>
              <a:solidFill>
                <a:srgbClr val="F8F8F8"/>
              </a:solidFill>
              <a:effectLst>
                <a:outerShdw blurRad="25400" algn="tl" rotWithShape="0">
                  <a:srgbClr val="000000">
                    <a:alpha val="43000"/>
                  </a:srgbClr>
                </a:outerShdw>
              </a:effectLst>
            </a:endParaRPr>
          </a:p>
        </p:txBody>
      </p:sp>
      <p:pic>
        <p:nvPicPr>
          <p:cNvPr id="2" name="Picture 1"/>
          <p:cNvPicPr>
            <a:picLocks noChangeAspect="1"/>
          </p:cNvPicPr>
          <p:nvPr/>
        </p:nvPicPr>
        <p:blipFill>
          <a:blip r:embed="rId3"/>
          <a:stretch>
            <a:fillRect/>
          </a:stretch>
        </p:blipFill>
        <p:spPr>
          <a:xfrm>
            <a:off x="2298700" y="1909232"/>
            <a:ext cx="7886700" cy="4135967"/>
          </a:xfrm>
          <a:prstGeom prst="rect">
            <a:avLst/>
          </a:prstGeom>
        </p:spPr>
      </p:pic>
    </p:spTree>
    <p:extLst>
      <p:ext uri="{BB962C8B-B14F-4D97-AF65-F5344CB8AC3E}">
        <p14:creationId xmlns:p14="http://schemas.microsoft.com/office/powerpoint/2010/main" val="2883069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type="title"/>
          </p:nvPr>
        </p:nvSpPr>
        <p:spPr>
          <a:xfrm>
            <a:off x="2929466" y="202834"/>
            <a:ext cx="8606041" cy="1252537"/>
          </a:xfrm>
        </p:spPr>
        <p:txBody>
          <a:bodyPr>
            <a:normAutofit fontScale="90000"/>
          </a:bodyPr>
          <a:lstStyle/>
          <a:p>
            <a:pPr marL="0" indent="0">
              <a:buNone/>
            </a:pPr>
            <a:r>
              <a:rPr lang="en-AU" dirty="0">
                <a:solidFill>
                  <a:schemeClr val="bg1"/>
                </a:solidFill>
              </a:rPr>
              <a:t>	</a:t>
            </a:r>
            <a:r>
              <a:rPr lang="en-AU" sz="4200" dirty="0">
                <a:solidFill>
                  <a:schemeClr val="bg1"/>
                </a:solidFill>
                <a:latin typeface="Arial"/>
                <a:cs typeface="Arial"/>
              </a:rPr>
              <a:t>	</a:t>
            </a:r>
            <a:r>
              <a:rPr lang="en-AU" sz="4200" b="1" dirty="0">
                <a:solidFill>
                  <a:schemeClr val="accent1"/>
                </a:solidFill>
                <a:latin typeface="Arial"/>
                <a:cs typeface="Arial"/>
              </a:rPr>
              <a:t>Financial Statement</a:t>
            </a:r>
            <a:endParaRPr lang="en-AU" sz="4200" dirty="0">
              <a:solidFill>
                <a:schemeClr val="accent1"/>
              </a:solidFill>
              <a:latin typeface="Arial"/>
              <a:cs typeface="Arial"/>
            </a:endParaRPr>
          </a:p>
          <a:p>
            <a:pPr marL="0" indent="0" algn="ctr">
              <a:buNone/>
            </a:pPr>
            <a:r>
              <a:rPr lang="en-AU" sz="4200" b="1" dirty="0">
                <a:solidFill>
                  <a:schemeClr val="bg1"/>
                </a:solidFill>
                <a:latin typeface="Arial"/>
                <a:cs typeface="Arial"/>
              </a:rPr>
              <a:t>Statement in Change in Equity</a:t>
            </a:r>
          </a:p>
        </p:txBody>
      </p:sp>
      <p:sp>
        <p:nvSpPr>
          <p:cNvPr id="8" name="Rectangle 7"/>
          <p:cNvSpPr/>
          <p:nvPr/>
        </p:nvSpPr>
        <p:spPr>
          <a:xfrm>
            <a:off x="1761066" y="1940982"/>
            <a:ext cx="8633396" cy="4284133"/>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9" name="TextBox 8"/>
          <p:cNvSpPr txBox="1"/>
          <p:nvPr/>
        </p:nvSpPr>
        <p:spPr>
          <a:xfrm>
            <a:off x="431337" y="293251"/>
            <a:ext cx="787863"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fld id="{B1A40E8B-75C9-4746-B18A-99184E18C699}" type="slidenum">
              <a:rPr lang="en-AU" sz="4000" b="1" spc="150">
                <a:ln w="11430"/>
                <a:solidFill>
                  <a:srgbClr val="F8F8F8"/>
                </a:solidFill>
                <a:effectLst>
                  <a:outerShdw blurRad="25400" algn="tl" rotWithShape="0">
                    <a:srgbClr val="000000">
                      <a:alpha val="43000"/>
                    </a:srgbClr>
                  </a:outerShdw>
                </a:effectLst>
              </a:rPr>
              <a:t>27</a:t>
            </a:fld>
            <a:endParaRPr lang="en-AU" sz="4000" b="1" spc="150" dirty="0">
              <a:ln w="11430"/>
              <a:solidFill>
                <a:srgbClr val="F8F8F8"/>
              </a:solidFill>
              <a:effectLst>
                <a:outerShdw blurRad="25400" algn="tl" rotWithShape="0">
                  <a:srgbClr val="000000">
                    <a:alpha val="43000"/>
                  </a:srgbClr>
                </a:outerShdw>
              </a:effectLst>
            </a:endParaRPr>
          </a:p>
        </p:txBody>
      </p:sp>
      <p:pic>
        <p:nvPicPr>
          <p:cNvPr id="2" name="Picture 1"/>
          <p:cNvPicPr>
            <a:picLocks noChangeAspect="1"/>
          </p:cNvPicPr>
          <p:nvPr/>
        </p:nvPicPr>
        <p:blipFill>
          <a:blip r:embed="rId3"/>
          <a:stretch>
            <a:fillRect/>
          </a:stretch>
        </p:blipFill>
        <p:spPr>
          <a:xfrm>
            <a:off x="2180167" y="2374898"/>
            <a:ext cx="8001000" cy="3416302"/>
          </a:xfrm>
          <a:prstGeom prst="rect">
            <a:avLst/>
          </a:prstGeom>
        </p:spPr>
      </p:pic>
    </p:spTree>
    <p:extLst>
      <p:ext uri="{BB962C8B-B14F-4D97-AF65-F5344CB8AC3E}">
        <p14:creationId xmlns:p14="http://schemas.microsoft.com/office/powerpoint/2010/main" val="2468192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981200" y="1236303"/>
            <a:ext cx="8771467" cy="5493675"/>
          </a:xfrm>
          <a:prstGeom prst="rect">
            <a:avLst/>
          </a:prstGeom>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3" name="Content Placeholder 2"/>
          <p:cNvSpPr>
            <a:spLocks noGrp="1"/>
          </p:cNvSpPr>
          <p:nvPr>
            <p:ph idx="1"/>
          </p:nvPr>
        </p:nvSpPr>
        <p:spPr>
          <a:xfrm>
            <a:off x="825268" y="92576"/>
            <a:ext cx="7975511" cy="1065502"/>
          </a:xfrm>
        </p:spPr>
        <p:txBody>
          <a:bodyPr>
            <a:normAutofit/>
          </a:bodyPr>
          <a:lstStyle/>
          <a:p>
            <a:pPr marL="0" indent="0">
              <a:buNone/>
            </a:pPr>
            <a:r>
              <a:rPr lang="en-AU" dirty="0">
                <a:solidFill>
                  <a:schemeClr val="bg1"/>
                </a:solidFill>
              </a:rPr>
              <a:t>			</a:t>
            </a:r>
            <a:r>
              <a:rPr lang="en-AU" b="1" dirty="0">
                <a:solidFill>
                  <a:schemeClr val="accent1"/>
                </a:solidFill>
                <a:latin typeface="Arial"/>
                <a:cs typeface="Arial"/>
              </a:rPr>
              <a:t>The</a:t>
            </a:r>
            <a:r>
              <a:rPr lang="en-AU" dirty="0">
                <a:solidFill>
                  <a:schemeClr val="accent1"/>
                </a:solidFill>
                <a:latin typeface="Arial"/>
                <a:cs typeface="Arial"/>
              </a:rPr>
              <a:t> </a:t>
            </a:r>
            <a:r>
              <a:rPr lang="en-AU" b="1" dirty="0">
                <a:solidFill>
                  <a:schemeClr val="accent1"/>
                </a:solidFill>
                <a:latin typeface="Arial"/>
                <a:cs typeface="Arial"/>
              </a:rPr>
              <a:t>Financial Statement</a:t>
            </a:r>
            <a:endParaRPr lang="en-AU" dirty="0">
              <a:solidFill>
                <a:schemeClr val="accent1"/>
              </a:solidFill>
              <a:latin typeface="Arial"/>
              <a:cs typeface="Arial"/>
            </a:endParaRPr>
          </a:p>
          <a:p>
            <a:pPr marL="0" indent="0" algn="ctr">
              <a:buNone/>
            </a:pPr>
            <a:r>
              <a:rPr lang="en-AU" b="1" dirty="0">
                <a:solidFill>
                  <a:schemeClr val="bg1"/>
                </a:solidFill>
                <a:latin typeface="Arial"/>
                <a:cs typeface="Arial"/>
              </a:rPr>
              <a:t>Balance Sheet</a:t>
            </a:r>
            <a:r>
              <a:rPr lang="en-AU" dirty="0">
                <a:solidFill>
                  <a:schemeClr val="bg1"/>
                </a:solidFill>
              </a:rPr>
              <a:t>						</a:t>
            </a:r>
            <a:endParaRPr lang="en-AU" b="1" dirty="0">
              <a:solidFill>
                <a:schemeClr val="bg1"/>
              </a:solidFill>
            </a:endParaRPr>
          </a:p>
        </p:txBody>
      </p:sp>
      <p:sp>
        <p:nvSpPr>
          <p:cNvPr id="6" name="TextBox 5"/>
          <p:cNvSpPr txBox="1"/>
          <p:nvPr/>
        </p:nvSpPr>
        <p:spPr>
          <a:xfrm>
            <a:off x="37405" y="332940"/>
            <a:ext cx="787863" cy="584775"/>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fld id="{B1A40E8B-75C9-4746-B18A-99184E18C699}" type="slidenum">
              <a:rPr lang="en-AU" sz="3200" b="1" spc="150" smtClean="0">
                <a:ln w="11430"/>
                <a:solidFill>
                  <a:srgbClr val="F8F8F8"/>
                </a:solidFill>
                <a:effectLst>
                  <a:outerShdw blurRad="25400" algn="tl" rotWithShape="0">
                    <a:srgbClr val="000000">
                      <a:alpha val="43000"/>
                    </a:srgbClr>
                  </a:outerShdw>
                </a:effectLst>
              </a:rPr>
              <a:t>28</a:t>
            </a:fld>
            <a:endParaRPr lang="en-AU" sz="3200" b="1" spc="150" dirty="0">
              <a:ln w="11430"/>
              <a:solidFill>
                <a:srgbClr val="F8F8F8"/>
              </a:solidFill>
              <a:effectLst>
                <a:outerShdw blurRad="25400" algn="tl" rotWithShape="0">
                  <a:srgbClr val="000000">
                    <a:alpha val="43000"/>
                  </a:srgbClr>
                </a:outerShdw>
              </a:effectLst>
            </a:endParaRPr>
          </a:p>
        </p:txBody>
      </p:sp>
      <p:pic>
        <p:nvPicPr>
          <p:cNvPr id="2" name="Picture 1"/>
          <p:cNvPicPr>
            <a:picLocks noChangeAspect="1"/>
          </p:cNvPicPr>
          <p:nvPr/>
        </p:nvPicPr>
        <p:blipFill>
          <a:blip r:embed="rId3"/>
          <a:stretch>
            <a:fillRect/>
          </a:stretch>
        </p:blipFill>
        <p:spPr>
          <a:xfrm>
            <a:off x="2383367" y="1714501"/>
            <a:ext cx="8001000" cy="4737100"/>
          </a:xfrm>
          <a:prstGeom prst="rect">
            <a:avLst/>
          </a:prstGeom>
        </p:spPr>
      </p:pic>
    </p:spTree>
    <p:extLst>
      <p:ext uri="{BB962C8B-B14F-4D97-AF65-F5344CB8AC3E}">
        <p14:creationId xmlns:p14="http://schemas.microsoft.com/office/powerpoint/2010/main" val="1308752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591732" y="155448"/>
            <a:ext cx="9990667" cy="1252728"/>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pPr defTabSz="914400"/>
            <a:r>
              <a:rPr lang="en-AU" altLang="zh-CN" sz="4000" dirty="0">
                <a:latin typeface="Arial"/>
                <a:cs typeface="Arial"/>
              </a:rPr>
              <a:t>Classifying types of transactions </a:t>
            </a:r>
            <a:endParaRPr lang="zh-CN" altLang="en-US" sz="4000" dirty="0">
              <a:latin typeface="Arial"/>
              <a:cs typeface="Arial"/>
            </a:endParaRPr>
          </a:p>
        </p:txBody>
      </p:sp>
      <p:pic>
        <p:nvPicPr>
          <p:cNvPr id="8" name="Picture 5"/>
          <p:cNvPicPr>
            <a:picLocks noChangeAspect="1"/>
          </p:cNvPicPr>
          <p:nvPr/>
        </p:nvPicPr>
        <p:blipFill rotWithShape="1">
          <a:blip r:embed="rId3">
            <a:extLst>
              <a:ext uri="{28A0092B-C50C-407E-A947-70E740481C1C}">
                <a14:useLocalDpi xmlns:a14="http://schemas.microsoft.com/office/drawing/2010/main" val="0"/>
              </a:ext>
            </a:extLst>
          </a:blip>
          <a:srcRect l="-1018" t="-4873" r="1018" b="4873"/>
          <a:stretch/>
        </p:blipFill>
        <p:spPr bwMode="auto">
          <a:xfrm>
            <a:off x="8192308" y="1469839"/>
            <a:ext cx="3327164" cy="3475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extBox 2"/>
          <p:cNvSpPr txBox="1"/>
          <p:nvPr/>
        </p:nvSpPr>
        <p:spPr>
          <a:xfrm>
            <a:off x="669517" y="1886884"/>
            <a:ext cx="7797149" cy="1938992"/>
          </a:xfrm>
          <a:prstGeom prst="rect">
            <a:avLst/>
          </a:prstGeom>
          <a:noFill/>
        </p:spPr>
        <p:txBody>
          <a:bodyPr wrap="square" rtlCol="0">
            <a:spAutoFit/>
          </a:bodyPr>
          <a:lstStyle/>
          <a:p>
            <a:r>
              <a:rPr lang="en-AU" sz="2400" b="1" dirty="0">
                <a:latin typeface="Arial"/>
                <a:cs typeface="Arial"/>
              </a:rPr>
              <a:t>Transactions </a:t>
            </a:r>
            <a:r>
              <a:rPr lang="en-AU" sz="2400" dirty="0">
                <a:latin typeface="Arial"/>
                <a:cs typeface="Arial"/>
              </a:rPr>
              <a:t>and</a:t>
            </a:r>
            <a:r>
              <a:rPr lang="en-AU" sz="2400" b="1" dirty="0">
                <a:latin typeface="Arial"/>
                <a:cs typeface="Arial"/>
              </a:rPr>
              <a:t> events </a:t>
            </a:r>
            <a:r>
              <a:rPr lang="en-AU" sz="2400" dirty="0">
                <a:latin typeface="Arial"/>
                <a:cs typeface="Arial"/>
              </a:rPr>
              <a:t>relating to a business need to be classified into elements in a financial statement:  </a:t>
            </a:r>
          </a:p>
          <a:p>
            <a:endParaRPr lang="en-AU" sz="1200" dirty="0">
              <a:solidFill>
                <a:srgbClr val="FF0000"/>
              </a:solidFill>
              <a:latin typeface="Arial"/>
              <a:cs typeface="Arial"/>
            </a:endParaRPr>
          </a:p>
          <a:p>
            <a:pPr marL="342900" indent="-342900">
              <a:buFont typeface="Arial"/>
              <a:buChar char="•"/>
            </a:pPr>
            <a:r>
              <a:rPr lang="en-AU" sz="2400" dirty="0">
                <a:latin typeface="Arial"/>
                <a:cs typeface="Arial"/>
              </a:rPr>
              <a:t>Income and Expenses into the </a:t>
            </a:r>
            <a:r>
              <a:rPr lang="en-AU" sz="2400" i="1" dirty="0">
                <a:latin typeface="Arial"/>
                <a:cs typeface="Arial"/>
              </a:rPr>
              <a:t>Income Statement</a:t>
            </a:r>
            <a:r>
              <a:rPr lang="en-AU" sz="2400" dirty="0">
                <a:latin typeface="Arial"/>
                <a:cs typeface="Arial"/>
              </a:rPr>
              <a:t>;</a:t>
            </a:r>
          </a:p>
          <a:p>
            <a:endParaRPr lang="en-AU" sz="1200" dirty="0">
              <a:latin typeface="Arial"/>
              <a:cs typeface="Arial"/>
            </a:endParaRPr>
          </a:p>
          <a:p>
            <a:pPr marL="342900" indent="-342900">
              <a:buFont typeface="Arial"/>
              <a:buChar char="•"/>
            </a:pPr>
            <a:r>
              <a:rPr lang="en-AU" sz="2400" dirty="0">
                <a:latin typeface="Arial"/>
                <a:cs typeface="Arial"/>
              </a:rPr>
              <a:t>Assets, Liabilities and Equity into the </a:t>
            </a:r>
            <a:r>
              <a:rPr lang="en-AU" sz="2400" i="1" dirty="0">
                <a:latin typeface="Arial"/>
                <a:cs typeface="Arial"/>
              </a:rPr>
              <a:t>Balance Sheet</a:t>
            </a:r>
            <a:r>
              <a:rPr lang="en-AU" sz="2400" i="1" dirty="0"/>
              <a:t>;</a:t>
            </a:r>
          </a:p>
        </p:txBody>
      </p:sp>
      <p:sp>
        <p:nvSpPr>
          <p:cNvPr id="2" name="TextBox 1"/>
          <p:cNvSpPr txBox="1"/>
          <p:nvPr/>
        </p:nvSpPr>
        <p:spPr>
          <a:xfrm>
            <a:off x="592666" y="4013201"/>
            <a:ext cx="10380133" cy="1754326"/>
          </a:xfrm>
          <a:prstGeom prst="rect">
            <a:avLst/>
          </a:prstGeom>
          <a:noFill/>
        </p:spPr>
        <p:txBody>
          <a:bodyPr wrap="square" rtlCol="0" anchor="t">
            <a:spAutoFit/>
          </a:bodyPr>
          <a:lstStyle/>
          <a:p>
            <a:r>
              <a:rPr lang="en-AU" sz="2400" dirty="0">
                <a:latin typeface="Arial"/>
                <a:cs typeface="Arial"/>
              </a:rPr>
              <a:t>Income Statement reports on the operations or financial </a:t>
            </a:r>
            <a:r>
              <a:rPr lang="en-AU" sz="2400" b="1" dirty="0">
                <a:latin typeface="Arial"/>
                <a:cs typeface="Arial"/>
              </a:rPr>
              <a:t>performance</a:t>
            </a:r>
            <a:r>
              <a:rPr lang="en-AU" sz="2400" dirty="0">
                <a:latin typeface="Arial"/>
                <a:cs typeface="Arial"/>
              </a:rPr>
              <a:t>.</a:t>
            </a:r>
          </a:p>
          <a:p>
            <a:endParaRPr lang="en-AU" sz="1200" dirty="0">
              <a:latin typeface="Arial"/>
              <a:cs typeface="Arial"/>
            </a:endParaRPr>
          </a:p>
          <a:p>
            <a:r>
              <a:rPr lang="en-AU" sz="2400" dirty="0">
                <a:latin typeface="Arial"/>
                <a:cs typeface="Arial"/>
              </a:rPr>
              <a:t>Balance Sheet reports the financial </a:t>
            </a:r>
            <a:r>
              <a:rPr lang="en-AU" sz="2400" b="1" dirty="0">
                <a:latin typeface="Arial"/>
                <a:cs typeface="Arial"/>
              </a:rPr>
              <a:t>position</a:t>
            </a:r>
            <a:r>
              <a:rPr lang="en-AU" sz="2400" dirty="0">
                <a:latin typeface="Arial"/>
                <a:cs typeface="Arial"/>
              </a:rPr>
              <a:t> or the sources of funds and how these funds are used.  A = L + OE</a:t>
            </a:r>
            <a:endParaRPr lang="en-AU" sz="1200" dirty="0">
              <a:solidFill>
                <a:srgbClr val="FF0000"/>
              </a:solidFill>
              <a:latin typeface="Arial"/>
              <a:cs typeface="Arial"/>
            </a:endParaRPr>
          </a:p>
          <a:p>
            <a:r>
              <a:rPr lang="en-AU" sz="2400" b="1" dirty="0">
                <a:solidFill>
                  <a:srgbClr val="00B0F0"/>
                </a:solidFill>
                <a:latin typeface="Arial"/>
                <a:cs typeface="Arial"/>
              </a:rPr>
              <a:t>Refer to Task 14 in your workbook</a:t>
            </a:r>
          </a:p>
        </p:txBody>
      </p:sp>
      <p:sp>
        <p:nvSpPr>
          <p:cNvPr id="9" name="TextBox 8"/>
          <p:cNvSpPr txBox="1"/>
          <p:nvPr/>
        </p:nvSpPr>
        <p:spPr>
          <a:xfrm>
            <a:off x="448270" y="360984"/>
            <a:ext cx="853588" cy="784830"/>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fld id="{B1A40E8B-75C9-4746-B18A-99184E18C699}" type="slidenum">
              <a:rPr lang="en-AU" sz="4500" b="1" spc="150" smtClean="0">
                <a:ln w="11430"/>
                <a:solidFill>
                  <a:srgbClr val="F8F8F8"/>
                </a:solidFill>
                <a:effectLst>
                  <a:outerShdw blurRad="25400" algn="tl" rotWithShape="0">
                    <a:srgbClr val="000000">
                      <a:alpha val="43000"/>
                    </a:srgbClr>
                  </a:outerShdw>
                </a:effectLst>
              </a:rPr>
              <a:t>29</a:t>
            </a:fld>
            <a:endParaRPr lang="en-AU" sz="4500" b="1" spc="150" dirty="0">
              <a:ln w="11430"/>
              <a:solidFill>
                <a:srgbClr val="F8F8F8"/>
              </a:solidFill>
              <a:effectLst>
                <a:outerShdw blurRad="25400" algn="tl" rotWithShape="0">
                  <a:srgbClr val="000000">
                    <a:alpha val="43000"/>
                  </a:srgbClr>
                </a:outerShdw>
              </a:effectLst>
            </a:endParaRPr>
          </a:p>
        </p:txBody>
      </p:sp>
      <p:sp>
        <p:nvSpPr>
          <p:cNvPr id="4" name="TextBox 3"/>
          <p:cNvSpPr txBox="1"/>
          <p:nvPr/>
        </p:nvSpPr>
        <p:spPr>
          <a:xfrm>
            <a:off x="9211733" y="677333"/>
            <a:ext cx="184666" cy="369332"/>
          </a:xfrm>
          <a:prstGeom prst="rect">
            <a:avLst/>
          </a:prstGeom>
          <a:noFill/>
        </p:spPr>
        <p:txBody>
          <a:bodyPr wrap="none" rtlCol="0">
            <a:spAutoFit/>
          </a:bodyPr>
          <a:lstStyle/>
          <a:p>
            <a:endParaRPr lang="en-AU" dirty="0"/>
          </a:p>
        </p:txBody>
      </p:sp>
    </p:spTree>
    <p:extLst>
      <p:ext uri="{BB962C8B-B14F-4D97-AF65-F5344CB8AC3E}">
        <p14:creationId xmlns:p14="http://schemas.microsoft.com/office/powerpoint/2010/main" val="2588057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300" y="298782"/>
            <a:ext cx="10297526" cy="1195132"/>
          </a:xfrm>
        </p:spPr>
        <p:txBody>
          <a:bodyPr>
            <a:normAutofit/>
          </a:bodyPr>
          <a:lstStyle/>
          <a:p>
            <a:r>
              <a:rPr lang="en-US" altLang="zh-CN" sz="3600" dirty="0">
                <a:latin typeface="Arial"/>
                <a:cs typeface="Arial"/>
              </a:rPr>
              <a:t>The Role of Accounting</a:t>
            </a:r>
            <a:endParaRPr lang="zh-CN" altLang="en-US" sz="3600" dirty="0">
              <a:latin typeface="Arial"/>
              <a:cs typeface="Arial"/>
            </a:endParaRPr>
          </a:p>
        </p:txBody>
      </p:sp>
      <p:pic>
        <p:nvPicPr>
          <p:cNvPr id="6" name="Picture 5"/>
          <p:cNvPicPr>
            <a:picLocks noChangeAspect="1"/>
          </p:cNvPicPr>
          <p:nvPr/>
        </p:nvPicPr>
        <p:blipFill>
          <a:blip r:embed="rId3"/>
          <a:stretch>
            <a:fillRect/>
          </a:stretch>
        </p:blipFill>
        <p:spPr>
          <a:xfrm>
            <a:off x="7436850" y="761475"/>
            <a:ext cx="2755900" cy="3530600"/>
          </a:xfrm>
          <a:prstGeom prst="rect">
            <a:avLst/>
          </a:prstGeom>
        </p:spPr>
      </p:pic>
      <p:sp>
        <p:nvSpPr>
          <p:cNvPr id="7" name="Rectangle 6"/>
          <p:cNvSpPr/>
          <p:nvPr/>
        </p:nvSpPr>
        <p:spPr>
          <a:xfrm>
            <a:off x="703808" y="1864431"/>
            <a:ext cx="6761019" cy="1969770"/>
          </a:xfrm>
          <a:prstGeom prst="rect">
            <a:avLst/>
          </a:prstGeom>
        </p:spPr>
        <p:txBody>
          <a:bodyPr wrap="square">
            <a:spAutoFit/>
          </a:bodyPr>
          <a:lstStyle/>
          <a:p>
            <a:r>
              <a:rPr lang="en-AU" sz="2600" b="1" dirty="0">
                <a:latin typeface="Arial"/>
                <a:cs typeface="Arial"/>
              </a:rPr>
              <a:t>Accounting is an information system</a:t>
            </a:r>
          </a:p>
          <a:p>
            <a:r>
              <a:rPr lang="en-AU" sz="2600" dirty="0">
                <a:latin typeface="Arial"/>
                <a:cs typeface="Arial"/>
              </a:rPr>
              <a:t>It measures business activity, processes data into reports and communicates results to decision makers.</a:t>
            </a:r>
          </a:p>
          <a:p>
            <a:endParaRPr lang="en-AU" dirty="0"/>
          </a:p>
        </p:txBody>
      </p:sp>
      <p:sp>
        <p:nvSpPr>
          <p:cNvPr id="8" name="Rectangle 7"/>
          <p:cNvSpPr/>
          <p:nvPr/>
        </p:nvSpPr>
        <p:spPr>
          <a:xfrm>
            <a:off x="703807" y="4075177"/>
            <a:ext cx="9447119" cy="1292662"/>
          </a:xfrm>
          <a:prstGeom prst="rect">
            <a:avLst/>
          </a:prstGeom>
        </p:spPr>
        <p:txBody>
          <a:bodyPr wrap="square">
            <a:spAutoFit/>
          </a:bodyPr>
          <a:lstStyle/>
          <a:p>
            <a:r>
              <a:rPr lang="en-AU" sz="2600" b="1" dirty="0">
                <a:latin typeface="Arial"/>
                <a:cs typeface="Arial"/>
              </a:rPr>
              <a:t>Accounting is the language of business</a:t>
            </a:r>
          </a:p>
          <a:p>
            <a:r>
              <a:rPr lang="en-AU" sz="2600" dirty="0">
                <a:latin typeface="Arial"/>
                <a:cs typeface="Arial"/>
              </a:rPr>
              <a:t>The better you understand the language, the better you can manage your finances and make informed business decisions</a:t>
            </a:r>
            <a:r>
              <a:rPr lang="en-AU" sz="2600" dirty="0"/>
              <a:t>.</a:t>
            </a:r>
          </a:p>
        </p:txBody>
      </p:sp>
      <p:sp>
        <p:nvSpPr>
          <p:cNvPr id="9" name="TextBox 8"/>
          <p:cNvSpPr txBox="1"/>
          <p:nvPr/>
        </p:nvSpPr>
        <p:spPr>
          <a:xfrm>
            <a:off x="448270" y="360984"/>
            <a:ext cx="754717" cy="784830"/>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fld id="{B1A40E8B-75C9-4746-B18A-99184E18C699}" type="slidenum">
              <a:rPr lang="en-AU" sz="4500" b="1" spc="150" smtClean="0">
                <a:ln w="11430"/>
                <a:solidFill>
                  <a:srgbClr val="F8F8F8"/>
                </a:solidFill>
                <a:effectLst>
                  <a:outerShdw blurRad="25400" algn="tl" rotWithShape="0">
                    <a:srgbClr val="000000">
                      <a:alpha val="43000"/>
                    </a:srgbClr>
                  </a:outerShdw>
                </a:effectLst>
              </a:rPr>
              <a:t>3</a:t>
            </a:fld>
            <a:endParaRPr lang="en-AU" sz="4500" b="1" spc="150" dirty="0">
              <a:ln w="11430"/>
              <a:solidFill>
                <a:srgbClr val="F8F8F8"/>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40161314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Accounting Entity assumption</a:t>
            </a:r>
          </a:p>
        </p:txBody>
      </p:sp>
      <p:sp>
        <p:nvSpPr>
          <p:cNvPr id="3" name="Content Placeholder 2"/>
          <p:cNvSpPr>
            <a:spLocks noGrp="1"/>
          </p:cNvSpPr>
          <p:nvPr>
            <p:ph idx="1"/>
          </p:nvPr>
        </p:nvSpPr>
        <p:spPr/>
        <p:txBody>
          <a:bodyPr>
            <a:normAutofit/>
          </a:bodyPr>
          <a:lstStyle/>
          <a:p>
            <a:r>
              <a:rPr lang="en-GB" dirty="0"/>
              <a:t>the transactions of an entity are  recorded, classified and summarised into financial statements, </a:t>
            </a:r>
          </a:p>
          <a:p>
            <a:r>
              <a:rPr lang="en-GB" dirty="0"/>
              <a:t>Under the</a:t>
            </a:r>
            <a:r>
              <a:rPr lang="en-GB" b="1" dirty="0"/>
              <a:t> accounting entity assumption</a:t>
            </a:r>
            <a:r>
              <a:rPr lang="en-GB" dirty="0"/>
              <a:t>, the entity is considered a separate entity distinguishable from its owner</a:t>
            </a:r>
          </a:p>
          <a:p>
            <a:r>
              <a:rPr lang="en-GB" dirty="0"/>
              <a:t>It is assumed that each entity controls its assets and incurs its liabilities. The records of assets, liabilities and business activities of the entity are kept completely separate from those of the owner of the entity.</a:t>
            </a:r>
          </a:p>
          <a:p>
            <a:r>
              <a:rPr lang="en-GB" dirty="0"/>
              <a:t>The accounting entity assumption is important since it leads to the derivation of the accounting equation: </a:t>
            </a:r>
            <a:r>
              <a:rPr lang="en-GB" dirty="0">
                <a:solidFill>
                  <a:srgbClr val="C00000"/>
                </a:solidFill>
              </a:rPr>
              <a:t>Assets = Liabilities + Equity</a:t>
            </a:r>
          </a:p>
          <a:p>
            <a:endParaRPr lang="en-US" dirty="0"/>
          </a:p>
        </p:txBody>
      </p:sp>
    </p:spTree>
    <p:extLst>
      <p:ext uri="{BB962C8B-B14F-4D97-AF65-F5344CB8AC3E}">
        <p14:creationId xmlns:p14="http://schemas.microsoft.com/office/powerpoint/2010/main" val="12337641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Accrual Assumptions</a:t>
            </a:r>
          </a:p>
        </p:txBody>
      </p:sp>
      <p:sp>
        <p:nvSpPr>
          <p:cNvPr id="3" name="Content Placeholder 2"/>
          <p:cNvSpPr>
            <a:spLocks noGrp="1"/>
          </p:cNvSpPr>
          <p:nvPr>
            <p:ph idx="1"/>
          </p:nvPr>
        </p:nvSpPr>
        <p:spPr/>
        <p:txBody>
          <a:bodyPr>
            <a:normAutofit/>
          </a:bodyPr>
          <a:lstStyle/>
          <a:p>
            <a:r>
              <a:rPr lang="en-GB" dirty="0"/>
              <a:t>The effects of transactions are recognised in accounting records when they </a:t>
            </a:r>
            <a:r>
              <a:rPr lang="en-GB" dirty="0">
                <a:solidFill>
                  <a:srgbClr val="C00000"/>
                </a:solidFill>
              </a:rPr>
              <a:t>occur</a:t>
            </a:r>
            <a:r>
              <a:rPr lang="en-GB" dirty="0"/>
              <a:t>, and </a:t>
            </a:r>
            <a:r>
              <a:rPr lang="en-GB" dirty="0">
                <a:solidFill>
                  <a:srgbClr val="C00000"/>
                </a:solidFill>
              </a:rPr>
              <a:t>not when the cash is received or paid. </a:t>
            </a:r>
          </a:p>
          <a:p>
            <a:r>
              <a:rPr lang="en-GB" dirty="0"/>
              <a:t>Hence, financial statements report not only on cash transactions but also on obligations to pay cash in the future and on resources that represent receivables of cash in future. </a:t>
            </a:r>
          </a:p>
          <a:p>
            <a:r>
              <a:rPr lang="en-GB" dirty="0"/>
              <a:t>accounting on an </a:t>
            </a:r>
            <a:r>
              <a:rPr lang="en-GB" dirty="0">
                <a:solidFill>
                  <a:srgbClr val="C00000"/>
                </a:solidFill>
              </a:rPr>
              <a:t>accrual basis </a:t>
            </a:r>
            <a:r>
              <a:rPr lang="en-GB" dirty="0"/>
              <a:t>provides more accurate information for the purpose of decision making by users of financial statements than does the </a:t>
            </a:r>
            <a:r>
              <a:rPr lang="en-GB" dirty="0">
                <a:solidFill>
                  <a:srgbClr val="C00000"/>
                </a:solidFill>
              </a:rPr>
              <a:t>cash basis</a:t>
            </a:r>
            <a:r>
              <a:rPr lang="en-GB" dirty="0"/>
              <a:t>.</a:t>
            </a:r>
          </a:p>
          <a:p>
            <a:endParaRPr lang="en-US" dirty="0"/>
          </a:p>
        </p:txBody>
      </p:sp>
    </p:spTree>
    <p:extLst>
      <p:ext uri="{BB962C8B-B14F-4D97-AF65-F5344CB8AC3E}">
        <p14:creationId xmlns:p14="http://schemas.microsoft.com/office/powerpoint/2010/main" val="1498700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Going concern assumption</a:t>
            </a:r>
          </a:p>
        </p:txBody>
      </p:sp>
      <p:sp>
        <p:nvSpPr>
          <p:cNvPr id="3" name="Content Placeholder 2"/>
          <p:cNvSpPr>
            <a:spLocks noGrp="1"/>
          </p:cNvSpPr>
          <p:nvPr>
            <p:ph idx="1"/>
          </p:nvPr>
        </p:nvSpPr>
        <p:spPr/>
        <p:txBody>
          <a:bodyPr>
            <a:normAutofit/>
          </a:bodyPr>
          <a:lstStyle/>
          <a:p>
            <a:r>
              <a:rPr lang="en-GB" dirty="0"/>
              <a:t>The entity is expected to continue operating into the future. It is assumed that the assets of the entity will not be sold off and that the entity will continue its activities; </a:t>
            </a:r>
          </a:p>
          <a:p>
            <a:r>
              <a:rPr lang="en-GB" dirty="0"/>
              <a:t>The significance of the going concern assumption is in the valuation placed on the assets of an entity in the entity’s financial statements. The value would be the original or historical cost of the asset not the value of the assets if the entity was being closed down (liquidated)</a:t>
            </a:r>
            <a:endParaRPr lang="en-US" dirty="0"/>
          </a:p>
        </p:txBody>
      </p:sp>
    </p:spTree>
    <p:extLst>
      <p:ext uri="{BB962C8B-B14F-4D97-AF65-F5344CB8AC3E}">
        <p14:creationId xmlns:p14="http://schemas.microsoft.com/office/powerpoint/2010/main" val="12501589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Accounting period assumption</a:t>
            </a:r>
          </a:p>
        </p:txBody>
      </p:sp>
      <p:sp>
        <p:nvSpPr>
          <p:cNvPr id="3" name="Content Placeholder 2"/>
          <p:cNvSpPr>
            <a:spLocks noGrp="1"/>
          </p:cNvSpPr>
          <p:nvPr>
            <p:ph idx="1"/>
          </p:nvPr>
        </p:nvSpPr>
        <p:spPr/>
        <p:txBody>
          <a:bodyPr>
            <a:normAutofit lnSpcReduction="10000"/>
          </a:bodyPr>
          <a:lstStyle/>
          <a:p>
            <a:r>
              <a:rPr lang="en-GB" dirty="0"/>
              <a:t>For financial reporting purposes, it is assumed that the total life of an entity can be divided into equal time intervals (</a:t>
            </a:r>
            <a:r>
              <a:rPr lang="en-GB" dirty="0" err="1"/>
              <a:t>eg</a:t>
            </a:r>
            <a:r>
              <a:rPr lang="en-GB" dirty="0"/>
              <a:t> year, or month). Hence, the financial performance of the entity can be determined for the period, and the financial position of the entity can be determined on the last day of that reporting period.</a:t>
            </a:r>
          </a:p>
          <a:p>
            <a:r>
              <a:rPr lang="en-GB" dirty="0"/>
              <a:t>As a result of this assumption, profit determination involves a process of </a:t>
            </a:r>
            <a:r>
              <a:rPr lang="en-GB" dirty="0">
                <a:solidFill>
                  <a:srgbClr val="C00000"/>
                </a:solidFill>
              </a:rPr>
              <a:t>recognising the income for the year and deducting the expenses incurred</a:t>
            </a:r>
            <a:r>
              <a:rPr lang="en-GB" dirty="0"/>
              <a:t> for that same year. </a:t>
            </a:r>
          </a:p>
          <a:p>
            <a:r>
              <a:rPr lang="en-GB" dirty="0"/>
              <a:t>Together, the period assumption and accrual basis assumption lead to the requirement for making </a:t>
            </a:r>
            <a:r>
              <a:rPr lang="en-GB" dirty="0">
                <a:solidFill>
                  <a:srgbClr val="C00000"/>
                </a:solidFill>
              </a:rPr>
              <a:t>end-of-period adjustments </a:t>
            </a:r>
            <a:r>
              <a:rPr lang="en-GB" dirty="0"/>
              <a:t>on the last day of the reporting period.</a:t>
            </a:r>
            <a:endParaRPr lang="en-US" dirty="0"/>
          </a:p>
        </p:txBody>
      </p:sp>
    </p:spTree>
    <p:extLst>
      <p:ext uri="{BB962C8B-B14F-4D97-AF65-F5344CB8AC3E}">
        <p14:creationId xmlns:p14="http://schemas.microsoft.com/office/powerpoint/2010/main" val="19613575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17 Accounting assumptions</a:t>
            </a:r>
          </a:p>
        </p:txBody>
      </p:sp>
      <p:sp>
        <p:nvSpPr>
          <p:cNvPr id="3" name="Content Placeholder 2"/>
          <p:cNvSpPr>
            <a:spLocks noGrp="1"/>
          </p:cNvSpPr>
          <p:nvPr>
            <p:ph idx="1"/>
          </p:nvPr>
        </p:nvSpPr>
        <p:spPr/>
        <p:txBody>
          <a:bodyPr vert="horz" lIns="54864" tIns="91440" rtlCol="0" anchor="t">
            <a:normAutofit/>
          </a:bodyPr>
          <a:lstStyle/>
          <a:p>
            <a:pPr marL="438785"/>
            <a:r>
              <a:rPr lang="en-US" dirty="0"/>
              <a:t>Work with the teacher and attempt the questions in your workbook</a:t>
            </a:r>
            <a:endParaRPr lang="en-US"/>
          </a:p>
          <a:p>
            <a:pPr marL="438150"/>
            <a:r>
              <a:rPr lang="en-GB" b="1" dirty="0"/>
              <a:t>17 Understanding the accounting assumptions</a:t>
            </a:r>
          </a:p>
        </p:txBody>
      </p:sp>
    </p:spTree>
    <p:extLst>
      <p:ext uri="{BB962C8B-B14F-4D97-AF65-F5344CB8AC3E}">
        <p14:creationId xmlns:p14="http://schemas.microsoft.com/office/powerpoint/2010/main" val="17948748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Tutorial Homework tasks</a:t>
            </a:r>
          </a:p>
        </p:txBody>
      </p:sp>
      <p:sp>
        <p:nvSpPr>
          <p:cNvPr id="3" name="Content Placeholder 2"/>
          <p:cNvSpPr>
            <a:spLocks noGrp="1"/>
          </p:cNvSpPr>
          <p:nvPr>
            <p:ph idx="1"/>
          </p:nvPr>
        </p:nvSpPr>
        <p:spPr/>
        <p:txBody>
          <a:bodyPr/>
          <a:lstStyle/>
          <a:p>
            <a:r>
              <a:rPr lang="en-US" dirty="0"/>
              <a:t>From text book</a:t>
            </a:r>
          </a:p>
          <a:p>
            <a:r>
              <a:rPr lang="en-US" dirty="0"/>
              <a:t>Exercise 2.9, 2.12</a:t>
            </a:r>
          </a:p>
          <a:p>
            <a:r>
              <a:rPr lang="en-US" dirty="0"/>
              <a:t>Problem 2.2, 2.3</a:t>
            </a:r>
          </a:p>
          <a:p>
            <a:r>
              <a:rPr lang="en-US" dirty="0" smtClean="0"/>
              <a:t>Glossary</a:t>
            </a:r>
          </a:p>
          <a:p>
            <a:r>
              <a:rPr lang="en-US" dirty="0" err="1" smtClean="0"/>
              <a:t>Kahoot</a:t>
            </a:r>
            <a:r>
              <a:rPr lang="en-US" smtClean="0"/>
              <a:t> task Week 1</a:t>
            </a:r>
            <a:endParaRPr lang="en-US" dirty="0"/>
          </a:p>
        </p:txBody>
      </p:sp>
    </p:spTree>
    <p:extLst>
      <p:ext uri="{BB962C8B-B14F-4D97-AF65-F5344CB8AC3E}">
        <p14:creationId xmlns:p14="http://schemas.microsoft.com/office/powerpoint/2010/main" val="1665758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8743" y="155448"/>
            <a:ext cx="10013656" cy="1252728"/>
          </a:xfrm>
        </p:spPr>
        <p:txBody>
          <a:bodyPr>
            <a:normAutofit/>
          </a:bodyPr>
          <a:lstStyle/>
          <a:p>
            <a:r>
              <a:rPr lang="en-US" altLang="zh-CN" dirty="0"/>
              <a:t>Who uses accounting information</a:t>
            </a:r>
            <a:endParaRPr lang="zh-CN" altLang="en-US" sz="3600" dirty="0"/>
          </a:p>
        </p:txBody>
      </p:sp>
      <p:sp>
        <p:nvSpPr>
          <p:cNvPr id="5" name="Content Placeholder 4"/>
          <p:cNvSpPr>
            <a:spLocks noGrp="1"/>
          </p:cNvSpPr>
          <p:nvPr>
            <p:ph idx="1"/>
          </p:nvPr>
        </p:nvSpPr>
        <p:spPr>
          <a:xfrm>
            <a:off x="609600" y="1932706"/>
            <a:ext cx="10972800" cy="4525963"/>
          </a:xfrm>
        </p:spPr>
        <p:txBody>
          <a:bodyPr>
            <a:normAutofit/>
          </a:bodyPr>
          <a:lstStyle/>
          <a:p>
            <a:pPr algn="just"/>
            <a:r>
              <a:rPr lang="en-AU" sz="2600" b="1" dirty="0">
                <a:latin typeface="Arial"/>
                <a:cs typeface="Arial"/>
              </a:rPr>
              <a:t>Individuals.  </a:t>
            </a:r>
            <a:r>
              <a:rPr lang="en-AU" sz="2600" dirty="0">
                <a:latin typeface="Arial"/>
                <a:cs typeface="Arial"/>
              </a:rPr>
              <a:t>People like you who manage your personal bank accounts, decide whether to rent an apartment or buy a property, or budget your monthly income and expenses.</a:t>
            </a:r>
          </a:p>
          <a:p>
            <a:pPr marL="0" indent="0" algn="just">
              <a:buNone/>
            </a:pPr>
            <a:endParaRPr lang="en-AU" sz="2600" dirty="0"/>
          </a:p>
          <a:p>
            <a:pPr algn="just"/>
            <a:r>
              <a:rPr lang="en-AU" sz="2600" b="1" dirty="0">
                <a:latin typeface="Arial"/>
                <a:cs typeface="Arial"/>
              </a:rPr>
              <a:t>Investors and Creditors </a:t>
            </a:r>
            <a:r>
              <a:rPr lang="en-AU" sz="2600" dirty="0">
                <a:latin typeface="Arial"/>
                <a:cs typeface="Arial"/>
              </a:rPr>
              <a:t>use accounting information to decide whether a  potential customer is going to be able to pay them back.</a:t>
            </a:r>
          </a:p>
          <a:p>
            <a:pPr marL="0" indent="0" algn="just">
              <a:buNone/>
            </a:pPr>
            <a:endParaRPr lang="en-AU" sz="2600" b="1" dirty="0"/>
          </a:p>
          <a:p>
            <a:pPr algn="just"/>
            <a:r>
              <a:rPr lang="en-AU" sz="2600" b="1" dirty="0">
                <a:latin typeface="Arial"/>
                <a:cs typeface="Arial"/>
              </a:rPr>
              <a:t>Regulatory Bodies </a:t>
            </a:r>
            <a:r>
              <a:rPr lang="en-AU" sz="2600" dirty="0">
                <a:latin typeface="Arial"/>
                <a:cs typeface="Arial"/>
              </a:rPr>
              <a:t>such as the Australian Taxation Office (ATO), State Governments,  the Australian Stock Exchange (ASX).</a:t>
            </a:r>
          </a:p>
        </p:txBody>
      </p:sp>
      <p:sp>
        <p:nvSpPr>
          <p:cNvPr id="6" name="TextBox 5"/>
          <p:cNvSpPr txBox="1"/>
          <p:nvPr/>
        </p:nvSpPr>
        <p:spPr>
          <a:xfrm>
            <a:off x="448270" y="360984"/>
            <a:ext cx="754717" cy="784830"/>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fld id="{B1A40E8B-75C9-4746-B18A-99184E18C699}" type="slidenum">
              <a:rPr lang="en-AU" sz="4500" b="1" spc="150" smtClean="0">
                <a:ln w="11430"/>
                <a:solidFill>
                  <a:srgbClr val="F8F8F8"/>
                </a:solidFill>
                <a:effectLst>
                  <a:outerShdw blurRad="25400" algn="tl" rotWithShape="0">
                    <a:srgbClr val="000000">
                      <a:alpha val="43000"/>
                    </a:srgbClr>
                  </a:outerShdw>
                </a:effectLst>
              </a:rPr>
              <a:t>4</a:t>
            </a:fld>
            <a:endParaRPr lang="en-AU" sz="4500" b="1" spc="150" dirty="0">
              <a:ln w="11430"/>
              <a:solidFill>
                <a:srgbClr val="F8F8F8"/>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1384483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8743" y="155448"/>
            <a:ext cx="10013656" cy="1252728"/>
          </a:xfrm>
        </p:spPr>
        <p:txBody>
          <a:bodyPr>
            <a:normAutofit/>
          </a:bodyPr>
          <a:lstStyle/>
          <a:p>
            <a:r>
              <a:rPr lang="en-US" altLang="zh-CN" dirty="0"/>
              <a:t>Who uses accounting information</a:t>
            </a:r>
            <a:endParaRPr lang="zh-CN" altLang="en-US" sz="3600" dirty="0"/>
          </a:p>
        </p:txBody>
      </p:sp>
      <p:sp>
        <p:nvSpPr>
          <p:cNvPr id="5" name="Content Placeholder 4"/>
          <p:cNvSpPr>
            <a:spLocks noGrp="1"/>
          </p:cNvSpPr>
          <p:nvPr>
            <p:ph idx="1"/>
          </p:nvPr>
        </p:nvSpPr>
        <p:spPr>
          <a:xfrm>
            <a:off x="609600" y="1932706"/>
            <a:ext cx="10972800" cy="4525963"/>
          </a:xfrm>
        </p:spPr>
        <p:txBody>
          <a:bodyPr>
            <a:normAutofit/>
          </a:bodyPr>
          <a:lstStyle/>
          <a:p>
            <a:pPr algn="just"/>
            <a:r>
              <a:rPr lang="en-AU" sz="2600" b="1" dirty="0">
                <a:latin typeface="Arial"/>
                <a:cs typeface="Arial"/>
              </a:rPr>
              <a:t>Internal users </a:t>
            </a:r>
          </a:p>
          <a:p>
            <a:pPr lvl="1" algn="just"/>
            <a:r>
              <a:rPr lang="en-AU" sz="2200" dirty="0">
                <a:latin typeface="Arial"/>
                <a:cs typeface="Arial"/>
              </a:rPr>
              <a:t>Management: Senior, middle level &amp; shop floor management, employees</a:t>
            </a:r>
          </a:p>
          <a:p>
            <a:pPr lvl="1" algn="just"/>
            <a:r>
              <a:rPr lang="en-AU" sz="2200" dirty="0">
                <a:latin typeface="Arial"/>
                <a:cs typeface="Arial"/>
              </a:rPr>
              <a:t>Can you identify information that internal users may need to operate the business?</a:t>
            </a:r>
          </a:p>
          <a:p>
            <a:pPr lvl="2" algn="just"/>
            <a:r>
              <a:rPr lang="en-AU" sz="1800" dirty="0">
                <a:latin typeface="Arial"/>
                <a:cs typeface="Arial"/>
              </a:rPr>
              <a:t>Was the Profit earned good or disappointing?</a:t>
            </a:r>
          </a:p>
          <a:p>
            <a:pPr lvl="2" algn="just"/>
            <a:r>
              <a:rPr lang="en-AU" sz="1800" dirty="0">
                <a:latin typeface="Arial"/>
                <a:cs typeface="Arial"/>
              </a:rPr>
              <a:t>What products to sell or produce?</a:t>
            </a:r>
          </a:p>
          <a:p>
            <a:pPr lvl="2" algn="just"/>
            <a:r>
              <a:rPr lang="en-AU" sz="1800" dirty="0">
                <a:latin typeface="Arial"/>
                <a:cs typeface="Arial"/>
              </a:rPr>
              <a:t>Rostering of staff and how many staff do we need?</a:t>
            </a:r>
          </a:p>
          <a:p>
            <a:pPr lvl="2" algn="just"/>
            <a:r>
              <a:rPr lang="en-AU" sz="1800" dirty="0">
                <a:latin typeface="Arial"/>
                <a:cs typeface="Arial"/>
              </a:rPr>
              <a:t>Have we got enough cash to pay our short term debts?</a:t>
            </a:r>
          </a:p>
          <a:p>
            <a:pPr lvl="2" algn="just"/>
            <a:r>
              <a:rPr lang="en-AU" sz="1800" dirty="0">
                <a:latin typeface="Arial"/>
                <a:cs typeface="Arial"/>
              </a:rPr>
              <a:t>Should we purchase a new item of equipment(asset)? Should we lease the asset?</a:t>
            </a:r>
          </a:p>
          <a:p>
            <a:pPr lvl="2" algn="just"/>
            <a:r>
              <a:rPr lang="en-AU" sz="1800" dirty="0">
                <a:latin typeface="Arial"/>
                <a:cs typeface="Arial"/>
              </a:rPr>
              <a:t>Should we expand the business?</a:t>
            </a:r>
          </a:p>
          <a:p>
            <a:pPr lvl="2" algn="just"/>
            <a:r>
              <a:rPr lang="en-AU" sz="1800" dirty="0">
                <a:latin typeface="Arial"/>
                <a:cs typeface="Arial"/>
              </a:rPr>
              <a:t>How can we reduce costs and be more efficient? And so on </a:t>
            </a:r>
            <a:r>
              <a:rPr lang="mr-IN" sz="1800" dirty="0">
                <a:latin typeface="Arial"/>
                <a:cs typeface="Arial"/>
              </a:rPr>
              <a:t>……</a:t>
            </a:r>
            <a:r>
              <a:rPr lang="en-AU" sz="1800" dirty="0">
                <a:latin typeface="Arial"/>
                <a:cs typeface="Arial"/>
              </a:rPr>
              <a:t>.</a:t>
            </a:r>
          </a:p>
          <a:p>
            <a:pPr lvl="2" algn="just"/>
            <a:endParaRPr lang="en-AU" sz="1800" dirty="0">
              <a:latin typeface="Arial"/>
              <a:cs typeface="Arial"/>
            </a:endParaRPr>
          </a:p>
          <a:p>
            <a:pPr lvl="2" algn="just"/>
            <a:endParaRPr lang="en-AU" sz="1800" dirty="0">
              <a:latin typeface="Arial"/>
              <a:cs typeface="Arial"/>
            </a:endParaRPr>
          </a:p>
          <a:p>
            <a:pPr lvl="1" algn="just"/>
            <a:endParaRPr lang="en-AU" sz="2200" dirty="0">
              <a:latin typeface="Arial"/>
              <a:cs typeface="Arial"/>
            </a:endParaRPr>
          </a:p>
          <a:p>
            <a:pPr algn="just"/>
            <a:endParaRPr lang="en-AU" sz="2600" dirty="0">
              <a:latin typeface="Arial"/>
              <a:cs typeface="Arial"/>
            </a:endParaRPr>
          </a:p>
        </p:txBody>
      </p:sp>
      <p:sp>
        <p:nvSpPr>
          <p:cNvPr id="6" name="TextBox 5"/>
          <p:cNvSpPr txBox="1"/>
          <p:nvPr/>
        </p:nvSpPr>
        <p:spPr>
          <a:xfrm>
            <a:off x="448270" y="360984"/>
            <a:ext cx="754717" cy="784830"/>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fld id="{B1A40E8B-75C9-4746-B18A-99184E18C699}" type="slidenum">
              <a:rPr lang="en-AU" sz="4500" b="1" spc="150" smtClean="0">
                <a:ln w="11430"/>
                <a:solidFill>
                  <a:srgbClr val="F8F8F8"/>
                </a:solidFill>
                <a:effectLst>
                  <a:outerShdw blurRad="25400" algn="tl" rotWithShape="0">
                    <a:srgbClr val="000000">
                      <a:alpha val="43000"/>
                    </a:srgbClr>
                  </a:outerShdw>
                </a:effectLst>
              </a:rPr>
              <a:t>5</a:t>
            </a:fld>
            <a:endParaRPr lang="en-AU" sz="4500" b="1" spc="150" dirty="0">
              <a:ln w="11430"/>
              <a:solidFill>
                <a:srgbClr val="F8F8F8"/>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470399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8743" y="155448"/>
            <a:ext cx="10013656" cy="1252728"/>
          </a:xfrm>
        </p:spPr>
        <p:txBody>
          <a:bodyPr>
            <a:normAutofit/>
          </a:bodyPr>
          <a:lstStyle/>
          <a:p>
            <a:r>
              <a:rPr lang="en-US" altLang="zh-CN" dirty="0"/>
              <a:t>Who uses accounting information</a:t>
            </a:r>
            <a:endParaRPr lang="zh-CN" altLang="en-US" sz="3600" dirty="0"/>
          </a:p>
        </p:txBody>
      </p:sp>
      <p:sp>
        <p:nvSpPr>
          <p:cNvPr id="5" name="Content Placeholder 4"/>
          <p:cNvSpPr>
            <a:spLocks noGrp="1"/>
          </p:cNvSpPr>
          <p:nvPr>
            <p:ph idx="1"/>
          </p:nvPr>
        </p:nvSpPr>
        <p:spPr>
          <a:xfrm>
            <a:off x="609600" y="1932706"/>
            <a:ext cx="10972800" cy="4525963"/>
          </a:xfrm>
        </p:spPr>
        <p:txBody>
          <a:bodyPr>
            <a:normAutofit/>
          </a:bodyPr>
          <a:lstStyle/>
          <a:p>
            <a:pPr algn="just"/>
            <a:r>
              <a:rPr lang="en-AU" sz="2600" dirty="0">
                <a:latin typeface="Arial"/>
                <a:cs typeface="Arial"/>
              </a:rPr>
              <a:t>External users can include</a:t>
            </a:r>
          </a:p>
          <a:p>
            <a:pPr marL="0" indent="0" algn="just">
              <a:buNone/>
            </a:pPr>
            <a:endParaRPr lang="en-AU" sz="2600" dirty="0"/>
          </a:p>
          <a:p>
            <a:pPr lvl="1" algn="just"/>
            <a:r>
              <a:rPr lang="en-AU" sz="2200" b="1" dirty="0">
                <a:latin typeface="Arial"/>
                <a:cs typeface="Arial"/>
              </a:rPr>
              <a:t>Investors and Creditors </a:t>
            </a:r>
            <a:r>
              <a:rPr lang="en-AU" sz="2200" dirty="0">
                <a:latin typeface="Arial"/>
                <a:cs typeface="Arial"/>
              </a:rPr>
              <a:t>use accounting information to decide whether a  potential customer is going to be able to pay them back.</a:t>
            </a:r>
            <a:endParaRPr lang="en-AU" sz="2200" b="1" dirty="0"/>
          </a:p>
          <a:p>
            <a:pPr lvl="1" algn="just"/>
            <a:r>
              <a:rPr lang="en-AU" sz="2200" b="1" dirty="0">
                <a:latin typeface="Arial"/>
                <a:cs typeface="Arial"/>
              </a:rPr>
              <a:t>Regulatory Bodies </a:t>
            </a:r>
            <a:r>
              <a:rPr lang="en-AU" sz="2200" dirty="0">
                <a:latin typeface="Arial"/>
                <a:cs typeface="Arial"/>
              </a:rPr>
              <a:t>such as the Australian Taxation Office (ATO), State Governments,  the Australian Stock Exchange (ASX).</a:t>
            </a:r>
          </a:p>
          <a:p>
            <a:pPr lvl="1" algn="just"/>
            <a:r>
              <a:rPr lang="en-AU" sz="2200" dirty="0">
                <a:latin typeface="Arial"/>
                <a:cs typeface="Arial"/>
              </a:rPr>
              <a:t>Potential investors</a:t>
            </a:r>
          </a:p>
          <a:p>
            <a:pPr lvl="1" algn="just"/>
            <a:endParaRPr lang="en-AU" sz="2200" dirty="0">
              <a:latin typeface="Arial"/>
              <a:cs typeface="Arial"/>
            </a:endParaRPr>
          </a:p>
          <a:p>
            <a:pPr lvl="1" algn="just"/>
            <a:r>
              <a:rPr lang="en-AU" sz="2200" dirty="0">
                <a:latin typeface="Arial"/>
                <a:cs typeface="Arial"/>
              </a:rPr>
              <a:t>What type of information would these groups be interested in?</a:t>
            </a:r>
          </a:p>
          <a:p>
            <a:pPr lvl="2" algn="just"/>
            <a:r>
              <a:rPr lang="en-AU" sz="1800" dirty="0">
                <a:latin typeface="Arial"/>
                <a:cs typeface="Arial"/>
              </a:rPr>
              <a:t>Should I invest my money in this business?</a:t>
            </a:r>
          </a:p>
          <a:p>
            <a:pPr lvl="2" algn="just"/>
            <a:r>
              <a:rPr lang="en-AU" sz="1800" dirty="0">
                <a:latin typeface="Arial"/>
                <a:cs typeface="Arial"/>
              </a:rPr>
              <a:t>What are the future prospects of this business?</a:t>
            </a:r>
          </a:p>
          <a:p>
            <a:pPr lvl="2" algn="just"/>
            <a:r>
              <a:rPr lang="en-AU" sz="1800" dirty="0">
                <a:latin typeface="Arial"/>
                <a:cs typeface="Arial"/>
              </a:rPr>
              <a:t>Has the business made a profit this year?  And so on </a:t>
            </a:r>
          </a:p>
        </p:txBody>
      </p:sp>
      <p:sp>
        <p:nvSpPr>
          <p:cNvPr id="6" name="TextBox 5"/>
          <p:cNvSpPr txBox="1"/>
          <p:nvPr/>
        </p:nvSpPr>
        <p:spPr>
          <a:xfrm>
            <a:off x="448270" y="360984"/>
            <a:ext cx="754717" cy="784830"/>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fld id="{B1A40E8B-75C9-4746-B18A-99184E18C699}" type="slidenum">
              <a:rPr lang="en-AU" sz="4500" b="1" spc="150" smtClean="0">
                <a:ln w="11430"/>
                <a:solidFill>
                  <a:srgbClr val="F8F8F8"/>
                </a:solidFill>
                <a:effectLst>
                  <a:outerShdw blurRad="25400" algn="tl" rotWithShape="0">
                    <a:srgbClr val="000000">
                      <a:alpha val="43000"/>
                    </a:srgbClr>
                  </a:outerShdw>
                </a:effectLst>
              </a:rPr>
              <a:t>6</a:t>
            </a:fld>
            <a:endParaRPr lang="en-AU" sz="4500" b="1" spc="150" dirty="0">
              <a:ln w="11430"/>
              <a:solidFill>
                <a:srgbClr val="F8F8F8"/>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859291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440" y="155448"/>
            <a:ext cx="10187960" cy="1252728"/>
          </a:xfrm>
        </p:spPr>
        <p:txBody>
          <a:bodyPr>
            <a:normAutofit/>
          </a:bodyPr>
          <a:lstStyle/>
          <a:p>
            <a:r>
              <a:rPr lang="en-US" altLang="zh-CN" sz="3600" dirty="0"/>
              <a:t>Management Accounting and  Financial Accounting</a:t>
            </a:r>
            <a:endParaRPr lang="zh-CN" altLang="en-US" sz="3600" dirty="0"/>
          </a:p>
        </p:txBody>
      </p:sp>
      <p:sp>
        <p:nvSpPr>
          <p:cNvPr id="5" name="Content Placeholder 4"/>
          <p:cNvSpPr>
            <a:spLocks noGrp="1"/>
          </p:cNvSpPr>
          <p:nvPr>
            <p:ph idx="1"/>
          </p:nvPr>
        </p:nvSpPr>
        <p:spPr>
          <a:xfrm>
            <a:off x="825628" y="1789739"/>
            <a:ext cx="10972800" cy="1024280"/>
          </a:xfrm>
        </p:spPr>
        <p:txBody>
          <a:bodyPr>
            <a:normAutofit/>
          </a:bodyPr>
          <a:lstStyle/>
          <a:p>
            <a:pPr marL="0" indent="0" algn="just">
              <a:buNone/>
            </a:pPr>
            <a:r>
              <a:rPr lang="en-AU" sz="2600" dirty="0">
                <a:latin typeface="Arial"/>
                <a:cs typeface="Arial"/>
              </a:rPr>
              <a:t>There are</a:t>
            </a:r>
            <a:r>
              <a:rPr lang="en-AU" sz="2600" i="1" dirty="0">
                <a:latin typeface="Arial"/>
                <a:cs typeface="Arial"/>
              </a:rPr>
              <a:t> external </a:t>
            </a:r>
            <a:r>
              <a:rPr lang="en-AU" sz="2600" dirty="0">
                <a:latin typeface="Arial"/>
                <a:cs typeface="Arial"/>
              </a:rPr>
              <a:t>and </a:t>
            </a:r>
            <a:r>
              <a:rPr lang="en-AU" sz="2600" i="1" dirty="0">
                <a:latin typeface="Arial"/>
                <a:cs typeface="Arial"/>
              </a:rPr>
              <a:t>internal</a:t>
            </a:r>
            <a:r>
              <a:rPr lang="en-AU" sz="2600" dirty="0">
                <a:latin typeface="Arial"/>
                <a:cs typeface="Arial"/>
              </a:rPr>
              <a:t> users of accounting information.  </a:t>
            </a:r>
          </a:p>
          <a:p>
            <a:pPr marL="0" indent="0" algn="just">
              <a:buNone/>
            </a:pPr>
            <a:r>
              <a:rPr lang="en-AU" sz="2600" dirty="0">
                <a:latin typeface="Arial"/>
                <a:cs typeface="Arial"/>
              </a:rPr>
              <a:t>They use information for different</a:t>
            </a:r>
            <a:r>
              <a:rPr lang="en-AU" sz="2600" i="1" dirty="0">
                <a:latin typeface="Arial"/>
                <a:cs typeface="Arial"/>
              </a:rPr>
              <a:t> </a:t>
            </a:r>
            <a:r>
              <a:rPr lang="en-AU" sz="2600" dirty="0">
                <a:latin typeface="Arial"/>
                <a:cs typeface="Arial"/>
              </a:rPr>
              <a:t>purposes.</a:t>
            </a:r>
          </a:p>
          <a:p>
            <a:pPr marL="0" indent="0" algn="just">
              <a:buNone/>
            </a:pPr>
            <a:endParaRPr lang="en-AU" sz="1400" dirty="0"/>
          </a:p>
        </p:txBody>
      </p:sp>
      <p:sp>
        <p:nvSpPr>
          <p:cNvPr id="7" name="Content Placeholder 4"/>
          <p:cNvSpPr txBox="1">
            <a:spLocks/>
          </p:cNvSpPr>
          <p:nvPr/>
        </p:nvSpPr>
        <p:spPr>
          <a:xfrm>
            <a:off x="609600" y="4453041"/>
            <a:ext cx="10972800" cy="1828800"/>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lgn="just" defTabSz="914400"/>
            <a:r>
              <a:rPr lang="en-AU" sz="2600" b="1" dirty="0">
                <a:latin typeface="Arial"/>
                <a:cs typeface="Arial"/>
              </a:rPr>
              <a:t>Management accounting </a:t>
            </a:r>
            <a:r>
              <a:rPr lang="en-AU" sz="2600" dirty="0">
                <a:latin typeface="Arial"/>
                <a:cs typeface="Arial"/>
              </a:rPr>
              <a:t>is for </a:t>
            </a:r>
            <a:r>
              <a:rPr lang="en-AU" sz="2600" i="1" dirty="0">
                <a:latin typeface="Arial"/>
                <a:cs typeface="Arial"/>
              </a:rPr>
              <a:t>internal</a:t>
            </a:r>
            <a:r>
              <a:rPr lang="en-AU" sz="2600" dirty="0">
                <a:latin typeface="Arial"/>
                <a:cs typeface="Arial"/>
              </a:rPr>
              <a:t> decision makers. </a:t>
            </a:r>
            <a:r>
              <a:rPr lang="en-AU" sz="2600" i="1" dirty="0">
                <a:latin typeface="Arial"/>
                <a:cs typeface="Arial"/>
              </a:rPr>
              <a:t>Special Purpose </a:t>
            </a:r>
            <a:r>
              <a:rPr lang="en-AU" sz="2600" dirty="0">
                <a:latin typeface="Arial"/>
                <a:cs typeface="Arial"/>
              </a:rPr>
              <a:t>Financial Statements are reports for management for making strategic decisions - </a:t>
            </a:r>
            <a:r>
              <a:rPr lang="en-AU" sz="2600" b="1" dirty="0">
                <a:solidFill>
                  <a:srgbClr val="C00000"/>
                </a:solidFill>
                <a:latin typeface="Arial"/>
                <a:cs typeface="Arial"/>
              </a:rPr>
              <a:t>budgets, forecasts, sales projections</a:t>
            </a:r>
            <a:r>
              <a:rPr lang="en-AU" sz="2600" dirty="0">
                <a:latin typeface="Arial"/>
                <a:cs typeface="Arial"/>
              </a:rPr>
              <a:t>. They help the business remain competitive.</a:t>
            </a:r>
          </a:p>
        </p:txBody>
      </p:sp>
      <p:sp>
        <p:nvSpPr>
          <p:cNvPr id="8" name="Content Placeholder 4"/>
          <p:cNvSpPr txBox="1">
            <a:spLocks/>
          </p:cNvSpPr>
          <p:nvPr/>
        </p:nvSpPr>
        <p:spPr>
          <a:xfrm>
            <a:off x="448270" y="2301879"/>
            <a:ext cx="10972800" cy="246164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lgn="just" defTabSz="914400">
              <a:buNone/>
            </a:pPr>
            <a:endParaRPr lang="en-AU" sz="2600" b="1" dirty="0"/>
          </a:p>
          <a:p>
            <a:pPr algn="just" defTabSz="914400"/>
            <a:r>
              <a:rPr lang="en-AU" sz="2600" b="1" dirty="0">
                <a:latin typeface="Arial"/>
                <a:cs typeface="Arial"/>
              </a:rPr>
              <a:t>Financial accounting </a:t>
            </a:r>
            <a:r>
              <a:rPr lang="en-AU" sz="2600" dirty="0">
                <a:latin typeface="Arial"/>
                <a:cs typeface="Arial"/>
              </a:rPr>
              <a:t>provides information to decision makers </a:t>
            </a:r>
            <a:r>
              <a:rPr lang="en-AU" sz="2600" i="1" dirty="0">
                <a:latin typeface="Arial"/>
                <a:cs typeface="Arial"/>
              </a:rPr>
              <a:t>outside</a:t>
            </a:r>
            <a:r>
              <a:rPr lang="en-AU" sz="2600" dirty="0">
                <a:latin typeface="Arial"/>
                <a:cs typeface="Arial"/>
              </a:rPr>
              <a:t> of the entity such as creditors, regulatory bodies, and the general public investor. </a:t>
            </a:r>
            <a:r>
              <a:rPr lang="en-AU" sz="2600" b="1" i="1" dirty="0">
                <a:solidFill>
                  <a:srgbClr val="C00000"/>
                </a:solidFill>
                <a:latin typeface="Arial"/>
                <a:cs typeface="Arial"/>
              </a:rPr>
              <a:t>General Purpose </a:t>
            </a:r>
            <a:r>
              <a:rPr lang="en-AU" sz="2600" b="1" dirty="0">
                <a:solidFill>
                  <a:srgbClr val="C00000"/>
                </a:solidFill>
                <a:latin typeface="Arial"/>
                <a:cs typeface="Arial"/>
              </a:rPr>
              <a:t>Financial Statements </a:t>
            </a:r>
            <a:r>
              <a:rPr lang="en-AU" sz="2600" i="1" dirty="0">
                <a:latin typeface="Arial"/>
                <a:cs typeface="Arial"/>
              </a:rPr>
              <a:t>(GPFS) Balance sheet, Income statement </a:t>
            </a:r>
            <a:endParaRPr lang="en-AU" sz="2600" dirty="0">
              <a:latin typeface="Arial"/>
              <a:cs typeface="Arial"/>
            </a:endParaRPr>
          </a:p>
          <a:p>
            <a:pPr marL="118872" indent="0" algn="just" defTabSz="914400">
              <a:buFont typeface="Wingdings 2"/>
              <a:buNone/>
            </a:pPr>
            <a:endParaRPr lang="en-AU" sz="2600" dirty="0"/>
          </a:p>
        </p:txBody>
      </p:sp>
      <p:sp>
        <p:nvSpPr>
          <p:cNvPr id="9" name="TextBox 8"/>
          <p:cNvSpPr txBox="1"/>
          <p:nvPr/>
        </p:nvSpPr>
        <p:spPr>
          <a:xfrm>
            <a:off x="448270" y="360984"/>
            <a:ext cx="754717" cy="784830"/>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fld id="{B1A40E8B-75C9-4746-B18A-99184E18C699}" type="slidenum">
              <a:rPr lang="en-AU" sz="4500" b="1" spc="150" smtClean="0">
                <a:ln w="11430"/>
                <a:solidFill>
                  <a:srgbClr val="F8F8F8"/>
                </a:solidFill>
                <a:effectLst>
                  <a:outerShdw blurRad="25400" algn="tl" rotWithShape="0">
                    <a:srgbClr val="000000">
                      <a:alpha val="43000"/>
                    </a:srgbClr>
                  </a:outerShdw>
                </a:effectLst>
              </a:rPr>
              <a:t>7</a:t>
            </a:fld>
            <a:endParaRPr lang="en-AU" sz="4500" b="1" spc="150" dirty="0">
              <a:ln w="11430"/>
              <a:solidFill>
                <a:srgbClr val="F8F8F8"/>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3822729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4000" dirty="0"/>
              <a:t>International Financial Reporting Standards (IFRS)</a:t>
            </a:r>
            <a:r>
              <a:rPr lang="en-GB" dirty="0"/>
              <a:t/>
            </a:r>
            <a:br>
              <a:rPr lang="en-GB" dirty="0"/>
            </a:br>
            <a:endParaRPr lang="en-US" dirty="0"/>
          </a:p>
        </p:txBody>
      </p:sp>
      <p:sp>
        <p:nvSpPr>
          <p:cNvPr id="3" name="Content Placeholder 2"/>
          <p:cNvSpPr>
            <a:spLocks noGrp="1"/>
          </p:cNvSpPr>
          <p:nvPr>
            <p:ph idx="1"/>
          </p:nvPr>
        </p:nvSpPr>
        <p:spPr/>
        <p:txBody>
          <a:bodyPr>
            <a:normAutofit lnSpcReduction="10000"/>
          </a:bodyPr>
          <a:lstStyle/>
          <a:p>
            <a:r>
              <a:rPr lang="en-AU" dirty="0"/>
              <a:t> In Australia, the Australian Accounting Standards Board (AASB) is a government appointed independent accounting body that is responsible for developing accounting standards. The AASB is gradually adopting the International Financial Reporting Standards (</a:t>
            </a:r>
            <a:r>
              <a:rPr lang="en-AU" dirty="0">
                <a:solidFill>
                  <a:srgbClr val="FFC000"/>
                </a:solidFill>
              </a:rPr>
              <a:t>IFRS</a:t>
            </a:r>
            <a:r>
              <a:rPr lang="en-AU" dirty="0"/>
              <a:t>). </a:t>
            </a:r>
          </a:p>
          <a:p>
            <a:r>
              <a:rPr lang="en-AU" dirty="0"/>
              <a:t>The </a:t>
            </a:r>
            <a:r>
              <a:rPr lang="en-AU" dirty="0">
                <a:solidFill>
                  <a:srgbClr val="FFC000"/>
                </a:solidFill>
              </a:rPr>
              <a:t>IFRS</a:t>
            </a:r>
            <a:r>
              <a:rPr lang="en-AU" dirty="0"/>
              <a:t> are a set of guidelines that help preparers of financial statements decide how and what financial information is reported by businesses. The set of financial statements are called the General Purpose Financial Statements (GPFS).</a:t>
            </a:r>
            <a:endParaRPr lang="en-GB" dirty="0"/>
          </a:p>
          <a:p>
            <a:r>
              <a:rPr lang="en-AU" dirty="0"/>
              <a:t>This course focuses only on Financial Accounting and General Purpose Financial Statements (GPFS</a:t>
            </a:r>
            <a:r>
              <a:rPr lang="en-GB" dirty="0"/>
              <a:t> </a:t>
            </a:r>
            <a:endParaRPr lang="en-US" dirty="0"/>
          </a:p>
        </p:txBody>
      </p:sp>
    </p:spTree>
    <p:extLst>
      <p:ext uri="{BB962C8B-B14F-4D97-AF65-F5344CB8AC3E}">
        <p14:creationId xmlns:p14="http://schemas.microsoft.com/office/powerpoint/2010/main" val="2053816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Ethics and accounting</a:t>
            </a:r>
          </a:p>
        </p:txBody>
      </p:sp>
      <p:sp>
        <p:nvSpPr>
          <p:cNvPr id="3" name="Content Placeholder 2"/>
          <p:cNvSpPr>
            <a:spLocks noGrp="1"/>
          </p:cNvSpPr>
          <p:nvPr>
            <p:ph idx="1"/>
          </p:nvPr>
        </p:nvSpPr>
        <p:spPr/>
        <p:txBody>
          <a:bodyPr>
            <a:normAutofit fontScale="92500" lnSpcReduction="20000"/>
          </a:bodyPr>
          <a:lstStyle/>
          <a:p>
            <a:r>
              <a:rPr lang="en-US" dirty="0"/>
              <a:t>What is ethics?</a:t>
            </a:r>
          </a:p>
          <a:p>
            <a:r>
              <a:rPr lang="en-US" dirty="0"/>
              <a:t>Class discussion on the importance of acting ethically.</a:t>
            </a:r>
          </a:p>
          <a:p>
            <a:r>
              <a:rPr lang="en-US" dirty="0"/>
              <a:t> </a:t>
            </a:r>
            <a:r>
              <a:rPr lang="en-US" dirty="0" err="1"/>
              <a:t>organisations</a:t>
            </a:r>
            <a:r>
              <a:rPr lang="en-US" dirty="0"/>
              <a:t> needing to be aware of ethical </a:t>
            </a:r>
            <a:r>
              <a:rPr lang="en-US" dirty="0" err="1"/>
              <a:t>behaviour</a:t>
            </a:r>
            <a:r>
              <a:rPr lang="en-US" dirty="0"/>
              <a:t>: </a:t>
            </a:r>
          </a:p>
          <a:p>
            <a:pPr lvl="1"/>
            <a:r>
              <a:rPr lang="en-US" dirty="0"/>
              <a:t>be honest, </a:t>
            </a:r>
          </a:p>
          <a:p>
            <a:pPr lvl="1"/>
            <a:r>
              <a:rPr lang="en-US" dirty="0"/>
              <a:t>abide by the rules, </a:t>
            </a:r>
          </a:p>
          <a:p>
            <a:pPr lvl="1"/>
            <a:r>
              <a:rPr lang="en-US" dirty="0"/>
              <a:t>do the right thing.</a:t>
            </a:r>
          </a:p>
          <a:p>
            <a:endParaRPr lang="en-US" dirty="0"/>
          </a:p>
          <a:p>
            <a:r>
              <a:rPr lang="en-US" dirty="0"/>
              <a:t>A high standard of ethical </a:t>
            </a:r>
            <a:r>
              <a:rPr lang="en-US" dirty="0" err="1"/>
              <a:t>behaviour</a:t>
            </a:r>
            <a:r>
              <a:rPr lang="en-US" dirty="0"/>
              <a:t> is in the long term interest of business entities.</a:t>
            </a:r>
          </a:p>
          <a:p>
            <a:endParaRPr lang="en-US" dirty="0"/>
          </a:p>
          <a:p>
            <a:r>
              <a:rPr lang="en-US" dirty="0"/>
              <a:t>Students may have example of </a:t>
            </a:r>
            <a:r>
              <a:rPr lang="en-US" dirty="0" err="1"/>
              <a:t>organisations</a:t>
            </a:r>
            <a:r>
              <a:rPr lang="en-US" dirty="0"/>
              <a:t> acting unethically</a:t>
            </a:r>
          </a:p>
        </p:txBody>
      </p:sp>
    </p:spTree>
    <p:extLst>
      <p:ext uri="{BB962C8B-B14F-4D97-AF65-F5344CB8AC3E}">
        <p14:creationId xmlns:p14="http://schemas.microsoft.com/office/powerpoint/2010/main" val="38205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18671</TotalTime>
  <Words>3479</Words>
  <Application>Microsoft Macintosh PowerPoint</Application>
  <PresentationFormat>Widescreen</PresentationFormat>
  <Paragraphs>461</Paragraphs>
  <Slides>35</Slides>
  <Notes>19</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35</vt:i4>
      </vt:variant>
    </vt:vector>
  </HeadingPairs>
  <TitlesOfParts>
    <vt:vector size="49" baseType="lpstr">
      <vt:lpstr>Airal</vt:lpstr>
      <vt:lpstr>Calibri</vt:lpstr>
      <vt:lpstr>Calibri Light</vt:lpstr>
      <vt:lpstr>Courier New</vt:lpstr>
      <vt:lpstr>DengXian</vt:lpstr>
      <vt:lpstr>DengXian Light</vt:lpstr>
      <vt:lpstr>ＭＳ Ｐゴシック</vt:lpstr>
      <vt:lpstr>Tw Cen MT</vt:lpstr>
      <vt:lpstr>Verdana</vt:lpstr>
      <vt:lpstr>Wingdings</vt:lpstr>
      <vt:lpstr>Wingdings 2</vt:lpstr>
      <vt:lpstr>宋体</vt:lpstr>
      <vt:lpstr>Arial</vt:lpstr>
      <vt:lpstr>Office Theme</vt:lpstr>
      <vt:lpstr>FND B020 Accounting   Lecture 01: Introduction to Accounting and Financial Statements </vt:lpstr>
      <vt:lpstr>Learning Outcomes </vt:lpstr>
      <vt:lpstr>The Role of Accounting</vt:lpstr>
      <vt:lpstr>Who uses accounting information</vt:lpstr>
      <vt:lpstr>Who uses accounting information</vt:lpstr>
      <vt:lpstr>Who uses accounting information</vt:lpstr>
      <vt:lpstr>Management Accounting and  Financial Accounting</vt:lpstr>
      <vt:lpstr>International Financial Reporting Standards (IFRS) </vt:lpstr>
      <vt:lpstr>Ethics and accounting</vt:lpstr>
      <vt:lpstr>Ch 2 Financial Statements</vt:lpstr>
      <vt:lpstr>Sole Proprietorship</vt:lpstr>
      <vt:lpstr>Partnership</vt:lpstr>
      <vt:lpstr>Partnership continued</vt:lpstr>
      <vt:lpstr>Company </vt:lpstr>
      <vt:lpstr>Company continued</vt:lpstr>
      <vt:lpstr>Introduce the 5 Accounting Elements with simple definitions</vt:lpstr>
      <vt:lpstr>PowerPoint Presentation</vt:lpstr>
      <vt:lpstr>Assets</vt:lpstr>
      <vt:lpstr>Liabilities</vt:lpstr>
      <vt:lpstr>PowerPoint Presentation</vt:lpstr>
      <vt:lpstr>Equity</vt:lpstr>
      <vt:lpstr>The Accounting Equation It must always balance</vt:lpstr>
      <vt:lpstr>Activities 10 and 11 in workbook</vt:lpstr>
      <vt:lpstr>The Accounting Equation Equity is made up of 4 activities </vt:lpstr>
      <vt:lpstr>Linking the Financial Statements </vt:lpstr>
      <vt:lpstr>PowerPoint Presentation</vt:lpstr>
      <vt:lpstr>  Financial Statement Statement in Change in Equity</vt:lpstr>
      <vt:lpstr>PowerPoint Presentation</vt:lpstr>
      <vt:lpstr>PowerPoint Presentation</vt:lpstr>
      <vt:lpstr>Accounting Entity assumption</vt:lpstr>
      <vt:lpstr>Accrual Assumptions</vt:lpstr>
      <vt:lpstr>Going concern assumption</vt:lpstr>
      <vt:lpstr>Accounting period assumption</vt:lpstr>
      <vt:lpstr>Task 17 Accounting assumptions</vt:lpstr>
      <vt:lpstr>Tutorial Homework tasks</vt:lpstr>
    </vt:vector>
  </TitlesOfParts>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ACCG 100  Lecture Not</dc:title>
  <dc:creator>JIE CHEN</dc:creator>
  <cp:lastModifiedBy>Mark Hannan</cp:lastModifiedBy>
  <cp:revision>642</cp:revision>
  <cp:lastPrinted>2018-02-14T23:33:22Z</cp:lastPrinted>
  <dcterms:created xsi:type="dcterms:W3CDTF">2015-12-19T03:28:10Z</dcterms:created>
  <dcterms:modified xsi:type="dcterms:W3CDTF">2018-03-02T00:27:29Z</dcterms:modified>
</cp:coreProperties>
</file>