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handoutMasterIdLst>
    <p:handoutMasterId r:id="rId21"/>
  </p:handoutMasterIdLst>
  <p:sldIdLst>
    <p:sldId id="256" r:id="rId2"/>
    <p:sldId id="327" r:id="rId3"/>
    <p:sldId id="269" r:id="rId4"/>
    <p:sldId id="270" r:id="rId5"/>
    <p:sldId id="265" r:id="rId6"/>
    <p:sldId id="266" r:id="rId7"/>
    <p:sldId id="331" r:id="rId8"/>
    <p:sldId id="330" r:id="rId9"/>
    <p:sldId id="328" r:id="rId10"/>
    <p:sldId id="334" r:id="rId11"/>
    <p:sldId id="336" r:id="rId12"/>
    <p:sldId id="337" r:id="rId13"/>
    <p:sldId id="338" r:id="rId14"/>
    <p:sldId id="333" r:id="rId15"/>
    <p:sldId id="339" r:id="rId16"/>
    <p:sldId id="340" r:id="rId17"/>
    <p:sldId id="341" r:id="rId18"/>
    <p:sldId id="342" r:id="rId19"/>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7" autoAdjust="0"/>
    <p:restoredTop sz="94674"/>
  </p:normalViewPr>
  <p:slideViewPr>
    <p:cSldViewPr snapToGrid="0">
      <p:cViewPr varScale="1">
        <p:scale>
          <a:sx n="56" d="100"/>
          <a:sy n="56" d="100"/>
        </p:scale>
        <p:origin x="37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ABD68AEE-6622-1E4F-A475-52FBE44162A0}" type="datetimeFigureOut">
              <a:rPr lang="en-US" smtClean="0"/>
              <a:pPr/>
              <a:t>3/21/2018</a:t>
            </a:fld>
            <a:endParaRPr lang="en-AU"/>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8413895E-0AEB-FB4A-8F44-92C6472A57AC}" type="slidenum">
              <a:rPr lang="en-AU" smtClean="0"/>
              <a:pPr/>
              <a:t>‹#›</a:t>
            </a:fld>
            <a:endParaRPr lang="en-AU"/>
          </a:p>
        </p:txBody>
      </p:sp>
    </p:spTree>
    <p:extLst>
      <p:ext uri="{BB962C8B-B14F-4D97-AF65-F5344CB8AC3E}">
        <p14:creationId xmlns:p14="http://schemas.microsoft.com/office/powerpoint/2010/main" val="6547269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215E15A5-E148-410B-9285-A214DC343FFE}" type="datetimeFigureOut">
              <a:rPr lang="en-AU" smtClean="0"/>
              <a:pPr/>
              <a:t>21/03/2018</a:t>
            </a:fld>
            <a:endParaRPr lang="en-AU"/>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FDFC0BF1-B0B7-43CE-99B7-04C73B2B2817}" type="slidenum">
              <a:rPr lang="en-AU" smtClean="0"/>
              <a:pPr/>
              <a:t>‹#›</a:t>
            </a:fld>
            <a:endParaRPr lang="en-AU"/>
          </a:p>
        </p:txBody>
      </p:sp>
    </p:spTree>
    <p:extLst>
      <p:ext uri="{BB962C8B-B14F-4D97-AF65-F5344CB8AC3E}">
        <p14:creationId xmlns:p14="http://schemas.microsoft.com/office/powerpoint/2010/main" val="388968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F94BCB2-9BCF-421B-89FA-2A2248D7BF89}"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
        <p:nvSpPr>
          <p:cNvPr id="22" name="Date Placeholder 3"/>
          <p:cNvSpPr txBox="1">
            <a:spLocks/>
          </p:cNvSpPr>
          <p:nvPr userDrawn="1"/>
        </p:nvSpPr>
        <p:spPr>
          <a:xfrm>
            <a:off x="10569289" y="6087595"/>
            <a:ext cx="1276637" cy="365125"/>
          </a:xfrm>
          <a:prstGeom prst="rect">
            <a:avLst/>
          </a:prstGeom>
        </p:spPr>
        <p:txBody>
          <a:bodyPr vert="horz" lIns="91440" tIns="45720" rIns="91440" bIns="45720" rtlCol="0" anchor="ctr"/>
          <a:lstStyle>
            <a:defPPr>
              <a:defRPr lang="en-US"/>
            </a:defPPr>
            <a:lvl1pPr marL="0" marR="0" indent="0" algn="r" defTabSz="914400" rtl="0" eaLnBrk="1" fontAlgn="auto" latinLnBrk="0" hangingPunct="1">
              <a:lnSpc>
                <a:spcPct val="100000"/>
              </a:lnSpc>
              <a:spcBef>
                <a:spcPts val="0"/>
              </a:spcBef>
              <a:spcAft>
                <a:spcPts val="0"/>
              </a:spcAft>
              <a:buClrTx/>
              <a:buSzTx/>
              <a:buFontTx/>
              <a:buNone/>
              <a:tabLst/>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solidFill>
                  <a:schemeClr val="bg1"/>
                </a:solidFill>
              </a:rPr>
              <a:t>sibt.nsw.edu.au</a:t>
            </a:r>
          </a:p>
        </p:txBody>
      </p:sp>
    </p:spTree>
    <p:extLst>
      <p:ext uri="{BB962C8B-B14F-4D97-AF65-F5344CB8AC3E}">
        <p14:creationId xmlns:p14="http://schemas.microsoft.com/office/powerpoint/2010/main" val="325533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F6757D-1EEB-4D9B-9C8F-F4EB47F33CCE}" type="datetime1">
              <a:rPr lang="en-AU" smtClean="0"/>
              <a:t>21/03/2018</a:t>
            </a:fld>
            <a:endParaRPr lang="en-AU"/>
          </a:p>
        </p:txBody>
      </p:sp>
      <p:sp>
        <p:nvSpPr>
          <p:cNvPr id="6" name="Footer Placeholder 5"/>
          <p:cNvSpPr>
            <a:spLocks noGrp="1"/>
          </p:cNvSpPr>
          <p:nvPr>
            <p:ph type="ftr" sz="quarter" idx="11"/>
          </p:nvPr>
        </p:nvSpPr>
        <p:spPr/>
        <p:txBody>
          <a:bodyPr/>
          <a:lstStyle/>
          <a:p>
            <a:r>
              <a:rPr lang="en-AU" smtClean="0"/>
              <a:t>www.deakincollege.edu.au</a:t>
            </a:r>
            <a:endParaRPr lang="en-AU"/>
          </a:p>
        </p:txBody>
      </p:sp>
      <p:sp>
        <p:nvSpPr>
          <p:cNvPr id="7" name="Slide Number Placeholder 6"/>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586181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7EF54F-55C1-4CF5-9DEE-06C3FB71FFE8}"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1406608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D38655-3D48-4952-B804-0F9FCFD62965}"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27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7F2AAA-10FF-4BAD-AF2D-2E81680867DB}"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427003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3B81B1-6952-41B7-8876-CFDD1551F4B1}"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342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391488-123F-48CD-8A9A-AF9415F66F39}"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2586545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1D2F84-D827-49CD-974A-70335ADDC5F6}"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1061986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E5BE5-F109-49AE-998C-3DED7A874072}"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423757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77334" y="1930400"/>
            <a:ext cx="8596668" cy="388077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0669E5-D34B-4B5F-AF27-4B3EA3F032FA}"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a:xfrm>
            <a:off x="9971289" y="378519"/>
            <a:ext cx="805568" cy="1017570"/>
          </a:xfrm>
        </p:spPr>
        <p:txBody>
          <a:bodyPr/>
          <a:lstStyle>
            <a:lvl1pPr>
              <a:defRPr sz="3600" b="1" i="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fld id="{ADFFC50E-464F-4B5C-8176-0554D41E6795}" type="slidenum">
              <a:rPr lang="en-AU" smtClean="0"/>
              <a:pPr/>
              <a:t>‹#›</a:t>
            </a:fld>
            <a:endParaRPr lang="en-AU" dirty="0"/>
          </a:p>
        </p:txBody>
      </p:sp>
    </p:spTree>
    <p:extLst>
      <p:ext uri="{BB962C8B-B14F-4D97-AF65-F5344CB8AC3E}">
        <p14:creationId xmlns:p14="http://schemas.microsoft.com/office/powerpoint/2010/main" val="251923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77334" y="1935618"/>
            <a:ext cx="8596668" cy="388077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870F60-911A-46DC-AB2E-3AE51775E493}"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pic>
        <p:nvPicPr>
          <p:cNvPr id="9" name="Picture 8" descr="workbook-icon-hi"/>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29455" y="3239781"/>
            <a:ext cx="918583" cy="906822"/>
          </a:xfrm>
          <a:prstGeom prst="rect">
            <a:avLst/>
          </a:prstGeom>
          <a:noFill/>
          <a:ln>
            <a:noFill/>
          </a:ln>
        </p:spPr>
      </p:pic>
      <p:sp>
        <p:nvSpPr>
          <p:cNvPr id="11" name="Slide Number Placeholder 5"/>
          <p:cNvSpPr txBox="1">
            <a:spLocks/>
          </p:cNvSpPr>
          <p:nvPr userDrawn="1"/>
        </p:nvSpPr>
        <p:spPr>
          <a:xfrm>
            <a:off x="9971289" y="378519"/>
            <a:ext cx="805568" cy="1017570"/>
          </a:xfrm>
          <a:prstGeom prst="rect">
            <a:avLst/>
          </a:prstGeom>
        </p:spPr>
        <p:txBody>
          <a:bodyPr vert="horz" lIns="91440" tIns="45720" rIns="91440" bIns="45720" rtlCol="0" anchor="ctr"/>
          <a:lstStyle>
            <a:defPPr>
              <a:defRPr lang="en-US"/>
            </a:defPPr>
            <a:lvl1pPr marL="0" algn="r" defTabSz="457200" rtl="0" eaLnBrk="1" latinLnBrk="0" hangingPunct="1">
              <a:defRPr sz="3600" b="1" i="0" kern="1200">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DFFC50E-464F-4B5C-8176-0554D41E6795}" type="slidenum">
              <a:rPr lang="en-AU" smtClean="0"/>
              <a:pPr/>
              <a:t>‹#›</a:t>
            </a:fld>
            <a:endParaRPr lang="en-AU" dirty="0"/>
          </a:p>
        </p:txBody>
      </p:sp>
    </p:spTree>
    <p:extLst>
      <p:ext uri="{BB962C8B-B14F-4D97-AF65-F5344CB8AC3E}">
        <p14:creationId xmlns:p14="http://schemas.microsoft.com/office/powerpoint/2010/main" val="245566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AFF860-D893-49B9-939F-C73E86F273AB}" type="datetime1">
              <a:rPr lang="en-AU" smtClean="0"/>
              <a:t>21/03/2018</a:t>
            </a:fld>
            <a:endParaRPr lang="en-AU"/>
          </a:p>
        </p:txBody>
      </p:sp>
      <p:sp>
        <p:nvSpPr>
          <p:cNvPr id="5" name="Footer Placeholder 4"/>
          <p:cNvSpPr>
            <a:spLocks noGrp="1"/>
          </p:cNvSpPr>
          <p:nvPr>
            <p:ph type="ftr" sz="quarter" idx="11"/>
          </p:nvPr>
        </p:nvSpPr>
        <p:spPr/>
        <p:txBody>
          <a:bodyPr/>
          <a:lstStyle/>
          <a:p>
            <a:r>
              <a:rPr lang="en-AU" smtClean="0"/>
              <a:t>www.deakincollege.edu.au</a:t>
            </a:r>
            <a:endParaRPr lang="en-AU"/>
          </a:p>
        </p:txBody>
      </p:sp>
      <p:sp>
        <p:nvSpPr>
          <p:cNvPr id="6" name="Slide Number Placeholder 5"/>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290519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67AE81-C2C1-4C63-96BF-F513147F17EB}" type="datetime1">
              <a:rPr lang="en-AU" smtClean="0"/>
              <a:t>21/03/2018</a:t>
            </a:fld>
            <a:endParaRPr lang="en-AU"/>
          </a:p>
        </p:txBody>
      </p:sp>
      <p:sp>
        <p:nvSpPr>
          <p:cNvPr id="6" name="Footer Placeholder 5"/>
          <p:cNvSpPr>
            <a:spLocks noGrp="1"/>
          </p:cNvSpPr>
          <p:nvPr>
            <p:ph type="ftr" sz="quarter" idx="11"/>
          </p:nvPr>
        </p:nvSpPr>
        <p:spPr/>
        <p:txBody>
          <a:bodyPr/>
          <a:lstStyle/>
          <a:p>
            <a:r>
              <a:rPr lang="en-AU" smtClean="0"/>
              <a:t>www.deakincollege.edu.au</a:t>
            </a:r>
            <a:endParaRPr lang="en-AU"/>
          </a:p>
        </p:txBody>
      </p:sp>
      <p:sp>
        <p:nvSpPr>
          <p:cNvPr id="7" name="Slide Number Placeholder 6"/>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353749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01CECB-DA13-45F6-9741-E70D75966EE7}" type="datetime1">
              <a:rPr lang="en-AU" smtClean="0"/>
              <a:t>21/03/2018</a:t>
            </a:fld>
            <a:endParaRPr lang="en-AU"/>
          </a:p>
        </p:txBody>
      </p:sp>
      <p:sp>
        <p:nvSpPr>
          <p:cNvPr id="8" name="Footer Placeholder 7"/>
          <p:cNvSpPr>
            <a:spLocks noGrp="1"/>
          </p:cNvSpPr>
          <p:nvPr>
            <p:ph type="ftr" sz="quarter" idx="11"/>
          </p:nvPr>
        </p:nvSpPr>
        <p:spPr/>
        <p:txBody>
          <a:bodyPr/>
          <a:lstStyle/>
          <a:p>
            <a:r>
              <a:rPr lang="en-AU" smtClean="0"/>
              <a:t>www.deakincollege.edu.au</a:t>
            </a:r>
            <a:endParaRPr lang="en-AU"/>
          </a:p>
        </p:txBody>
      </p:sp>
      <p:sp>
        <p:nvSpPr>
          <p:cNvPr id="9" name="Slide Number Placeholder 8"/>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365930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22FEB2-48A4-43AF-A518-4D258FF18FFB}" type="datetime1">
              <a:rPr lang="en-AU" smtClean="0"/>
              <a:t>21/03/2018</a:t>
            </a:fld>
            <a:endParaRPr lang="en-AU"/>
          </a:p>
        </p:txBody>
      </p:sp>
      <p:sp>
        <p:nvSpPr>
          <p:cNvPr id="4" name="Footer Placeholder 3"/>
          <p:cNvSpPr>
            <a:spLocks noGrp="1"/>
          </p:cNvSpPr>
          <p:nvPr>
            <p:ph type="ftr" sz="quarter" idx="11"/>
          </p:nvPr>
        </p:nvSpPr>
        <p:spPr/>
        <p:txBody>
          <a:bodyPr/>
          <a:lstStyle/>
          <a:p>
            <a:r>
              <a:rPr lang="en-AU" smtClean="0"/>
              <a:t>www.deakincollege.edu.au</a:t>
            </a:r>
            <a:endParaRPr lang="en-AU"/>
          </a:p>
        </p:txBody>
      </p:sp>
      <p:sp>
        <p:nvSpPr>
          <p:cNvPr id="5" name="Slide Number Placeholder 4"/>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116142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ACAA7-ADB9-4BA0-8234-17442A369A04}" type="datetime1">
              <a:rPr lang="en-AU" smtClean="0"/>
              <a:t>21/03/2018</a:t>
            </a:fld>
            <a:endParaRPr lang="en-AU"/>
          </a:p>
        </p:txBody>
      </p:sp>
      <p:sp>
        <p:nvSpPr>
          <p:cNvPr id="3" name="Footer Placeholder 2"/>
          <p:cNvSpPr>
            <a:spLocks noGrp="1"/>
          </p:cNvSpPr>
          <p:nvPr>
            <p:ph type="ftr" sz="quarter" idx="11"/>
          </p:nvPr>
        </p:nvSpPr>
        <p:spPr/>
        <p:txBody>
          <a:bodyPr/>
          <a:lstStyle/>
          <a:p>
            <a:r>
              <a:rPr lang="en-AU" smtClean="0"/>
              <a:t>www.deakincollege.edu.au</a:t>
            </a:r>
            <a:endParaRPr lang="en-AU"/>
          </a:p>
        </p:txBody>
      </p:sp>
      <p:sp>
        <p:nvSpPr>
          <p:cNvPr id="4" name="Slide Number Placeholder 3"/>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398109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692822-7D86-46F7-9F74-B2AEAC6556B4}" type="datetime1">
              <a:rPr lang="en-AU" smtClean="0"/>
              <a:t>21/03/2018</a:t>
            </a:fld>
            <a:endParaRPr lang="en-AU"/>
          </a:p>
        </p:txBody>
      </p:sp>
      <p:sp>
        <p:nvSpPr>
          <p:cNvPr id="6" name="Footer Placeholder 5"/>
          <p:cNvSpPr>
            <a:spLocks noGrp="1"/>
          </p:cNvSpPr>
          <p:nvPr>
            <p:ph type="ftr" sz="quarter" idx="11"/>
          </p:nvPr>
        </p:nvSpPr>
        <p:spPr/>
        <p:txBody>
          <a:bodyPr/>
          <a:lstStyle/>
          <a:p>
            <a:r>
              <a:rPr lang="en-AU" smtClean="0"/>
              <a:t>www.deakincollege.edu.au</a:t>
            </a:r>
            <a:endParaRPr lang="en-AU"/>
          </a:p>
        </p:txBody>
      </p:sp>
      <p:sp>
        <p:nvSpPr>
          <p:cNvPr id="7" name="Slide Number Placeholder 6"/>
          <p:cNvSpPr>
            <a:spLocks noGrp="1"/>
          </p:cNvSpPr>
          <p:nvPr>
            <p:ph type="sldNum" sz="quarter" idx="12"/>
          </p:nvPr>
        </p:nvSpPr>
        <p:spPr/>
        <p:txBody>
          <a:bodyPr/>
          <a:lstStyle/>
          <a:p>
            <a:fld id="{ADFFC50E-464F-4B5C-8176-0554D41E6795}" type="slidenum">
              <a:rPr lang="en-AU" smtClean="0"/>
              <a:pPr/>
              <a:t>‹#›</a:t>
            </a:fld>
            <a:endParaRPr lang="en-AU"/>
          </a:p>
        </p:txBody>
      </p:sp>
    </p:spTree>
    <p:extLst>
      <p:ext uri="{BB962C8B-B14F-4D97-AF65-F5344CB8AC3E}">
        <p14:creationId xmlns:p14="http://schemas.microsoft.com/office/powerpoint/2010/main" val="177737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9B1DB1-9115-468C-A9C6-64CA03B1BB88}" type="datetime1">
              <a:rPr lang="en-AU" smtClean="0"/>
              <a:t>21/03/2018</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AU" smtClean="0"/>
              <a:t>www.deakincollege.edu.au</a:t>
            </a:r>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FFC50E-464F-4B5C-8176-0554D41E6795}" type="slidenum">
              <a:rPr lang="en-AU" smtClean="0"/>
              <a:pPr/>
              <a:t>‹#›</a:t>
            </a:fld>
            <a:endParaRPr lang="en-AU"/>
          </a:p>
        </p:txBody>
      </p:sp>
    </p:spTree>
    <p:extLst>
      <p:ext uri="{BB962C8B-B14F-4D97-AF65-F5344CB8AC3E}">
        <p14:creationId xmlns:p14="http://schemas.microsoft.com/office/powerpoint/2010/main" val="32663721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94"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690" y="2211977"/>
            <a:ext cx="8194282" cy="1142173"/>
          </a:xfrm>
        </p:spPr>
        <p:txBody>
          <a:bodyPr/>
          <a:lstStyle/>
          <a:p>
            <a:pPr algn="l"/>
            <a:r>
              <a:rPr lang="en-AU" b="1" dirty="0" smtClean="0"/>
              <a:t>FNDB020 </a:t>
            </a:r>
            <a:r>
              <a:rPr lang="en-AU" b="1" dirty="0"/>
              <a:t>Lecture </a:t>
            </a:r>
            <a:r>
              <a:rPr lang="en-AU" b="1" dirty="0" smtClean="0"/>
              <a:t>10</a:t>
            </a:r>
            <a:endParaRPr lang="en-AU" b="1" dirty="0"/>
          </a:p>
        </p:txBody>
      </p:sp>
      <p:sp>
        <p:nvSpPr>
          <p:cNvPr id="3" name="Subtitle 2"/>
          <p:cNvSpPr>
            <a:spLocks noGrp="1"/>
          </p:cNvSpPr>
          <p:nvPr>
            <p:ph type="subTitle" idx="1"/>
          </p:nvPr>
        </p:nvSpPr>
        <p:spPr>
          <a:xfrm>
            <a:off x="1428690" y="3467359"/>
            <a:ext cx="7766936" cy="1096899"/>
          </a:xfrm>
        </p:spPr>
        <p:txBody>
          <a:bodyPr>
            <a:normAutofit/>
          </a:bodyPr>
          <a:lstStyle/>
          <a:p>
            <a:pPr algn="l"/>
            <a:r>
              <a:rPr lang="en-AU" altLang="zh-CN" sz="4000" dirty="0"/>
              <a:t>Accounting for Inventories Part </a:t>
            </a:r>
            <a:r>
              <a:rPr lang="en-AU" altLang="zh-CN" sz="4000" dirty="0" smtClean="0"/>
              <a:t>II</a:t>
            </a:r>
            <a:endParaRPr lang="en-AU" sz="4000"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400374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COMPARISON OF </a:t>
            </a:r>
            <a:br>
              <a:rPr lang="en-AU" dirty="0"/>
            </a:br>
            <a:r>
              <a:rPr lang="en-AU" dirty="0"/>
              <a:t>COSTING METHODS</a:t>
            </a:r>
          </a:p>
        </p:txBody>
      </p:sp>
      <p:sp>
        <p:nvSpPr>
          <p:cNvPr id="3" name="Content Placeholder 2"/>
          <p:cNvSpPr>
            <a:spLocks noGrp="1"/>
          </p:cNvSpPr>
          <p:nvPr>
            <p:ph idx="1"/>
          </p:nvPr>
        </p:nvSpPr>
        <p:spPr/>
        <p:txBody>
          <a:bodyPr/>
          <a:lstStyle/>
          <a:p>
            <a:r>
              <a:rPr lang="en-AU" dirty="0" smtClean="0">
                <a:solidFill>
                  <a:srgbClr val="002060"/>
                </a:solidFill>
              </a:rPr>
              <a:t>Identified Cost</a:t>
            </a:r>
            <a:endParaRPr lang="en-AU" dirty="0">
              <a:solidFill>
                <a:srgbClr val="002060"/>
              </a:solidFill>
            </a:endParaRPr>
          </a:p>
          <a:p>
            <a:pPr lvl="1"/>
            <a:r>
              <a:rPr lang="en-AU" dirty="0"/>
              <a:t>Consistent with the actual movement of the inventory</a:t>
            </a:r>
          </a:p>
          <a:p>
            <a:pPr lvl="1"/>
            <a:r>
              <a:rPr lang="en-AU" dirty="0"/>
              <a:t>Offers room for manipulating profit</a:t>
            </a:r>
          </a:p>
          <a:p>
            <a:r>
              <a:rPr lang="en-AU" dirty="0">
                <a:solidFill>
                  <a:srgbClr val="002060"/>
                </a:solidFill>
              </a:rPr>
              <a:t>FIFO</a:t>
            </a:r>
          </a:p>
          <a:p>
            <a:pPr lvl="1"/>
            <a:r>
              <a:rPr lang="en-AU" dirty="0"/>
              <a:t>Reflects current prices in ending inventory</a:t>
            </a:r>
          </a:p>
          <a:p>
            <a:pPr lvl="1"/>
            <a:r>
              <a:rPr lang="en-AU" dirty="0"/>
              <a:t>Does not permit manipulation of </a:t>
            </a:r>
            <a:r>
              <a:rPr lang="en-AU" dirty="0" smtClean="0"/>
              <a:t>profit</a:t>
            </a:r>
            <a:endParaRPr lang="en-AU" dirty="0"/>
          </a:p>
        </p:txBody>
      </p:sp>
    </p:spTree>
    <p:extLst>
      <p:ext uri="{BB962C8B-B14F-4D97-AF65-F5344CB8AC3E}">
        <p14:creationId xmlns:p14="http://schemas.microsoft.com/office/powerpoint/2010/main" val="578002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COMPARISON OF </a:t>
            </a:r>
            <a:br>
              <a:rPr lang="en-AU" dirty="0"/>
            </a:br>
            <a:r>
              <a:rPr lang="en-AU" dirty="0"/>
              <a:t>COSTING METHODS</a:t>
            </a:r>
          </a:p>
        </p:txBody>
      </p:sp>
      <p:sp>
        <p:nvSpPr>
          <p:cNvPr id="3" name="Content Placeholder 2"/>
          <p:cNvSpPr>
            <a:spLocks noGrp="1"/>
          </p:cNvSpPr>
          <p:nvPr>
            <p:ph idx="1"/>
          </p:nvPr>
        </p:nvSpPr>
        <p:spPr/>
        <p:txBody>
          <a:bodyPr>
            <a:normAutofit/>
          </a:bodyPr>
          <a:lstStyle/>
          <a:p>
            <a:r>
              <a:rPr lang="en-AU" dirty="0"/>
              <a:t>Which </a:t>
            </a:r>
            <a:r>
              <a:rPr lang="en-AU" dirty="0" smtClean="0"/>
              <a:t>method to select</a:t>
            </a:r>
          </a:p>
          <a:p>
            <a:pPr lvl="1"/>
            <a:r>
              <a:rPr lang="en-AU" dirty="0" smtClean="0"/>
              <a:t>Entity should choose based on a range of factors</a:t>
            </a:r>
          </a:p>
          <a:p>
            <a:pPr lvl="1"/>
            <a:r>
              <a:rPr lang="en-AU" dirty="0" smtClean="0"/>
              <a:t>Ideally specific identification</a:t>
            </a:r>
          </a:p>
          <a:p>
            <a:r>
              <a:rPr lang="en-AU" dirty="0" smtClean="0">
                <a:solidFill>
                  <a:srgbClr val="002060"/>
                </a:solidFill>
              </a:rPr>
              <a:t>Consistency</a:t>
            </a:r>
            <a:endParaRPr lang="en-AU" dirty="0">
              <a:solidFill>
                <a:srgbClr val="002060"/>
              </a:solidFill>
            </a:endParaRPr>
          </a:p>
          <a:p>
            <a:pPr lvl="1"/>
            <a:r>
              <a:rPr lang="en-AU" dirty="0"/>
              <a:t>Need to be consistent</a:t>
            </a:r>
            <a:r>
              <a:rPr lang="en-US" dirty="0"/>
              <a:t>  </a:t>
            </a:r>
          </a:p>
          <a:p>
            <a:pPr lvl="1"/>
            <a:r>
              <a:rPr lang="en-AU" dirty="0"/>
              <a:t>Must use the same accounting methods and procedures from period to </a:t>
            </a:r>
            <a:r>
              <a:rPr lang="en-AU" dirty="0" smtClean="0"/>
              <a:t>period</a:t>
            </a:r>
            <a:endParaRPr lang="en-US" dirty="0"/>
          </a:p>
        </p:txBody>
      </p:sp>
    </p:spTree>
    <p:extLst>
      <p:ext uri="{BB962C8B-B14F-4D97-AF65-F5344CB8AC3E}">
        <p14:creationId xmlns:p14="http://schemas.microsoft.com/office/powerpoint/2010/main" val="536772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COSTING METHODS IN THE PERPETUAL INVENTORY SYSTEM</a:t>
            </a:r>
            <a:endParaRPr lang="en-AU" dirty="0"/>
          </a:p>
        </p:txBody>
      </p:sp>
      <p:sp>
        <p:nvSpPr>
          <p:cNvPr id="3" name="Content Placeholder 2"/>
          <p:cNvSpPr>
            <a:spLocks noGrp="1"/>
          </p:cNvSpPr>
          <p:nvPr>
            <p:ph idx="1"/>
          </p:nvPr>
        </p:nvSpPr>
        <p:spPr/>
        <p:txBody>
          <a:bodyPr/>
          <a:lstStyle/>
          <a:p>
            <a:r>
              <a:rPr lang="en-AU" dirty="0"/>
              <a:t>Inventory record maintained for each item of inventory</a:t>
            </a:r>
          </a:p>
          <a:p>
            <a:r>
              <a:rPr lang="en-AU" dirty="0"/>
              <a:t>Inventory control account maintained in the general ledger</a:t>
            </a:r>
          </a:p>
          <a:p>
            <a:r>
              <a:rPr lang="en-AU" dirty="0"/>
              <a:t>Inventory records collectively </a:t>
            </a:r>
            <a:r>
              <a:rPr lang="en-AU" dirty="0" smtClean="0"/>
              <a:t>constitute the </a:t>
            </a:r>
            <a:r>
              <a:rPr lang="en-AU" dirty="0"/>
              <a:t>inventory subsidiary ledger</a:t>
            </a:r>
          </a:p>
          <a:p>
            <a:r>
              <a:rPr lang="en-AU" dirty="0"/>
              <a:t>Provides continuous record of </a:t>
            </a:r>
            <a:r>
              <a:rPr lang="en-AU" dirty="0" smtClean="0"/>
              <a:t>transactions</a:t>
            </a:r>
            <a:endParaRPr lang="en-AU" dirty="0"/>
          </a:p>
        </p:txBody>
      </p:sp>
    </p:spTree>
    <p:extLst>
      <p:ext uri="{BB962C8B-B14F-4D97-AF65-F5344CB8AC3E}">
        <p14:creationId xmlns:p14="http://schemas.microsoft.com/office/powerpoint/2010/main" val="2099132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EXAMPLE – FIRST-IN, FIRST-OUT (FIFO) METHOD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6503843"/>
              </p:ext>
            </p:extLst>
          </p:nvPr>
        </p:nvGraphicFramePr>
        <p:xfrm>
          <a:off x="888602" y="1750788"/>
          <a:ext cx="10149510" cy="5369670"/>
        </p:xfrm>
        <a:graphic>
          <a:graphicData uri="http://schemas.openxmlformats.org/drawingml/2006/table">
            <a:tbl>
              <a:tblPr firstRow="1">
                <a:tableStyleId>{5C22544A-7EE6-4342-B048-85BDC9FD1C3A}</a:tableStyleId>
              </a:tblPr>
              <a:tblGrid>
                <a:gridCol w="722060"/>
                <a:gridCol w="1805149"/>
                <a:gridCol w="762175"/>
                <a:gridCol w="842403"/>
                <a:gridCol w="922631"/>
                <a:gridCol w="762175"/>
                <a:gridCol w="842403"/>
                <a:gridCol w="922631"/>
                <a:gridCol w="762175"/>
                <a:gridCol w="842403"/>
                <a:gridCol w="963305"/>
              </a:tblGrid>
              <a:tr h="330912">
                <a:tc gridSpan="5">
                  <a:txBody>
                    <a:bodyPr/>
                    <a:lstStyle/>
                    <a:p>
                      <a:r>
                        <a:rPr lang="en-AU" dirty="0" smtClean="0"/>
                        <a:t>Sandwich Toaster</a:t>
                      </a:r>
                      <a:endParaRPr lang="en-AU"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gridSpan="6">
                  <a:txBody>
                    <a:bodyPr/>
                    <a:lstStyle/>
                    <a:p>
                      <a:pPr algn="r"/>
                      <a:r>
                        <a:rPr lang="en-AU" dirty="0" smtClean="0"/>
                        <a:t>Code B1800</a:t>
                      </a:r>
                      <a:endParaRPr lang="en-AU"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c hMerge="1">
                  <a:txBody>
                    <a:bodyPr/>
                    <a:lstStyle/>
                    <a:p>
                      <a:endParaRPr lang="en-AU" dirty="0"/>
                    </a:p>
                  </a:txBody>
                  <a:tcPr/>
                </a:tc>
              </a:tr>
              <a:tr h="330912">
                <a:tc>
                  <a:txBody>
                    <a:bodyPr/>
                    <a:lstStyle/>
                    <a:p>
                      <a:endParaRPr lang="en-AU"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endParaRPr lang="en-AU" dirty="0"/>
                    </a:p>
                  </a:txBody>
                  <a:tcPr>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gridSpan="3">
                  <a:txBody>
                    <a:bodyPr/>
                    <a:lstStyle/>
                    <a:p>
                      <a:pPr algn="ctr"/>
                      <a:r>
                        <a:rPr lang="en-AU" b="1" dirty="0" smtClean="0"/>
                        <a:t>Purchases</a:t>
                      </a:r>
                      <a:endParaRPr lang="en-AU"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AU" dirty="0"/>
                    </a:p>
                  </a:txBody>
                  <a:tcPr/>
                </a:tc>
                <a:tc hMerge="1">
                  <a:txBody>
                    <a:bodyPr/>
                    <a:lstStyle/>
                    <a:p>
                      <a:endParaRPr lang="en-AU" dirty="0"/>
                    </a:p>
                  </a:txBody>
                  <a:tcPr/>
                </a:tc>
                <a:tc gridSpan="3">
                  <a:txBody>
                    <a:bodyPr/>
                    <a:lstStyle/>
                    <a:p>
                      <a:pPr algn="ctr"/>
                      <a:r>
                        <a:rPr lang="en-AU" b="1" dirty="0" smtClean="0"/>
                        <a:t>Cost of</a:t>
                      </a:r>
                      <a:r>
                        <a:rPr lang="en-AU" b="1" baseline="0" dirty="0" smtClean="0"/>
                        <a:t> sales</a:t>
                      </a:r>
                      <a:endParaRPr lang="en-AU" b="1"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AU" dirty="0"/>
                    </a:p>
                  </a:txBody>
                  <a:tcPr/>
                </a:tc>
                <a:tc hMerge="1">
                  <a:txBody>
                    <a:bodyPr/>
                    <a:lstStyle/>
                    <a:p>
                      <a:endParaRPr lang="en-AU" dirty="0"/>
                    </a:p>
                  </a:txBody>
                  <a:tcPr/>
                </a:tc>
                <a:tc gridSpan="3">
                  <a:txBody>
                    <a:bodyPr/>
                    <a:lstStyle/>
                    <a:p>
                      <a:pPr algn="ctr"/>
                      <a:r>
                        <a:rPr lang="en-AU" b="1" dirty="0" smtClean="0"/>
                        <a:t>Balance</a:t>
                      </a:r>
                      <a:endParaRPr lang="en-AU" b="1" dirty="0"/>
                    </a:p>
                  </a:txBody>
                  <a:tcP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AU" dirty="0"/>
                    </a:p>
                  </a:txBody>
                  <a:tcPr/>
                </a:tc>
                <a:tc hMerge="1">
                  <a:txBody>
                    <a:bodyPr/>
                    <a:lstStyle/>
                    <a:p>
                      <a:endParaRPr lang="en-AU" dirty="0"/>
                    </a:p>
                  </a:txBody>
                  <a:tcPr/>
                </a:tc>
              </a:tr>
              <a:tr h="372899">
                <a:tc>
                  <a:txBody>
                    <a:bodyPr/>
                    <a:lstStyle/>
                    <a:p>
                      <a:r>
                        <a:rPr lang="en-AU" dirty="0" smtClean="0"/>
                        <a:t>Date</a:t>
                      </a:r>
                      <a:endParaRPr lang="en-AU" dirty="0"/>
                    </a:p>
                  </a:txBody>
                  <a:tcPr>
                    <a:lnL w="381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Explanation</a:t>
                      </a: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r>
                        <a:rPr lang="en-AU" dirty="0" smtClean="0"/>
                        <a:t>Units</a:t>
                      </a:r>
                      <a:endParaRPr lang="en-AU" dirty="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AU" dirty="0" smtClean="0"/>
                        <a:t>Cost</a:t>
                      </a:r>
                      <a:endParaRPr lang="en-AU" dirty="0"/>
                    </a:p>
                  </a:txBody>
                  <a:tcPr>
                    <a:lnB w="28575" cap="flat" cmpd="sng" algn="ctr">
                      <a:solidFill>
                        <a:schemeClr val="tx1"/>
                      </a:solidFill>
                      <a:prstDash val="solid"/>
                      <a:round/>
                      <a:headEnd type="none" w="med" len="med"/>
                      <a:tailEnd type="none" w="med" len="med"/>
                    </a:lnB>
                  </a:tcPr>
                </a:tc>
                <a:tc>
                  <a:txBody>
                    <a:bodyPr/>
                    <a:lstStyle/>
                    <a:p>
                      <a:r>
                        <a:rPr lang="en-AU" dirty="0" smtClean="0"/>
                        <a:t>Total</a:t>
                      </a:r>
                      <a:endParaRPr lang="en-AU"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r>
                        <a:rPr lang="en-AU" dirty="0" smtClean="0"/>
                        <a:t>Units</a:t>
                      </a:r>
                      <a:endParaRPr lang="en-AU" dirty="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AU" dirty="0" smtClean="0"/>
                        <a:t>Cost</a:t>
                      </a:r>
                      <a:endParaRPr lang="en-AU" dirty="0"/>
                    </a:p>
                  </a:txBody>
                  <a:tcPr>
                    <a:lnB w="28575" cap="flat" cmpd="sng" algn="ctr">
                      <a:solidFill>
                        <a:schemeClr val="tx1"/>
                      </a:solidFill>
                      <a:prstDash val="solid"/>
                      <a:round/>
                      <a:headEnd type="none" w="med" len="med"/>
                      <a:tailEnd type="none" w="med" len="med"/>
                    </a:lnB>
                  </a:tcPr>
                </a:tc>
                <a:tc>
                  <a:txBody>
                    <a:bodyPr/>
                    <a:lstStyle/>
                    <a:p>
                      <a:r>
                        <a:rPr lang="en-AU" dirty="0" smtClean="0"/>
                        <a:t>Total</a:t>
                      </a:r>
                      <a:endParaRPr lang="en-AU"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r>
                        <a:rPr lang="en-AU" dirty="0" smtClean="0"/>
                        <a:t>Units</a:t>
                      </a:r>
                      <a:endParaRPr lang="en-AU" dirty="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r>
                        <a:rPr lang="en-AU" dirty="0" smtClean="0"/>
                        <a:t>Cost</a:t>
                      </a:r>
                      <a:endParaRPr lang="en-AU" dirty="0"/>
                    </a:p>
                  </a:txBody>
                  <a:tcPr>
                    <a:lnB w="28575" cap="flat" cmpd="sng" algn="ctr">
                      <a:solidFill>
                        <a:schemeClr val="tx1"/>
                      </a:solidFill>
                      <a:prstDash val="solid"/>
                      <a:round/>
                      <a:headEnd type="none" w="med" len="med"/>
                      <a:tailEnd type="none" w="med" len="med"/>
                    </a:lnB>
                  </a:tcPr>
                </a:tc>
                <a:tc>
                  <a:txBody>
                    <a:bodyPr/>
                    <a:lstStyle/>
                    <a:p>
                      <a:r>
                        <a:rPr lang="en-AU" dirty="0" smtClean="0"/>
                        <a:t>Total</a:t>
                      </a:r>
                      <a:endParaRPr lang="en-AU" dirty="0"/>
                    </a:p>
                  </a:txBody>
                  <a:tcPr>
                    <a:lnR w="381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330912">
                <a:tc>
                  <a:txBody>
                    <a:bodyPr/>
                    <a:lstStyle/>
                    <a:p>
                      <a:r>
                        <a:rPr lang="en-AU" dirty="0" smtClean="0"/>
                        <a:t>1/7</a:t>
                      </a:r>
                      <a:endParaRPr lang="en-AU" dirty="0"/>
                    </a:p>
                  </a:txBody>
                  <a:tcPr>
                    <a:lnL w="381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AU" dirty="0" smtClean="0"/>
                        <a:t>Beginning Bal.</a:t>
                      </a:r>
                      <a:endParaRPr lang="en-AU"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AU"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AU"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AU"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AU"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AU" dirty="0" smtClean="0"/>
                        <a:t>10</a:t>
                      </a:r>
                      <a:endParaRPr lang="en-AU"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AU" dirty="0" smtClean="0"/>
                        <a:t>10.00</a:t>
                      </a:r>
                      <a:endParaRPr lang="en-AU" dirty="0"/>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AU" dirty="0" smtClean="0"/>
                        <a:t>100.00</a:t>
                      </a:r>
                      <a:endParaRPr lang="en-AU" dirty="0"/>
                    </a:p>
                  </a:txBody>
                  <a:tcPr>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372899">
                <a:tc>
                  <a:txBody>
                    <a:bodyPr/>
                    <a:lstStyle/>
                    <a:p>
                      <a:r>
                        <a:rPr lang="en-AU" dirty="0" smtClean="0"/>
                        <a:t>15/9</a:t>
                      </a:r>
                      <a:endParaRPr lang="en-AU" dirty="0"/>
                    </a:p>
                  </a:txBody>
                  <a:tcP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Purchases</a:t>
                      </a:r>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AU" dirty="0" smtClean="0"/>
                        <a:t>12</a:t>
                      </a: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11.00</a:t>
                      </a:r>
                      <a:endParaRPr lang="en-AU" dirty="0"/>
                    </a:p>
                  </a:txBody>
                  <a:tcPr>
                    <a:lnT w="19050" cap="flat" cmpd="sng" algn="ctr">
                      <a:solidFill>
                        <a:schemeClr val="tx1"/>
                      </a:solidFill>
                      <a:prstDash val="solid"/>
                      <a:round/>
                      <a:headEnd type="none" w="med" len="med"/>
                      <a:tailEnd type="none" w="med" len="med"/>
                    </a:lnT>
                  </a:tcPr>
                </a:tc>
                <a:tc>
                  <a:txBody>
                    <a:bodyPr/>
                    <a:lstStyle/>
                    <a:p>
                      <a:r>
                        <a:rPr lang="en-AU" dirty="0" smtClean="0"/>
                        <a:t>132.00</a:t>
                      </a:r>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en-AU" dirty="0"/>
                    </a:p>
                  </a:txBody>
                  <a:tcPr>
                    <a:lnT w="19050" cap="flat" cmpd="sng" algn="ctr">
                      <a:solidFill>
                        <a:schemeClr val="tx1"/>
                      </a:solidFill>
                      <a:prstDash val="solid"/>
                      <a:round/>
                      <a:headEnd type="none" w="med" len="med"/>
                      <a:tailEnd type="none" w="med" len="med"/>
                    </a:lnT>
                  </a:tcPr>
                </a:tc>
                <a:tc>
                  <a:txBody>
                    <a:bodyPr/>
                    <a:lstStyle/>
                    <a:p>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AU" dirty="0" smtClean="0"/>
                        <a:t>10</a:t>
                      </a: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10.00</a:t>
                      </a:r>
                      <a:endParaRPr lang="en-AU" dirty="0"/>
                    </a:p>
                  </a:txBody>
                  <a:tcPr>
                    <a:lnT w="19050" cap="flat" cmpd="sng" algn="ctr">
                      <a:solidFill>
                        <a:schemeClr val="tx1"/>
                      </a:solidFill>
                      <a:prstDash val="solid"/>
                      <a:round/>
                      <a:headEnd type="none" w="med" len="med"/>
                      <a:tailEnd type="none" w="med" len="med"/>
                    </a:lnT>
                  </a:tcPr>
                </a:tc>
                <a:tc>
                  <a:txBody>
                    <a:bodyPr/>
                    <a:lstStyle/>
                    <a:p>
                      <a:r>
                        <a:rPr lang="en-AU" dirty="0" smtClean="0"/>
                        <a:t>100.00</a:t>
                      </a:r>
                      <a:endParaRPr lang="en-AU" dirty="0"/>
                    </a:p>
                  </a:txBody>
                  <a:tcP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330912">
                <a:tc>
                  <a:txBody>
                    <a:bodyPr/>
                    <a:lstStyle/>
                    <a:p>
                      <a:endParaRPr lang="en-AU" dirty="0"/>
                    </a:p>
                  </a:txBody>
                  <a:tcPr>
                    <a:lnL w="381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AU" dirty="0" smtClean="0"/>
                        <a:t>12</a:t>
                      </a: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en-AU" dirty="0" smtClean="0"/>
                        <a:t>11.00</a:t>
                      </a:r>
                      <a:endParaRPr lang="en-AU" dirty="0"/>
                    </a:p>
                  </a:txBody>
                  <a:tcPr>
                    <a:lnB w="19050" cap="flat" cmpd="sng" algn="ctr">
                      <a:solidFill>
                        <a:schemeClr val="tx1"/>
                      </a:solidFill>
                      <a:prstDash val="solid"/>
                      <a:round/>
                      <a:headEnd type="none" w="med" len="med"/>
                      <a:tailEnd type="none" w="med" len="med"/>
                    </a:lnB>
                  </a:tcPr>
                </a:tc>
                <a:tc>
                  <a:txBody>
                    <a:bodyPr/>
                    <a:lstStyle/>
                    <a:p>
                      <a:r>
                        <a:rPr lang="en-AU" dirty="0" smtClean="0"/>
                        <a:t>132.00</a:t>
                      </a:r>
                      <a:endParaRPr lang="en-AU" dirty="0"/>
                    </a:p>
                  </a:txBody>
                  <a:tcPr>
                    <a:lnR w="381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r>
              <a:tr h="372899">
                <a:tc>
                  <a:txBody>
                    <a:bodyPr/>
                    <a:lstStyle/>
                    <a:p>
                      <a:r>
                        <a:rPr lang="en-AU" dirty="0" smtClean="0"/>
                        <a:t>20/9</a:t>
                      </a:r>
                      <a:endParaRPr lang="en-AU" dirty="0"/>
                    </a:p>
                  </a:txBody>
                  <a:tcP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Sales</a:t>
                      </a:r>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en-AU" dirty="0"/>
                    </a:p>
                  </a:txBody>
                  <a:tcPr>
                    <a:lnT w="19050" cap="flat" cmpd="sng" algn="ctr">
                      <a:solidFill>
                        <a:schemeClr val="tx1"/>
                      </a:solidFill>
                      <a:prstDash val="solid"/>
                      <a:round/>
                      <a:headEnd type="none" w="med" len="med"/>
                      <a:tailEnd type="none" w="med" len="med"/>
                    </a:lnT>
                  </a:tcPr>
                </a:tc>
                <a:tc>
                  <a:txBody>
                    <a:bodyPr/>
                    <a:lstStyle/>
                    <a:p>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AU" dirty="0" smtClean="0"/>
                        <a:t>8</a:t>
                      </a: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10.00</a:t>
                      </a:r>
                      <a:endParaRPr lang="en-AU" dirty="0"/>
                    </a:p>
                  </a:txBody>
                  <a:tcPr>
                    <a:lnT w="19050" cap="flat" cmpd="sng" algn="ctr">
                      <a:solidFill>
                        <a:schemeClr val="tx1"/>
                      </a:solidFill>
                      <a:prstDash val="solid"/>
                      <a:round/>
                      <a:headEnd type="none" w="med" len="med"/>
                      <a:tailEnd type="none" w="med" len="med"/>
                    </a:lnT>
                  </a:tcPr>
                </a:tc>
                <a:tc>
                  <a:txBody>
                    <a:bodyPr/>
                    <a:lstStyle/>
                    <a:p>
                      <a:r>
                        <a:rPr lang="en-AU" dirty="0" smtClean="0"/>
                        <a:t>80.00</a:t>
                      </a:r>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AU" dirty="0" smtClean="0"/>
                        <a:t>2</a:t>
                      </a: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10.00</a:t>
                      </a:r>
                      <a:endParaRPr lang="en-AU" dirty="0"/>
                    </a:p>
                  </a:txBody>
                  <a:tcPr>
                    <a:lnT w="19050" cap="flat" cmpd="sng" algn="ctr">
                      <a:solidFill>
                        <a:schemeClr val="tx1"/>
                      </a:solidFill>
                      <a:prstDash val="solid"/>
                      <a:round/>
                      <a:headEnd type="none" w="med" len="med"/>
                      <a:tailEnd type="none" w="med" len="med"/>
                    </a:lnT>
                  </a:tcPr>
                </a:tc>
                <a:tc>
                  <a:txBody>
                    <a:bodyPr/>
                    <a:lstStyle/>
                    <a:p>
                      <a:r>
                        <a:rPr lang="en-AU" dirty="0" smtClean="0"/>
                        <a:t>20.00</a:t>
                      </a:r>
                      <a:endParaRPr lang="en-AU" dirty="0"/>
                    </a:p>
                  </a:txBody>
                  <a:tcP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330912">
                <a:tc>
                  <a:txBody>
                    <a:bodyPr/>
                    <a:lstStyle/>
                    <a:p>
                      <a:endParaRPr lang="en-AU" dirty="0"/>
                    </a:p>
                  </a:txBody>
                  <a:tcPr>
                    <a:lnL w="381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AU" dirty="0" smtClean="0"/>
                        <a:t>12</a:t>
                      </a: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en-AU" dirty="0" smtClean="0"/>
                        <a:t>11.00</a:t>
                      </a:r>
                      <a:endParaRPr lang="en-AU" dirty="0"/>
                    </a:p>
                  </a:txBody>
                  <a:tcPr>
                    <a:lnB w="19050" cap="flat" cmpd="sng" algn="ctr">
                      <a:solidFill>
                        <a:schemeClr val="tx1"/>
                      </a:solidFill>
                      <a:prstDash val="solid"/>
                      <a:round/>
                      <a:headEnd type="none" w="med" len="med"/>
                      <a:tailEnd type="none" w="med" len="med"/>
                    </a:lnB>
                  </a:tcPr>
                </a:tc>
                <a:tc>
                  <a:txBody>
                    <a:bodyPr/>
                    <a:lstStyle/>
                    <a:p>
                      <a:r>
                        <a:rPr lang="en-AU" dirty="0" smtClean="0"/>
                        <a:t>132.00</a:t>
                      </a:r>
                      <a:endParaRPr lang="en-AU" dirty="0"/>
                    </a:p>
                  </a:txBody>
                  <a:tcPr>
                    <a:lnR w="381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r>
              <a:tr h="372899">
                <a:tc>
                  <a:txBody>
                    <a:bodyPr/>
                    <a:lstStyle/>
                    <a:p>
                      <a:r>
                        <a:rPr lang="en-AU" dirty="0" smtClean="0"/>
                        <a:t>7/12</a:t>
                      </a:r>
                      <a:endParaRPr lang="en-AU" dirty="0"/>
                    </a:p>
                  </a:txBody>
                  <a:tcP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Purchases</a:t>
                      </a:r>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AU" dirty="0" smtClean="0"/>
                        <a:t>15</a:t>
                      </a: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12.00</a:t>
                      </a:r>
                      <a:endParaRPr lang="en-AU" dirty="0"/>
                    </a:p>
                  </a:txBody>
                  <a:tcPr>
                    <a:lnT w="19050" cap="flat" cmpd="sng" algn="ctr">
                      <a:solidFill>
                        <a:schemeClr val="tx1"/>
                      </a:solidFill>
                      <a:prstDash val="solid"/>
                      <a:round/>
                      <a:headEnd type="none" w="med" len="med"/>
                      <a:tailEnd type="none" w="med" len="med"/>
                    </a:lnT>
                  </a:tcPr>
                </a:tc>
                <a:tc>
                  <a:txBody>
                    <a:bodyPr/>
                    <a:lstStyle/>
                    <a:p>
                      <a:r>
                        <a:rPr lang="en-AU" dirty="0" smtClean="0"/>
                        <a:t>180.00</a:t>
                      </a:r>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en-AU" dirty="0"/>
                    </a:p>
                  </a:txBody>
                  <a:tcPr>
                    <a:lnT w="19050" cap="flat" cmpd="sng" algn="ctr">
                      <a:solidFill>
                        <a:schemeClr val="tx1"/>
                      </a:solidFill>
                      <a:prstDash val="solid"/>
                      <a:round/>
                      <a:headEnd type="none" w="med" len="med"/>
                      <a:tailEnd type="none" w="med" len="med"/>
                    </a:lnT>
                  </a:tcPr>
                </a:tc>
                <a:tc>
                  <a:txBody>
                    <a:bodyPr/>
                    <a:lstStyle/>
                    <a:p>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AU" dirty="0" smtClean="0"/>
                        <a:t>2</a:t>
                      </a: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10.00</a:t>
                      </a:r>
                      <a:endParaRPr lang="en-AU" dirty="0"/>
                    </a:p>
                  </a:txBody>
                  <a:tcPr>
                    <a:lnT w="19050" cap="flat" cmpd="sng" algn="ctr">
                      <a:solidFill>
                        <a:schemeClr val="tx1"/>
                      </a:solidFill>
                      <a:prstDash val="solid"/>
                      <a:round/>
                      <a:headEnd type="none" w="med" len="med"/>
                      <a:tailEnd type="none" w="med" len="med"/>
                    </a:lnT>
                  </a:tcPr>
                </a:tc>
                <a:tc>
                  <a:txBody>
                    <a:bodyPr/>
                    <a:lstStyle/>
                    <a:p>
                      <a:r>
                        <a:rPr lang="en-AU" dirty="0" smtClean="0"/>
                        <a:t>20.00</a:t>
                      </a:r>
                      <a:endParaRPr lang="en-AU" dirty="0"/>
                    </a:p>
                  </a:txBody>
                  <a:tcP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330912">
                <a:tc>
                  <a:txBody>
                    <a:bodyPr/>
                    <a:lstStyle/>
                    <a:p>
                      <a:endParaRPr lang="en-AU"/>
                    </a:p>
                  </a:txBody>
                  <a:tcPr>
                    <a:lnL w="38100" cap="flat" cmpd="sng" algn="ctr">
                      <a:solidFill>
                        <a:schemeClr val="tx1"/>
                      </a:solidFill>
                      <a:prstDash val="solid"/>
                      <a:round/>
                      <a:headEnd type="none" w="med" len="med"/>
                      <a:tailEnd type="none" w="med" len="med"/>
                    </a:lnL>
                  </a:tcPr>
                </a:tc>
                <a:tc>
                  <a:txBody>
                    <a:bodyPr/>
                    <a:lstStyle/>
                    <a:p>
                      <a:endParaRPr lang="en-AU" dirty="0"/>
                    </a:p>
                  </a:txBody>
                  <a:tcPr>
                    <a:lnR w="28575" cap="flat" cmpd="sng" algn="ctr">
                      <a:solidFill>
                        <a:schemeClr val="tx1"/>
                      </a:solidFill>
                      <a:prstDash val="solid"/>
                      <a:round/>
                      <a:headEnd type="none" w="med" len="med"/>
                      <a:tailEnd type="none" w="med" len="med"/>
                    </a:lnR>
                  </a:tcPr>
                </a:tc>
                <a:tc>
                  <a:txBody>
                    <a:bodyPr/>
                    <a:lstStyle/>
                    <a:p>
                      <a:endParaRPr lang="en-AU"/>
                    </a:p>
                  </a:txBody>
                  <a:tcPr>
                    <a:lnL w="28575" cap="flat" cmpd="sng" algn="ctr">
                      <a:solidFill>
                        <a:schemeClr val="tx1"/>
                      </a:solidFill>
                      <a:prstDash val="solid"/>
                      <a:round/>
                      <a:headEnd type="none" w="med" len="med"/>
                      <a:tailEnd type="none" w="med" len="med"/>
                    </a:lnL>
                  </a:tcPr>
                </a:tc>
                <a:tc>
                  <a:txBody>
                    <a:bodyPr/>
                    <a:lstStyle/>
                    <a:p>
                      <a:endParaRPr lang="en-AU"/>
                    </a:p>
                  </a:txBody>
                  <a:tcPr/>
                </a:tc>
                <a:tc>
                  <a:txBody>
                    <a:bodyPr/>
                    <a:lstStyle/>
                    <a:p>
                      <a:endParaRPr lang="en-AU" dirty="0"/>
                    </a:p>
                  </a:txBody>
                  <a:tcPr>
                    <a:lnR w="28575" cap="flat" cmpd="sng" algn="ctr">
                      <a:solidFill>
                        <a:schemeClr val="tx1"/>
                      </a:solidFill>
                      <a:prstDash val="solid"/>
                      <a:round/>
                      <a:headEnd type="none" w="med" len="med"/>
                      <a:tailEnd type="none" w="med" len="med"/>
                    </a:lnR>
                  </a:tcPr>
                </a:tc>
                <a:tc>
                  <a:txBody>
                    <a:bodyPr/>
                    <a:lstStyle/>
                    <a:p>
                      <a:pPr algn="ctr"/>
                      <a:endParaRPr lang="en-AU" dirty="0"/>
                    </a:p>
                  </a:txBody>
                  <a:tcPr>
                    <a:lnL w="28575" cap="flat" cmpd="sng" algn="ctr">
                      <a:solidFill>
                        <a:schemeClr val="tx1"/>
                      </a:solidFill>
                      <a:prstDash val="solid"/>
                      <a:round/>
                      <a:headEnd type="none" w="med" len="med"/>
                      <a:tailEnd type="none" w="med" len="med"/>
                    </a:lnL>
                  </a:tcPr>
                </a:tc>
                <a:tc>
                  <a:txBody>
                    <a:bodyPr/>
                    <a:lstStyle/>
                    <a:p>
                      <a:endParaRPr lang="en-AU"/>
                    </a:p>
                  </a:txBody>
                  <a:tcPr/>
                </a:tc>
                <a:tc>
                  <a:txBody>
                    <a:bodyPr/>
                    <a:lstStyle/>
                    <a:p>
                      <a:endParaRPr lang="en-AU" dirty="0"/>
                    </a:p>
                  </a:txBody>
                  <a:tcPr>
                    <a:lnR w="28575" cap="flat" cmpd="sng" algn="ctr">
                      <a:solidFill>
                        <a:schemeClr val="tx1"/>
                      </a:solidFill>
                      <a:prstDash val="solid"/>
                      <a:round/>
                      <a:headEnd type="none" w="med" len="med"/>
                      <a:tailEnd type="none" w="med" len="med"/>
                    </a:lnR>
                  </a:tcPr>
                </a:tc>
                <a:tc>
                  <a:txBody>
                    <a:bodyPr/>
                    <a:lstStyle/>
                    <a:p>
                      <a:pPr algn="ctr"/>
                      <a:r>
                        <a:rPr lang="en-AU" dirty="0" smtClean="0"/>
                        <a:t>12</a:t>
                      </a:r>
                      <a:endParaRPr lang="en-AU" dirty="0"/>
                    </a:p>
                  </a:txBody>
                  <a:tcPr>
                    <a:lnL w="28575" cap="flat" cmpd="sng" algn="ctr">
                      <a:solidFill>
                        <a:schemeClr val="tx1"/>
                      </a:solidFill>
                      <a:prstDash val="solid"/>
                      <a:round/>
                      <a:headEnd type="none" w="med" len="med"/>
                      <a:tailEnd type="none" w="med" len="med"/>
                    </a:lnL>
                  </a:tcPr>
                </a:tc>
                <a:tc>
                  <a:txBody>
                    <a:bodyPr/>
                    <a:lstStyle/>
                    <a:p>
                      <a:r>
                        <a:rPr lang="en-AU" dirty="0" smtClean="0"/>
                        <a:t>11.00</a:t>
                      </a:r>
                      <a:endParaRPr lang="en-AU" dirty="0"/>
                    </a:p>
                  </a:txBody>
                  <a:tcPr/>
                </a:tc>
                <a:tc>
                  <a:txBody>
                    <a:bodyPr/>
                    <a:lstStyle/>
                    <a:p>
                      <a:r>
                        <a:rPr lang="en-AU" dirty="0" smtClean="0"/>
                        <a:t>132.00</a:t>
                      </a:r>
                      <a:endParaRPr lang="en-AU" dirty="0"/>
                    </a:p>
                  </a:txBody>
                  <a:tcPr>
                    <a:lnR w="38100" cap="flat" cmpd="sng" algn="ctr">
                      <a:solidFill>
                        <a:schemeClr val="tx1"/>
                      </a:solidFill>
                      <a:prstDash val="solid"/>
                      <a:round/>
                      <a:headEnd type="none" w="med" len="med"/>
                      <a:tailEnd type="none" w="med" len="med"/>
                    </a:lnR>
                  </a:tcPr>
                </a:tc>
              </a:tr>
              <a:tr h="330912">
                <a:tc>
                  <a:txBody>
                    <a:bodyPr/>
                    <a:lstStyle/>
                    <a:p>
                      <a:endParaRPr lang="en-AU" dirty="0"/>
                    </a:p>
                  </a:txBody>
                  <a:tcPr>
                    <a:lnL w="381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AU" dirty="0" smtClean="0"/>
                        <a:t>15</a:t>
                      </a: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en-AU" dirty="0" smtClean="0"/>
                        <a:t>12.00</a:t>
                      </a:r>
                      <a:endParaRPr lang="en-AU" dirty="0"/>
                    </a:p>
                  </a:txBody>
                  <a:tcPr>
                    <a:lnB w="19050" cap="flat" cmpd="sng" algn="ctr">
                      <a:solidFill>
                        <a:schemeClr val="tx1"/>
                      </a:solidFill>
                      <a:prstDash val="solid"/>
                      <a:round/>
                      <a:headEnd type="none" w="med" len="med"/>
                      <a:tailEnd type="none" w="med" len="med"/>
                    </a:lnB>
                  </a:tcPr>
                </a:tc>
                <a:tc>
                  <a:txBody>
                    <a:bodyPr/>
                    <a:lstStyle/>
                    <a:p>
                      <a:r>
                        <a:rPr lang="en-AU" dirty="0" smtClean="0"/>
                        <a:t>180.00</a:t>
                      </a:r>
                      <a:endParaRPr lang="en-AU" dirty="0"/>
                    </a:p>
                  </a:txBody>
                  <a:tcPr>
                    <a:lnR w="381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r>
              <a:tr h="372899">
                <a:tc>
                  <a:txBody>
                    <a:bodyPr/>
                    <a:lstStyle/>
                    <a:p>
                      <a:r>
                        <a:rPr lang="en-AU" dirty="0" smtClean="0"/>
                        <a:t>12/1</a:t>
                      </a:r>
                      <a:endParaRPr lang="en-AU" dirty="0"/>
                    </a:p>
                  </a:txBody>
                  <a:tcP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Sales</a:t>
                      </a:r>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endParaRPr lang="en-AU" dirty="0"/>
                    </a:p>
                  </a:txBody>
                  <a:tcPr>
                    <a:lnT w="19050" cap="flat" cmpd="sng" algn="ctr">
                      <a:solidFill>
                        <a:schemeClr val="tx1"/>
                      </a:solidFill>
                      <a:prstDash val="solid"/>
                      <a:round/>
                      <a:headEnd type="none" w="med" len="med"/>
                      <a:tailEnd type="none" w="med" len="med"/>
                    </a:lnT>
                  </a:tcPr>
                </a:tc>
                <a:tc>
                  <a:txBody>
                    <a:bodyPr/>
                    <a:lstStyle/>
                    <a:p>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AU" dirty="0" smtClean="0"/>
                        <a:t>2</a:t>
                      </a: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10.00</a:t>
                      </a:r>
                      <a:endParaRPr lang="en-AU" dirty="0"/>
                    </a:p>
                  </a:txBody>
                  <a:tcPr>
                    <a:lnT w="19050" cap="flat" cmpd="sng" algn="ctr">
                      <a:solidFill>
                        <a:schemeClr val="tx1"/>
                      </a:solidFill>
                      <a:prstDash val="solid"/>
                      <a:round/>
                      <a:headEnd type="none" w="med" len="med"/>
                      <a:tailEnd type="none" w="med" len="med"/>
                    </a:lnT>
                  </a:tcPr>
                </a:tc>
                <a:tc>
                  <a:txBody>
                    <a:bodyPr/>
                    <a:lstStyle/>
                    <a:p>
                      <a:r>
                        <a:rPr lang="en-AU" dirty="0" smtClean="0"/>
                        <a:t>20.00</a:t>
                      </a:r>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en-AU" dirty="0" smtClean="0"/>
                        <a:t>4</a:t>
                      </a:r>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r>
                        <a:rPr lang="en-AU" dirty="0" smtClean="0"/>
                        <a:t>11.00</a:t>
                      </a:r>
                      <a:endParaRPr lang="en-AU" dirty="0"/>
                    </a:p>
                  </a:txBody>
                  <a:tcPr>
                    <a:lnT w="19050" cap="flat" cmpd="sng" algn="ctr">
                      <a:solidFill>
                        <a:schemeClr val="tx1"/>
                      </a:solidFill>
                      <a:prstDash val="solid"/>
                      <a:round/>
                      <a:headEnd type="none" w="med" len="med"/>
                      <a:tailEnd type="none" w="med" len="med"/>
                    </a:lnT>
                  </a:tcPr>
                </a:tc>
                <a:tc>
                  <a:txBody>
                    <a:bodyPr/>
                    <a:lstStyle/>
                    <a:p>
                      <a:r>
                        <a:rPr lang="en-AU" dirty="0" smtClean="0"/>
                        <a:t>44.00</a:t>
                      </a:r>
                      <a:endParaRPr lang="en-AU" dirty="0"/>
                    </a:p>
                  </a:txBody>
                  <a:tcP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r>
              <a:tr h="330912">
                <a:tc>
                  <a:txBody>
                    <a:bodyPr/>
                    <a:lstStyle/>
                    <a:p>
                      <a:endParaRPr lang="en-AU" dirty="0"/>
                    </a:p>
                  </a:txBody>
                  <a:tcPr>
                    <a:lnL w="3810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endParaRPr lang="en-AU" dirty="0"/>
                    </a:p>
                  </a:txBody>
                  <a:tcPr>
                    <a:lnB w="1905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AU" dirty="0" smtClean="0"/>
                        <a:t>8</a:t>
                      </a: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en-AU" dirty="0" smtClean="0"/>
                        <a:t>11.00</a:t>
                      </a:r>
                      <a:endParaRPr lang="en-AU" dirty="0"/>
                    </a:p>
                  </a:txBody>
                  <a:tcPr>
                    <a:lnB w="19050" cap="flat" cmpd="sng" algn="ctr">
                      <a:solidFill>
                        <a:schemeClr val="tx1"/>
                      </a:solidFill>
                      <a:prstDash val="solid"/>
                      <a:round/>
                      <a:headEnd type="none" w="med" len="med"/>
                      <a:tailEnd type="none" w="med" len="med"/>
                    </a:lnB>
                  </a:tcPr>
                </a:tc>
                <a:tc>
                  <a:txBody>
                    <a:bodyPr/>
                    <a:lstStyle/>
                    <a:p>
                      <a:r>
                        <a:rPr lang="en-AU" dirty="0" smtClean="0"/>
                        <a:t>88.00</a:t>
                      </a:r>
                      <a:endParaRPr lang="en-AU" dirty="0"/>
                    </a:p>
                  </a:txBody>
                  <a:tcPr>
                    <a:lnR w="28575"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AU" dirty="0" smtClean="0"/>
                        <a:t>15</a:t>
                      </a:r>
                      <a:endParaRPr lang="en-AU" dirty="0"/>
                    </a:p>
                  </a:txBody>
                  <a:tcPr>
                    <a:lnL w="28575"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r>
                        <a:rPr lang="en-AU" dirty="0" smtClean="0"/>
                        <a:t>12.00</a:t>
                      </a:r>
                      <a:endParaRPr lang="en-AU" dirty="0"/>
                    </a:p>
                  </a:txBody>
                  <a:tcPr>
                    <a:lnB w="19050" cap="flat" cmpd="sng" algn="ctr">
                      <a:solidFill>
                        <a:schemeClr val="tx1"/>
                      </a:solidFill>
                      <a:prstDash val="solid"/>
                      <a:round/>
                      <a:headEnd type="none" w="med" len="med"/>
                      <a:tailEnd type="none" w="med" len="med"/>
                    </a:lnB>
                  </a:tcPr>
                </a:tc>
                <a:tc>
                  <a:txBody>
                    <a:bodyPr/>
                    <a:lstStyle/>
                    <a:p>
                      <a:r>
                        <a:rPr lang="en-AU" dirty="0" smtClean="0"/>
                        <a:t>180.00</a:t>
                      </a:r>
                      <a:endParaRPr lang="en-AU" dirty="0"/>
                    </a:p>
                  </a:txBody>
                  <a:tcPr>
                    <a:lnR w="381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r>
              <a:tr h="579095">
                <a:tc>
                  <a:txBody>
                    <a:bodyPr/>
                    <a:lstStyle/>
                    <a:p>
                      <a:endParaRPr lang="en-AU" dirty="0"/>
                    </a:p>
                  </a:txBody>
                  <a:tcP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dirty="0"/>
                    </a:p>
                  </a:txBody>
                  <a:tcP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dirty="0"/>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dirty="0"/>
                    </a:p>
                  </a:txBody>
                  <a:tcP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dirty="0"/>
                    </a:p>
                  </a:txBody>
                  <a:tcPr>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a:p>
                  </a:txBody>
                  <a:tcP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AU" dirty="0"/>
                    </a:p>
                  </a:txBody>
                  <a:tcP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AU" b="1" dirty="0" smtClean="0"/>
                        <a:t>224.00</a:t>
                      </a:r>
                      <a:endParaRPr lang="en-AU" b="1" dirty="0"/>
                    </a:p>
                  </a:txBody>
                  <a:tcP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50759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0262054"/>
              </p:ext>
            </p:extLst>
          </p:nvPr>
        </p:nvGraphicFramePr>
        <p:xfrm>
          <a:off x="1518559" y="2781459"/>
          <a:ext cx="7625440" cy="2133600"/>
        </p:xfrm>
        <a:graphic>
          <a:graphicData uri="http://schemas.openxmlformats.org/drawingml/2006/table">
            <a:tbl>
              <a:tblPr>
                <a:tableStyleId>{5C22544A-7EE6-4342-B048-85BDC9FD1C3A}</a:tableStyleId>
              </a:tblPr>
              <a:tblGrid>
                <a:gridCol w="1525088"/>
                <a:gridCol w="1525088"/>
                <a:gridCol w="1525088"/>
                <a:gridCol w="1525088"/>
                <a:gridCol w="1525088"/>
              </a:tblGrid>
              <a:tr h="0">
                <a:tc>
                  <a:txBody>
                    <a:bodyPr/>
                    <a:lstStyle/>
                    <a:p>
                      <a:pPr algn="just" fontAlgn="base">
                        <a:spcAft>
                          <a:spcPts val="0"/>
                        </a:spcAft>
                        <a:tabLst>
                          <a:tab pos="685800" algn="l"/>
                          <a:tab pos="914400" algn="l"/>
                          <a:tab pos="5029200" algn="r"/>
                          <a:tab pos="457200" algn="r"/>
                          <a:tab pos="685800" algn="l"/>
                          <a:tab pos="914400" algn="l"/>
                          <a:tab pos="5029200" algn="r"/>
                        </a:tabLst>
                      </a:pPr>
                      <a:r>
                        <a:rPr lang="en-GB" sz="2000" dirty="0">
                          <a:effectLst/>
                        </a:rPr>
                        <a:t>May	1</a:t>
                      </a:r>
                      <a:endParaRPr lang="en-GB" sz="2400" dirty="0">
                        <a:effectLst/>
                      </a:endParaRPr>
                    </a:p>
                    <a:p>
                      <a:pPr algn="just" fontAlgn="base">
                        <a:spcAft>
                          <a:spcPts val="0"/>
                        </a:spcAft>
                        <a:tabLst>
                          <a:tab pos="685800" algn="l"/>
                          <a:tab pos="914400" algn="l"/>
                          <a:tab pos="5029200" algn="r"/>
                          <a:tab pos="457200" algn="r"/>
                          <a:tab pos="685800" algn="l"/>
                          <a:tab pos="914400" algn="l"/>
                          <a:tab pos="5029200" algn="r"/>
                        </a:tabLst>
                      </a:pPr>
                      <a:r>
                        <a:rPr lang="en-GB" sz="2000" dirty="0">
                          <a:effectLst/>
                        </a:rPr>
                        <a:t>	3</a:t>
                      </a:r>
                      <a:endParaRPr lang="en-GB" sz="2400" dirty="0">
                        <a:effectLst/>
                      </a:endParaRPr>
                    </a:p>
                    <a:p>
                      <a:pPr algn="just" fontAlgn="base">
                        <a:spcAft>
                          <a:spcPts val="0"/>
                        </a:spcAft>
                        <a:tabLst>
                          <a:tab pos="685800" algn="l"/>
                          <a:tab pos="914400" algn="l"/>
                          <a:tab pos="5029200" algn="r"/>
                          <a:tab pos="457200" algn="r"/>
                          <a:tab pos="685800" algn="l"/>
                          <a:tab pos="914400" algn="l"/>
                          <a:tab pos="5029200" algn="r"/>
                        </a:tabLst>
                      </a:pPr>
                      <a:r>
                        <a:rPr lang="en-GB" sz="2000" dirty="0">
                          <a:effectLst/>
                        </a:rPr>
                        <a:t>	10</a:t>
                      </a:r>
                      <a:endParaRPr lang="en-GB" sz="2400" dirty="0">
                        <a:effectLst/>
                      </a:endParaRPr>
                    </a:p>
                    <a:p>
                      <a:pPr algn="just" fontAlgn="base">
                        <a:spcAft>
                          <a:spcPts val="0"/>
                        </a:spcAft>
                        <a:tabLst>
                          <a:tab pos="685800" algn="l"/>
                          <a:tab pos="914400" algn="l"/>
                          <a:tab pos="5029200" algn="r"/>
                          <a:tab pos="457200" algn="r"/>
                          <a:tab pos="685800" algn="l"/>
                          <a:tab pos="914400" algn="l"/>
                          <a:tab pos="5029200" algn="r"/>
                        </a:tabLst>
                      </a:pPr>
                      <a:r>
                        <a:rPr lang="en-GB" sz="2000" dirty="0">
                          <a:effectLst/>
                        </a:rPr>
                        <a:t>	12</a:t>
                      </a:r>
                      <a:endParaRPr lang="en-GB" sz="2400" dirty="0">
                        <a:effectLst/>
                      </a:endParaRPr>
                    </a:p>
                    <a:p>
                      <a:pPr algn="just" fontAlgn="base">
                        <a:spcAft>
                          <a:spcPts val="0"/>
                        </a:spcAft>
                        <a:tabLst>
                          <a:tab pos="685800" algn="l"/>
                          <a:tab pos="914400" algn="l"/>
                          <a:tab pos="5029200" algn="r"/>
                          <a:tab pos="457200" algn="r"/>
                          <a:tab pos="685800" algn="l"/>
                          <a:tab pos="914400" algn="l"/>
                          <a:tab pos="5029200" algn="r"/>
                        </a:tabLst>
                      </a:pPr>
                      <a:r>
                        <a:rPr lang="en-GB" sz="2000" dirty="0">
                          <a:effectLst/>
                        </a:rPr>
                        <a:t>	17</a:t>
                      </a:r>
                      <a:endParaRPr lang="en-GB" sz="2400" dirty="0">
                        <a:effectLst/>
                      </a:endParaRPr>
                    </a:p>
                    <a:p>
                      <a:pPr algn="just" fontAlgn="base">
                        <a:spcAft>
                          <a:spcPts val="0"/>
                        </a:spcAft>
                        <a:tabLst>
                          <a:tab pos="685800" algn="l"/>
                          <a:tab pos="914400" algn="l"/>
                          <a:tab pos="5029200" algn="r"/>
                          <a:tab pos="457200" algn="r"/>
                          <a:tab pos="685800" algn="l"/>
                          <a:tab pos="914400" algn="l"/>
                          <a:tab pos="5029200" algn="r"/>
                        </a:tabLst>
                      </a:pPr>
                      <a:r>
                        <a:rPr lang="en-GB" sz="2000" dirty="0">
                          <a:effectLst/>
                        </a:rPr>
                        <a:t>	25</a:t>
                      </a:r>
                      <a:endParaRPr lang="en-GB" sz="2400" dirty="0">
                        <a:effectLst/>
                        <a:latin typeface="Times New Roman" charset="0"/>
                        <a:ea typeface="Times New Roman" charset="0"/>
                      </a:endParaRPr>
                    </a:p>
                  </a:txBody>
                  <a:tcPr marL="68580" marR="68580" marT="0" marB="0"/>
                </a:tc>
                <a:tc>
                  <a:txBody>
                    <a:bodyPr/>
                    <a:lstStyle/>
                    <a:p>
                      <a:pPr marL="114300" indent="-114300" algn="just" fontAlgn="base">
                        <a:spcAft>
                          <a:spcPts val="0"/>
                        </a:spcAft>
                        <a:tabLst>
                          <a:tab pos="685800" algn="l"/>
                          <a:tab pos="914400" algn="l"/>
                          <a:tab pos="5029200" algn="r"/>
                        </a:tabLst>
                      </a:pPr>
                      <a:r>
                        <a:rPr lang="en-GB" sz="2000" dirty="0">
                          <a:effectLst/>
                        </a:rPr>
                        <a:t>Beginning Inventory</a:t>
                      </a:r>
                      <a:endParaRPr lang="en-GB" sz="2400" dirty="0">
                        <a:effectLst/>
                      </a:endParaRPr>
                    </a:p>
                    <a:p>
                      <a:pPr marL="114300" indent="-114300" algn="just" fontAlgn="base">
                        <a:spcAft>
                          <a:spcPts val="0"/>
                        </a:spcAft>
                        <a:tabLst>
                          <a:tab pos="685800" algn="l"/>
                          <a:tab pos="914400" algn="l"/>
                          <a:tab pos="5029200" algn="r"/>
                        </a:tabLst>
                      </a:pPr>
                      <a:r>
                        <a:rPr lang="en-GB" sz="2000" dirty="0">
                          <a:effectLst/>
                        </a:rPr>
                        <a:t>Purchased</a:t>
                      </a:r>
                      <a:endParaRPr lang="en-GB" sz="2400" dirty="0">
                        <a:effectLst/>
                      </a:endParaRPr>
                    </a:p>
                    <a:p>
                      <a:pPr marL="114300" indent="-114300" algn="just" fontAlgn="base">
                        <a:spcAft>
                          <a:spcPts val="0"/>
                        </a:spcAft>
                        <a:tabLst>
                          <a:tab pos="685800" algn="l"/>
                          <a:tab pos="914400" algn="l"/>
                          <a:tab pos="5029200" algn="r"/>
                        </a:tabLst>
                      </a:pPr>
                      <a:r>
                        <a:rPr lang="en-GB" sz="2000" dirty="0">
                          <a:effectLst/>
                        </a:rPr>
                        <a:t>Purchased</a:t>
                      </a:r>
                      <a:endParaRPr lang="en-GB" sz="2400" dirty="0">
                        <a:effectLst/>
                      </a:endParaRPr>
                    </a:p>
                    <a:p>
                      <a:pPr marL="114300" indent="-114300" algn="just" fontAlgn="base">
                        <a:spcAft>
                          <a:spcPts val="0"/>
                        </a:spcAft>
                        <a:tabLst>
                          <a:tab pos="685800" algn="l"/>
                          <a:tab pos="914400" algn="l"/>
                          <a:tab pos="5029200" algn="r"/>
                        </a:tabLst>
                      </a:pPr>
                      <a:r>
                        <a:rPr lang="en-GB" sz="2000" dirty="0">
                          <a:effectLst/>
                        </a:rPr>
                        <a:t>Sold</a:t>
                      </a:r>
                      <a:endParaRPr lang="en-GB" sz="2400" dirty="0">
                        <a:effectLst/>
                      </a:endParaRPr>
                    </a:p>
                    <a:p>
                      <a:pPr marL="114300" indent="-114300" algn="just" fontAlgn="base">
                        <a:spcAft>
                          <a:spcPts val="0"/>
                        </a:spcAft>
                        <a:tabLst>
                          <a:tab pos="685800" algn="l"/>
                          <a:tab pos="914400" algn="l"/>
                          <a:tab pos="5029200" algn="r"/>
                        </a:tabLst>
                      </a:pPr>
                      <a:r>
                        <a:rPr lang="en-GB" sz="2000" dirty="0">
                          <a:effectLst/>
                        </a:rPr>
                        <a:t>Sold</a:t>
                      </a:r>
                      <a:endParaRPr lang="en-GB" sz="2400" dirty="0">
                        <a:effectLst/>
                      </a:endParaRPr>
                    </a:p>
                    <a:p>
                      <a:pPr marL="114300" indent="-114300" algn="just" fontAlgn="base">
                        <a:spcAft>
                          <a:spcPts val="0"/>
                        </a:spcAft>
                        <a:tabLst>
                          <a:tab pos="685800" algn="l"/>
                          <a:tab pos="914400" algn="l"/>
                          <a:tab pos="5029200" algn="r"/>
                        </a:tabLst>
                      </a:pPr>
                      <a:r>
                        <a:rPr lang="en-GB" sz="2000" dirty="0">
                          <a:effectLst/>
                        </a:rPr>
                        <a:t>Sold</a:t>
                      </a:r>
                      <a:endParaRPr lang="en-GB" sz="2400" dirty="0">
                        <a:effectLst/>
                        <a:latin typeface="Times New Roman" charset="0"/>
                        <a:ea typeface="Times New Roman" charset="0"/>
                      </a:endParaRPr>
                    </a:p>
                  </a:txBody>
                  <a:tcPr marL="68580" marR="68580" marT="0" marB="0"/>
                </a:tc>
                <a:tc>
                  <a:txBody>
                    <a:bodyPr/>
                    <a:lstStyle/>
                    <a:p>
                      <a:pPr algn="r" fontAlgn="base">
                        <a:spcAft>
                          <a:spcPts val="0"/>
                        </a:spcAft>
                        <a:tabLst>
                          <a:tab pos="685800" algn="l"/>
                          <a:tab pos="914400" algn="l"/>
                          <a:tab pos="5029200" algn="r"/>
                        </a:tabLst>
                      </a:pPr>
                      <a:r>
                        <a:rPr lang="en-GB" sz="2000" dirty="0">
                          <a:effectLst/>
                        </a:rPr>
                        <a:t>80</a:t>
                      </a:r>
                      <a:endParaRPr lang="en-GB" sz="2400" dirty="0">
                        <a:effectLst/>
                      </a:endParaRPr>
                    </a:p>
                    <a:p>
                      <a:pPr algn="r" fontAlgn="base">
                        <a:spcAft>
                          <a:spcPts val="0"/>
                        </a:spcAft>
                        <a:tabLst>
                          <a:tab pos="685800" algn="l"/>
                          <a:tab pos="914400" algn="l"/>
                          <a:tab pos="5029200" algn="r"/>
                        </a:tabLst>
                      </a:pPr>
                      <a:r>
                        <a:rPr lang="en-GB" sz="2000" dirty="0">
                          <a:effectLst/>
                        </a:rPr>
                        <a:t>90</a:t>
                      </a:r>
                      <a:endParaRPr lang="en-GB" sz="2400" dirty="0">
                        <a:effectLst/>
                      </a:endParaRPr>
                    </a:p>
                    <a:p>
                      <a:pPr algn="r" fontAlgn="base">
                        <a:spcAft>
                          <a:spcPts val="0"/>
                        </a:spcAft>
                        <a:tabLst>
                          <a:tab pos="685800" algn="l"/>
                          <a:tab pos="914400" algn="l"/>
                          <a:tab pos="5029200" algn="r"/>
                        </a:tabLst>
                      </a:pPr>
                      <a:r>
                        <a:rPr lang="en-GB" sz="2000" dirty="0">
                          <a:effectLst/>
                        </a:rPr>
                        <a:t>110</a:t>
                      </a:r>
                      <a:endParaRPr lang="en-GB" sz="2400" dirty="0">
                        <a:effectLst/>
                      </a:endParaRPr>
                    </a:p>
                    <a:p>
                      <a:pPr algn="r" fontAlgn="base">
                        <a:spcAft>
                          <a:spcPts val="0"/>
                        </a:spcAft>
                        <a:tabLst>
                          <a:tab pos="685800" algn="l"/>
                          <a:tab pos="914400" algn="l"/>
                          <a:tab pos="5029200" algn="r"/>
                        </a:tabLst>
                      </a:pPr>
                      <a:r>
                        <a:rPr lang="en-GB" sz="2000" dirty="0">
                          <a:effectLst/>
                        </a:rPr>
                        <a:t>90</a:t>
                      </a:r>
                      <a:endParaRPr lang="en-GB" sz="2400" dirty="0">
                        <a:effectLst/>
                      </a:endParaRPr>
                    </a:p>
                    <a:p>
                      <a:pPr algn="r" fontAlgn="base">
                        <a:spcAft>
                          <a:spcPts val="0"/>
                        </a:spcAft>
                        <a:tabLst>
                          <a:tab pos="685800" algn="l"/>
                          <a:tab pos="914400" algn="l"/>
                          <a:tab pos="5029200" algn="r"/>
                        </a:tabLst>
                      </a:pPr>
                      <a:r>
                        <a:rPr lang="en-GB" sz="2000" dirty="0">
                          <a:effectLst/>
                        </a:rPr>
                        <a:t>80</a:t>
                      </a:r>
                      <a:endParaRPr lang="en-GB" sz="2400" dirty="0">
                        <a:effectLst/>
                      </a:endParaRPr>
                    </a:p>
                    <a:p>
                      <a:pPr algn="r" fontAlgn="base">
                        <a:spcAft>
                          <a:spcPts val="0"/>
                        </a:spcAft>
                        <a:tabLst>
                          <a:tab pos="685800" algn="l"/>
                          <a:tab pos="914400" algn="l"/>
                          <a:tab pos="5029200" algn="r"/>
                        </a:tabLst>
                      </a:pPr>
                      <a:r>
                        <a:rPr lang="en-GB" sz="2000" dirty="0">
                          <a:effectLst/>
                        </a:rPr>
                        <a:t>30</a:t>
                      </a:r>
                      <a:endParaRPr lang="en-GB" sz="2400" dirty="0">
                        <a:effectLst/>
                        <a:latin typeface="Times New Roman" charset="0"/>
                        <a:ea typeface="Times New Roman" charset="0"/>
                      </a:endParaRPr>
                    </a:p>
                  </a:txBody>
                  <a:tcPr marL="68580" marR="68580" marT="0" marB="0"/>
                </a:tc>
                <a:tc>
                  <a:txBody>
                    <a:bodyPr/>
                    <a:lstStyle/>
                    <a:p>
                      <a:pPr algn="just" fontAlgn="base">
                        <a:spcAft>
                          <a:spcPts val="0"/>
                        </a:spcAft>
                        <a:tabLst>
                          <a:tab pos="685800" algn="l"/>
                          <a:tab pos="914400" algn="l"/>
                          <a:tab pos="5029200" algn="r"/>
                        </a:tabLst>
                      </a:pPr>
                      <a:r>
                        <a:rPr lang="en-GB" sz="2000" dirty="0">
                          <a:effectLst/>
                        </a:rPr>
                        <a:t>units</a:t>
                      </a:r>
                      <a:endParaRPr lang="en-GB" sz="2400" dirty="0">
                        <a:effectLst/>
                      </a:endParaRPr>
                    </a:p>
                    <a:p>
                      <a:pPr algn="just" fontAlgn="base">
                        <a:spcAft>
                          <a:spcPts val="0"/>
                        </a:spcAft>
                        <a:tabLst>
                          <a:tab pos="685800" algn="l"/>
                          <a:tab pos="914400" algn="l"/>
                          <a:tab pos="5029200" algn="r"/>
                        </a:tabLst>
                      </a:pPr>
                      <a:r>
                        <a:rPr lang="en-GB" sz="2000" dirty="0">
                          <a:effectLst/>
                        </a:rPr>
                        <a:t>units</a:t>
                      </a:r>
                      <a:endParaRPr lang="en-GB" sz="2400" dirty="0">
                        <a:effectLst/>
                      </a:endParaRPr>
                    </a:p>
                    <a:p>
                      <a:pPr algn="just" fontAlgn="base">
                        <a:spcAft>
                          <a:spcPts val="0"/>
                        </a:spcAft>
                        <a:tabLst>
                          <a:tab pos="685800" algn="l"/>
                          <a:tab pos="914400" algn="l"/>
                          <a:tab pos="5029200" algn="r"/>
                        </a:tabLst>
                      </a:pPr>
                      <a:r>
                        <a:rPr lang="en-GB" sz="2000" dirty="0">
                          <a:effectLst/>
                        </a:rPr>
                        <a:t>units</a:t>
                      </a:r>
                      <a:endParaRPr lang="en-GB" sz="2400" dirty="0">
                        <a:effectLst/>
                      </a:endParaRPr>
                    </a:p>
                    <a:p>
                      <a:pPr algn="just" fontAlgn="base">
                        <a:spcAft>
                          <a:spcPts val="0"/>
                        </a:spcAft>
                        <a:tabLst>
                          <a:tab pos="685800" algn="l"/>
                          <a:tab pos="914400" algn="l"/>
                          <a:tab pos="5029200" algn="r"/>
                        </a:tabLst>
                      </a:pPr>
                      <a:r>
                        <a:rPr lang="en-GB" sz="2000" dirty="0">
                          <a:effectLst/>
                        </a:rPr>
                        <a:t>units</a:t>
                      </a:r>
                      <a:endParaRPr lang="en-GB" sz="2400" dirty="0">
                        <a:effectLst/>
                      </a:endParaRPr>
                    </a:p>
                    <a:p>
                      <a:pPr algn="just" fontAlgn="base">
                        <a:spcAft>
                          <a:spcPts val="0"/>
                        </a:spcAft>
                        <a:tabLst>
                          <a:tab pos="685800" algn="l"/>
                          <a:tab pos="914400" algn="l"/>
                          <a:tab pos="5029200" algn="r"/>
                        </a:tabLst>
                      </a:pPr>
                      <a:r>
                        <a:rPr lang="en-GB" sz="2000" dirty="0">
                          <a:effectLst/>
                        </a:rPr>
                        <a:t>units</a:t>
                      </a:r>
                      <a:endParaRPr lang="en-GB" sz="2400" dirty="0">
                        <a:effectLst/>
                      </a:endParaRPr>
                    </a:p>
                    <a:p>
                      <a:pPr algn="just" fontAlgn="base">
                        <a:spcAft>
                          <a:spcPts val="0"/>
                        </a:spcAft>
                        <a:tabLst>
                          <a:tab pos="685800" algn="l"/>
                          <a:tab pos="914400" algn="l"/>
                          <a:tab pos="5029200" algn="r"/>
                        </a:tabLst>
                      </a:pPr>
                      <a:r>
                        <a:rPr lang="en-GB" sz="2000" dirty="0">
                          <a:effectLst/>
                        </a:rPr>
                        <a:t>units</a:t>
                      </a:r>
                      <a:endParaRPr lang="en-GB" sz="2400" dirty="0">
                        <a:effectLst/>
                        <a:latin typeface="Times New Roman" charset="0"/>
                        <a:ea typeface="Times New Roman" charset="0"/>
                      </a:endParaRPr>
                    </a:p>
                  </a:txBody>
                  <a:tcPr marL="68580" marR="68580" marT="0" marB="0"/>
                </a:tc>
                <a:tc>
                  <a:txBody>
                    <a:bodyPr/>
                    <a:lstStyle/>
                    <a:p>
                      <a:pPr algn="just" fontAlgn="base">
                        <a:spcAft>
                          <a:spcPts val="0"/>
                        </a:spcAft>
                        <a:tabLst>
                          <a:tab pos="685800" algn="l"/>
                          <a:tab pos="914400" algn="l"/>
                          <a:tab pos="5029200" algn="r"/>
                        </a:tabLst>
                      </a:pPr>
                      <a:r>
                        <a:rPr lang="en-GB" sz="2000" dirty="0">
                          <a:effectLst/>
                        </a:rPr>
                        <a:t>@ $7</a:t>
                      </a:r>
                      <a:endParaRPr lang="en-GB" sz="2400" dirty="0">
                        <a:effectLst/>
                      </a:endParaRPr>
                    </a:p>
                    <a:p>
                      <a:pPr algn="just" fontAlgn="base">
                        <a:spcAft>
                          <a:spcPts val="0"/>
                        </a:spcAft>
                        <a:tabLst>
                          <a:tab pos="685800" algn="l"/>
                          <a:tab pos="914400" algn="l"/>
                          <a:tab pos="5029200" algn="r"/>
                        </a:tabLst>
                      </a:pPr>
                      <a:r>
                        <a:rPr lang="en-GB" sz="2000" dirty="0">
                          <a:effectLst/>
                        </a:rPr>
                        <a:t>@ $8</a:t>
                      </a:r>
                      <a:endParaRPr lang="en-GB" sz="2400" dirty="0">
                        <a:effectLst/>
                      </a:endParaRPr>
                    </a:p>
                    <a:p>
                      <a:pPr algn="just" fontAlgn="base">
                        <a:spcAft>
                          <a:spcPts val="0"/>
                        </a:spcAft>
                        <a:tabLst>
                          <a:tab pos="685800" algn="l"/>
                          <a:tab pos="914400" algn="l"/>
                          <a:tab pos="5029200" algn="r"/>
                        </a:tabLst>
                      </a:pPr>
                      <a:r>
                        <a:rPr lang="en-GB" sz="2000" dirty="0">
                          <a:effectLst/>
                        </a:rPr>
                        <a:t>@ $9</a:t>
                      </a:r>
                      <a:endParaRPr lang="en-GB" sz="2400" dirty="0">
                        <a:effectLst/>
                        <a:latin typeface="Times New Roman" charset="0"/>
                        <a:ea typeface="Times New Roman" charset="0"/>
                      </a:endParaRPr>
                    </a:p>
                  </a:txBody>
                  <a:tcPr marL="68580" marR="68580" marT="0" marB="0"/>
                </a:tc>
              </a:tr>
            </a:tbl>
          </a:graphicData>
        </a:graphic>
      </p:graphicFrame>
      <p:sp>
        <p:nvSpPr>
          <p:cNvPr id="4" name="Footer Placeholder 3"/>
          <p:cNvSpPr>
            <a:spLocks noGrp="1"/>
          </p:cNvSpPr>
          <p:nvPr>
            <p:ph type="ftr" sz="quarter" idx="11"/>
          </p:nvPr>
        </p:nvSpPr>
        <p:spPr/>
        <p:txBody>
          <a:bodyPr/>
          <a:lstStyle/>
          <a:p>
            <a:r>
              <a:rPr lang="en-AU" smtClean="0"/>
              <a:t>www.deakincollege.edu.au</a:t>
            </a:r>
            <a:endParaRPr lang="en-AU"/>
          </a:p>
        </p:txBody>
      </p:sp>
      <p:sp>
        <p:nvSpPr>
          <p:cNvPr id="6" name="Rectangle 1"/>
          <p:cNvSpPr>
            <a:spLocks noChangeArrowheads="1"/>
          </p:cNvSpPr>
          <p:nvPr/>
        </p:nvSpPr>
        <p:spPr bwMode="auto">
          <a:xfrm>
            <a:off x="122163" y="1270000"/>
            <a:ext cx="1236107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Arial" charset="0"/>
              </a:rPr>
              <a:t>The following information relates to the inventory of Gadgets Ltd during May:</a:t>
            </a:r>
            <a:endParaRPr kumimoji="0" lang="en-US" altLang="en-US" sz="28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Arial" charset="0"/>
              </a:rPr>
              <a:t>Gadgets Ltd uses a perpetual inventory system. Ignore GST.</a:t>
            </a:r>
            <a:endParaRPr kumimoji="0" lang="en-US" altLang="en-US" sz="2800" b="0" i="0" u="none" strike="noStrike" cap="none" normalizeH="0" baseline="0" dirty="0">
              <a:ln>
                <a:noFill/>
              </a:ln>
              <a:solidFill>
                <a:schemeClr val="tx1"/>
              </a:solidFill>
              <a:effectLst/>
              <a:latin typeface="Arial" charset="0"/>
            </a:endParaRPr>
          </a:p>
        </p:txBody>
      </p:sp>
      <p:sp>
        <p:nvSpPr>
          <p:cNvPr id="7" name="Rectangle 6"/>
          <p:cNvSpPr/>
          <p:nvPr/>
        </p:nvSpPr>
        <p:spPr>
          <a:xfrm>
            <a:off x="1398814" y="5012868"/>
            <a:ext cx="7875188" cy="1569660"/>
          </a:xfrm>
          <a:prstGeom prst="rect">
            <a:avLst/>
          </a:prstGeom>
        </p:spPr>
        <p:txBody>
          <a:bodyPr wrap="square">
            <a:spAutoFit/>
          </a:bodyPr>
          <a:lstStyle/>
          <a:p>
            <a:pPr>
              <a:tabLst>
                <a:tab pos="685800" algn="l"/>
                <a:tab pos="914400" algn="l"/>
                <a:tab pos="5029200" algn="r"/>
                <a:tab pos="685800" algn="l"/>
                <a:tab pos="914400" algn="l"/>
                <a:tab pos="2340610" algn="l"/>
                <a:tab pos="5029200" algn="r"/>
              </a:tabLst>
            </a:pPr>
            <a:r>
              <a:rPr lang="en-GB" sz="2400" b="1" i="1" dirty="0">
                <a:latin typeface="Calibri" charset="0"/>
                <a:ea typeface="Calibri" charset="0"/>
                <a:cs typeface="Calibri" charset="0"/>
              </a:rPr>
              <a:t>Required</a:t>
            </a:r>
            <a:endParaRPr lang="en-GB" sz="2800" dirty="0">
              <a:latin typeface="Calibri" charset="0"/>
              <a:ea typeface="Calibri" charset="0"/>
              <a:cs typeface="Calibri" charset="0"/>
            </a:endParaRPr>
          </a:p>
          <a:p>
            <a:pPr algn="just">
              <a:spcAft>
                <a:spcPts val="0"/>
              </a:spcAft>
              <a:tabLst>
                <a:tab pos="685800" algn="l"/>
                <a:tab pos="914400" algn="l"/>
                <a:tab pos="5029200" algn="r"/>
                <a:tab pos="457200" algn="l"/>
                <a:tab pos="914400" algn="l"/>
                <a:tab pos="2340610" algn="l"/>
                <a:tab pos="5029200" algn="r"/>
              </a:tabLst>
            </a:pPr>
            <a:r>
              <a:rPr lang="en-GB" sz="2400" i="1" dirty="0">
                <a:latin typeface="Calibri" charset="0"/>
                <a:ea typeface="Calibri" charset="0"/>
                <a:cs typeface="Calibri" charset="0"/>
              </a:rPr>
              <a:t>Determine the cost of the ending inventory (assuming there have been no stock losses) and the cost of sales, </a:t>
            </a:r>
            <a:r>
              <a:rPr lang="en-GB" sz="2400" i="1" dirty="0" smtClean="0">
                <a:latin typeface="Calibri" charset="0"/>
                <a:ea typeface="Calibri" charset="0"/>
                <a:cs typeface="Calibri" charset="0"/>
              </a:rPr>
              <a:t>using FIFO method</a:t>
            </a:r>
            <a:endParaRPr lang="en-GB" sz="2800" dirty="0">
              <a:effectLst/>
              <a:latin typeface="Calibri" charset="0"/>
              <a:ea typeface="Calibri" charset="0"/>
              <a:cs typeface="Calibri" charset="0"/>
            </a:endParaRPr>
          </a:p>
        </p:txBody>
      </p:sp>
    </p:spTree>
    <p:extLst>
      <p:ext uri="{BB962C8B-B14F-4D97-AF65-F5344CB8AC3E}">
        <p14:creationId xmlns:p14="http://schemas.microsoft.com/office/powerpoint/2010/main" val="68464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Stock card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4484235"/>
              </p:ext>
            </p:extLst>
          </p:nvPr>
        </p:nvGraphicFramePr>
        <p:xfrm>
          <a:off x="677334" y="1523937"/>
          <a:ext cx="9111342" cy="4517425"/>
        </p:xfrm>
        <a:graphic>
          <a:graphicData uri="http://schemas.openxmlformats.org/drawingml/2006/table">
            <a:tbl>
              <a:tblPr>
                <a:tableStyleId>{FABFCF23-3B69-468F-B69F-88F6DE6A72F2}</a:tableStyleId>
              </a:tblPr>
              <a:tblGrid>
                <a:gridCol w="644237"/>
                <a:gridCol w="1347849"/>
                <a:gridCol w="670758"/>
                <a:gridCol w="650372"/>
                <a:gridCol w="828303"/>
                <a:gridCol w="644237"/>
                <a:gridCol w="736269"/>
                <a:gridCol w="1054299"/>
                <a:gridCol w="694344"/>
                <a:gridCol w="736269"/>
                <a:gridCol w="1104405"/>
              </a:tblGrid>
              <a:tr h="325094">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8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a:effectLst/>
                        </a:rPr>
                        <a:t>Purchases</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a:effectLst/>
                        </a:rPr>
                        <a:t>Sales</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a:effectLst/>
                        </a:rPr>
                        <a:t>Balance</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50190">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Date</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Explanation</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Units</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Unit Cost</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Total Cost</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Unit</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Unit Cost</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Total Cost</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Units</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Unit Cost</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Total Cost</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92586">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a:effectLst/>
                        </a:rPr>
                        <a:t>1/5</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Beg. Invent.</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5170">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3/5</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8277">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a:effectLst/>
                        </a:rPr>
                        <a:t>10/5</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86">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a:effectLst/>
                        </a:rPr>
                        <a:t>12/5</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86">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a:effectLst/>
                        </a:rPr>
                        <a:t>17/5</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86">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a:effectLst/>
                        </a:rPr>
                        <a:t>25/5</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586">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6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5094">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8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100"/>
                        </a:spcBef>
                        <a:spcAft>
                          <a:spcPts val="100"/>
                        </a:spcAft>
                        <a:tabLst>
                          <a:tab pos="685800" algn="l"/>
                          <a:tab pos="914400" algn="l"/>
                          <a:tab pos="5029200" algn="r"/>
                          <a:tab pos="457200" algn="l"/>
                          <a:tab pos="914400" algn="l"/>
                          <a:tab pos="2340610" algn="l"/>
                          <a:tab pos="5029200" algn="r"/>
                        </a:tabLst>
                      </a:pPr>
                      <a:r>
                        <a:rPr lang="en-GB" sz="18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a:effectLst/>
                        </a:rPr>
                        <a:t> </a:t>
                      </a:r>
                      <a:endParaRPr lang="en-GB" sz="280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Bef>
                          <a:spcPts val="100"/>
                        </a:spcBef>
                        <a:spcAft>
                          <a:spcPts val="100"/>
                        </a:spcAft>
                        <a:tabLst>
                          <a:tab pos="685800" algn="l"/>
                          <a:tab pos="914400" algn="l"/>
                          <a:tab pos="5029200" algn="r"/>
                          <a:tab pos="457200" algn="l"/>
                          <a:tab pos="914400" algn="l"/>
                          <a:tab pos="2340610" algn="l"/>
                          <a:tab pos="5029200" algn="r"/>
                        </a:tabLst>
                      </a:pPr>
                      <a:r>
                        <a:rPr lang="en-GB" sz="1800" dirty="0">
                          <a:effectLst/>
                        </a:rPr>
                        <a:t> </a:t>
                      </a:r>
                      <a:endParaRPr lang="en-GB" sz="2800" dirty="0">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907754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Tutorial</a:t>
            </a:r>
            <a:endParaRPr lang="en-AU" dirty="0"/>
          </a:p>
        </p:txBody>
      </p:sp>
      <p:sp>
        <p:nvSpPr>
          <p:cNvPr id="3" name="Content Placeholder 2"/>
          <p:cNvSpPr>
            <a:spLocks noGrp="1"/>
          </p:cNvSpPr>
          <p:nvPr>
            <p:ph idx="1"/>
          </p:nvPr>
        </p:nvSpPr>
        <p:spPr>
          <a:xfrm>
            <a:off x="677334" y="1930400"/>
            <a:ext cx="8596668" cy="601785"/>
          </a:xfrm>
        </p:spPr>
        <p:txBody>
          <a:bodyPr/>
          <a:lstStyle/>
          <a:p>
            <a:r>
              <a:rPr lang="en-AU" dirty="0" smtClean="0"/>
              <a:t>Multi Choice Questions</a:t>
            </a:r>
          </a:p>
          <a:p>
            <a:endParaRPr lang="en-AU" dirty="0"/>
          </a:p>
        </p:txBody>
      </p:sp>
      <p:sp>
        <p:nvSpPr>
          <p:cNvPr id="4" name="Footer Placeholder 3"/>
          <p:cNvSpPr>
            <a:spLocks noGrp="1"/>
          </p:cNvSpPr>
          <p:nvPr>
            <p:ph type="ftr" sz="quarter" idx="11"/>
          </p:nvPr>
        </p:nvSpPr>
        <p:spPr/>
        <p:txBody>
          <a:bodyPr/>
          <a:lstStyle/>
          <a:p>
            <a:r>
              <a:rPr lang="en-AU" dirty="0" smtClean="0"/>
              <a:t>www.deakincollege.edu.au</a:t>
            </a:r>
            <a:endParaRPr lang="en-AU" dirty="0"/>
          </a:p>
        </p:txBody>
      </p:sp>
      <p:sp>
        <p:nvSpPr>
          <p:cNvPr id="7" name="Rectangle 6"/>
          <p:cNvSpPr/>
          <p:nvPr/>
        </p:nvSpPr>
        <p:spPr>
          <a:xfrm>
            <a:off x="677332" y="2412710"/>
            <a:ext cx="9240389" cy="2677656"/>
          </a:xfrm>
          <a:prstGeom prst="rect">
            <a:avLst/>
          </a:prstGeom>
        </p:spPr>
        <p:txBody>
          <a:bodyPr wrap="square">
            <a:spAutoFit/>
          </a:bodyPr>
          <a:lstStyle/>
          <a:p>
            <a:pPr algn="just">
              <a:spcBef>
                <a:spcPts val="600"/>
              </a:spcBef>
              <a:spcAft>
                <a:spcPts val="0"/>
              </a:spcAft>
              <a:tabLst>
                <a:tab pos="685800" algn="l"/>
                <a:tab pos="914400" algn="l"/>
                <a:tab pos="5029200" algn="r"/>
              </a:tabLst>
            </a:pPr>
            <a:r>
              <a:rPr lang="en-US" sz="2400" b="1" dirty="0">
                <a:latin typeface="Univers (WN)"/>
                <a:cs typeface="Times New Roman" panose="02020603050405020304" pitchFamily="18" charset="0"/>
              </a:rPr>
              <a:t>Task 1 </a:t>
            </a:r>
            <a:r>
              <a:rPr lang="en-US" sz="2400" dirty="0">
                <a:latin typeface="Arial" panose="020B0604020202020204" pitchFamily="34" charset="0"/>
                <a:cs typeface="Times New Roman" panose="02020603050405020304" pitchFamily="18" charset="0"/>
              </a:rPr>
              <a:t>Suppose Kmart buys $185 800 worth of </a:t>
            </a:r>
            <a:r>
              <a:rPr lang="en-US" sz="2400" dirty="0" err="1">
                <a:latin typeface="Arial" panose="020B0604020202020204" pitchFamily="34" charset="0"/>
                <a:cs typeface="Times New Roman" panose="02020603050405020304" pitchFamily="18" charset="0"/>
              </a:rPr>
              <a:t>MegoBlock</a:t>
            </a:r>
            <a:r>
              <a:rPr lang="en-US" sz="2400" dirty="0">
                <a:latin typeface="Arial" panose="020B0604020202020204" pitchFamily="34" charset="0"/>
                <a:cs typeface="Times New Roman" panose="02020603050405020304" pitchFamily="18" charset="0"/>
              </a:rPr>
              <a:t> toys on credit terms of 2/10, n/30. Some of the goods are damaged in shipment, so Kmart returns $18 530 of the goods to </a:t>
            </a:r>
            <a:r>
              <a:rPr lang="en-US" sz="2400" dirty="0" err="1">
                <a:latin typeface="Arial" panose="020B0604020202020204" pitchFamily="34" charset="0"/>
                <a:cs typeface="Times New Roman" panose="02020603050405020304" pitchFamily="18" charset="0"/>
              </a:rPr>
              <a:t>MegoBlock</a:t>
            </a:r>
            <a:r>
              <a:rPr lang="en-US" sz="2400" dirty="0">
                <a:latin typeface="Arial" panose="020B0604020202020204" pitchFamily="34" charset="0"/>
                <a:cs typeface="Times New Roman" panose="02020603050405020304" pitchFamily="18" charset="0"/>
              </a:rPr>
              <a:t>. All amounts are inclusive of GST.</a:t>
            </a:r>
            <a:endParaRPr lang="en-AU" sz="2400" b="1" dirty="0">
              <a:latin typeface="Univers (WN)"/>
              <a:cs typeface="Times New Roman" panose="02020603050405020304" pitchFamily="18" charset="0"/>
            </a:endParaRPr>
          </a:p>
          <a:p>
            <a:pPr>
              <a:spcAft>
                <a:spcPts val="0"/>
              </a:spcAft>
            </a:pPr>
            <a:r>
              <a:rPr lang="en-AU" sz="2400" b="1" i="1" dirty="0">
                <a:latin typeface="Arial" panose="020B0604020202020204" pitchFamily="34" charset="0"/>
                <a:ea typeface="SimSun" panose="02010600030101010101" pitchFamily="2" charset="-122"/>
              </a:rPr>
              <a:t>Requirement  </a:t>
            </a:r>
            <a:r>
              <a:rPr lang="en-AU" sz="2400" dirty="0">
                <a:latin typeface="Arial" panose="020B0604020202020204" pitchFamily="34" charset="0"/>
                <a:ea typeface="SimSun" panose="02010600030101010101" pitchFamily="2" charset="-122"/>
              </a:rPr>
              <a:t>How much must Kmart pay </a:t>
            </a:r>
            <a:r>
              <a:rPr lang="en-AU" sz="2400" dirty="0" err="1">
                <a:latin typeface="Arial" panose="020B0604020202020204" pitchFamily="34" charset="0"/>
                <a:ea typeface="SimSun" panose="02010600030101010101" pitchFamily="2" charset="-122"/>
              </a:rPr>
              <a:t>MegoBlock</a:t>
            </a:r>
            <a:r>
              <a:rPr lang="en-AU" sz="2400" dirty="0">
                <a:latin typeface="Arial" panose="020B0604020202020204" pitchFamily="34" charset="0"/>
                <a:ea typeface="SimSun" panose="02010600030101010101" pitchFamily="2" charset="-122"/>
              </a:rPr>
              <a:t>: </a:t>
            </a:r>
            <a:endParaRPr lang="en-AU" sz="2400" dirty="0">
              <a:latin typeface="Times New Roman" panose="02020603050405020304" pitchFamily="18" charset="0"/>
              <a:ea typeface="SimSun" panose="02010600030101010101" pitchFamily="2" charset="-122"/>
            </a:endParaRPr>
          </a:p>
          <a:p>
            <a:pPr marL="342900" lvl="0" indent="-342900">
              <a:spcAft>
                <a:spcPts val="0"/>
              </a:spcAft>
              <a:buFont typeface="+mj-lt"/>
              <a:buAutoNum type="alphaLcPeriod"/>
            </a:pPr>
            <a:r>
              <a:rPr lang="en-AU" sz="2400" dirty="0">
                <a:latin typeface="Arial" panose="020B0604020202020204" pitchFamily="34" charset="0"/>
                <a:ea typeface="SimSun" panose="02010600030101010101" pitchFamily="2" charset="-122"/>
              </a:rPr>
              <a:t>after the discount period?</a:t>
            </a:r>
            <a:endParaRPr lang="en-AU" sz="2400" dirty="0">
              <a:latin typeface="Times New Roman" panose="02020603050405020304" pitchFamily="18" charset="0"/>
              <a:ea typeface="SimSun" panose="02010600030101010101" pitchFamily="2" charset="-122"/>
            </a:endParaRPr>
          </a:p>
          <a:p>
            <a:pPr marL="342900" lvl="0" indent="-342900">
              <a:spcAft>
                <a:spcPts val="0"/>
              </a:spcAft>
              <a:buFont typeface="+mj-lt"/>
              <a:buAutoNum type="alphaLcPeriod"/>
            </a:pPr>
            <a:r>
              <a:rPr lang="en-AU" sz="2400" dirty="0">
                <a:latin typeface="Arial" panose="020B0604020202020204" pitchFamily="34" charset="0"/>
                <a:ea typeface="SimSun" panose="02010600030101010101" pitchFamily="2" charset="-122"/>
              </a:rPr>
              <a:t>within the discount period?</a:t>
            </a:r>
            <a:endParaRPr lang="en-AU" sz="2400" dirty="0">
              <a:effectLst/>
              <a:latin typeface="Times New Roman" panose="02020603050405020304" pitchFamily="18" charset="0"/>
              <a:ea typeface="SimSun" panose="02010600030101010101" pitchFamily="2" charset="-122"/>
            </a:endParaRPr>
          </a:p>
        </p:txBody>
      </p:sp>
      <p:graphicFrame>
        <p:nvGraphicFramePr>
          <p:cNvPr id="8" name="Table 7"/>
          <p:cNvGraphicFramePr>
            <a:graphicFrameLocks noGrp="1"/>
          </p:cNvGraphicFramePr>
          <p:nvPr>
            <p:extLst>
              <p:ext uri="{D42A27DB-BD31-4B8C-83A1-F6EECF244321}">
                <p14:modId xmlns:p14="http://schemas.microsoft.com/office/powerpoint/2010/main" val="1979070300"/>
              </p:ext>
            </p:extLst>
          </p:nvPr>
        </p:nvGraphicFramePr>
        <p:xfrm>
          <a:off x="677332" y="5049747"/>
          <a:ext cx="5411470" cy="1242060"/>
        </p:xfrm>
        <a:graphic>
          <a:graphicData uri="http://schemas.openxmlformats.org/drawingml/2006/table">
            <a:tbl>
              <a:tblPr/>
              <a:tblGrid>
                <a:gridCol w="334645"/>
                <a:gridCol w="4100195"/>
                <a:gridCol w="976630"/>
              </a:tblGrid>
              <a:tr h="310515">
                <a:tc>
                  <a:txBody>
                    <a:bodyPr/>
                    <a:lstStyle/>
                    <a:p>
                      <a:pPr>
                        <a:spcAft>
                          <a:spcPts val="0"/>
                        </a:spcAft>
                      </a:pPr>
                      <a:r>
                        <a:rPr lang="en-US" sz="1050" kern="100">
                          <a:effectLst/>
                          <a:latin typeface="Arial" panose="020B0604020202020204" pitchFamily="34" charset="0"/>
                          <a:ea typeface="SimSun" panose="02010600030101010101" pitchFamily="2" charset="-122"/>
                        </a:rPr>
                        <a:t>a.</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kern="100">
                          <a:effectLst/>
                          <a:latin typeface="Arial" panose="020B0604020202020204" pitchFamily="34" charset="0"/>
                          <a:ea typeface="SimSun" panose="02010600030101010101" pitchFamily="2" charset="-122"/>
                        </a:rPr>
                        <a:t>Original purchase amount</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200" kern="100">
                          <a:effectLst/>
                          <a:latin typeface="Arial" panose="020B0604020202020204" pitchFamily="34" charset="0"/>
                          <a:ea typeface="SimSun" panose="02010600030101010101" pitchFamily="2" charset="-122"/>
                        </a:rPr>
                        <a:t> </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515">
                <a:tc>
                  <a:txBody>
                    <a:bodyPr/>
                    <a:lstStyle/>
                    <a:p>
                      <a:pPr algn="just">
                        <a:lnSpc>
                          <a:spcPct val="150000"/>
                        </a:lnSpc>
                        <a:spcAft>
                          <a:spcPts val="0"/>
                        </a:spcAft>
                      </a:pPr>
                      <a:r>
                        <a:rPr lang="en-US" sz="1200" kern="100">
                          <a:effectLst/>
                          <a:latin typeface="Arial" panose="020B0604020202020204" pitchFamily="34" charset="0"/>
                          <a:ea typeface="SimSun" panose="02010600030101010101" pitchFamily="2" charset="-122"/>
                        </a:rPr>
                        <a:t> </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050" kern="100">
                          <a:effectLst/>
                          <a:latin typeface="Arial" panose="020B0604020202020204" pitchFamily="34" charset="0"/>
                          <a:ea typeface="SimSun" panose="02010600030101010101" pitchFamily="2" charset="-122"/>
                        </a:rPr>
                        <a:t>Less: Purchase returns</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spcAft>
                          <a:spcPts val="0"/>
                        </a:spcAft>
                      </a:pPr>
                      <a:r>
                        <a:rPr lang="en-US" sz="1200" kern="100">
                          <a:effectLst/>
                          <a:latin typeface="Arial" panose="020B0604020202020204" pitchFamily="34" charset="0"/>
                          <a:ea typeface="SimSun" panose="02010600030101010101" pitchFamily="2" charset="-122"/>
                        </a:rPr>
                        <a:t> </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515">
                <a:tc>
                  <a:txBody>
                    <a:bodyPr/>
                    <a:lstStyle/>
                    <a:p>
                      <a:pPr>
                        <a:spcAft>
                          <a:spcPts val="0"/>
                        </a:spcAft>
                      </a:pPr>
                      <a:r>
                        <a:rPr lang="en-US" sz="1200" kern="100">
                          <a:effectLst/>
                          <a:latin typeface="Arial" panose="020B0604020202020204" pitchFamily="34" charset="0"/>
                          <a:ea typeface="SimSun" panose="02010600030101010101" pitchFamily="2" charset="-122"/>
                        </a:rPr>
                        <a:t> </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kern="100">
                          <a:effectLst/>
                          <a:latin typeface="Arial" panose="020B0604020202020204" pitchFamily="34" charset="0"/>
                          <a:ea typeface="SimSun" panose="02010600030101010101" pitchFamily="2" charset="-122"/>
                        </a:rPr>
                        <a:t>Kmart pays this amount </a:t>
                      </a:r>
                      <a:r>
                        <a:rPr lang="en-US" sz="1050" i="1" kern="100">
                          <a:effectLst/>
                          <a:latin typeface="Arial" panose="020B0604020202020204" pitchFamily="34" charset="0"/>
                          <a:ea typeface="SimSun" panose="02010600030101010101" pitchFamily="2" charset="-122"/>
                        </a:rPr>
                        <a:t>after</a:t>
                      </a:r>
                      <a:r>
                        <a:rPr lang="en-US" sz="1050" kern="100">
                          <a:effectLst/>
                          <a:latin typeface="Arial" panose="020B0604020202020204" pitchFamily="34" charset="0"/>
                          <a:ea typeface="SimSun" panose="02010600030101010101" pitchFamily="2" charset="-122"/>
                        </a:rPr>
                        <a:t> the discount period</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200" kern="100">
                          <a:effectLst/>
                          <a:latin typeface="Arial" panose="020B0604020202020204" pitchFamily="34" charset="0"/>
                          <a:ea typeface="SimSun" panose="02010600030101010101" pitchFamily="2" charset="-122"/>
                        </a:rPr>
                        <a:t> </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515">
                <a:tc>
                  <a:txBody>
                    <a:bodyPr/>
                    <a:lstStyle/>
                    <a:p>
                      <a:pPr>
                        <a:lnSpc>
                          <a:spcPct val="150000"/>
                        </a:lnSpc>
                        <a:spcAft>
                          <a:spcPts val="0"/>
                        </a:spcAft>
                      </a:pPr>
                      <a:r>
                        <a:rPr lang="en-US" sz="1200" kern="100">
                          <a:effectLst/>
                          <a:latin typeface="Arial" panose="020B0604020202020204" pitchFamily="34" charset="0"/>
                          <a:ea typeface="SimSun" panose="02010600030101010101" pitchFamily="2" charset="-122"/>
                        </a:rPr>
                        <a:t>b.</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50000"/>
                        </a:lnSpc>
                        <a:spcAft>
                          <a:spcPts val="0"/>
                        </a:spcAft>
                      </a:pPr>
                      <a:r>
                        <a:rPr lang="en-US" sz="1050" kern="100">
                          <a:effectLst/>
                          <a:latin typeface="Arial" panose="020B0604020202020204" pitchFamily="34" charset="0"/>
                          <a:ea typeface="SimSun" panose="02010600030101010101" pitchFamily="2" charset="-122"/>
                        </a:rPr>
                        <a:t>Kmart pays this amount </a:t>
                      </a:r>
                      <a:r>
                        <a:rPr lang="en-US" sz="1050" i="1" kern="100">
                          <a:effectLst/>
                          <a:latin typeface="Arial" panose="020B0604020202020204" pitchFamily="34" charset="0"/>
                          <a:ea typeface="SimSun" panose="02010600030101010101" pitchFamily="2" charset="-122"/>
                        </a:rPr>
                        <a:t>within</a:t>
                      </a:r>
                      <a:r>
                        <a:rPr lang="en-US" sz="1050" kern="100">
                          <a:effectLst/>
                          <a:latin typeface="Arial" panose="020B0604020202020204" pitchFamily="34" charset="0"/>
                          <a:ea typeface="SimSun" panose="02010600030101010101" pitchFamily="2" charset="-122"/>
                        </a:rPr>
                        <a:t> the discount period (-2%)</a:t>
                      </a:r>
                      <a:endParaRPr lang="en-AU" sz="1200" kern="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spcAft>
                          <a:spcPts val="0"/>
                        </a:spcAft>
                      </a:pPr>
                      <a:r>
                        <a:rPr lang="en-US" sz="1200" kern="100" dirty="0">
                          <a:effectLst/>
                          <a:latin typeface="Arial" panose="020B0604020202020204" pitchFamily="34" charset="0"/>
                          <a:ea typeface="SimSun" panose="02010600030101010101" pitchFamily="2" charset="-122"/>
                        </a:rPr>
                        <a:t> </a:t>
                      </a:r>
                      <a:endParaRPr lang="en-AU" sz="1200" kern="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7134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5046"/>
            <a:ext cx="8596668" cy="1320800"/>
          </a:xfrm>
        </p:spPr>
        <p:txBody>
          <a:bodyPr/>
          <a:lstStyle/>
          <a:p>
            <a:r>
              <a:rPr lang="en-US" dirty="0">
                <a:latin typeface="Univers (WN)"/>
                <a:cs typeface="Times New Roman" panose="02020603050405020304" pitchFamily="18" charset="0"/>
              </a:rPr>
              <a:t>Task 2 </a:t>
            </a:r>
            <a:endParaRPr lang="en-AU"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
        <p:nvSpPr>
          <p:cNvPr id="6" name="Content Placeholder 5"/>
          <p:cNvSpPr>
            <a:spLocks noGrp="1"/>
          </p:cNvSpPr>
          <p:nvPr>
            <p:ph idx="1"/>
          </p:nvPr>
        </p:nvSpPr>
        <p:spPr>
          <a:xfrm>
            <a:off x="841457" y="1156677"/>
            <a:ext cx="8596668" cy="3462215"/>
          </a:xfrm>
        </p:spPr>
        <p:txBody>
          <a:bodyPr/>
          <a:lstStyle/>
          <a:p>
            <a:pPr marL="0" indent="0" algn="just">
              <a:spcBef>
                <a:spcPts val="600"/>
              </a:spcBef>
              <a:buNone/>
              <a:tabLst>
                <a:tab pos="685800" algn="l"/>
                <a:tab pos="914400" algn="l"/>
                <a:tab pos="5029200" algn="r"/>
              </a:tabLst>
            </a:pPr>
            <a:r>
              <a:rPr lang="en-US" sz="2400" dirty="0" smtClean="0">
                <a:cs typeface="Times New Roman" panose="02020603050405020304" pitchFamily="18" charset="0"/>
              </a:rPr>
              <a:t>Suppose </a:t>
            </a:r>
            <a:r>
              <a:rPr lang="en-US" sz="2400" dirty="0">
                <a:cs typeface="Times New Roman" panose="02020603050405020304" pitchFamily="18" charset="0"/>
              </a:rPr>
              <a:t>a Myers store purchases $61 000 of women’s sportswear on credit from Tomas on 1 July 2016. Credit terms are 2/10, net 45. Myers pays electronically and Tomas receives the money on 10 July 2016.</a:t>
            </a:r>
            <a:endParaRPr lang="en-AU" sz="2400" b="1" dirty="0">
              <a:latin typeface="Univers (WN)"/>
              <a:cs typeface="Times New Roman" panose="02020603050405020304" pitchFamily="18" charset="0"/>
            </a:endParaRPr>
          </a:p>
          <a:p>
            <a:pPr marL="0" indent="0">
              <a:spcBef>
                <a:spcPts val="1200"/>
              </a:spcBef>
              <a:buNone/>
            </a:pPr>
            <a:r>
              <a:rPr lang="en-US" sz="2400" b="1" i="1" dirty="0">
                <a:ea typeface="Yu Mincho"/>
              </a:rPr>
              <a:t>Requirements</a:t>
            </a:r>
            <a:endParaRPr lang="en-AU" sz="2400" dirty="0">
              <a:latin typeface="Times New Roman" panose="02020603050405020304" pitchFamily="18" charset="0"/>
              <a:ea typeface="SimSun" panose="02010600030101010101" pitchFamily="2" charset="-122"/>
            </a:endParaRPr>
          </a:p>
          <a:p>
            <a:pPr marL="0" indent="0">
              <a:buNone/>
            </a:pPr>
            <a:r>
              <a:rPr lang="en-AU" sz="2400" dirty="0">
                <a:ea typeface="SimSun" panose="02010600030101010101" pitchFamily="2" charset="-122"/>
              </a:rPr>
              <a:t>What was Myers’ net cost of this inventory? Ignore GST.</a:t>
            </a:r>
            <a:endParaRPr lang="en-AU" sz="2400" dirty="0">
              <a:latin typeface="Times New Roman" panose="02020603050405020304" pitchFamily="18" charset="0"/>
              <a:ea typeface="SimSun" panose="02010600030101010101" pitchFamily="2" charset="-122"/>
            </a:endParaRPr>
          </a:p>
          <a:p>
            <a:pPr marL="0" indent="0">
              <a:buNone/>
            </a:pPr>
            <a:r>
              <a:rPr lang="en-AU" sz="2400" dirty="0">
                <a:ea typeface="SimSun" panose="02010600030101010101" pitchFamily="2" charset="-122"/>
              </a:rPr>
              <a:t>Journalize Myers’ transactions for 1 July 2016 and 10 July 2016</a:t>
            </a:r>
            <a:r>
              <a:rPr lang="en-AU" sz="2400" dirty="0" smtClean="0">
                <a:ea typeface="SimSun" panose="02010600030101010101" pitchFamily="2" charset="-122"/>
              </a:rPr>
              <a:t>. should use special journals.</a:t>
            </a:r>
            <a:endParaRPr lang="en-AU" sz="2400" dirty="0">
              <a:latin typeface="Times New Roman" panose="02020603050405020304" pitchFamily="18" charset="0"/>
              <a:ea typeface="SimSun" panose="02010600030101010101" pitchFamily="2" charset="-122"/>
            </a:endParaRPr>
          </a:p>
          <a:p>
            <a:endParaRPr lang="en-AU" dirty="0"/>
          </a:p>
        </p:txBody>
      </p:sp>
    </p:spTree>
    <p:extLst>
      <p:ext uri="{BB962C8B-B14F-4D97-AF65-F5344CB8AC3E}">
        <p14:creationId xmlns:p14="http://schemas.microsoft.com/office/powerpoint/2010/main" val="346060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www.deakincollege.edu.au</a:t>
            </a:r>
            <a:endParaRPr lang="en-AU"/>
          </a:p>
        </p:txBody>
      </p:sp>
      <p:pic>
        <p:nvPicPr>
          <p:cNvPr id="11" name="Picture 10"/>
          <p:cNvPicPr>
            <a:picLocks noChangeAspect="1"/>
          </p:cNvPicPr>
          <p:nvPr/>
        </p:nvPicPr>
        <p:blipFill>
          <a:blip r:embed="rId2"/>
          <a:stretch>
            <a:fillRect/>
          </a:stretch>
        </p:blipFill>
        <p:spPr>
          <a:xfrm>
            <a:off x="882933" y="1269999"/>
            <a:ext cx="9880128" cy="5136487"/>
          </a:xfrm>
          <a:prstGeom prst="rect">
            <a:avLst/>
          </a:prstGeom>
        </p:spPr>
      </p:pic>
    </p:spTree>
    <p:extLst>
      <p:ext uri="{BB962C8B-B14F-4D97-AF65-F5344CB8AC3E}">
        <p14:creationId xmlns:p14="http://schemas.microsoft.com/office/powerpoint/2010/main" val="163615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Objectives</a:t>
            </a:r>
          </a:p>
        </p:txBody>
      </p:sp>
      <p:sp>
        <p:nvSpPr>
          <p:cNvPr id="3" name="Content Placeholder 2"/>
          <p:cNvSpPr>
            <a:spLocks noGrp="1"/>
          </p:cNvSpPr>
          <p:nvPr>
            <p:ph idx="1"/>
          </p:nvPr>
        </p:nvSpPr>
        <p:spPr/>
        <p:txBody>
          <a:bodyPr/>
          <a:lstStyle/>
          <a:p>
            <a:r>
              <a:rPr lang="en-AU" sz="2800" dirty="0" smtClean="0"/>
              <a:t>Specific Inventory Valuation</a:t>
            </a:r>
          </a:p>
          <a:p>
            <a:r>
              <a:rPr lang="en-AU" sz="2800" dirty="0" smtClean="0"/>
              <a:t>FIFO</a:t>
            </a:r>
          </a:p>
          <a:p>
            <a:r>
              <a:rPr lang="en-AU" sz="2800" dirty="0" smtClean="0"/>
              <a:t>LIFO</a:t>
            </a:r>
          </a:p>
          <a:p>
            <a:r>
              <a:rPr lang="en-AU" sz="2800" dirty="0" smtClean="0"/>
              <a:t>Moving/Weighted average</a:t>
            </a:r>
            <a:endParaRPr lang="en-AU" sz="2800" dirty="0"/>
          </a:p>
          <a:p>
            <a:endParaRPr lang="en-AU" sz="2800" dirty="0"/>
          </a:p>
          <a:p>
            <a:endParaRPr lang="en-AU" dirty="0"/>
          </a:p>
          <a:p>
            <a:endParaRPr lang="en-AU" dirty="0"/>
          </a:p>
          <a:p>
            <a:endParaRPr lang="en-AU" dirty="0"/>
          </a:p>
          <a:p>
            <a:endParaRPr lang="en-AU" dirty="0"/>
          </a:p>
          <a:p>
            <a:endParaRPr lang="en-AU" dirty="0"/>
          </a:p>
          <a:p>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301753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Inventory </a:t>
            </a:r>
            <a:br>
              <a:rPr lang="en-AU" dirty="0"/>
            </a:br>
            <a:endParaRPr lang="en-AU" dirty="0"/>
          </a:p>
        </p:txBody>
      </p:sp>
      <p:sp>
        <p:nvSpPr>
          <p:cNvPr id="3" name="Content Placeholder 2"/>
          <p:cNvSpPr>
            <a:spLocks noGrp="1"/>
          </p:cNvSpPr>
          <p:nvPr>
            <p:ph idx="1"/>
          </p:nvPr>
        </p:nvSpPr>
        <p:spPr>
          <a:xfrm>
            <a:off x="749761" y="1336724"/>
            <a:ext cx="8596668" cy="4353422"/>
          </a:xfrm>
        </p:spPr>
        <p:txBody>
          <a:bodyPr>
            <a:normAutofit fontScale="92500" lnSpcReduction="10000"/>
          </a:bodyPr>
          <a:lstStyle/>
          <a:p>
            <a:r>
              <a:rPr lang="en-AU" sz="3200" dirty="0"/>
              <a:t>Are goods or property purchased and held for sale, as part of regular business activities.</a:t>
            </a:r>
          </a:p>
          <a:p>
            <a:endParaRPr lang="en-AU" sz="3200" dirty="0"/>
          </a:p>
          <a:p>
            <a:r>
              <a:rPr lang="en-US" sz="3200" dirty="0"/>
              <a:t>Stock and stock in trade are common alternative account names for inventory.</a:t>
            </a:r>
          </a:p>
          <a:p>
            <a:endParaRPr lang="en-US" sz="3200" dirty="0"/>
          </a:p>
          <a:p>
            <a:r>
              <a:rPr lang="en-US" sz="3200" dirty="0"/>
              <a:t>Inventory is classified as a current asset on the balance sheet as it is expected to be sold within 12 months. </a:t>
            </a:r>
          </a:p>
          <a:p>
            <a:endParaRPr lang="en-AU" sz="2600" dirty="0"/>
          </a:p>
          <a:p>
            <a:endParaRPr lang="en-AU" sz="2800" dirty="0"/>
          </a:p>
          <a:p>
            <a:pPr marL="357188" indent="0">
              <a:buNone/>
            </a:pPr>
            <a:endParaRPr lang="en-AU" dirty="0"/>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270458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How is the cost of inventory allocated?</a:t>
            </a:r>
            <a:br>
              <a:rPr lang="en-US" altLang="zh-CN" dirty="0"/>
            </a:br>
            <a:endParaRPr lang="en-AU" dirty="0"/>
          </a:p>
        </p:txBody>
      </p:sp>
      <p:sp>
        <p:nvSpPr>
          <p:cNvPr id="3" name="Content Placeholder 2"/>
          <p:cNvSpPr>
            <a:spLocks noGrp="1"/>
          </p:cNvSpPr>
          <p:nvPr>
            <p:ph idx="1"/>
          </p:nvPr>
        </p:nvSpPr>
        <p:spPr>
          <a:xfrm>
            <a:off x="677334" y="1281065"/>
            <a:ext cx="9256375" cy="4927600"/>
          </a:xfrm>
        </p:spPr>
        <p:txBody>
          <a:bodyPr>
            <a:noAutofit/>
          </a:bodyPr>
          <a:lstStyle/>
          <a:p>
            <a:pPr marL="342900" lvl="1" indent="-342900"/>
            <a:r>
              <a:rPr lang="en-US" sz="2800" dirty="0"/>
              <a:t>Inventory cost is allocated between the inventory on hand (inventory not yet sold), and the inventory sold to customers.</a:t>
            </a:r>
          </a:p>
          <a:p>
            <a:pPr marL="342900" lvl="1" indent="-342900"/>
            <a:r>
              <a:rPr lang="en-US" sz="2800" dirty="0">
                <a:solidFill>
                  <a:srgbClr val="FF0000"/>
                </a:solidFill>
              </a:rPr>
              <a:t>Inventory on hand </a:t>
            </a:r>
            <a:r>
              <a:rPr lang="en-US" sz="2800" dirty="0"/>
              <a:t>at the end of the accounting period is a </a:t>
            </a:r>
            <a:r>
              <a:rPr lang="en-US" sz="2800" dirty="0">
                <a:solidFill>
                  <a:srgbClr val="0070C0"/>
                </a:solidFill>
              </a:rPr>
              <a:t>current asset </a:t>
            </a:r>
            <a:r>
              <a:rPr lang="en-US" sz="2800" dirty="0"/>
              <a:t>(Inventory).</a:t>
            </a:r>
          </a:p>
          <a:p>
            <a:pPr marL="857250" lvl="2" indent="-457200">
              <a:buFont typeface="Wingdings" panose="05000000000000000000" pitchFamily="2" charset="2"/>
              <a:buChar char="l"/>
            </a:pPr>
            <a:r>
              <a:rPr lang="en-US" sz="2800" dirty="0"/>
              <a:t>It is reported on the Balance sheet.</a:t>
            </a:r>
          </a:p>
          <a:p>
            <a:pPr marL="342900" lvl="1" indent="-342900"/>
            <a:r>
              <a:rPr lang="en-US" sz="2800" dirty="0">
                <a:solidFill>
                  <a:srgbClr val="FF0000"/>
                </a:solidFill>
              </a:rPr>
              <a:t>Inventory sold </a:t>
            </a:r>
            <a:r>
              <a:rPr lang="en-US" sz="2800" dirty="0"/>
              <a:t>during the accounting period</a:t>
            </a:r>
          </a:p>
          <a:p>
            <a:pPr marL="857250" lvl="2" indent="-457200">
              <a:buFont typeface="Wingdings" panose="05000000000000000000" pitchFamily="2" charset="2"/>
              <a:buChar char="l"/>
            </a:pPr>
            <a:r>
              <a:rPr lang="en-US" sz="2800" dirty="0"/>
              <a:t>Is recorded as cost of goods sold </a:t>
            </a:r>
            <a:r>
              <a:rPr lang="en-US" sz="2800" dirty="0">
                <a:solidFill>
                  <a:srgbClr val="FF0000"/>
                </a:solidFill>
              </a:rPr>
              <a:t>(COGS</a:t>
            </a:r>
            <a:r>
              <a:rPr lang="en-US" sz="2800" dirty="0" smtClean="0">
                <a:solidFill>
                  <a:srgbClr val="FF0000"/>
                </a:solidFill>
              </a:rPr>
              <a:t>) </a:t>
            </a:r>
            <a:r>
              <a:rPr lang="en-US" sz="2800" dirty="0" smtClean="0"/>
              <a:t>= </a:t>
            </a:r>
            <a:r>
              <a:rPr lang="en-US" sz="2800" dirty="0">
                <a:solidFill>
                  <a:srgbClr val="0070C0"/>
                </a:solidFill>
              </a:rPr>
              <a:t>expense</a:t>
            </a:r>
            <a:r>
              <a:rPr lang="en-US" sz="2800" dirty="0"/>
              <a:t> </a:t>
            </a:r>
            <a:r>
              <a:rPr lang="en-US" sz="2800" dirty="0" smtClean="0"/>
              <a:t>and </a:t>
            </a:r>
            <a:r>
              <a:rPr lang="en-US" sz="2800" dirty="0"/>
              <a:t>is reported on the Income statement</a:t>
            </a:r>
          </a:p>
        </p:txBody>
      </p:sp>
      <p:sp>
        <p:nvSpPr>
          <p:cNvPr id="5" name="Footer Placeholder 4"/>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61996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Accounting for inventory </a:t>
            </a:r>
            <a:br>
              <a:rPr lang="en-AU" dirty="0"/>
            </a:br>
            <a:r>
              <a:rPr lang="en-AU" altLang="zh-CN" dirty="0"/>
              <a:t>Two methods</a:t>
            </a:r>
            <a:endParaRPr lang="en-AU" dirty="0"/>
          </a:p>
        </p:txBody>
      </p:sp>
      <p:sp>
        <p:nvSpPr>
          <p:cNvPr id="3" name="Content Placeholder 2"/>
          <p:cNvSpPr>
            <a:spLocks noGrp="1"/>
          </p:cNvSpPr>
          <p:nvPr>
            <p:ph idx="1"/>
          </p:nvPr>
        </p:nvSpPr>
        <p:spPr>
          <a:xfrm>
            <a:off x="677334" y="2160589"/>
            <a:ext cx="8596668" cy="4327297"/>
          </a:xfrm>
        </p:spPr>
        <p:txBody>
          <a:bodyPr>
            <a:normAutofit/>
          </a:bodyPr>
          <a:lstStyle/>
          <a:p>
            <a:r>
              <a:rPr lang="en-AU" sz="3000" dirty="0"/>
              <a:t>Perpetual inventory</a:t>
            </a:r>
          </a:p>
          <a:p>
            <a:pPr lvl="1">
              <a:buFont typeface="Wingdings" panose="05000000000000000000" pitchFamily="2" charset="2"/>
              <a:buChar char="l"/>
            </a:pPr>
            <a:r>
              <a:rPr lang="en-US" sz="2600" dirty="0"/>
              <a:t>Suitable for inventory of high unit value</a:t>
            </a:r>
          </a:p>
          <a:p>
            <a:pPr lvl="1">
              <a:buFont typeface="Wingdings" panose="05000000000000000000" pitchFamily="2" charset="2"/>
              <a:buChar char="l"/>
            </a:pPr>
            <a:r>
              <a:rPr lang="en-US" sz="2600" dirty="0"/>
              <a:t>Needs sophisticated computer system</a:t>
            </a:r>
          </a:p>
          <a:p>
            <a:pPr lvl="1">
              <a:buFont typeface="Wingdings" panose="05000000000000000000" pitchFamily="2" charset="2"/>
              <a:buChar char="l"/>
            </a:pPr>
            <a:endParaRPr lang="en-US" sz="2600" dirty="0"/>
          </a:p>
          <a:p>
            <a:pPr marL="342900" lvl="1" indent="-342900"/>
            <a:r>
              <a:rPr lang="en-US" sz="3000" dirty="0"/>
              <a:t>Periodic </a:t>
            </a:r>
            <a:r>
              <a:rPr lang="en-US" sz="3000" dirty="0" smtClean="0"/>
              <a:t>inventory </a:t>
            </a:r>
            <a:endParaRPr lang="en-US" sz="3000" dirty="0"/>
          </a:p>
          <a:p>
            <a:pPr lvl="1">
              <a:buFont typeface="Wingdings" panose="05000000000000000000" pitchFamily="2" charset="2"/>
              <a:buChar char="l"/>
            </a:pPr>
            <a:r>
              <a:rPr lang="en-US" sz="2600" dirty="0"/>
              <a:t>Suitable for inventory with low value and large quantities</a:t>
            </a:r>
          </a:p>
          <a:p>
            <a:pPr marL="457200" lvl="1" indent="0">
              <a:buNone/>
            </a:pPr>
            <a:endParaRPr lang="en-AU" sz="2600" dirty="0"/>
          </a:p>
          <a:p>
            <a:pPr marL="457200" lvl="1" indent="0">
              <a:buNone/>
            </a:pPr>
            <a:endParaRPr lang="en-AU" sz="2600"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6525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Accounting for Inventories </a:t>
            </a:r>
            <a:br>
              <a:rPr lang="en-US" altLang="zh-CN" dirty="0"/>
            </a:br>
            <a:r>
              <a:rPr lang="en-US" altLang="zh-CN" dirty="0" smtClean="0"/>
              <a:t>Periodic Inventory </a:t>
            </a:r>
            <a:r>
              <a:rPr lang="en-US" altLang="zh-CN" dirty="0"/>
              <a:t>System</a:t>
            </a:r>
            <a:endParaRPr lang="en-AU" dirty="0"/>
          </a:p>
        </p:txBody>
      </p:sp>
      <p:sp>
        <p:nvSpPr>
          <p:cNvPr id="3" name="Content Placeholder 2"/>
          <p:cNvSpPr>
            <a:spLocks noGrp="1"/>
          </p:cNvSpPr>
          <p:nvPr>
            <p:ph idx="1"/>
          </p:nvPr>
        </p:nvSpPr>
        <p:spPr>
          <a:xfrm>
            <a:off x="677334" y="1862932"/>
            <a:ext cx="9693948" cy="4245898"/>
          </a:xfrm>
        </p:spPr>
        <p:txBody>
          <a:bodyPr>
            <a:noAutofit/>
          </a:bodyPr>
          <a:lstStyle/>
          <a:p>
            <a:r>
              <a:rPr lang="en-AU" sz="2800" dirty="0"/>
              <a:t>When a </a:t>
            </a:r>
            <a:r>
              <a:rPr lang="en-AU" sz="2800" b="1" dirty="0"/>
              <a:t>periodic inventory system</a:t>
            </a:r>
            <a:r>
              <a:rPr lang="en-AU" sz="2800" dirty="0"/>
              <a:t> is used, the </a:t>
            </a:r>
            <a:r>
              <a:rPr lang="en-AU" sz="2800" dirty="0" err="1" smtClean="0"/>
              <a:t>the</a:t>
            </a:r>
            <a:r>
              <a:rPr lang="en-AU" sz="2800" dirty="0" smtClean="0"/>
              <a:t> </a:t>
            </a:r>
            <a:r>
              <a:rPr lang="en-AU" sz="2800" dirty="0"/>
              <a:t>Inventory account represents the cost of the inventory on hand at the </a:t>
            </a:r>
            <a:r>
              <a:rPr lang="en-AU" sz="2800" dirty="0">
                <a:solidFill>
                  <a:srgbClr val="0070C0"/>
                </a:solidFill>
              </a:rPr>
              <a:t>beginning</a:t>
            </a:r>
            <a:r>
              <a:rPr lang="en-AU" sz="2800" dirty="0"/>
              <a:t> of the period. To determine the cost of the ending inventory, the units on hand at the end of the period </a:t>
            </a:r>
            <a:r>
              <a:rPr lang="en-AU" sz="2800" dirty="0">
                <a:solidFill>
                  <a:srgbClr val="0070C0"/>
                </a:solidFill>
              </a:rPr>
              <a:t>must be counted and costed</a:t>
            </a:r>
            <a:r>
              <a:rPr lang="en-AU" sz="2800" dirty="0"/>
              <a:t>. The cost of ending inventory is then reported usually as a current asset in the balance sheet and is also deducted from the cost of goods available for sale in the income statement to determine the cost of sales</a:t>
            </a:r>
            <a:endParaRPr lang="en-US" sz="2800"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spTree>
    <p:extLst>
      <p:ext uri="{BB962C8B-B14F-4D97-AF65-F5344CB8AC3E}">
        <p14:creationId xmlns:p14="http://schemas.microsoft.com/office/powerpoint/2010/main" val="1978354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INVENTORY RECORD CARD</a:t>
            </a:r>
            <a:endParaRPr lang="en-A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700808"/>
            <a:ext cx="84963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9516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Identified Cost</a:t>
            </a:r>
            <a:endParaRPr lang="en-AU" dirty="0"/>
          </a:p>
        </p:txBody>
      </p:sp>
      <p:sp>
        <p:nvSpPr>
          <p:cNvPr id="3" name="Content Placeholder 2"/>
          <p:cNvSpPr>
            <a:spLocks noGrp="1"/>
          </p:cNvSpPr>
          <p:nvPr>
            <p:ph idx="1"/>
          </p:nvPr>
        </p:nvSpPr>
        <p:spPr>
          <a:xfrm>
            <a:off x="677334" y="1274618"/>
            <a:ext cx="8596668" cy="4536555"/>
          </a:xfrm>
        </p:spPr>
        <p:txBody>
          <a:bodyPr>
            <a:noAutofit/>
          </a:bodyPr>
          <a:lstStyle/>
          <a:p>
            <a:r>
              <a:rPr lang="en-AU" sz="2400" dirty="0"/>
              <a:t>The </a:t>
            </a:r>
            <a:r>
              <a:rPr lang="en-AU" sz="2400" dirty="0" smtClean="0"/>
              <a:t> identified cost method </a:t>
            </a:r>
            <a:r>
              <a:rPr lang="en-AU" sz="2400" dirty="0"/>
              <a:t>requires each unit sold and each unit on hand to be identified with a specific purchase invoice. </a:t>
            </a:r>
            <a:endParaRPr lang="en-AU" sz="2400" dirty="0" smtClean="0"/>
          </a:p>
          <a:p>
            <a:r>
              <a:rPr lang="en-AU" sz="2400" dirty="0" smtClean="0"/>
              <a:t>the </a:t>
            </a:r>
            <a:r>
              <a:rPr lang="en-AU" sz="2400" dirty="0"/>
              <a:t>entity must use some form of identification such as serial numbers, stock tags, or bar codes containing the cost recorded in some appropriate coding system, which are attached to the item.</a:t>
            </a:r>
          </a:p>
        </p:txBody>
      </p:sp>
      <p:sp>
        <p:nvSpPr>
          <p:cNvPr id="4" name="Footer Placeholder 3"/>
          <p:cNvSpPr>
            <a:spLocks noGrp="1"/>
          </p:cNvSpPr>
          <p:nvPr>
            <p:ph type="ftr" sz="quarter" idx="11"/>
          </p:nvPr>
        </p:nvSpPr>
        <p:spPr/>
        <p:txBody>
          <a:bodyPr/>
          <a:lstStyle/>
          <a:p>
            <a:r>
              <a:rPr lang="en-AU" smtClean="0"/>
              <a:t>www.deakincollege.edu.au</a:t>
            </a:r>
            <a:endParaRPr lang="en-AU"/>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4946" y="3704851"/>
            <a:ext cx="4322618" cy="2701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006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a:t>
            </a:r>
            <a:r>
              <a:rPr lang="en-AU" dirty="0" smtClean="0"/>
              <a:t>IFO</a:t>
            </a:r>
            <a:endParaRPr lang="en-AU" dirty="0"/>
          </a:p>
        </p:txBody>
      </p:sp>
      <p:sp>
        <p:nvSpPr>
          <p:cNvPr id="3" name="Content Placeholder 2"/>
          <p:cNvSpPr>
            <a:spLocks noGrp="1"/>
          </p:cNvSpPr>
          <p:nvPr>
            <p:ph idx="1"/>
          </p:nvPr>
        </p:nvSpPr>
        <p:spPr>
          <a:xfrm>
            <a:off x="774316" y="1302327"/>
            <a:ext cx="8596668" cy="3880773"/>
          </a:xfrm>
        </p:spPr>
        <p:txBody>
          <a:bodyPr/>
          <a:lstStyle/>
          <a:p>
            <a:r>
              <a:rPr lang="en-AU" sz="3200" dirty="0"/>
              <a:t>The </a:t>
            </a:r>
            <a:r>
              <a:rPr lang="en-AU" sz="3200" b="1" dirty="0"/>
              <a:t>FIFO</a:t>
            </a:r>
            <a:r>
              <a:rPr lang="en-AU" sz="3200" dirty="0"/>
              <a:t> method of determining the cost of sales is based on the </a:t>
            </a:r>
            <a:r>
              <a:rPr lang="en-AU" sz="3200" i="1" dirty="0"/>
              <a:t>assumption</a:t>
            </a:r>
            <a:r>
              <a:rPr lang="en-AU" sz="3200" dirty="0"/>
              <a:t> that </a:t>
            </a:r>
            <a:endParaRPr lang="en-AU" sz="3200" dirty="0" smtClean="0"/>
          </a:p>
          <a:p>
            <a:r>
              <a:rPr lang="en-AU" sz="3200" dirty="0" smtClean="0"/>
              <a:t>the </a:t>
            </a:r>
            <a:r>
              <a:rPr lang="en-AU" sz="3200" dirty="0"/>
              <a:t>cost of the first units acquired is the cost of the first units sold. </a:t>
            </a:r>
            <a:endParaRPr lang="en-AU" sz="3200" dirty="0" smtClean="0"/>
          </a:p>
          <a:p>
            <a:r>
              <a:rPr lang="en-AU" sz="3200" dirty="0" smtClean="0"/>
              <a:t>Therefore</a:t>
            </a:r>
            <a:r>
              <a:rPr lang="en-AU" sz="3200" dirty="0"/>
              <a:t>, the cost of the units on hand </a:t>
            </a:r>
            <a:r>
              <a:rPr lang="en-AU" sz="3200" dirty="0" smtClean="0"/>
              <a:t>is assumed </a:t>
            </a:r>
            <a:r>
              <a:rPr lang="en-AU" sz="3200" dirty="0"/>
              <a:t>to be the cost of the </a:t>
            </a:r>
            <a:r>
              <a:rPr lang="en-AU" sz="3200" dirty="0">
                <a:solidFill>
                  <a:srgbClr val="FF0000"/>
                </a:solidFill>
              </a:rPr>
              <a:t>most recent </a:t>
            </a:r>
            <a:r>
              <a:rPr lang="en-AU" sz="3200" dirty="0" smtClean="0"/>
              <a:t>purchases</a:t>
            </a:r>
            <a:r>
              <a:rPr lang="en-AU" dirty="0" smtClean="0"/>
              <a:t>.</a:t>
            </a:r>
            <a:endParaRPr lang="en-AU" dirty="0"/>
          </a:p>
        </p:txBody>
      </p:sp>
      <p:sp>
        <p:nvSpPr>
          <p:cNvPr id="4" name="Footer Placeholder 3"/>
          <p:cNvSpPr>
            <a:spLocks noGrp="1"/>
          </p:cNvSpPr>
          <p:nvPr>
            <p:ph type="ftr" sz="quarter" idx="11"/>
          </p:nvPr>
        </p:nvSpPr>
        <p:spPr/>
        <p:txBody>
          <a:bodyPr/>
          <a:lstStyle/>
          <a:p>
            <a:r>
              <a:rPr lang="en-AU" smtClean="0"/>
              <a:t>www.deakincollege.edu.au</a:t>
            </a:r>
            <a:endParaRPr lang="en-AU"/>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0" b="90000" l="9898" r="89932"/>
                    </a14:imgEffect>
                  </a14:imgLayer>
                </a14:imgProps>
              </a:ext>
              <a:ext uri="{28A0092B-C50C-407E-A947-70E740481C1C}">
                <a14:useLocalDpi xmlns:a14="http://schemas.microsoft.com/office/drawing/2010/main" val="0"/>
              </a:ext>
            </a:extLst>
          </a:blip>
          <a:stretch>
            <a:fillRect/>
          </a:stretch>
        </p:blipFill>
        <p:spPr>
          <a:xfrm>
            <a:off x="8809326" y="4226836"/>
            <a:ext cx="3382674" cy="2770791"/>
          </a:xfrm>
          <a:prstGeom prst="rect">
            <a:avLst/>
          </a:prstGeom>
        </p:spPr>
      </p:pic>
    </p:spTree>
    <p:extLst>
      <p:ext uri="{BB962C8B-B14F-4D97-AF65-F5344CB8AC3E}">
        <p14:creationId xmlns:p14="http://schemas.microsoft.com/office/powerpoint/2010/main" val="2968855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4550</TotalTime>
  <Words>677</Words>
  <Application>Microsoft Office PowerPoint</Application>
  <PresentationFormat>Widescreen</PresentationFormat>
  <Paragraphs>267</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SimSun</vt:lpstr>
      <vt:lpstr>Arial</vt:lpstr>
      <vt:lpstr>Calibri</vt:lpstr>
      <vt:lpstr>等线</vt:lpstr>
      <vt:lpstr>方正姚体</vt:lpstr>
      <vt:lpstr>华文新魏</vt:lpstr>
      <vt:lpstr>Times New Roman</vt:lpstr>
      <vt:lpstr>Trebuchet MS</vt:lpstr>
      <vt:lpstr>Univers (WN)</vt:lpstr>
      <vt:lpstr>Wingdings</vt:lpstr>
      <vt:lpstr>Wingdings 3</vt:lpstr>
      <vt:lpstr>Yu Mincho</vt:lpstr>
      <vt:lpstr>Facet</vt:lpstr>
      <vt:lpstr>FNDB020 Lecture 10</vt:lpstr>
      <vt:lpstr>Learning Objectives</vt:lpstr>
      <vt:lpstr>Inventory  </vt:lpstr>
      <vt:lpstr>How is the cost of inventory allocated? </vt:lpstr>
      <vt:lpstr>Accounting for inventory  Two methods</vt:lpstr>
      <vt:lpstr>Accounting for Inventories  Periodic Inventory System</vt:lpstr>
      <vt:lpstr>INVENTORY RECORD CARD</vt:lpstr>
      <vt:lpstr>Identified Cost</vt:lpstr>
      <vt:lpstr>FIFO</vt:lpstr>
      <vt:lpstr>COMPARISON OF  COSTING METHODS</vt:lpstr>
      <vt:lpstr>COMPARISON OF  COSTING METHODS</vt:lpstr>
      <vt:lpstr>COSTING METHODS IN THE PERPETUAL INVENTORY SYSTEM</vt:lpstr>
      <vt:lpstr>EXAMPLE – FIRST-IN, FIRST-OUT (FIFO) METHOD</vt:lpstr>
      <vt:lpstr>PowerPoint Presentation</vt:lpstr>
      <vt:lpstr>Stock card</vt:lpstr>
      <vt:lpstr>Tutorial</vt:lpstr>
      <vt:lpstr>Task 2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Accounting for Retailing</dc:title>
  <dc:creator>JIE CHEN</dc:creator>
  <cp:lastModifiedBy>Mark Hannan</cp:lastModifiedBy>
  <cp:revision>403</cp:revision>
  <cp:lastPrinted>2017-01-16T00:31:19Z</cp:lastPrinted>
  <dcterms:created xsi:type="dcterms:W3CDTF">2016-01-31T23:05:35Z</dcterms:created>
  <dcterms:modified xsi:type="dcterms:W3CDTF">2018-03-21T06:08:30Z</dcterms:modified>
</cp:coreProperties>
</file>