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1"/>
  </p:notesMasterIdLst>
  <p:sldIdLst>
    <p:sldId id="289" r:id="rId2"/>
    <p:sldId id="322" r:id="rId3"/>
    <p:sldId id="323" r:id="rId4"/>
    <p:sldId id="324" r:id="rId5"/>
    <p:sldId id="325" r:id="rId6"/>
    <p:sldId id="326" r:id="rId7"/>
    <p:sldId id="294" r:id="rId8"/>
    <p:sldId id="296" r:id="rId9"/>
    <p:sldId id="312" r:id="rId10"/>
    <p:sldId id="298" r:id="rId11"/>
    <p:sldId id="295" r:id="rId12"/>
    <p:sldId id="261" r:id="rId13"/>
    <p:sldId id="300" r:id="rId14"/>
    <p:sldId id="266" r:id="rId15"/>
    <p:sldId id="303" r:id="rId16"/>
    <p:sldId id="262" r:id="rId17"/>
    <p:sldId id="258" r:id="rId18"/>
    <p:sldId id="307" r:id="rId19"/>
    <p:sldId id="285" r:id="rId20"/>
    <p:sldId id="283" r:id="rId21"/>
    <p:sldId id="327" r:id="rId22"/>
    <p:sldId id="328" r:id="rId23"/>
    <p:sldId id="315" r:id="rId24"/>
    <p:sldId id="316" r:id="rId25"/>
    <p:sldId id="317" r:id="rId26"/>
    <p:sldId id="318" r:id="rId27"/>
    <p:sldId id="319" r:id="rId28"/>
    <p:sldId id="320" r:id="rId29"/>
    <p:sldId id="32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74"/>
  </p:normalViewPr>
  <p:slideViewPr>
    <p:cSldViewPr>
      <p:cViewPr varScale="1">
        <p:scale>
          <a:sx n="56" d="100"/>
          <a:sy n="56" d="100"/>
        </p:scale>
        <p:origin x="66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fld id="{69CC709C-85B6-0A4A-8852-EE3D09D3A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7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B46F3-DD63-BC44-BB06-A28F52088118}" type="slidenum">
              <a:rPr lang="en-US">
                <a:ea typeface="ＭＳ Ｐゴシック" charset="-128"/>
                <a:cs typeface="ＭＳ Ｐゴシック" charset="-128"/>
              </a:rPr>
              <a:pPr/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7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8C7E-D0F0-4F81-AD52-55D4C4595C9E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538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E508A-5CB0-3F46-AEA8-9E516F7D35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37A5F-44C2-5748-91B0-A417E4AB0D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7373C-03EE-8744-A7C9-4FB089248C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1CA26-C1BF-BE44-A488-CBDAFBAE9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B526A-72CF-B94B-A433-F7173F0649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06C2A-1A31-5F42-911D-4B1D68A60E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F9386-C620-0F48-BC57-89B80C585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40BE2-ECA1-0C46-9536-6829B93995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7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67D07-39E6-B74F-9C06-39F0D4538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B705-750C-8C4A-8659-477F7EF9C2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BCCA5-4B60-C04D-B972-432B5680D4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E1ED54-7BEF-0C41-A60E-DCE340206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03848" y="6176963"/>
            <a:ext cx="4184915" cy="651842"/>
            <a:chOff x="0" y="0"/>
            <a:chExt cx="4254922" cy="700804"/>
          </a:xfrm>
        </p:grpSpPr>
        <p:sp>
          <p:nvSpPr>
            <p:cNvPr id="8" name="Text Box 3"/>
            <p:cNvSpPr txBox="1"/>
            <p:nvPr userDrawn="1"/>
          </p:nvSpPr>
          <p:spPr>
            <a:xfrm>
              <a:off x="1505961" y="350402"/>
              <a:ext cx="274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AU" sz="1400" kern="1200">
                  <a:solidFill>
                    <a:srgbClr val="00A1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www.deakincollege.edu.au</a:t>
              </a:r>
              <a:endParaRPr lang="en-A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95972" cy="700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7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3500" dirty="0" smtClean="0">
                <a:ea typeface="+mj-ea"/>
                <a:cs typeface="+mj-cs"/>
              </a:rPr>
              <a:t>Week 11 Cash control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 to concept of Cash control</a:t>
            </a:r>
          </a:p>
          <a:p>
            <a:r>
              <a:rPr lang="en-AU" dirty="0" smtClean="0"/>
              <a:t>Simple Bank Reconciliation</a:t>
            </a:r>
          </a:p>
          <a:p>
            <a:r>
              <a:rPr lang="en-AU" dirty="0" smtClean="0"/>
              <a:t>Intro to Cash budgets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solidFill>
                  <a:srgbClr val="FF0000"/>
                </a:solidFill>
                <a:ea typeface="+mj-ea"/>
                <a:cs typeface="+mj-cs"/>
              </a:rPr>
              <a:t>7 Reconciling </a:t>
            </a:r>
            <a:r>
              <a:rPr lang="en-AU" dirty="0" smtClean="0">
                <a:solidFill>
                  <a:srgbClr val="FF0000"/>
                </a:solidFill>
                <a:ea typeface="+mj-ea"/>
                <a:cs typeface="+mj-cs"/>
              </a:rPr>
              <a:t>transactions recorded by the bank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can be many transactions that are conducted </a:t>
            </a:r>
            <a:r>
              <a:rPr lang="en-US" sz="2400" u="sng" dirty="0" smtClean="0"/>
              <a:t>directly</a:t>
            </a:r>
            <a:r>
              <a:rPr lang="en-US" sz="2400" dirty="0" smtClean="0"/>
              <a:t> to and from our  </a:t>
            </a:r>
            <a:r>
              <a:rPr lang="en-US" sz="2400" dirty="0"/>
              <a:t>B</a:t>
            </a:r>
            <a:r>
              <a:rPr lang="en-US" sz="2400" dirty="0" smtClean="0"/>
              <a:t>ank  </a:t>
            </a:r>
            <a:r>
              <a:rPr lang="en-US" sz="2400" dirty="0"/>
              <a:t>A</a:t>
            </a:r>
            <a:r>
              <a:rPr lang="en-US" sz="2400" dirty="0" smtClean="0"/>
              <a:t>ccount with the bank.  </a:t>
            </a:r>
          </a:p>
          <a:p>
            <a:r>
              <a:rPr lang="en-US" dirty="0" smtClean="0"/>
              <a:t>Deposits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EFTPOS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Credit card sales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Commission 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Interest earned</a:t>
            </a:r>
          </a:p>
          <a:p>
            <a:r>
              <a:rPr lang="en-US" dirty="0" smtClean="0"/>
              <a:t>Payments 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Bank fees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Interest paid to the bank</a:t>
            </a:r>
          </a:p>
          <a:p>
            <a:pPr marL="914400" lvl="1" indent="-514350">
              <a:buFontTx/>
              <a:buAutoNum type="arabicPeriod"/>
            </a:pPr>
            <a:r>
              <a:rPr lang="en-US" sz="1600" dirty="0" smtClean="0"/>
              <a:t>Direct payment etc….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3400" dirty="0" smtClean="0">
                <a:solidFill>
                  <a:srgbClr val="FF0000"/>
                </a:solidFill>
                <a:ea typeface="+mj-ea"/>
                <a:cs typeface="+mj-cs"/>
              </a:rPr>
              <a:t>8 Reconciling </a:t>
            </a:r>
            <a:r>
              <a:rPr lang="en-AU" sz="3400" dirty="0" smtClean="0">
                <a:solidFill>
                  <a:srgbClr val="FF0000"/>
                </a:solidFill>
                <a:ea typeface="+mj-ea"/>
                <a:cs typeface="+mj-cs"/>
              </a:rPr>
              <a:t>transactions recorded by the bank </a:t>
            </a:r>
            <a:r>
              <a:rPr lang="en-AU" dirty="0" smtClean="0">
                <a:solidFill>
                  <a:srgbClr val="FF0000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AU" sz="2800" dirty="0" smtClean="0"/>
              <a:t>We must check the </a:t>
            </a:r>
            <a:r>
              <a:rPr lang="en-AU" sz="2800" dirty="0" smtClean="0">
                <a:solidFill>
                  <a:srgbClr val="3366FF"/>
                </a:solidFill>
              </a:rPr>
              <a:t>Bank’s records </a:t>
            </a:r>
            <a:r>
              <a:rPr lang="en-AU" sz="2800" dirty="0" smtClean="0"/>
              <a:t>with our </a:t>
            </a:r>
            <a:r>
              <a:rPr lang="en-AU" sz="2800" dirty="0" smtClean="0">
                <a:solidFill>
                  <a:srgbClr val="FF0000"/>
                </a:solidFill>
              </a:rPr>
              <a:t>Cash Journals</a:t>
            </a:r>
            <a:r>
              <a:rPr lang="en-AU" sz="2800" dirty="0" smtClean="0"/>
              <a:t> records to detect any variations</a:t>
            </a:r>
          </a:p>
          <a:p>
            <a:r>
              <a:rPr lang="en-AU" sz="2800" dirty="0" smtClean="0"/>
              <a:t>Tick </a:t>
            </a:r>
            <a:r>
              <a:rPr lang="en-US" sz="2800" dirty="0" smtClean="0">
                <a:solidFill>
                  <a:srgbClr val="FFC000"/>
                </a:solidFill>
                <a:sym typeface="Wingdings" charset="2"/>
              </a:rPr>
              <a:t> </a:t>
            </a:r>
            <a:r>
              <a:rPr lang="en-AU" sz="2800" dirty="0" smtClean="0"/>
              <a:t>items common to both</a:t>
            </a:r>
          </a:p>
          <a:p>
            <a:r>
              <a:rPr lang="en-AU" sz="2800" b="1" dirty="0" smtClean="0"/>
              <a:t>Note</a:t>
            </a:r>
            <a:r>
              <a:rPr lang="en-AU" sz="2800" dirty="0" smtClean="0"/>
              <a:t> the items that are only in </a:t>
            </a:r>
            <a:r>
              <a:rPr lang="en-AU" sz="2800" dirty="0" smtClean="0">
                <a:solidFill>
                  <a:srgbClr val="FF0000"/>
                </a:solidFill>
              </a:rPr>
              <a:t>one</a:t>
            </a:r>
            <a:r>
              <a:rPr lang="en-AU" sz="2800" dirty="0" smtClean="0"/>
              <a:t> of – Bank Statement or CRJ,CPJ</a:t>
            </a:r>
          </a:p>
          <a:p>
            <a:r>
              <a:rPr lang="en-AU" sz="2800" dirty="0" smtClean="0"/>
              <a:t>We </a:t>
            </a:r>
            <a:r>
              <a:rPr lang="en-AU" sz="2800" u="sng" dirty="0" smtClean="0"/>
              <a:t>can’t</a:t>
            </a:r>
            <a:r>
              <a:rPr lang="en-AU" sz="2800" dirty="0" smtClean="0"/>
              <a:t> change the Bank’s records but we </a:t>
            </a:r>
            <a:r>
              <a:rPr lang="en-AU" sz="2800" u="sng" dirty="0" smtClean="0"/>
              <a:t>CAN</a:t>
            </a:r>
            <a:r>
              <a:rPr lang="en-AU" sz="2800" dirty="0" smtClean="0"/>
              <a:t> adjust </a:t>
            </a:r>
            <a:r>
              <a:rPr lang="en-AU" sz="2800" dirty="0" smtClean="0">
                <a:solidFill>
                  <a:srgbClr val="FF0000"/>
                </a:solidFill>
              </a:rPr>
              <a:t>our own cash journals </a:t>
            </a:r>
            <a:r>
              <a:rPr lang="en-AU" sz="2800" dirty="0" smtClean="0"/>
              <a:t>records</a:t>
            </a:r>
          </a:p>
          <a:p>
            <a:r>
              <a:rPr lang="en-AU" sz="2800" dirty="0" smtClean="0"/>
              <a:t>We must add to OUR CRJ and CPJ any </a:t>
            </a:r>
            <a:r>
              <a:rPr lang="en-AU" sz="2800" u="sng" dirty="0" err="1" smtClean="0"/>
              <a:t>unticked</a:t>
            </a:r>
            <a:r>
              <a:rPr lang="en-AU" sz="2800" u="sng" dirty="0" smtClean="0"/>
              <a:t> </a:t>
            </a:r>
            <a:r>
              <a:rPr lang="en-AU" sz="2800" dirty="0" smtClean="0"/>
              <a:t>items in the Bank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Bank Reconciliation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need to explain why:</a:t>
            </a:r>
          </a:p>
          <a:p>
            <a:r>
              <a:rPr lang="en-US" dirty="0" smtClean="0"/>
              <a:t> the balance from the </a:t>
            </a:r>
            <a:r>
              <a:rPr lang="en-US" dirty="0" smtClean="0">
                <a:solidFill>
                  <a:srgbClr val="FF0000"/>
                </a:solidFill>
              </a:rPr>
              <a:t>Bank Statement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is different to</a:t>
            </a:r>
          </a:p>
          <a:p>
            <a:r>
              <a:rPr lang="en-US" dirty="0" smtClean="0"/>
              <a:t> the balance in the </a:t>
            </a:r>
            <a:r>
              <a:rPr lang="en-US" dirty="0" smtClean="0">
                <a:solidFill>
                  <a:srgbClr val="FF0000"/>
                </a:solidFill>
              </a:rPr>
              <a:t>Cash at Bank a/c</a:t>
            </a:r>
            <a:r>
              <a:rPr lang="en-US" dirty="0" smtClean="0"/>
              <a:t> </a:t>
            </a:r>
            <a:r>
              <a:rPr lang="en-US" sz="160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any errors in the Cash journals </a:t>
            </a:r>
            <a:r>
              <a:rPr lang="en-US" dirty="0" err="1" smtClean="0"/>
              <a:t>eg</a:t>
            </a:r>
            <a:r>
              <a:rPr lang="en-US" dirty="0" smtClean="0"/>
              <a:t> we may type in $4000 for cash sales and it should be $400 so we adjust at the end of the month </a:t>
            </a:r>
            <a:r>
              <a:rPr lang="en-US" dirty="0" smtClean="0">
                <a:solidFill>
                  <a:srgbClr val="FF0000"/>
                </a:solidFill>
              </a:rPr>
              <a:t>Cash sales (3600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Returned Cheques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Dishonored </a:t>
            </a:r>
            <a:r>
              <a:rPr lang="en-US" sz="2800" dirty="0" err="1" smtClean="0"/>
              <a:t>cheque</a:t>
            </a:r>
            <a:r>
              <a:rPr lang="en-US" sz="2800" dirty="0" smtClean="0"/>
              <a:t> $200, appears in the withdrawals column in the Bank statement to offset the recording on the deposit column.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Look for RTD (Return to Drawer) This is the Bank’s code in the Bank statement.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the Cash Receipts Journal we must offset the original deposit by recording the deposit as a negative </a:t>
            </a:r>
            <a:r>
              <a:rPr lang="en-US" sz="2800" dirty="0" smtClean="0">
                <a:solidFill>
                  <a:srgbClr val="FF0000"/>
                </a:solidFill>
              </a:rPr>
              <a:t>($200) </a:t>
            </a:r>
            <a:r>
              <a:rPr lang="en-US" sz="2800" dirty="0" smtClean="0"/>
              <a:t>by using brackets.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Other cash journal adjustments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</a:p>
          <a:p>
            <a:r>
              <a:rPr lang="en-US" dirty="0" smtClean="0"/>
              <a:t>Dishonored cheques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Bank Reconciliation 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04238" cy="4572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Tick </a:t>
            </a:r>
            <a:r>
              <a:rPr lang="en-US" sz="2800" dirty="0" smtClean="0">
                <a:sym typeface="Wingdings" charset="2"/>
              </a:rPr>
              <a:t></a:t>
            </a:r>
            <a:r>
              <a:rPr lang="en-US" sz="2800" dirty="0" smtClean="0"/>
              <a:t>and forget items that </a:t>
            </a:r>
            <a:r>
              <a:rPr lang="en-US" sz="2800" b="1" dirty="0" smtClean="0"/>
              <a:t>appear </a:t>
            </a:r>
            <a:r>
              <a:rPr lang="en-US" sz="2800" b="1" dirty="0" smtClean="0">
                <a:solidFill>
                  <a:srgbClr val="FF0000"/>
                </a:solidFill>
              </a:rPr>
              <a:t>in both </a:t>
            </a:r>
            <a:r>
              <a:rPr lang="en-US" sz="2800" dirty="0" smtClean="0"/>
              <a:t>CRJ, CPJ and Bank Statement.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Any </a:t>
            </a:r>
            <a:r>
              <a:rPr lang="en-US" sz="2800" dirty="0" err="1" smtClean="0"/>
              <a:t>Unticked</a:t>
            </a:r>
            <a:r>
              <a:rPr lang="en-US" sz="2800" dirty="0" smtClean="0"/>
              <a:t> items in the Bank Statement </a:t>
            </a:r>
            <a:r>
              <a:rPr lang="en-US" sz="2800" dirty="0" smtClean="0">
                <a:solidFill>
                  <a:srgbClr val="FF0000"/>
                </a:solidFill>
              </a:rPr>
              <a:t>CAN</a:t>
            </a:r>
            <a:r>
              <a:rPr lang="en-US" sz="2800" dirty="0" smtClean="0"/>
              <a:t> be included in the CRJ, CPJ. </a:t>
            </a:r>
            <a:r>
              <a:rPr lang="en-US" sz="2400" dirty="0" smtClean="0"/>
              <a:t>Items such as </a:t>
            </a:r>
            <a:r>
              <a:rPr lang="en-US" sz="2400" dirty="0" smtClean="0">
                <a:solidFill>
                  <a:srgbClr val="00B0F0"/>
                </a:solidFill>
              </a:rPr>
              <a:t>Interest, Direct payments, Bank fees….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 Tick</a:t>
            </a:r>
            <a:r>
              <a:rPr lang="en-US" dirty="0" smtClean="0">
                <a:sym typeface="Wingdings" charset="2"/>
              </a:rPr>
              <a:t></a:t>
            </a:r>
            <a:r>
              <a:rPr lang="en-US" sz="2400" dirty="0" smtClean="0"/>
              <a:t> and forget as they appear in </a:t>
            </a:r>
            <a:r>
              <a:rPr lang="en-US" sz="2400" u="sng" dirty="0" smtClean="0"/>
              <a:t>both</a:t>
            </a:r>
            <a:r>
              <a:rPr lang="en-US" sz="2400" dirty="0" smtClean="0"/>
              <a:t> documents.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Any </a:t>
            </a:r>
            <a:r>
              <a:rPr lang="en-US" sz="2800" dirty="0" err="1" smtClean="0"/>
              <a:t>unticked</a:t>
            </a:r>
            <a:r>
              <a:rPr lang="en-US" sz="2800" dirty="0" smtClean="0"/>
              <a:t> items still in the CRJ, CPJ must then be included in the </a:t>
            </a:r>
            <a:r>
              <a:rPr lang="en-US" sz="2800" dirty="0" smtClean="0">
                <a:solidFill>
                  <a:srgbClr val="FF0000"/>
                </a:solidFill>
              </a:rPr>
              <a:t>Bank Reconciliation Statement</a:t>
            </a:r>
            <a:r>
              <a:rPr lang="en-US" sz="2800" dirty="0" smtClean="0"/>
              <a:t> like so……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Bank Reconciliation Statement </a:t>
            </a:r>
            <a:r>
              <a:rPr lang="en-US" sz="1800" dirty="0" smtClean="0">
                <a:ea typeface="+mj-ea"/>
                <a:cs typeface="+mj-cs"/>
              </a:rPr>
              <a:t>as at 31 August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/>
              <a:t>Bank Statement </a:t>
            </a:r>
            <a:r>
              <a:rPr lang="en-US" dirty="0" smtClean="0">
                <a:solidFill>
                  <a:srgbClr val="FFFF00"/>
                </a:solidFill>
              </a:rPr>
              <a:t>Credit</a:t>
            </a:r>
            <a:r>
              <a:rPr lang="en-US" dirty="0" smtClean="0"/>
              <a:t> Balance     		$2000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 Outstanding Deposits		  	$500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							</a:t>
            </a:r>
            <a:r>
              <a:rPr lang="en-US" u="sng" dirty="0" smtClean="0"/>
              <a:t>$2500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</a:t>
            </a:r>
            <a:r>
              <a:rPr lang="en-US" dirty="0" err="1" smtClean="0"/>
              <a:t>Unpresented</a:t>
            </a:r>
            <a:r>
              <a:rPr lang="en-US" dirty="0" smtClean="0"/>
              <a:t> Cheques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		Ch No 0034			  $700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Debit</a:t>
            </a:r>
            <a:r>
              <a:rPr lang="en-US" dirty="0" smtClean="0"/>
              <a:t> Balance from Bank a/c		</a:t>
            </a:r>
            <a:r>
              <a:rPr lang="en-US" u="sng" dirty="0" smtClean="0"/>
              <a:t>$1800</a:t>
            </a:r>
          </a:p>
          <a:p>
            <a:pPr marL="609600" indent="-609600">
              <a:buFontTx/>
              <a:buNone/>
            </a:pPr>
            <a:endParaRPr lang="en-US" u="sng" dirty="0" smtClean="0"/>
          </a:p>
          <a:p>
            <a:pPr marL="609600" indent="-609600"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6" y="365126"/>
            <a:ext cx="8120197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sz="3600" dirty="0" smtClean="0">
                <a:solidFill>
                  <a:srgbClr val="7B9899"/>
                </a:solidFill>
              </a:rPr>
              <a:t>What about a </a:t>
            </a:r>
            <a:r>
              <a:rPr lang="en-AU" sz="3600" dirty="0" smtClean="0">
                <a:solidFill>
                  <a:srgbClr val="FF0000"/>
                </a:solidFill>
              </a:rPr>
              <a:t>negative</a:t>
            </a:r>
            <a:r>
              <a:rPr lang="en-AU" sz="3600" dirty="0" smtClean="0">
                <a:solidFill>
                  <a:srgbClr val="7B9899"/>
                </a:solidFill>
              </a:rPr>
              <a:t> bank balance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14375" y="1214438"/>
            <a:ext cx="7772400" cy="4114800"/>
          </a:xfrm>
        </p:spPr>
        <p:txBody>
          <a:bodyPr/>
          <a:lstStyle/>
          <a:p>
            <a:r>
              <a:rPr lang="en-AU" sz="2800" dirty="0" smtClean="0"/>
              <a:t>A debit balance in the Bank Statement means you owe the Bank – you are in the </a:t>
            </a:r>
            <a:r>
              <a:rPr lang="en-AU" sz="2800" dirty="0" smtClean="0">
                <a:solidFill>
                  <a:srgbClr val="FF0000"/>
                </a:solidFill>
              </a:rPr>
              <a:t>Red</a:t>
            </a:r>
            <a:r>
              <a:rPr lang="en-AU" dirty="0" smtClean="0">
                <a:solidFill>
                  <a:srgbClr val="FF0000"/>
                </a:solidFill>
              </a:rPr>
              <a:t>.</a:t>
            </a:r>
          </a:p>
          <a:p>
            <a:endParaRPr lang="en-AU" dirty="0" smtClean="0">
              <a:solidFill>
                <a:srgbClr val="FF0000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42938" y="2714625"/>
            <a:ext cx="8001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AU" sz="2800" dirty="0">
                <a:solidFill>
                  <a:srgbClr val="000000"/>
                </a:solidFill>
                <a:latin typeface="Verdana" charset="0"/>
              </a:rPr>
              <a:t>Bank Reconciliation Statement	</a:t>
            </a:r>
          </a:p>
          <a:p>
            <a:pPr algn="ctr" eaLnBrk="0" hangingPunct="0"/>
            <a:r>
              <a:rPr lang="en-AU" sz="1400" dirty="0">
                <a:solidFill>
                  <a:srgbClr val="000000"/>
                </a:solidFill>
                <a:latin typeface="Verdana" charset="0"/>
              </a:rPr>
              <a:t>as at the 30 April 2009		</a:t>
            </a:r>
          </a:p>
          <a:p>
            <a:pPr eaLnBrk="0" hangingPunct="0"/>
            <a:r>
              <a:rPr lang="en-AU" dirty="0">
                <a:solidFill>
                  <a:srgbClr val="FF0000"/>
                </a:solidFill>
                <a:latin typeface="Verdana" charset="0"/>
              </a:rPr>
              <a:t>Debit</a:t>
            </a:r>
            <a:r>
              <a:rPr lang="en-AU" dirty="0">
                <a:solidFill>
                  <a:srgbClr val="000000"/>
                </a:solidFill>
                <a:latin typeface="Verdana" charset="0"/>
              </a:rPr>
              <a:t> Balance from Bank Statement</a:t>
            </a:r>
            <a:r>
              <a:rPr lang="en-AU" dirty="0" smtClean="0">
                <a:solidFill>
                  <a:srgbClr val="000000"/>
                </a:solidFill>
                <a:latin typeface="Verdana" charset="0"/>
              </a:rPr>
              <a:t>	(</a:t>
            </a:r>
            <a:r>
              <a:rPr lang="en-AU" dirty="0" smtClean="0">
                <a:solidFill>
                  <a:srgbClr val="FF0000"/>
                </a:solidFill>
                <a:latin typeface="Verdana" charset="0"/>
              </a:rPr>
              <a:t>3000	)</a:t>
            </a:r>
          </a:p>
          <a:p>
            <a:pPr eaLnBrk="0" hangingPunct="0"/>
            <a:r>
              <a:rPr lang="en-AU" b="1" dirty="0" smtClean="0">
                <a:solidFill>
                  <a:srgbClr val="00B0F0"/>
                </a:solidFill>
                <a:latin typeface="Verdana" charset="0"/>
              </a:rPr>
              <a:t>PLUS </a:t>
            </a:r>
            <a:r>
              <a:rPr lang="en-AU" b="1" dirty="0">
                <a:solidFill>
                  <a:srgbClr val="000000"/>
                </a:solidFill>
                <a:latin typeface="Verdana" charset="0"/>
              </a:rPr>
              <a:t>Outstanding deposit			  500	</a:t>
            </a:r>
          </a:p>
          <a:p>
            <a:pPr eaLnBrk="0" hangingPunct="0"/>
            <a:r>
              <a:rPr lang="en-AU" dirty="0">
                <a:solidFill>
                  <a:srgbClr val="000000"/>
                </a:solidFill>
                <a:latin typeface="Verdana" charset="0"/>
              </a:rPr>
              <a:t>						</a:t>
            </a:r>
            <a:r>
              <a:rPr lang="en-AU" dirty="0" smtClean="0">
                <a:solidFill>
                  <a:srgbClr val="000000"/>
                </a:solidFill>
                <a:latin typeface="Verdana" charset="0"/>
              </a:rPr>
              <a:t>	(</a:t>
            </a:r>
            <a:r>
              <a:rPr lang="en-AU" u="sng" dirty="0" smtClean="0">
                <a:solidFill>
                  <a:srgbClr val="FF0000"/>
                </a:solidFill>
                <a:latin typeface="Verdana" charset="0"/>
              </a:rPr>
              <a:t>2500</a:t>
            </a:r>
            <a:r>
              <a:rPr lang="en-AU" u="sng" dirty="0" smtClean="0">
                <a:solidFill>
                  <a:srgbClr val="000000"/>
                </a:solidFill>
                <a:latin typeface="Verdana" charset="0"/>
              </a:rPr>
              <a:t>)</a:t>
            </a:r>
          </a:p>
          <a:p>
            <a:pPr eaLnBrk="0" hangingPunct="0"/>
            <a:r>
              <a:rPr lang="en-AU" b="1" dirty="0" smtClean="0">
                <a:solidFill>
                  <a:srgbClr val="00B0F0"/>
                </a:solidFill>
                <a:latin typeface="Verdana" charset="0"/>
              </a:rPr>
              <a:t>LESS</a:t>
            </a:r>
            <a:r>
              <a:rPr lang="en-AU" b="1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Verdana" charset="0"/>
              </a:rPr>
              <a:t>Unpresented</a:t>
            </a:r>
            <a:r>
              <a:rPr lang="en-AU" b="1" dirty="0">
                <a:solidFill>
                  <a:srgbClr val="000000"/>
                </a:solidFill>
                <a:latin typeface="Verdana" charset="0"/>
              </a:rPr>
              <a:t> cheques		</a:t>
            </a:r>
          </a:p>
          <a:p>
            <a:pPr eaLnBrk="0" hangingPunct="0"/>
            <a:r>
              <a:rPr lang="en-AU" dirty="0" err="1">
                <a:solidFill>
                  <a:srgbClr val="000000"/>
                </a:solidFill>
                <a:latin typeface="Verdana" charset="0"/>
              </a:rPr>
              <a:t>ch</a:t>
            </a:r>
            <a:r>
              <a:rPr lang="en-AU" dirty="0">
                <a:solidFill>
                  <a:srgbClr val="000000"/>
                </a:solidFill>
                <a:latin typeface="Verdana" charset="0"/>
              </a:rPr>
              <a:t> no 000876					  700		</a:t>
            </a:r>
          </a:p>
          <a:p>
            <a:pPr eaLnBrk="0" hangingPunct="0"/>
            <a:r>
              <a:rPr lang="en-AU" dirty="0">
                <a:solidFill>
                  <a:srgbClr val="0070C0"/>
                </a:solidFill>
                <a:latin typeface="Verdana" charset="0"/>
              </a:rPr>
              <a:t>Credit</a:t>
            </a:r>
            <a:r>
              <a:rPr lang="en-AU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AU" dirty="0" smtClean="0">
                <a:solidFill>
                  <a:srgbClr val="000000"/>
                </a:solidFill>
                <a:latin typeface="Verdana" charset="0"/>
              </a:rPr>
              <a:t>Balance in </a:t>
            </a:r>
            <a:r>
              <a:rPr lang="en-AU" sz="1800" dirty="0">
                <a:solidFill>
                  <a:srgbClr val="000000"/>
                </a:solidFill>
                <a:latin typeface="Verdana" charset="0"/>
              </a:rPr>
              <a:t>Cash at Bank a/c</a:t>
            </a:r>
            <a:r>
              <a:rPr lang="en-AU" dirty="0">
                <a:solidFill>
                  <a:srgbClr val="000000"/>
                </a:solidFill>
                <a:latin typeface="Verdana" charset="0"/>
              </a:rPr>
              <a:t>	</a:t>
            </a:r>
            <a:r>
              <a:rPr lang="en-AU" dirty="0" smtClean="0">
                <a:solidFill>
                  <a:srgbClr val="000000"/>
                </a:solidFill>
                <a:latin typeface="Verdana" charset="0"/>
              </a:rPr>
              <a:t>	(</a:t>
            </a:r>
            <a:r>
              <a:rPr lang="en-AU" u="sng" dirty="0" smtClean="0">
                <a:solidFill>
                  <a:srgbClr val="FF0000"/>
                </a:solidFill>
                <a:latin typeface="Verdana" charset="0"/>
              </a:rPr>
              <a:t>3200)</a:t>
            </a:r>
            <a:endParaRPr lang="en-AU" u="sng" dirty="0">
              <a:solidFill>
                <a:srgbClr val="FF0000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1 Cash </a:t>
            </a:r>
            <a:r>
              <a:rPr lang="en-US" dirty="0" smtClean="0">
                <a:solidFill>
                  <a:srgbClr val="7B9899"/>
                </a:solidFill>
              </a:rPr>
              <a:t>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of cash receipts is VIP</a:t>
            </a:r>
          </a:p>
          <a:p>
            <a:r>
              <a:rPr lang="en-US" dirty="0" smtClean="0"/>
              <a:t>Control measures inc</a:t>
            </a:r>
          </a:p>
          <a:p>
            <a:pPr lvl="1"/>
            <a:r>
              <a:rPr lang="en-US" dirty="0" smtClean="0"/>
              <a:t>Cash received should be recorded promptly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authorised</a:t>
            </a:r>
            <a:r>
              <a:rPr lang="en-US" dirty="0" smtClean="0"/>
              <a:t> people can handle cash</a:t>
            </a:r>
          </a:p>
          <a:p>
            <a:pPr lvl="1"/>
            <a:r>
              <a:rPr lang="en-US" dirty="0" smtClean="0"/>
              <a:t>Cash should be banked </a:t>
            </a:r>
            <a:r>
              <a:rPr lang="en-US" dirty="0" err="1" smtClean="0"/>
              <a:t>asap</a:t>
            </a:r>
            <a:r>
              <a:rPr lang="en-US" dirty="0" smtClean="0"/>
              <a:t> and in a safe manner</a:t>
            </a:r>
          </a:p>
          <a:p>
            <a:pPr lvl="1"/>
            <a:r>
              <a:rPr lang="en-US" dirty="0" smtClean="0"/>
              <a:t>A petty cash system should be in place for small cash amounts </a:t>
            </a:r>
          </a:p>
          <a:p>
            <a:pPr lvl="1"/>
            <a:r>
              <a:rPr lang="en-US" dirty="0" smtClean="0"/>
              <a:t>Segregation of duties – person receiving and handling the cash is not the person recording the cash</a:t>
            </a:r>
          </a:p>
          <a:p>
            <a:pPr lvl="1"/>
            <a:r>
              <a:rPr lang="en-US" dirty="0" smtClean="0"/>
              <a:t>Rotation of staff roles will assist detection of errors or theft</a:t>
            </a:r>
          </a:p>
          <a:p>
            <a:pPr lvl="1"/>
            <a:r>
              <a:rPr lang="en-US" dirty="0" smtClean="0"/>
              <a:t>Bank reconciliation statement should be prepared on a regular basis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20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sz="2000" dirty="0" smtClean="0">
                <a:solidFill>
                  <a:srgbClr val="7B9899"/>
                </a:solidFill>
              </a:rPr>
              <a:t>What about brought forward </a:t>
            </a:r>
            <a:r>
              <a:rPr lang="en-AU" sz="2000" b="1" dirty="0" smtClean="0">
                <a:solidFill>
                  <a:srgbClr val="FF0000"/>
                </a:solidFill>
              </a:rPr>
              <a:t>balance</a:t>
            </a:r>
            <a:r>
              <a:rPr lang="en-AU" sz="2000" dirty="0" smtClean="0">
                <a:solidFill>
                  <a:srgbClr val="7B9899"/>
                </a:solidFill>
              </a:rPr>
              <a:t> from previous month and Bank Rec from previous month?</a:t>
            </a:r>
            <a:endParaRPr lang="en-US" sz="3600" dirty="0" smtClean="0">
              <a:solidFill>
                <a:srgbClr val="7B9899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63"/>
            <a:ext cx="7772400" cy="4452937"/>
          </a:xfrm>
        </p:spPr>
        <p:txBody>
          <a:bodyPr>
            <a:normAutofit fontScale="92500" lnSpcReduction="10000"/>
          </a:bodyPr>
          <a:lstStyle/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>
                <a:solidFill>
                  <a:srgbClr val="FFC000"/>
                </a:solidFill>
                <a:ea typeface="+mn-ea"/>
                <a:cs typeface="+mn-cs"/>
              </a:rPr>
              <a:t>Tick </a:t>
            </a:r>
            <a:r>
              <a:rPr lang="en-US" sz="2800" dirty="0" smtClean="0">
                <a:solidFill>
                  <a:srgbClr val="FFC000"/>
                </a:solidFill>
                <a:ea typeface="+mn-ea"/>
                <a:cs typeface="+mn-cs"/>
                <a:sym typeface="Wingdings" charset="2"/>
              </a:rPr>
              <a:t></a:t>
            </a:r>
            <a:r>
              <a:rPr lang="en-US" sz="2800" dirty="0" smtClean="0">
                <a:ea typeface="+mn-ea"/>
                <a:cs typeface="+mn-cs"/>
              </a:rPr>
              <a:t>and forget items that </a:t>
            </a:r>
            <a:r>
              <a:rPr lang="en-US" sz="2800" b="1" dirty="0" smtClean="0">
                <a:ea typeface="+mn-ea"/>
                <a:cs typeface="+mn-cs"/>
              </a:rPr>
              <a:t>appear </a:t>
            </a:r>
            <a:r>
              <a:rPr lang="en-US" sz="2800" b="1" dirty="0" smtClean="0">
                <a:solidFill>
                  <a:srgbClr val="FF0000"/>
                </a:solidFill>
                <a:ea typeface="+mn-ea"/>
                <a:cs typeface="+mn-cs"/>
              </a:rPr>
              <a:t>in both </a:t>
            </a:r>
            <a:r>
              <a:rPr lang="en-US" sz="2800" dirty="0" smtClean="0">
                <a:ea typeface="+mn-ea"/>
                <a:cs typeface="+mn-cs"/>
              </a:rPr>
              <a:t>Cash Journals </a:t>
            </a:r>
          </a:p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Compared to</a:t>
            </a:r>
          </a:p>
          <a:p>
            <a:pPr marL="1577975" lvl="5" indent="0">
              <a:buNone/>
              <a:defRPr/>
            </a:pPr>
            <a:r>
              <a:rPr lang="en-US" sz="2450" dirty="0" smtClean="0">
                <a:ea typeface="+mn-ea"/>
                <a:cs typeface="+mn-cs"/>
              </a:rPr>
              <a:t>last month’s Reconciliation Statement </a:t>
            </a:r>
          </a:p>
          <a:p>
            <a:pPr marL="1577975" lvl="5" indent="0">
              <a:buNone/>
              <a:defRPr/>
            </a:pPr>
            <a:r>
              <a:rPr lang="en-US" sz="2450" dirty="0" smtClean="0">
                <a:solidFill>
                  <a:srgbClr val="FF0000"/>
                </a:solidFill>
                <a:ea typeface="+mn-ea"/>
                <a:cs typeface="+mn-cs"/>
              </a:rPr>
              <a:t>&amp;</a:t>
            </a:r>
            <a:endParaRPr lang="en-US" sz="2450" dirty="0" smtClean="0">
              <a:ea typeface="+mn-ea"/>
              <a:cs typeface="+mn-cs"/>
            </a:endParaRPr>
          </a:p>
          <a:p>
            <a:pPr marL="1577975" lvl="5" indent="0">
              <a:buNone/>
              <a:defRPr/>
            </a:pPr>
            <a:r>
              <a:rPr lang="en-US" sz="2450" dirty="0" smtClean="0">
                <a:ea typeface="+mn-ea"/>
                <a:cs typeface="+mn-cs"/>
              </a:rPr>
              <a:t>Bank Statement.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>
                <a:ea typeface="+mn-ea"/>
                <a:cs typeface="+mn-cs"/>
              </a:rPr>
              <a:t>Add </a:t>
            </a:r>
            <a:r>
              <a:rPr lang="en-US" sz="2800" dirty="0" err="1" smtClean="0">
                <a:ea typeface="+mn-ea"/>
                <a:cs typeface="+mn-cs"/>
              </a:rPr>
              <a:t>Unticked</a:t>
            </a:r>
            <a:r>
              <a:rPr lang="en-US" sz="2800" dirty="0" smtClean="0">
                <a:ea typeface="+mn-ea"/>
                <a:cs typeface="+mn-cs"/>
              </a:rPr>
              <a:t> items from the Bank Statement </a:t>
            </a:r>
            <a:r>
              <a:rPr lang="en-US" sz="2800" dirty="0" smtClean="0">
                <a:solidFill>
                  <a:srgbClr val="FF0000"/>
                </a:solidFill>
                <a:ea typeface="+mn-ea"/>
                <a:cs typeface="+mn-cs"/>
              </a:rPr>
              <a:t>to </a:t>
            </a:r>
            <a:r>
              <a:rPr lang="en-US" sz="2800" dirty="0" smtClean="0">
                <a:ea typeface="+mn-ea"/>
                <a:cs typeface="+mn-cs"/>
              </a:rPr>
              <a:t>Cash Journals. (</a:t>
            </a:r>
            <a:r>
              <a:rPr lang="en-US" sz="2400" dirty="0" smtClean="0">
                <a:ea typeface="+mn-ea"/>
                <a:cs typeface="+mn-cs"/>
              </a:rPr>
              <a:t>Items such as </a:t>
            </a:r>
            <a:r>
              <a:rPr lang="en-US" sz="2400" dirty="0" smtClean="0">
                <a:solidFill>
                  <a:srgbClr val="00B0F0"/>
                </a:solidFill>
                <a:ea typeface="+mn-ea"/>
                <a:cs typeface="+mn-cs"/>
              </a:rPr>
              <a:t>Interest, Direct payments, Bank fees)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>
                <a:ea typeface="+mn-ea"/>
                <a:cs typeface="+mn-cs"/>
              </a:rPr>
              <a:t>Any </a:t>
            </a:r>
            <a:r>
              <a:rPr lang="en-US" sz="2800" dirty="0" err="1" smtClean="0">
                <a:ea typeface="+mn-ea"/>
                <a:cs typeface="+mn-cs"/>
              </a:rPr>
              <a:t>unticked</a:t>
            </a:r>
            <a:r>
              <a:rPr lang="en-US" sz="2800" dirty="0" smtClean="0">
                <a:ea typeface="+mn-ea"/>
                <a:cs typeface="+mn-cs"/>
              </a:rPr>
              <a:t> items in the  Cash Journals and last months Bank Rec Statement are included in this month’s </a:t>
            </a:r>
            <a:r>
              <a:rPr lang="en-US" sz="2800" dirty="0" smtClean="0">
                <a:solidFill>
                  <a:srgbClr val="FF0000"/>
                </a:solidFill>
                <a:ea typeface="+mn-ea"/>
                <a:cs typeface="+mn-cs"/>
              </a:rPr>
              <a:t>Bank Reconciliation Statement.</a:t>
            </a:r>
            <a:endParaRPr lang="en-US" sz="2800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7886700" cy="1325563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9 </a:t>
            </a:r>
            <a:r>
              <a:rPr lang="en-US" sz="18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JJ </a:t>
            </a:r>
            <a:r>
              <a:rPr lang="en-US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owner of Heating business. Received a Bank Statement showing a balance of $400. His own records in the Cash at Bank ledger account show only $75 balance.</a:t>
            </a:r>
            <a:r>
              <a:rPr lang="en-AU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He noted 2 differences:</a:t>
            </a:r>
            <a: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A deposit of $80 on 31 July does not appear in the Bank Statement </a:t>
            </a:r>
            <a: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2 cheques written on 26/7 are missing. They are chq no 4561 for $180 and 4562 for $225</a:t>
            </a:r>
            <a: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a Bank Reconciliation statement at 31/7/2018</a:t>
            </a:r>
            <a:endParaRPr lang="en-AU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46215"/>
              </p:ext>
            </p:extLst>
          </p:nvPr>
        </p:nvGraphicFramePr>
        <p:xfrm>
          <a:off x="628650" y="2996952"/>
          <a:ext cx="5472692" cy="3139440"/>
        </p:xfrm>
        <a:graphic>
          <a:graphicData uri="http://schemas.openxmlformats.org/drawingml/2006/table">
            <a:tbl>
              <a:tblPr firstRow="1" firstCol="1" bandRow="1"/>
              <a:tblGrid>
                <a:gridCol w="717670"/>
                <a:gridCol w="1483392"/>
                <a:gridCol w="162560"/>
                <a:gridCol w="1183219"/>
                <a:gridCol w="1401640"/>
                <a:gridCol w="524211"/>
              </a:tblGrid>
              <a:tr h="149374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Heater Installations: Bank reconciliation statement as at 31 July 2018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99695"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Balance as per bank statement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CR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plus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Deposits not yet credited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less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Unpresented cheques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Chq. No.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Amount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Balance as per cash records of business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7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 Bank </a:t>
            </a:r>
            <a:r>
              <a:rPr lang="en-US" b="1" dirty="0"/>
              <a:t>Reconciliation Task</a:t>
            </a:r>
            <a:r>
              <a:rPr lang="en-AU" b="1" dirty="0"/>
              <a:t/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 </a:t>
            </a:r>
          </a:p>
          <a:p>
            <a:pPr marL="0" indent="0">
              <a:buNone/>
            </a:pPr>
            <a:r>
              <a:rPr lang="en-GB" dirty="0"/>
              <a:t>The cash journals shown below were prepared for </a:t>
            </a:r>
            <a:r>
              <a:rPr lang="en-GB" dirty="0" err="1"/>
              <a:t>Lappin</a:t>
            </a:r>
            <a:r>
              <a:rPr lang="en-GB" dirty="0"/>
              <a:t> Glaziers for the month of March 2018. On 1 March the business had $2400 in the bank.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Compare the Bank statement and the Cash Journals (simplified) and update the cash journals if required.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Calculate the cash at bank balance in the ledger at 31/3</a:t>
            </a: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Prepare </a:t>
            </a:r>
            <a:r>
              <a:rPr lang="en-GB" dirty="0" smtClean="0"/>
              <a:t>Bank </a:t>
            </a:r>
            <a:r>
              <a:rPr lang="en-GB" dirty="0"/>
              <a:t>R</a:t>
            </a:r>
            <a:r>
              <a:rPr lang="en-GB" dirty="0" smtClean="0"/>
              <a:t>econciliation </a:t>
            </a:r>
            <a:r>
              <a:rPr lang="en-GB" dirty="0"/>
              <a:t>as at </a:t>
            </a:r>
            <a:r>
              <a:rPr lang="en-GB" dirty="0" smtClean="0"/>
              <a:t>31/3</a:t>
            </a:r>
          </a:p>
          <a:p>
            <a:pPr marL="457200" lvl="0" indent="-457200">
              <a:buFont typeface="+mj-lt"/>
              <a:buAutoNum type="arabicPeriod"/>
            </a:pP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/>
              <a:t>See Workbook for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874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11 Cash </a:t>
            </a:r>
            <a:r>
              <a:rPr lang="en-AU" dirty="0" smtClean="0"/>
              <a:t>Budget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www.deakincollege.edu.au</a:t>
            </a:r>
            <a:endParaRPr lang="en-A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71774" y="1902445"/>
            <a:ext cx="5832648" cy="38884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1650" dirty="0"/>
              <a:t>To put simply, we are interested in knowing how much cash we have at the end of the budgeted period. </a:t>
            </a:r>
          </a:p>
          <a:p>
            <a:endParaRPr lang="en-AU" altLang="en-US" sz="1650" dirty="0"/>
          </a:p>
          <a:p>
            <a:r>
              <a:rPr lang="en-AU" altLang="en-US" sz="1650" dirty="0"/>
              <a:t>Probably one of the more practical budgets you will do! Some people may have even done one inadvertently!</a:t>
            </a:r>
          </a:p>
          <a:p>
            <a:endParaRPr lang="en-AU" altLang="en-US" sz="1650" dirty="0"/>
          </a:p>
          <a:p>
            <a:pPr>
              <a:spcAft>
                <a:spcPts val="1350"/>
              </a:spcAft>
            </a:pPr>
            <a:r>
              <a:rPr lang="en-AU" altLang="en-US" sz="1650" dirty="0"/>
              <a:t>The cash budget shows </a:t>
            </a:r>
            <a:r>
              <a:rPr lang="en-AU" altLang="en-US" sz="1650" dirty="0">
                <a:solidFill>
                  <a:srgbClr val="C75F09"/>
                </a:solidFill>
              </a:rPr>
              <a:t>expected cash receipts and payments</a:t>
            </a:r>
            <a:r>
              <a:rPr lang="en-AU" altLang="en-US" sz="1650" dirty="0"/>
              <a:t>, and how they affect the business’ cash balance.</a:t>
            </a:r>
          </a:p>
          <a:p>
            <a:pPr>
              <a:spcAft>
                <a:spcPts val="1350"/>
              </a:spcAft>
            </a:pPr>
            <a:r>
              <a:rPr lang="en-AU" altLang="en-US" sz="1650" dirty="0"/>
              <a:t>This helps the entrepreneur anticipate </a:t>
            </a:r>
            <a:r>
              <a:rPr lang="en-AU" altLang="en-US" sz="1650" dirty="0">
                <a:solidFill>
                  <a:srgbClr val="FF0000"/>
                </a:solidFill>
              </a:rPr>
              <a:t>cash shortages</a:t>
            </a:r>
            <a:r>
              <a:rPr lang="en-AU" altLang="en-US" sz="1650" dirty="0"/>
              <a:t>, or </a:t>
            </a:r>
            <a:r>
              <a:rPr lang="en-AU" altLang="en-US" sz="1650" dirty="0">
                <a:solidFill>
                  <a:srgbClr val="FF0000"/>
                </a:solidFill>
              </a:rPr>
              <a:t>cash excesses </a:t>
            </a:r>
            <a:r>
              <a:rPr lang="en-AU" altLang="en-US" sz="1650" dirty="0"/>
              <a:t>that could be better used for profitable projects or investments.</a:t>
            </a:r>
          </a:p>
          <a:p>
            <a:pPr>
              <a:spcAft>
                <a:spcPts val="1350"/>
              </a:spcAft>
            </a:pPr>
            <a:endParaRPr lang="en-US" altLang="en-US" sz="1650" dirty="0"/>
          </a:p>
          <a:p>
            <a:endParaRPr lang="en-AU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66380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Cash Budget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0897" y="2105608"/>
            <a:ext cx="5454605" cy="321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2100" u="sng" dirty="0"/>
              <a:t>Components of Cash Budget:</a:t>
            </a:r>
          </a:p>
          <a:p>
            <a:pPr marL="0" indent="0">
              <a:buNone/>
            </a:pPr>
            <a:r>
              <a:rPr lang="en-AU" altLang="en-US" sz="2100" dirty="0"/>
              <a:t>	</a:t>
            </a:r>
            <a:r>
              <a:rPr lang="en-AU" altLang="en-US" sz="1950" dirty="0"/>
              <a:t>Cash balance at start						</a:t>
            </a:r>
          </a:p>
          <a:p>
            <a:pPr marL="0" indent="0">
              <a:buNone/>
            </a:pPr>
            <a:r>
              <a:rPr lang="en-AU" altLang="en-US" sz="1950" i="1" dirty="0"/>
              <a:t>	+ </a:t>
            </a:r>
            <a:r>
              <a:rPr lang="en-AU" altLang="en-US" sz="1950" dirty="0"/>
              <a:t>Cash </a:t>
            </a:r>
            <a:r>
              <a:rPr lang="en-AU" altLang="en-US" sz="1950" dirty="0" err="1"/>
              <a:t>Receips</a:t>
            </a:r>
            <a:r>
              <a:rPr lang="en-AU" altLang="en-US" sz="1950" dirty="0"/>
              <a:t> </a:t>
            </a:r>
          </a:p>
          <a:p>
            <a:pPr marL="0" indent="0">
              <a:buNone/>
            </a:pPr>
            <a:r>
              <a:rPr lang="en-AU" altLang="en-US" sz="1950" b="1" i="1" dirty="0"/>
              <a:t>	equals </a:t>
            </a:r>
            <a:r>
              <a:rPr lang="en-AU" altLang="en-US" sz="1950" b="1" dirty="0"/>
              <a:t>Cash Available</a:t>
            </a:r>
          </a:p>
          <a:p>
            <a:pPr marL="0" indent="0">
              <a:buNone/>
            </a:pPr>
            <a:r>
              <a:rPr lang="en-AU" altLang="en-US" sz="1950" i="1" dirty="0"/>
              <a:t>	-</a:t>
            </a:r>
            <a:r>
              <a:rPr lang="en-AU" altLang="en-US" sz="1950" dirty="0"/>
              <a:t> Cash Payments</a:t>
            </a:r>
          </a:p>
          <a:p>
            <a:pPr marL="0" indent="0">
              <a:buNone/>
            </a:pPr>
            <a:r>
              <a:rPr lang="en-AU" altLang="en-US" sz="1950" b="1" i="1" dirty="0"/>
              <a:t>	equals</a:t>
            </a:r>
            <a:r>
              <a:rPr lang="en-AU" altLang="en-US" sz="1950" b="1" dirty="0"/>
              <a:t> Estimated cash balance at end</a:t>
            </a:r>
          </a:p>
          <a:p>
            <a:pPr marL="0" indent="0">
              <a:buNone/>
            </a:pPr>
            <a:endParaRPr lang="en-AU" altLang="en-US" sz="19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www.deakincollege.edu.au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46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1569"/>
            <a:ext cx="6447501" cy="990600"/>
          </a:xfrm>
        </p:spPr>
        <p:txBody>
          <a:bodyPr/>
          <a:lstStyle/>
          <a:p>
            <a:r>
              <a:rPr lang="en-AU" dirty="0" smtClean="0"/>
              <a:t>Cash Budget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09280" y="692696"/>
            <a:ext cx="6611540" cy="3852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altLang="en-US" sz="1650" b="1" u="sng" dirty="0"/>
              <a:t>Opening Balance:</a:t>
            </a:r>
            <a:r>
              <a:rPr lang="en-AU" altLang="en-US" sz="1650" u="sng" dirty="0"/>
              <a:t>	</a:t>
            </a:r>
            <a:r>
              <a:rPr lang="en-AU" altLang="en-US" sz="1650" dirty="0"/>
              <a:t>										</a:t>
            </a:r>
            <a:r>
              <a:rPr lang="en-AU" altLang="en-US" sz="1650" dirty="0" smtClean="0"/>
              <a:t>	</a:t>
            </a:r>
            <a:r>
              <a:rPr lang="en-AU" altLang="en-US" sz="1650" b="1" dirty="0" smtClean="0"/>
              <a:t>$</a:t>
            </a:r>
            <a:r>
              <a:rPr lang="en-AU" altLang="en-US" sz="1650" b="1" dirty="0"/>
              <a:t>15,000</a:t>
            </a:r>
          </a:p>
          <a:p>
            <a:pPr marL="0" indent="0">
              <a:buNone/>
            </a:pPr>
            <a:r>
              <a:rPr lang="en-AU" altLang="en-US" sz="1650" u="sng" dirty="0"/>
              <a:t>Cash Receipts:</a:t>
            </a:r>
          </a:p>
          <a:p>
            <a:pPr marL="0" indent="0">
              <a:buNone/>
            </a:pPr>
            <a:r>
              <a:rPr lang="en-AU" altLang="en-US" sz="1650" dirty="0"/>
              <a:t>	</a:t>
            </a:r>
            <a:r>
              <a:rPr lang="en-AU" altLang="en-US" sz="1650" i="1" dirty="0"/>
              <a:t>Cash Collection</a:t>
            </a:r>
            <a:r>
              <a:rPr lang="en-AU" altLang="en-US" sz="1650" dirty="0"/>
              <a:t>		</a:t>
            </a:r>
            <a:r>
              <a:rPr lang="en-AU" altLang="en-US" sz="1650" dirty="0" smtClean="0"/>
              <a:t>	$</a:t>
            </a:r>
            <a:r>
              <a:rPr lang="en-AU" altLang="en-US" sz="1650" dirty="0"/>
              <a:t>13,500</a:t>
            </a:r>
          </a:p>
          <a:p>
            <a:pPr marL="0" indent="0">
              <a:buNone/>
            </a:pPr>
            <a:r>
              <a:rPr lang="en-AU" altLang="en-US" sz="1650" dirty="0"/>
              <a:t>	</a:t>
            </a:r>
            <a:r>
              <a:rPr lang="en-AU" altLang="en-US" sz="1650" i="1" dirty="0"/>
              <a:t>Other</a:t>
            </a:r>
            <a:r>
              <a:rPr lang="en-AU" altLang="en-US" sz="1650" dirty="0"/>
              <a:t>			</a:t>
            </a:r>
            <a:r>
              <a:rPr lang="en-AU" altLang="en-US" sz="1650" dirty="0" smtClean="0"/>
              <a:t>	$ </a:t>
            </a:r>
            <a:r>
              <a:rPr lang="en-AU" altLang="en-US" sz="1650" dirty="0"/>
              <a:t>1,500</a:t>
            </a:r>
          </a:p>
          <a:p>
            <a:pPr marL="0" indent="0">
              <a:buNone/>
            </a:pPr>
            <a:r>
              <a:rPr lang="en-AU" altLang="en-US" sz="1650" b="1" dirty="0"/>
              <a:t>Total Cash Available:		</a:t>
            </a:r>
            <a:r>
              <a:rPr lang="en-AU" altLang="en-US" sz="1650" b="1" dirty="0" smtClean="0"/>
              <a:t>	$</a:t>
            </a:r>
            <a:r>
              <a:rPr lang="en-AU" altLang="en-US" sz="1650" b="1" dirty="0"/>
              <a:t>30,000</a:t>
            </a:r>
          </a:p>
          <a:p>
            <a:pPr marL="0" indent="0">
              <a:buNone/>
            </a:pPr>
            <a:r>
              <a:rPr lang="en-AU" altLang="en-US" sz="1650" u="sng" dirty="0"/>
              <a:t>Cash Payments:</a:t>
            </a:r>
          </a:p>
          <a:p>
            <a:pPr marL="0" indent="0">
              <a:buNone/>
            </a:pPr>
            <a:r>
              <a:rPr lang="en-AU" altLang="en-US" sz="1650" dirty="0"/>
              <a:t>	</a:t>
            </a:r>
            <a:r>
              <a:rPr lang="en-AU" altLang="en-US" sz="1650" i="1" dirty="0"/>
              <a:t>Purchases	</a:t>
            </a:r>
            <a:r>
              <a:rPr lang="en-AU" altLang="en-US" sz="1650" dirty="0"/>
              <a:t>		</a:t>
            </a:r>
            <a:r>
              <a:rPr lang="en-AU" altLang="en-US" sz="1650" dirty="0" smtClean="0"/>
              <a:t>($</a:t>
            </a:r>
            <a:r>
              <a:rPr lang="en-AU" altLang="en-US" sz="1650" dirty="0"/>
              <a:t>9,500)</a:t>
            </a:r>
          </a:p>
          <a:p>
            <a:pPr marL="0" indent="0">
              <a:buNone/>
            </a:pPr>
            <a:r>
              <a:rPr lang="en-AU" altLang="en-US" sz="1650" dirty="0"/>
              <a:t>	</a:t>
            </a:r>
            <a:r>
              <a:rPr lang="en-AU" altLang="en-US" sz="1650" i="1" dirty="0"/>
              <a:t>Direct Labour</a:t>
            </a:r>
            <a:r>
              <a:rPr lang="en-AU" altLang="en-US" sz="1650" dirty="0"/>
              <a:t>			</a:t>
            </a:r>
            <a:r>
              <a:rPr lang="en-AU" altLang="en-US" sz="1650" dirty="0" smtClean="0"/>
              <a:t>($</a:t>
            </a:r>
            <a:r>
              <a:rPr lang="en-AU" altLang="en-US" sz="1650" dirty="0"/>
              <a:t>1,000)</a:t>
            </a:r>
          </a:p>
          <a:p>
            <a:pPr marL="0" indent="0">
              <a:buNone/>
            </a:pPr>
            <a:r>
              <a:rPr lang="en-AU" altLang="en-US" sz="1650" dirty="0"/>
              <a:t>	</a:t>
            </a:r>
            <a:r>
              <a:rPr lang="en-AU" altLang="en-US" sz="1650" i="1" dirty="0"/>
              <a:t>Selling and Admin. Expenses</a:t>
            </a:r>
            <a:r>
              <a:rPr lang="en-AU" altLang="en-US" sz="1650" dirty="0"/>
              <a:t>	</a:t>
            </a:r>
            <a:r>
              <a:rPr lang="en-AU" altLang="en-US" sz="1650" dirty="0" smtClean="0"/>
              <a:t>($</a:t>
            </a:r>
            <a:r>
              <a:rPr lang="en-AU" altLang="en-US" sz="1650" dirty="0"/>
              <a:t>500)</a:t>
            </a:r>
          </a:p>
          <a:p>
            <a:pPr marL="0" indent="0">
              <a:buNone/>
            </a:pPr>
            <a:r>
              <a:rPr lang="en-AU" altLang="en-US" sz="1650" b="1" dirty="0"/>
              <a:t>Total Payments:			</a:t>
            </a:r>
            <a:r>
              <a:rPr lang="en-AU" altLang="en-US" sz="1650" b="1" dirty="0" smtClean="0"/>
              <a:t>($</a:t>
            </a:r>
            <a:r>
              <a:rPr lang="en-AU" altLang="en-US" sz="1650" b="1" dirty="0"/>
              <a:t>11,000)</a:t>
            </a:r>
          </a:p>
          <a:p>
            <a:pPr marL="0" indent="0">
              <a:buNone/>
            </a:pPr>
            <a:r>
              <a:rPr lang="en-AU" altLang="en-US" sz="1650" b="1" u="sng" dirty="0"/>
              <a:t>Ending Balance:</a:t>
            </a:r>
            <a:r>
              <a:rPr lang="en-AU" altLang="en-US" sz="1650" b="1" dirty="0"/>
              <a:t>			</a:t>
            </a:r>
            <a:r>
              <a:rPr lang="en-AU" altLang="en-US" sz="1650" b="1" dirty="0" smtClean="0"/>
              <a:t>$</a:t>
            </a:r>
            <a:r>
              <a:rPr lang="en-AU" altLang="en-US" sz="1650" b="1" dirty="0"/>
              <a:t>19,000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www.deakincollege.edu.au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87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0C226"/>
                </a:solidFill>
              </a:rPr>
              <a:t>Schedule of Cash Collection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646" y="1808820"/>
            <a:ext cx="7129704" cy="3763305"/>
          </a:xfrm>
        </p:spPr>
        <p:txBody>
          <a:bodyPr>
            <a:noAutofit/>
          </a:bodyPr>
          <a:lstStyle/>
          <a:p>
            <a:r>
              <a:rPr lang="en-AU" altLang="en-US" sz="1650" dirty="0">
                <a:latin typeface="Arial" pitchFamily="34" charset="0"/>
                <a:cs typeface="Arial" pitchFamily="34" charset="0"/>
              </a:rPr>
              <a:t>Quite often a business might not actually collect all the cash at the point of sale.</a:t>
            </a:r>
          </a:p>
          <a:p>
            <a:pPr lvl="1"/>
            <a:r>
              <a:rPr lang="en-AU" altLang="en-US" sz="1500" dirty="0">
                <a:latin typeface="Arial" pitchFamily="34" charset="0"/>
                <a:cs typeface="Arial" pitchFamily="34" charset="0"/>
              </a:rPr>
              <a:t>e.g. think about Harvey Norman and their business model “</a:t>
            </a:r>
            <a:r>
              <a:rPr lang="en-AU" sz="1500" dirty="0"/>
              <a:t>60 Months Interest Free – No Deposit, No Interest, with Monthly Payments”</a:t>
            </a:r>
          </a:p>
          <a:p>
            <a:endParaRPr lang="en-AU" altLang="en-US" sz="1650" dirty="0">
              <a:latin typeface="Arial" pitchFamily="34" charset="0"/>
              <a:cs typeface="Arial" pitchFamily="34" charset="0"/>
            </a:endParaRPr>
          </a:p>
          <a:p>
            <a:r>
              <a:rPr lang="en-AU" altLang="en-US" sz="1650" dirty="0">
                <a:latin typeface="Arial" pitchFamily="34" charset="0"/>
                <a:cs typeface="Arial" pitchFamily="34" charset="0"/>
              </a:rPr>
              <a:t>When this occurs there is a mismatch in timing between sales and cash collected. </a:t>
            </a:r>
          </a:p>
          <a:p>
            <a:endParaRPr lang="en-AU" altLang="en-US" sz="1650" dirty="0">
              <a:latin typeface="Arial" pitchFamily="34" charset="0"/>
              <a:cs typeface="Arial" pitchFamily="34" charset="0"/>
            </a:endParaRPr>
          </a:p>
          <a:p>
            <a:r>
              <a:rPr lang="en-AU" altLang="en-US" sz="1650" dirty="0">
                <a:latin typeface="Arial" pitchFamily="34" charset="0"/>
                <a:cs typeface="Arial" pitchFamily="34" charset="0"/>
              </a:rPr>
              <a:t>This is where we can utilize a Schedule of Cash Collection</a:t>
            </a:r>
          </a:p>
          <a:p>
            <a:endParaRPr lang="en-AU" altLang="en-US" sz="1650" dirty="0">
              <a:latin typeface="Arial" pitchFamily="34" charset="0"/>
              <a:cs typeface="Arial" pitchFamily="34" charset="0"/>
            </a:endParaRPr>
          </a:p>
          <a:p>
            <a:r>
              <a:rPr lang="en-AU" altLang="en-US" sz="1650" dirty="0">
                <a:latin typeface="Arial" pitchFamily="34" charset="0"/>
                <a:cs typeface="Arial" pitchFamily="34" charset="0"/>
              </a:rPr>
              <a:t>A Schedule of Cash Collection simply lays out when each dollar of sales will be ‘collected’.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www.deakincollege.edu.au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71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1" y="1052736"/>
            <a:ext cx="5616623" cy="990600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90C226"/>
                </a:solidFill>
              </a:rPr>
              <a:t>12 Schedule </a:t>
            </a:r>
            <a:r>
              <a:rPr lang="en-AU" sz="2400" dirty="0">
                <a:solidFill>
                  <a:srgbClr val="90C226"/>
                </a:solidFill>
              </a:rPr>
              <a:t>of Cash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669658" cy="4266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1650" b="1" dirty="0"/>
              <a:t>Example: Suppose we estimate that </a:t>
            </a:r>
            <a:r>
              <a:rPr lang="en-AU" altLang="en-US" sz="1650" b="1" u="sng" dirty="0"/>
              <a:t>sales</a:t>
            </a:r>
            <a:r>
              <a:rPr lang="en-AU" altLang="en-US" sz="1650" b="1" dirty="0"/>
              <a:t> for Jan, Feb and Mar were $20,000, $35,000 and $40,000 respectively. On average we collect 50% of the sales in month of sale, 40% in the next month and 10% two months after the sale.</a:t>
            </a:r>
          </a:p>
          <a:p>
            <a:pPr marL="0" indent="0">
              <a:buNone/>
            </a:pPr>
            <a:endParaRPr lang="en-AU" altLang="en-US" sz="1650" b="1" dirty="0"/>
          </a:p>
          <a:p>
            <a:pPr marL="0" indent="0">
              <a:buNone/>
            </a:pPr>
            <a:endParaRPr lang="en-AU" altLang="en-US" sz="16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1815" y="2739349"/>
          <a:ext cx="6588732" cy="301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11"/>
                <a:gridCol w="1405963"/>
                <a:gridCol w="1447455"/>
                <a:gridCol w="2005503"/>
              </a:tblGrid>
              <a:tr h="40989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Jan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Feb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Mar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</a:tr>
              <a:tr h="64010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Jan (Sales $20,000)</a:t>
                      </a:r>
                    </a:p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$20,000 </a:t>
                      </a:r>
                      <a:r>
                        <a:rPr lang="en-AU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AU" sz="1400" baseline="0" dirty="0" smtClean="0">
                          <a:solidFill>
                            <a:srgbClr val="FF0000"/>
                          </a:solidFill>
                        </a:rPr>
                        <a:t> 0.50</a:t>
                      </a:r>
                    </a:p>
                    <a:p>
                      <a:r>
                        <a:rPr lang="en-AU" sz="1400" baseline="0" dirty="0" smtClean="0"/>
                        <a:t>=$10,000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$20,000 </a:t>
                      </a: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* 0.40</a:t>
                      </a:r>
                    </a:p>
                    <a:p>
                      <a:r>
                        <a:rPr lang="en-AU" sz="1400" dirty="0" smtClean="0"/>
                        <a:t>=$8,000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$20,000 </a:t>
                      </a:r>
                      <a:r>
                        <a:rPr lang="en-AU" sz="1400" dirty="0" smtClean="0">
                          <a:solidFill>
                            <a:srgbClr val="7030A0"/>
                          </a:solidFill>
                        </a:rPr>
                        <a:t>* 0.10</a:t>
                      </a:r>
                    </a:p>
                    <a:p>
                      <a:r>
                        <a:rPr lang="en-AU" sz="1400" dirty="0" smtClean="0"/>
                        <a:t>=$2,000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</a:tr>
              <a:tr h="64010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Feb (Sales $35,000)</a:t>
                      </a:r>
                    </a:p>
                    <a:p>
                      <a:endParaRPr lang="en-AU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$35,000 </a:t>
                      </a:r>
                      <a:r>
                        <a:rPr lang="en-AU" sz="1400" dirty="0" smtClean="0">
                          <a:solidFill>
                            <a:srgbClr val="FF0000"/>
                          </a:solidFill>
                        </a:rPr>
                        <a:t>* 0.50</a:t>
                      </a:r>
                    </a:p>
                    <a:p>
                      <a:r>
                        <a:rPr lang="en-AU" sz="1400" dirty="0" smtClean="0"/>
                        <a:t>=$17,500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$35,000 </a:t>
                      </a:r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* 0.40</a:t>
                      </a:r>
                    </a:p>
                    <a:p>
                      <a:r>
                        <a:rPr lang="en-AU" sz="1400" dirty="0" smtClean="0"/>
                        <a:t>= $14,000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</a:tr>
              <a:tr h="64010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Mar (Sales $40,000)</a:t>
                      </a:r>
                    </a:p>
                    <a:p>
                      <a:endParaRPr lang="en-AU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$40,000 </a:t>
                      </a:r>
                      <a:r>
                        <a:rPr lang="en-AU" sz="1400" dirty="0" smtClean="0">
                          <a:solidFill>
                            <a:srgbClr val="FF0000"/>
                          </a:solidFill>
                        </a:rPr>
                        <a:t>* 0.50</a:t>
                      </a:r>
                    </a:p>
                    <a:p>
                      <a:r>
                        <a:rPr lang="en-AU" sz="1400" dirty="0" smtClean="0"/>
                        <a:t>=$20,000</a:t>
                      </a:r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endParaRPr lang="en-AU" sz="1400" dirty="0" smtClean="0"/>
                    </a:p>
                    <a:p>
                      <a:r>
                        <a:rPr lang="en-AU" sz="1400" b="1" u="sng" dirty="0" smtClean="0"/>
                        <a:t>Total Cash Collected</a:t>
                      </a:r>
                      <a:endParaRPr lang="en-AU" sz="1400" b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 smtClean="0"/>
                    </a:p>
                    <a:p>
                      <a:r>
                        <a:rPr lang="en-AU" sz="1400" b="1" u="sng" dirty="0" smtClean="0"/>
                        <a:t>$10,000</a:t>
                      </a:r>
                      <a:endParaRPr lang="en-AU" sz="1400" b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$17,500 + $8,000</a:t>
                      </a:r>
                    </a:p>
                    <a:p>
                      <a:r>
                        <a:rPr lang="en-AU" sz="1400" b="1" u="sng" dirty="0" smtClean="0"/>
                        <a:t>=$25,500</a:t>
                      </a:r>
                      <a:endParaRPr lang="en-AU" sz="1400" b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=$2000+$14000+$20000 </a:t>
                      </a:r>
                    </a:p>
                    <a:p>
                      <a:r>
                        <a:rPr lang="en-AU" sz="1400" b="1" u="sng" dirty="0" smtClean="0"/>
                        <a:t>=$36,000</a:t>
                      </a:r>
                      <a:endParaRPr lang="en-AU" sz="1400" b="1" u="sng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635" y="998730"/>
            <a:ext cx="5616623" cy="9906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90C226"/>
                </a:solidFill>
              </a:rPr>
              <a:t>Schedule of Cash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92796"/>
            <a:ext cx="6480720" cy="4104456"/>
          </a:xfrm>
        </p:spPr>
        <p:txBody>
          <a:bodyPr>
            <a:noAutofit/>
          </a:bodyPr>
          <a:lstStyle/>
          <a:p>
            <a:r>
              <a:rPr lang="en-AU" altLang="en-US" sz="1800" dirty="0"/>
              <a:t>When you operate a business and purchase goods from suppliers, you often wouldn’t pay for the goods up front.</a:t>
            </a:r>
          </a:p>
          <a:p>
            <a:pPr lvl="1"/>
            <a:r>
              <a:rPr lang="en-AU" altLang="en-US" dirty="0"/>
              <a:t>e.g. you’re supplier may deliver goods to you 2-3 times per week but you may have negotiate to pay them once a month.</a:t>
            </a:r>
          </a:p>
          <a:p>
            <a:endParaRPr lang="en-AU" altLang="en-US" sz="1800" dirty="0"/>
          </a:p>
          <a:p>
            <a:r>
              <a:rPr lang="en-AU" altLang="en-US" sz="1800" dirty="0"/>
              <a:t>Again when this occurs there’s a mismatch between the purchase of goods and cash payments.</a:t>
            </a:r>
          </a:p>
          <a:p>
            <a:endParaRPr lang="en-AU" altLang="en-US" sz="1800" dirty="0"/>
          </a:p>
          <a:p>
            <a:r>
              <a:rPr lang="en-AU" altLang="en-US" sz="1800" dirty="0"/>
              <a:t>To remedy this we can use a </a:t>
            </a:r>
            <a:r>
              <a:rPr lang="en-AU" altLang="en-US" sz="1800" i="1" dirty="0"/>
              <a:t>Schedule of Cash Payments</a:t>
            </a:r>
            <a:r>
              <a:rPr lang="en-AU" altLang="en-US" sz="1800" dirty="0"/>
              <a:t>.</a:t>
            </a:r>
          </a:p>
          <a:p>
            <a:endParaRPr lang="en-AU" altLang="en-US" sz="1800" dirty="0"/>
          </a:p>
          <a:p>
            <a:r>
              <a:rPr lang="en-AU" altLang="en-US" sz="1800" dirty="0"/>
              <a:t>Very similar to a Schedule of Cash Collection but in the reverse</a:t>
            </a:r>
            <a:r>
              <a:rPr lang="en-AU" altLang="en-US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9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635" y="998730"/>
            <a:ext cx="5616623" cy="9906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90C226"/>
                </a:solidFill>
              </a:rPr>
              <a:t>Schedule of Cash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634" y="1538790"/>
            <a:ext cx="5616624" cy="3996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1650" b="1" dirty="0"/>
              <a:t>Example: Suppose we estimate that our </a:t>
            </a:r>
            <a:r>
              <a:rPr lang="en-AU" altLang="en-US" sz="1650" b="1" u="sng" dirty="0"/>
              <a:t>purchases</a:t>
            </a:r>
            <a:r>
              <a:rPr lang="en-AU" altLang="en-US" sz="1650" b="1" dirty="0"/>
              <a:t> for Jan, Feb and Mar were $5,000, $10,000 and $12,000 respectively. On average we pay for 50% of in the same month and 50% of purchases a month after. </a:t>
            </a:r>
          </a:p>
          <a:p>
            <a:pPr marL="0" indent="0">
              <a:buNone/>
            </a:pPr>
            <a:endParaRPr lang="en-AU" altLang="en-US" sz="16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77635" y="2780928"/>
          <a:ext cx="6480720" cy="317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54"/>
                <a:gridCol w="1382915"/>
                <a:gridCol w="1423725"/>
                <a:gridCol w="1972626"/>
              </a:tblGrid>
              <a:tr h="443237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Jan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Feb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Mar</a:t>
                      </a:r>
                      <a:endParaRPr lang="en-AU" sz="12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Jan (Purchases $5,000)</a:t>
                      </a:r>
                    </a:p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$5 000 * 0.50</a:t>
                      </a:r>
                    </a:p>
                    <a:p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AU" sz="1400" baseline="0" dirty="0" smtClean="0">
                          <a:solidFill>
                            <a:srgbClr val="0070C0"/>
                          </a:solidFill>
                        </a:rPr>
                        <a:t> $2,500</a:t>
                      </a:r>
                      <a:endParaRPr lang="en-A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$5 000 * 0.50</a:t>
                      </a:r>
                    </a:p>
                    <a:p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= $2,500</a:t>
                      </a:r>
                      <a:endParaRPr lang="en-A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Feb (Purchases $10,000)</a:t>
                      </a:r>
                    </a:p>
                    <a:p>
                      <a:endParaRPr lang="en-AU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$10 000 * 0.50</a:t>
                      </a:r>
                    </a:p>
                    <a:p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= $5,000</a:t>
                      </a:r>
                      <a:endParaRPr lang="en-A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$10 000</a:t>
                      </a:r>
                      <a:r>
                        <a:rPr lang="en-AU" sz="1400" baseline="0" dirty="0" smtClean="0"/>
                        <a:t> * 0.50</a:t>
                      </a:r>
                    </a:p>
                    <a:p>
                      <a:r>
                        <a:rPr lang="en-AU" sz="1400" baseline="0" dirty="0" smtClean="0">
                          <a:solidFill>
                            <a:srgbClr val="0070C0"/>
                          </a:solidFill>
                        </a:rPr>
                        <a:t>= $5,000</a:t>
                      </a:r>
                      <a:endParaRPr lang="en-AU" sz="1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4614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Mar (Purchases $12,000)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$12 000 * 0.50</a:t>
                      </a:r>
                    </a:p>
                    <a:p>
                      <a:r>
                        <a:rPr lang="en-AU" sz="1400" dirty="0" smtClean="0">
                          <a:solidFill>
                            <a:srgbClr val="0070C0"/>
                          </a:solidFill>
                        </a:rPr>
                        <a:t>= $6,000</a:t>
                      </a:r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endParaRPr lang="en-AU" sz="1400" dirty="0" smtClean="0"/>
                    </a:p>
                    <a:p>
                      <a:r>
                        <a:rPr lang="en-AU" sz="1400" b="1" u="sng" dirty="0" smtClean="0"/>
                        <a:t>Total Cash Payment</a:t>
                      </a:r>
                      <a:endParaRPr lang="en-AU" sz="1400" b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b="1" u="sn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400" b="1" u="sng" dirty="0" smtClean="0">
                          <a:solidFill>
                            <a:srgbClr val="0070C0"/>
                          </a:solidFill>
                        </a:rPr>
                        <a:t>$2,500</a:t>
                      </a:r>
                      <a:endParaRPr lang="en-AU" sz="1400" b="1" u="sng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b="1" u="sn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400" b="1" u="sng" dirty="0" smtClean="0">
                          <a:solidFill>
                            <a:srgbClr val="0070C0"/>
                          </a:solidFill>
                        </a:rPr>
                        <a:t>$7,500</a:t>
                      </a:r>
                      <a:endParaRPr lang="en-AU" sz="1400" b="1" u="sng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AU" sz="1400" b="1" u="sn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400" b="1" u="sng" dirty="0" smtClean="0">
                          <a:solidFill>
                            <a:srgbClr val="0070C0"/>
                          </a:solidFill>
                        </a:rPr>
                        <a:t>$11,000</a:t>
                      </a:r>
                      <a:endParaRPr lang="en-AU" sz="1400" b="1" u="sng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Specific </a:t>
            </a:r>
            <a:r>
              <a:rPr lang="en-US" dirty="0" smtClean="0"/>
              <a:t>cash control measures p432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register forces recording of cash </a:t>
            </a:r>
            <a:r>
              <a:rPr lang="en-US" dirty="0" err="1" smtClean="0"/>
              <a:t>reciepts</a:t>
            </a:r>
            <a:r>
              <a:rPr lang="en-US" dirty="0" smtClean="0"/>
              <a:t> and generates the cash receipt docket</a:t>
            </a:r>
          </a:p>
          <a:p>
            <a:r>
              <a:rPr lang="en-US" dirty="0" smtClean="0"/>
              <a:t>Use of scanners automates the process and avoids keyboard errors</a:t>
            </a:r>
          </a:p>
          <a:p>
            <a:r>
              <a:rPr lang="en-US" dirty="0" smtClean="0"/>
              <a:t>Customers can check transactions as they are processed</a:t>
            </a:r>
          </a:p>
          <a:p>
            <a:r>
              <a:rPr lang="en-US" dirty="0" smtClean="0"/>
              <a:t>Daily totals from Cash register can be checked against the cash in the till (less the float)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0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300" y="260648"/>
            <a:ext cx="7886700" cy="1325563"/>
          </a:xfrm>
        </p:spPr>
        <p:txBody>
          <a:bodyPr/>
          <a:lstStyle/>
          <a:p>
            <a:r>
              <a:rPr lang="en-US" dirty="0" smtClean="0"/>
              <a:t>3 Other </a:t>
            </a:r>
            <a:r>
              <a:rPr lang="en-US" dirty="0" smtClean="0"/>
              <a:t>cash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a receipt and keep a copy</a:t>
            </a:r>
          </a:p>
          <a:p>
            <a:r>
              <a:rPr lang="en-US" dirty="0" smtClean="0"/>
              <a:t>Cash through the mail should be checked by 2 people</a:t>
            </a:r>
          </a:p>
          <a:p>
            <a:r>
              <a:rPr lang="en-US" dirty="0" smtClean="0"/>
              <a:t>Check the cheques for errors</a:t>
            </a:r>
          </a:p>
          <a:p>
            <a:r>
              <a:rPr lang="en-US" dirty="0" smtClean="0"/>
              <a:t>EFT need to be checked online or from the Bank Statement</a:t>
            </a:r>
          </a:p>
          <a:p>
            <a:r>
              <a:rPr lang="en-US" dirty="0" smtClean="0"/>
              <a:t>Petty cash book for small amounts of 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Banking </a:t>
            </a:r>
            <a:r>
              <a:rPr lang="en-US" dirty="0" smtClean="0"/>
              <a:t>cash receipts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sense practices ..</a:t>
            </a:r>
          </a:p>
          <a:p>
            <a:r>
              <a:rPr lang="en-US" dirty="0" smtClean="0"/>
              <a:t>like vary banking times, and route, </a:t>
            </a:r>
          </a:p>
          <a:p>
            <a:r>
              <a:rPr lang="en-US" dirty="0" smtClean="0"/>
              <a:t>rotate duties, </a:t>
            </a:r>
          </a:p>
          <a:p>
            <a:r>
              <a:rPr lang="en-US" dirty="0" smtClean="0"/>
              <a:t>keep a copy of the stamped receipt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payments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Remittance advice and cheques and other documentation should be forwarded to  2 signatories</a:t>
            </a:r>
          </a:p>
          <a:p>
            <a:r>
              <a:rPr lang="en-US" dirty="0" smtClean="0"/>
              <a:t>EFT procedures</a:t>
            </a:r>
          </a:p>
        </p:txBody>
      </p:sp>
    </p:spTree>
    <p:extLst>
      <p:ext uri="{BB962C8B-B14F-4D97-AF65-F5344CB8AC3E}">
        <p14:creationId xmlns:p14="http://schemas.microsoft.com/office/powerpoint/2010/main" val="203944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5 Bank </a:t>
            </a:r>
            <a:r>
              <a:rPr lang="en-US" dirty="0" smtClean="0">
                <a:solidFill>
                  <a:srgbClr val="7B9899"/>
                </a:solidFill>
              </a:rPr>
              <a:t>Reconciliation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>
                <a:ea typeface="+mn-ea"/>
                <a:cs typeface="+mn-cs"/>
              </a:rPr>
              <a:t>Documents for cash receipts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AU" dirty="0" smtClean="0">
                <a:ea typeface="+mn-ea"/>
                <a:cs typeface="+mn-cs"/>
              </a:rPr>
              <a:t>CRR, receipts,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AU" dirty="0" smtClean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>
                <a:ea typeface="+mn-ea"/>
                <a:cs typeface="+mn-cs"/>
              </a:rPr>
              <a:t>Documents for Cash Payments: Cheque butt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AU" dirty="0" smtClean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>
                <a:ea typeface="+mn-ea"/>
                <a:cs typeface="+mn-cs"/>
              </a:rPr>
              <a:t>Cash at Bank Account: shows the cash position at the end of each month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AU" dirty="0" smtClean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>
                <a:ea typeface="+mn-ea"/>
                <a:cs typeface="+mn-cs"/>
              </a:rPr>
              <a:t>We </a:t>
            </a:r>
            <a:r>
              <a:rPr lang="en-AU" dirty="0" smtClean="0">
                <a:solidFill>
                  <a:srgbClr val="FF0000"/>
                </a:solidFill>
                <a:ea typeface="+mn-ea"/>
                <a:cs typeface="+mn-cs"/>
              </a:rPr>
              <a:t>also</a:t>
            </a:r>
            <a:r>
              <a:rPr lang="en-AU" dirty="0" smtClean="0">
                <a:ea typeface="+mn-ea"/>
                <a:cs typeface="+mn-cs"/>
              </a:rPr>
              <a:t> need to record </a:t>
            </a:r>
            <a:r>
              <a:rPr lang="en-AU" sz="3459" u="sng" dirty="0" smtClean="0">
                <a:ea typeface="+mn-ea"/>
                <a:cs typeface="+mn-cs"/>
              </a:rPr>
              <a:t>Bank Statement </a:t>
            </a:r>
            <a:r>
              <a:rPr lang="en-AU" sz="2595" dirty="0" smtClean="0">
                <a:ea typeface="+mn-ea"/>
                <a:cs typeface="+mn-cs"/>
              </a:rPr>
              <a:t>information  </a:t>
            </a:r>
            <a:endParaRPr lang="en-AU" dirty="0" smtClean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AU" dirty="0" smtClean="0">
                <a:solidFill>
                  <a:srgbClr val="FF0000"/>
                </a:solidFill>
                <a:ea typeface="+mn-ea"/>
                <a:cs typeface="+mn-cs"/>
              </a:rPr>
              <a:t>Interest, bank fees, direct deposits, EFTPOS, direct payments, Government debit tax  </a:t>
            </a:r>
            <a:r>
              <a:rPr lang="en-AU" dirty="0" smtClean="0">
                <a:ea typeface="+mn-ea"/>
                <a:cs typeface="+mn-cs"/>
              </a:rPr>
              <a:t>……..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AU" dirty="0" smtClean="0"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AU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</a:rPr>
              <a:t>Bank Statement</a:t>
            </a:r>
            <a:endParaRPr lang="en-US" sz="1300" dirty="0" smtClean="0">
              <a:solidFill>
                <a:srgbClr val="7B9899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Bank prepares a Statement on a regular basis (monthly) for the business</a:t>
            </a:r>
          </a:p>
          <a:p>
            <a:r>
              <a:rPr lang="en-US" sz="2400" dirty="0" smtClean="0"/>
              <a:t>The Bank Statement records all transactions with the Bank but from the Bank’s view …..</a:t>
            </a:r>
          </a:p>
          <a:p>
            <a:r>
              <a:rPr lang="en-US" sz="2400" dirty="0" smtClean="0"/>
              <a:t>Increases in cash (cash&amp; chq deposits, EFTPOS, direct credits) are recorded as a</a:t>
            </a:r>
            <a:r>
              <a:rPr lang="en-US" sz="2400" dirty="0" smtClean="0">
                <a:solidFill>
                  <a:srgbClr val="FF0000"/>
                </a:solidFill>
              </a:rPr>
              <a:t> credit </a:t>
            </a:r>
            <a:r>
              <a:rPr lang="en-US" sz="2400" dirty="0" smtClean="0"/>
              <a:t>in the Bank statement (BS)</a:t>
            </a:r>
          </a:p>
          <a:p>
            <a:r>
              <a:rPr lang="en-US" sz="2400" dirty="0" smtClean="0"/>
              <a:t>Decreases in cash (chq, direct debit, charges) are recorded as a </a:t>
            </a:r>
            <a:r>
              <a:rPr lang="en-US" sz="2400" dirty="0" smtClean="0">
                <a:solidFill>
                  <a:srgbClr val="FF0000"/>
                </a:solidFill>
              </a:rPr>
              <a:t>Debit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3200" dirty="0" smtClean="0">
                <a:ea typeface="+mj-ea"/>
                <a:cs typeface="+mj-cs"/>
              </a:rPr>
              <a:t>Example of Bank statement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85813" y="1057275"/>
          <a:ext cx="7078662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Document" r:id="rId3" imgW="5651292" imgH="4216245" progId="Word.Document.12">
                  <p:embed/>
                </p:oleObj>
              </mc:Choice>
              <mc:Fallback>
                <p:oleObj name="Document" r:id="rId3" imgW="5651292" imgH="421624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57275"/>
                        <a:ext cx="7078662" cy="527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1385</Words>
  <Application>Microsoft Office PowerPoint</Application>
  <PresentationFormat>On-screen Show (4:3)</PresentationFormat>
  <Paragraphs>242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MS PGothic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Wingdings 3</vt:lpstr>
      <vt:lpstr>Office Theme</vt:lpstr>
      <vt:lpstr>Document</vt:lpstr>
      <vt:lpstr>Week 11 Cash control </vt:lpstr>
      <vt:lpstr>1 Cash control</vt:lpstr>
      <vt:lpstr>2 Specific cash control measures p432</vt:lpstr>
      <vt:lpstr>3 Other cash control</vt:lpstr>
      <vt:lpstr>4 Banking cash receipts </vt:lpstr>
      <vt:lpstr>Cash payments </vt:lpstr>
      <vt:lpstr>5 Bank Reconciliation</vt:lpstr>
      <vt:lpstr>Bank Statement</vt:lpstr>
      <vt:lpstr>Example of Bank statement</vt:lpstr>
      <vt:lpstr>7 Reconciling transactions recorded by the bank</vt:lpstr>
      <vt:lpstr>8 Reconciling transactions recorded by the bank  </vt:lpstr>
      <vt:lpstr>Bank Reconciliation Process</vt:lpstr>
      <vt:lpstr>PowerPoint Presentation</vt:lpstr>
      <vt:lpstr>Returned Cheques </vt:lpstr>
      <vt:lpstr>Other cash journal adjustments</vt:lpstr>
      <vt:lpstr>Bank Reconciliation process</vt:lpstr>
      <vt:lpstr>Bank Reconciliation Statement as at 31 August</vt:lpstr>
      <vt:lpstr>PowerPoint Presentation</vt:lpstr>
      <vt:lpstr>What about a negative bank balance</vt:lpstr>
      <vt:lpstr>What about brought forward balance from previous month and Bank Rec from previous month?</vt:lpstr>
      <vt:lpstr>     TASK 9 JJ is owner of Heating business. Received a Bank Statement showing a balance of $400. His own records in the Cash at Bank ledger account show only $75 balance. He noted 2 differences: A deposit of $80 on 31 July does not appear in the Bank Statement  2 cheques written on 26/7 are missing. They are chq no 4561 for $180 and 4562 for $225   Prepare a Bank Reconciliation statement at 31/7/2018</vt:lpstr>
      <vt:lpstr>10 Bank Reconciliation Task </vt:lpstr>
      <vt:lpstr>11 Cash Budget</vt:lpstr>
      <vt:lpstr>Cash Budget</vt:lpstr>
      <vt:lpstr>Cash Budget</vt:lpstr>
      <vt:lpstr>Schedule of Cash Collection</vt:lpstr>
      <vt:lpstr>12 Schedule of Cash Collection</vt:lpstr>
      <vt:lpstr>Schedule of Cash Payments</vt:lpstr>
      <vt:lpstr>Schedule of Cash Payments</vt:lpstr>
    </vt:vector>
  </TitlesOfParts>
  <Company>Liam Hannan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Bookkeeping</dc:title>
  <dc:creator>Liam Hannan</dc:creator>
  <cp:lastModifiedBy>Mark Hannan</cp:lastModifiedBy>
  <cp:revision>77</cp:revision>
  <cp:lastPrinted>2010-09-06T09:49:01Z</cp:lastPrinted>
  <dcterms:created xsi:type="dcterms:W3CDTF">2014-01-21T08:39:33Z</dcterms:created>
  <dcterms:modified xsi:type="dcterms:W3CDTF">2018-03-21T06:34:10Z</dcterms:modified>
</cp:coreProperties>
</file>