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docx" ContentType="application/vnd.openxmlformats-officedocument.wordprocessingml.document"/>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82" r:id="rId1"/>
  </p:sldMasterIdLst>
  <p:notesMasterIdLst>
    <p:notesMasterId r:id="rId63"/>
  </p:notesMasterIdLst>
  <p:handoutMasterIdLst>
    <p:handoutMasterId r:id="rId64"/>
  </p:handoutMasterIdLst>
  <p:sldIdLst>
    <p:sldId id="256" r:id="rId2"/>
    <p:sldId id="298" r:id="rId3"/>
    <p:sldId id="324" r:id="rId4"/>
    <p:sldId id="372" r:id="rId5"/>
    <p:sldId id="373" r:id="rId6"/>
    <p:sldId id="374" r:id="rId7"/>
    <p:sldId id="375" r:id="rId8"/>
    <p:sldId id="376" r:id="rId9"/>
    <p:sldId id="377" r:id="rId10"/>
    <p:sldId id="378" r:id="rId11"/>
    <p:sldId id="379" r:id="rId12"/>
    <p:sldId id="380" r:id="rId13"/>
    <p:sldId id="381" r:id="rId14"/>
    <p:sldId id="382" r:id="rId15"/>
    <p:sldId id="383" r:id="rId16"/>
    <p:sldId id="356" r:id="rId17"/>
    <p:sldId id="357" r:id="rId18"/>
    <p:sldId id="385" r:id="rId19"/>
    <p:sldId id="358" r:id="rId20"/>
    <p:sldId id="359" r:id="rId21"/>
    <p:sldId id="387" r:id="rId22"/>
    <p:sldId id="360" r:id="rId23"/>
    <p:sldId id="395" r:id="rId24"/>
    <p:sldId id="389" r:id="rId25"/>
    <p:sldId id="390" r:id="rId26"/>
    <p:sldId id="391" r:id="rId27"/>
    <p:sldId id="392" r:id="rId28"/>
    <p:sldId id="393" r:id="rId29"/>
    <p:sldId id="326" r:id="rId30"/>
    <p:sldId id="398" r:id="rId31"/>
    <p:sldId id="397" r:id="rId32"/>
    <p:sldId id="325" r:id="rId33"/>
    <p:sldId id="361" r:id="rId34"/>
    <p:sldId id="336" r:id="rId35"/>
    <p:sldId id="371" r:id="rId36"/>
    <p:sldId id="363" r:id="rId37"/>
    <p:sldId id="402" r:id="rId38"/>
    <p:sldId id="364" r:id="rId39"/>
    <p:sldId id="365" r:id="rId40"/>
    <p:sldId id="338" r:id="rId41"/>
    <p:sldId id="349" r:id="rId42"/>
    <p:sldId id="351" r:id="rId43"/>
    <p:sldId id="366" r:id="rId44"/>
    <p:sldId id="368" r:id="rId45"/>
    <p:sldId id="367" r:id="rId46"/>
    <p:sldId id="369" r:id="rId47"/>
    <p:sldId id="350" r:id="rId48"/>
    <p:sldId id="355" r:id="rId49"/>
    <p:sldId id="352" r:id="rId50"/>
    <p:sldId id="400" r:id="rId51"/>
    <p:sldId id="401" r:id="rId52"/>
    <p:sldId id="342" r:id="rId53"/>
    <p:sldId id="353" r:id="rId54"/>
    <p:sldId id="344" r:id="rId55"/>
    <p:sldId id="345" r:id="rId56"/>
    <p:sldId id="346" r:id="rId57"/>
    <p:sldId id="370" r:id="rId58"/>
    <p:sldId id="330" r:id="rId59"/>
    <p:sldId id="354" r:id="rId60"/>
    <p:sldId id="403" r:id="rId61"/>
    <p:sldId id="404" r:id="rId62"/>
  </p:sldIdLst>
  <p:sldSz cx="12192000" cy="6858000"/>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267" autoAdjust="0"/>
    <p:restoredTop sz="92802" autoAdjust="0"/>
  </p:normalViewPr>
  <p:slideViewPr>
    <p:cSldViewPr snapToGrid="0">
      <p:cViewPr varScale="1">
        <p:scale>
          <a:sx n="57" d="100"/>
          <a:sy n="57" d="100"/>
        </p:scale>
        <p:origin x="588" y="78"/>
      </p:cViewPr>
      <p:guideLst>
        <p:guide orient="horz" pos="2160"/>
        <p:guide pos="3840"/>
      </p:guideLst>
    </p:cSldViewPr>
  </p:slideViewPr>
  <p:outlineViewPr>
    <p:cViewPr>
      <p:scale>
        <a:sx n="33" d="100"/>
        <a:sy n="33" d="100"/>
      </p:scale>
      <p:origin x="0" y="1684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6.xml"/><Relationship Id="rId71"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k Hannan" userId="10033FFF8AB221D6@LIVE.COM" providerId="AD" clId="Web-{1D5734CD-5006-4C0F-A0F6-293850F0E99B}"/>
    <pc:docChg chg="modSld modMainMaster">
      <pc:chgData name="Mark Hannan" userId="10033FFF8AB221D6@LIVE.COM" providerId="AD" clId="Web-{1D5734CD-5006-4C0F-A0F6-293850F0E99B}" dt="2018-03-01T09:22:26.278" v="272"/>
      <pc:docMkLst>
        <pc:docMk/>
      </pc:docMkLst>
      <pc:sldChg chg="modSp mod setBg">
        <pc:chgData name="Mark Hannan" userId="10033FFF8AB221D6@LIVE.COM" providerId="AD" clId="Web-{1D5734CD-5006-4C0F-A0F6-293850F0E99B}" dt="2018-03-01T09:07:04.137" v="19"/>
        <pc:sldMkLst>
          <pc:docMk/>
          <pc:sldMk cId="1780713701" sldId="256"/>
        </pc:sldMkLst>
        <pc:spChg chg="mod">
          <ac:chgData name="Mark Hannan" userId="10033FFF8AB221D6@LIVE.COM" providerId="AD" clId="Web-{1D5734CD-5006-4C0F-A0F6-293850F0E99B}" dt="2018-03-01T09:06:46.496" v="15"/>
          <ac:spMkLst>
            <pc:docMk/>
            <pc:sldMk cId="1780713701" sldId="256"/>
            <ac:spMk id="2" creationId="{00000000-0000-0000-0000-000000000000}"/>
          </ac:spMkLst>
        </pc:spChg>
        <pc:spChg chg="mod">
          <ac:chgData name="Mark Hannan" userId="10033FFF8AB221D6@LIVE.COM" providerId="AD" clId="Web-{1D5734CD-5006-4C0F-A0F6-293850F0E99B}" dt="2018-03-01T09:07:04.137" v="19"/>
          <ac:spMkLst>
            <pc:docMk/>
            <pc:sldMk cId="1780713701" sldId="256"/>
            <ac:spMk id="3" creationId="{00000000-0000-0000-0000-000000000000}"/>
          </ac:spMkLst>
        </pc:spChg>
      </pc:sldChg>
      <pc:sldChg chg="modSp mod">
        <pc:chgData name="Mark Hannan" userId="10033FFF8AB221D6@LIVE.COM" providerId="AD" clId="Web-{1D5734CD-5006-4C0F-A0F6-293850F0E99B}" dt="2018-03-01T09:07:12.152" v="20"/>
        <pc:sldMkLst>
          <pc:docMk/>
          <pc:sldMk cId="3021111543" sldId="298"/>
        </pc:sldMkLst>
        <pc:picChg chg="mod">
          <ac:chgData name="Mark Hannan" userId="10033FFF8AB221D6@LIVE.COM" providerId="AD" clId="Web-{1D5734CD-5006-4C0F-A0F6-293850F0E99B}" dt="2018-03-01T09:07:12.152" v="20"/>
          <ac:picMkLst>
            <pc:docMk/>
            <pc:sldMk cId="3021111543" sldId="298"/>
            <ac:picMk id="5" creationId="{00000000-0000-0000-0000-000000000000}"/>
          </ac:picMkLst>
        </pc:picChg>
      </pc:sldChg>
      <pc:sldChg chg="mod">
        <pc:chgData name="Mark Hannan" userId="10033FFF8AB221D6@LIVE.COM" providerId="AD" clId="Web-{1D5734CD-5006-4C0F-A0F6-293850F0E99B}" dt="2018-03-01T09:06:22.418" v="10"/>
        <pc:sldMkLst>
          <pc:docMk/>
          <pc:sldMk cId="3097806067" sldId="324"/>
        </pc:sldMkLst>
      </pc:sldChg>
      <pc:sldChg chg="mod">
        <pc:chgData name="Mark Hannan" userId="10033FFF8AB221D6@LIVE.COM" providerId="AD" clId="Web-{1D5734CD-5006-4C0F-A0F6-293850F0E99B}" dt="2018-03-01T09:06:22.418" v="10"/>
        <pc:sldMkLst>
          <pc:docMk/>
          <pc:sldMk cId="3521748950" sldId="325"/>
        </pc:sldMkLst>
      </pc:sldChg>
      <pc:sldChg chg="mod">
        <pc:chgData name="Mark Hannan" userId="10033FFF8AB221D6@LIVE.COM" providerId="AD" clId="Web-{1D5734CD-5006-4C0F-A0F6-293850F0E99B}" dt="2018-03-01T09:06:22.418" v="10"/>
        <pc:sldMkLst>
          <pc:docMk/>
          <pc:sldMk cId="57837076" sldId="326"/>
        </pc:sldMkLst>
      </pc:sldChg>
      <pc:sldChg chg="mod">
        <pc:chgData name="Mark Hannan" userId="10033FFF8AB221D6@LIVE.COM" providerId="AD" clId="Web-{1D5734CD-5006-4C0F-A0F6-293850F0E99B}" dt="2018-03-01T09:06:22.418" v="10"/>
        <pc:sldMkLst>
          <pc:docMk/>
          <pc:sldMk cId="1511732782" sldId="330"/>
        </pc:sldMkLst>
      </pc:sldChg>
      <pc:sldChg chg="modSp mod">
        <pc:chgData name="Mark Hannan" userId="10033FFF8AB221D6@LIVE.COM" providerId="AD" clId="Web-{1D5734CD-5006-4C0F-A0F6-293850F0E99B}" dt="2018-03-01T09:18:48.146" v="223"/>
        <pc:sldMkLst>
          <pc:docMk/>
          <pc:sldMk cId="2065228680" sldId="336"/>
        </pc:sldMkLst>
        <pc:spChg chg="mod">
          <ac:chgData name="Mark Hannan" userId="10033FFF8AB221D6@LIVE.COM" providerId="AD" clId="Web-{1D5734CD-5006-4C0F-A0F6-293850F0E99B}" dt="2018-03-01T09:18:36.740" v="218"/>
          <ac:spMkLst>
            <pc:docMk/>
            <pc:sldMk cId="2065228680" sldId="336"/>
            <ac:spMk id="2" creationId="{00000000-0000-0000-0000-000000000000}"/>
          </ac:spMkLst>
        </pc:spChg>
        <pc:spChg chg="mod">
          <ac:chgData name="Mark Hannan" userId="10033FFF8AB221D6@LIVE.COM" providerId="AD" clId="Web-{1D5734CD-5006-4C0F-A0F6-293850F0E99B}" dt="2018-03-01T09:18:48.146" v="223"/>
          <ac:spMkLst>
            <pc:docMk/>
            <pc:sldMk cId="2065228680" sldId="336"/>
            <ac:spMk id="3" creationId="{00000000-0000-0000-0000-000000000000}"/>
          </ac:spMkLst>
        </pc:spChg>
      </pc:sldChg>
      <pc:sldChg chg="modSp mod">
        <pc:chgData name="Mark Hannan" userId="10033FFF8AB221D6@LIVE.COM" providerId="AD" clId="Web-{1D5734CD-5006-4C0F-A0F6-293850F0E99B}" dt="2018-03-01T09:20:38.540" v="255"/>
        <pc:sldMkLst>
          <pc:docMk/>
          <pc:sldMk cId="1333062725" sldId="338"/>
        </pc:sldMkLst>
        <pc:spChg chg="mod">
          <ac:chgData name="Mark Hannan" userId="10033FFF8AB221D6@LIVE.COM" providerId="AD" clId="Web-{1D5734CD-5006-4C0F-A0F6-293850F0E99B}" dt="2018-03-01T09:20:38.540" v="255"/>
          <ac:spMkLst>
            <pc:docMk/>
            <pc:sldMk cId="1333062725" sldId="338"/>
            <ac:spMk id="10" creationId="{00000000-0000-0000-0000-000000000000}"/>
          </ac:spMkLst>
        </pc:spChg>
      </pc:sldChg>
      <pc:sldChg chg="mod">
        <pc:chgData name="Mark Hannan" userId="10033FFF8AB221D6@LIVE.COM" providerId="AD" clId="Web-{1D5734CD-5006-4C0F-A0F6-293850F0E99B}" dt="2018-03-01T09:06:22.418" v="10"/>
        <pc:sldMkLst>
          <pc:docMk/>
          <pc:sldMk cId="160933328" sldId="342"/>
        </pc:sldMkLst>
      </pc:sldChg>
      <pc:sldChg chg="mod">
        <pc:chgData name="Mark Hannan" userId="10033FFF8AB221D6@LIVE.COM" providerId="AD" clId="Web-{1D5734CD-5006-4C0F-A0F6-293850F0E99B}" dt="2018-03-01T09:06:22.418" v="10"/>
        <pc:sldMkLst>
          <pc:docMk/>
          <pc:sldMk cId="3830338235" sldId="344"/>
        </pc:sldMkLst>
      </pc:sldChg>
      <pc:sldChg chg="mod">
        <pc:chgData name="Mark Hannan" userId="10033FFF8AB221D6@LIVE.COM" providerId="AD" clId="Web-{1D5734CD-5006-4C0F-A0F6-293850F0E99B}" dt="2018-03-01T09:06:22.418" v="10"/>
        <pc:sldMkLst>
          <pc:docMk/>
          <pc:sldMk cId="4143102989" sldId="345"/>
        </pc:sldMkLst>
      </pc:sldChg>
      <pc:sldChg chg="mod">
        <pc:chgData name="Mark Hannan" userId="10033FFF8AB221D6@LIVE.COM" providerId="AD" clId="Web-{1D5734CD-5006-4C0F-A0F6-293850F0E99B}" dt="2018-03-01T09:06:22.418" v="10"/>
        <pc:sldMkLst>
          <pc:docMk/>
          <pc:sldMk cId="992504075" sldId="346"/>
        </pc:sldMkLst>
      </pc:sldChg>
      <pc:sldChg chg="mod">
        <pc:chgData name="Mark Hannan" userId="10033FFF8AB221D6@LIVE.COM" providerId="AD" clId="Web-{1D5734CD-5006-4C0F-A0F6-293850F0E99B}" dt="2018-03-01T09:06:22.418" v="10"/>
        <pc:sldMkLst>
          <pc:docMk/>
          <pc:sldMk cId="1669080594" sldId="349"/>
        </pc:sldMkLst>
      </pc:sldChg>
      <pc:sldChg chg="mod">
        <pc:chgData name="Mark Hannan" userId="10033FFF8AB221D6@LIVE.COM" providerId="AD" clId="Web-{1D5734CD-5006-4C0F-A0F6-293850F0E99B}" dt="2018-03-01T09:06:22.418" v="10"/>
        <pc:sldMkLst>
          <pc:docMk/>
          <pc:sldMk cId="2569307898" sldId="350"/>
        </pc:sldMkLst>
      </pc:sldChg>
      <pc:sldChg chg="mod">
        <pc:chgData name="Mark Hannan" userId="10033FFF8AB221D6@LIVE.COM" providerId="AD" clId="Web-{1D5734CD-5006-4C0F-A0F6-293850F0E99B}" dt="2018-03-01T09:06:22.418" v="10"/>
        <pc:sldMkLst>
          <pc:docMk/>
          <pc:sldMk cId="1306503594" sldId="351"/>
        </pc:sldMkLst>
      </pc:sldChg>
      <pc:sldChg chg="mod">
        <pc:chgData name="Mark Hannan" userId="10033FFF8AB221D6@LIVE.COM" providerId="AD" clId="Web-{1D5734CD-5006-4C0F-A0F6-293850F0E99B}" dt="2018-03-01T09:06:22.418" v="10"/>
        <pc:sldMkLst>
          <pc:docMk/>
          <pc:sldMk cId="2985635911" sldId="352"/>
        </pc:sldMkLst>
      </pc:sldChg>
      <pc:sldChg chg="mod">
        <pc:chgData name="Mark Hannan" userId="10033FFF8AB221D6@LIVE.COM" providerId="AD" clId="Web-{1D5734CD-5006-4C0F-A0F6-293850F0E99B}" dt="2018-03-01T09:06:22.418" v="10"/>
        <pc:sldMkLst>
          <pc:docMk/>
          <pc:sldMk cId="3565170244" sldId="353"/>
        </pc:sldMkLst>
      </pc:sldChg>
      <pc:sldChg chg="mod">
        <pc:chgData name="Mark Hannan" userId="10033FFF8AB221D6@LIVE.COM" providerId="AD" clId="Web-{1D5734CD-5006-4C0F-A0F6-293850F0E99B}" dt="2018-03-01T09:06:22.418" v="10"/>
        <pc:sldMkLst>
          <pc:docMk/>
          <pc:sldMk cId="4272750670" sldId="354"/>
        </pc:sldMkLst>
      </pc:sldChg>
      <pc:sldChg chg="mod">
        <pc:chgData name="Mark Hannan" userId="10033FFF8AB221D6@LIVE.COM" providerId="AD" clId="Web-{1D5734CD-5006-4C0F-A0F6-293850F0E99B}" dt="2018-03-01T09:06:22.418" v="10"/>
        <pc:sldMkLst>
          <pc:docMk/>
          <pc:sldMk cId="2416877774" sldId="355"/>
        </pc:sldMkLst>
      </pc:sldChg>
      <pc:sldChg chg="modSp mod">
        <pc:chgData name="Mark Hannan" userId="10033FFF8AB221D6@LIVE.COM" providerId="AD" clId="Web-{1D5734CD-5006-4C0F-A0F6-293850F0E99B}" dt="2018-03-01T09:10:04.924" v="39"/>
        <pc:sldMkLst>
          <pc:docMk/>
          <pc:sldMk cId="2120803348" sldId="356"/>
        </pc:sldMkLst>
        <pc:spChg chg="mod">
          <ac:chgData name="Mark Hannan" userId="10033FFF8AB221D6@LIVE.COM" providerId="AD" clId="Web-{1D5734CD-5006-4C0F-A0F6-293850F0E99B}" dt="2018-03-01T09:07:59.558" v="25"/>
          <ac:spMkLst>
            <pc:docMk/>
            <pc:sldMk cId="2120803348" sldId="356"/>
            <ac:spMk id="2" creationId="{00000000-0000-0000-0000-000000000000}"/>
          </ac:spMkLst>
        </pc:spChg>
        <pc:spChg chg="mod">
          <ac:chgData name="Mark Hannan" userId="10033FFF8AB221D6@LIVE.COM" providerId="AD" clId="Web-{1D5734CD-5006-4C0F-A0F6-293850F0E99B}" dt="2018-03-01T09:10:04.924" v="39"/>
          <ac:spMkLst>
            <pc:docMk/>
            <pc:sldMk cId="2120803348" sldId="356"/>
            <ac:spMk id="3" creationId="{00000000-0000-0000-0000-000000000000}"/>
          </ac:spMkLst>
        </pc:spChg>
      </pc:sldChg>
      <pc:sldChg chg="modSp mod">
        <pc:chgData name="Mark Hannan" userId="10033FFF8AB221D6@LIVE.COM" providerId="AD" clId="Web-{1D5734CD-5006-4C0F-A0F6-293850F0E99B}" dt="2018-03-01T09:09:53.703" v="36"/>
        <pc:sldMkLst>
          <pc:docMk/>
          <pc:sldMk cId="798289040" sldId="357"/>
        </pc:sldMkLst>
        <pc:spChg chg="mod">
          <ac:chgData name="Mark Hannan" userId="10033FFF8AB221D6@LIVE.COM" providerId="AD" clId="Web-{1D5734CD-5006-4C0F-A0F6-293850F0E99B}" dt="2018-03-01T09:09:38.984" v="32"/>
          <ac:spMkLst>
            <pc:docMk/>
            <pc:sldMk cId="798289040" sldId="357"/>
            <ac:spMk id="2" creationId="{00000000-0000-0000-0000-000000000000}"/>
          </ac:spMkLst>
        </pc:spChg>
        <pc:spChg chg="mod">
          <ac:chgData name="Mark Hannan" userId="10033FFF8AB221D6@LIVE.COM" providerId="AD" clId="Web-{1D5734CD-5006-4C0F-A0F6-293850F0E99B}" dt="2018-03-01T09:09:53.703" v="36"/>
          <ac:spMkLst>
            <pc:docMk/>
            <pc:sldMk cId="798289040" sldId="357"/>
            <ac:spMk id="3" creationId="{00000000-0000-0000-0000-000000000000}"/>
          </ac:spMkLst>
        </pc:spChg>
      </pc:sldChg>
      <pc:sldChg chg="modSp mod">
        <pc:chgData name="Mark Hannan" userId="10033FFF8AB221D6@LIVE.COM" providerId="AD" clId="Web-{1D5734CD-5006-4C0F-A0F6-293850F0E99B}" dt="2018-03-01T09:10:41.055" v="53"/>
        <pc:sldMkLst>
          <pc:docMk/>
          <pc:sldMk cId="1677165235" sldId="358"/>
        </pc:sldMkLst>
        <pc:spChg chg="mod">
          <ac:chgData name="Mark Hannan" userId="10033FFF8AB221D6@LIVE.COM" providerId="AD" clId="Web-{1D5734CD-5006-4C0F-A0F6-293850F0E99B}" dt="2018-03-01T09:10:41.055" v="53"/>
          <ac:spMkLst>
            <pc:docMk/>
            <pc:sldMk cId="1677165235" sldId="358"/>
            <ac:spMk id="3" creationId="{00000000-0000-0000-0000-000000000000}"/>
          </ac:spMkLst>
        </pc:spChg>
      </pc:sldChg>
      <pc:sldChg chg="modSp mod">
        <pc:chgData name="Mark Hannan" userId="10033FFF8AB221D6@LIVE.COM" providerId="AD" clId="Web-{1D5734CD-5006-4C0F-A0F6-293850F0E99B}" dt="2018-03-01T09:11:35.713" v="86"/>
        <pc:sldMkLst>
          <pc:docMk/>
          <pc:sldMk cId="989413791" sldId="359"/>
        </pc:sldMkLst>
        <pc:spChg chg="mod">
          <ac:chgData name="Mark Hannan" userId="10033FFF8AB221D6@LIVE.COM" providerId="AD" clId="Web-{1D5734CD-5006-4C0F-A0F6-293850F0E99B}" dt="2018-03-01T09:11:35.713" v="86"/>
          <ac:spMkLst>
            <pc:docMk/>
            <pc:sldMk cId="989413791" sldId="359"/>
            <ac:spMk id="3" creationId="{00000000-0000-0000-0000-000000000000}"/>
          </ac:spMkLst>
        </pc:spChg>
      </pc:sldChg>
      <pc:sldChg chg="modSp mod">
        <pc:chgData name="Mark Hannan" userId="10033FFF8AB221D6@LIVE.COM" providerId="AD" clId="Web-{1D5734CD-5006-4C0F-A0F6-293850F0E99B}" dt="2018-03-01T09:13:38.672" v="136"/>
        <pc:sldMkLst>
          <pc:docMk/>
          <pc:sldMk cId="1726798750" sldId="360"/>
        </pc:sldMkLst>
        <pc:spChg chg="mod">
          <ac:chgData name="Mark Hannan" userId="10033FFF8AB221D6@LIVE.COM" providerId="AD" clId="Web-{1D5734CD-5006-4C0F-A0F6-293850F0E99B}" dt="2018-03-01T09:12:33.478" v="102"/>
          <ac:spMkLst>
            <pc:docMk/>
            <pc:sldMk cId="1726798750" sldId="360"/>
            <ac:spMk id="2" creationId="{00000000-0000-0000-0000-000000000000}"/>
          </ac:spMkLst>
        </pc:spChg>
        <pc:spChg chg="mod">
          <ac:chgData name="Mark Hannan" userId="10033FFF8AB221D6@LIVE.COM" providerId="AD" clId="Web-{1D5734CD-5006-4C0F-A0F6-293850F0E99B}" dt="2018-03-01T09:13:38.672" v="136"/>
          <ac:spMkLst>
            <pc:docMk/>
            <pc:sldMk cId="1726798750" sldId="360"/>
            <ac:spMk id="3" creationId="{00000000-0000-0000-0000-000000000000}"/>
          </ac:spMkLst>
        </pc:spChg>
      </pc:sldChg>
      <pc:sldChg chg="modSp mod">
        <pc:chgData name="Mark Hannan" userId="10033FFF8AB221D6@LIVE.COM" providerId="AD" clId="Web-{1D5734CD-5006-4C0F-A0F6-293850F0E99B}" dt="2018-03-01T09:17:40.490" v="203"/>
        <pc:sldMkLst>
          <pc:docMk/>
          <pc:sldMk cId="1876040583" sldId="361"/>
        </pc:sldMkLst>
        <pc:spChg chg="mod">
          <ac:chgData name="Mark Hannan" userId="10033FFF8AB221D6@LIVE.COM" providerId="AD" clId="Web-{1D5734CD-5006-4C0F-A0F6-293850F0E99B}" dt="2018-03-01T09:17:40.490" v="203"/>
          <ac:spMkLst>
            <pc:docMk/>
            <pc:sldMk cId="1876040583" sldId="361"/>
            <ac:spMk id="8" creationId="{00000000-0000-0000-0000-000000000000}"/>
          </ac:spMkLst>
        </pc:spChg>
      </pc:sldChg>
      <pc:sldChg chg="mod">
        <pc:chgData name="Mark Hannan" userId="10033FFF8AB221D6@LIVE.COM" providerId="AD" clId="Web-{1D5734CD-5006-4C0F-A0F6-293850F0E99B}" dt="2018-03-01T09:06:22.418" v="10"/>
        <pc:sldMkLst>
          <pc:docMk/>
          <pc:sldMk cId="1214119025" sldId="363"/>
        </pc:sldMkLst>
      </pc:sldChg>
      <pc:sldChg chg="mod">
        <pc:chgData name="Mark Hannan" userId="10033FFF8AB221D6@LIVE.COM" providerId="AD" clId="Web-{1D5734CD-5006-4C0F-A0F6-293850F0E99B}" dt="2018-03-01T09:06:22.418" v="10"/>
        <pc:sldMkLst>
          <pc:docMk/>
          <pc:sldMk cId="1455196379" sldId="364"/>
        </pc:sldMkLst>
      </pc:sldChg>
      <pc:sldChg chg="modSp mod">
        <pc:chgData name="Mark Hannan" userId="10033FFF8AB221D6@LIVE.COM" providerId="AD" clId="Web-{1D5734CD-5006-4C0F-A0F6-293850F0E99B}" dt="2018-03-01T09:19:51.754" v="247"/>
        <pc:sldMkLst>
          <pc:docMk/>
          <pc:sldMk cId="1533545741" sldId="365"/>
        </pc:sldMkLst>
        <pc:spChg chg="mod">
          <ac:chgData name="Mark Hannan" userId="10033FFF8AB221D6@LIVE.COM" providerId="AD" clId="Web-{1D5734CD-5006-4C0F-A0F6-293850F0E99B}" dt="2018-03-01T09:19:51.754" v="247"/>
          <ac:spMkLst>
            <pc:docMk/>
            <pc:sldMk cId="1533545741" sldId="365"/>
            <ac:spMk id="3" creationId="{00000000-0000-0000-0000-000000000000}"/>
          </ac:spMkLst>
        </pc:spChg>
      </pc:sldChg>
      <pc:sldChg chg="mod">
        <pc:chgData name="Mark Hannan" userId="10033FFF8AB221D6@LIVE.COM" providerId="AD" clId="Web-{1D5734CD-5006-4C0F-A0F6-293850F0E99B}" dt="2018-03-01T09:06:22.418" v="10"/>
        <pc:sldMkLst>
          <pc:docMk/>
          <pc:sldMk cId="978705823" sldId="366"/>
        </pc:sldMkLst>
      </pc:sldChg>
      <pc:sldChg chg="modSp mod">
        <pc:chgData name="Mark Hannan" userId="10033FFF8AB221D6@LIVE.COM" providerId="AD" clId="Web-{1D5734CD-5006-4C0F-A0F6-293850F0E99B}" dt="2018-03-01T09:21:10.289" v="258"/>
        <pc:sldMkLst>
          <pc:docMk/>
          <pc:sldMk cId="758479932" sldId="367"/>
        </pc:sldMkLst>
        <pc:spChg chg="mod">
          <ac:chgData name="Mark Hannan" userId="10033FFF8AB221D6@LIVE.COM" providerId="AD" clId="Web-{1D5734CD-5006-4C0F-A0F6-293850F0E99B}" dt="2018-03-01T09:21:10.289" v="258"/>
          <ac:spMkLst>
            <pc:docMk/>
            <pc:sldMk cId="758479932" sldId="367"/>
            <ac:spMk id="10" creationId="{00000000-0000-0000-0000-000000000000}"/>
          </ac:spMkLst>
        </pc:spChg>
      </pc:sldChg>
      <pc:sldChg chg="mod">
        <pc:chgData name="Mark Hannan" userId="10033FFF8AB221D6@LIVE.COM" providerId="AD" clId="Web-{1D5734CD-5006-4C0F-A0F6-293850F0E99B}" dt="2018-03-01T09:06:22.418" v="10"/>
        <pc:sldMkLst>
          <pc:docMk/>
          <pc:sldMk cId="1445593363" sldId="368"/>
        </pc:sldMkLst>
      </pc:sldChg>
      <pc:sldChg chg="mod">
        <pc:chgData name="Mark Hannan" userId="10033FFF8AB221D6@LIVE.COM" providerId="AD" clId="Web-{1D5734CD-5006-4C0F-A0F6-293850F0E99B}" dt="2018-03-01T09:06:22.418" v="10"/>
        <pc:sldMkLst>
          <pc:docMk/>
          <pc:sldMk cId="487536438" sldId="369"/>
        </pc:sldMkLst>
      </pc:sldChg>
      <pc:sldChg chg="modSp mod">
        <pc:chgData name="Mark Hannan" userId="10033FFF8AB221D6@LIVE.COM" providerId="AD" clId="Web-{1D5734CD-5006-4C0F-A0F6-293850F0E99B}" dt="2018-03-01T09:22:20.388" v="270"/>
        <pc:sldMkLst>
          <pc:docMk/>
          <pc:sldMk cId="1216465840" sldId="370"/>
        </pc:sldMkLst>
        <pc:spChg chg="mod">
          <ac:chgData name="Mark Hannan" userId="10033FFF8AB221D6@LIVE.COM" providerId="AD" clId="Web-{1D5734CD-5006-4C0F-A0F6-293850F0E99B}" dt="2018-03-01T09:22:20.388" v="270"/>
          <ac:spMkLst>
            <pc:docMk/>
            <pc:sldMk cId="1216465840" sldId="370"/>
            <ac:spMk id="3" creationId="{00000000-0000-0000-0000-000000000000}"/>
          </ac:spMkLst>
        </pc:spChg>
      </pc:sldChg>
      <pc:sldChg chg="modSp mod">
        <pc:chgData name="Mark Hannan" userId="10033FFF8AB221D6@LIVE.COM" providerId="AD" clId="Web-{1D5734CD-5006-4C0F-A0F6-293850F0E99B}" dt="2018-03-01T09:19:16.755" v="238"/>
        <pc:sldMkLst>
          <pc:docMk/>
          <pc:sldMk cId="2111135032" sldId="371"/>
        </pc:sldMkLst>
        <pc:spChg chg="mod">
          <ac:chgData name="Mark Hannan" userId="10033FFF8AB221D6@LIVE.COM" providerId="AD" clId="Web-{1D5734CD-5006-4C0F-A0F6-293850F0E99B}" dt="2018-03-01T09:19:03.584" v="230"/>
          <ac:spMkLst>
            <pc:docMk/>
            <pc:sldMk cId="2111135032" sldId="371"/>
            <ac:spMk id="2" creationId="{00000000-0000-0000-0000-000000000000}"/>
          </ac:spMkLst>
        </pc:spChg>
        <pc:spChg chg="mod">
          <ac:chgData name="Mark Hannan" userId="10033FFF8AB221D6@LIVE.COM" providerId="AD" clId="Web-{1D5734CD-5006-4C0F-A0F6-293850F0E99B}" dt="2018-03-01T09:19:16.755" v="238"/>
          <ac:spMkLst>
            <pc:docMk/>
            <pc:sldMk cId="2111135032" sldId="371"/>
            <ac:spMk id="3" creationId="{00000000-0000-0000-0000-000000000000}"/>
          </ac:spMkLst>
        </pc:spChg>
      </pc:sldChg>
      <pc:sldChg chg="mod">
        <pc:chgData name="Mark Hannan" userId="10033FFF8AB221D6@LIVE.COM" providerId="AD" clId="Web-{1D5734CD-5006-4C0F-A0F6-293850F0E99B}" dt="2018-03-01T09:06:22.418" v="10"/>
        <pc:sldMkLst>
          <pc:docMk/>
          <pc:sldMk cId="486064282" sldId="372"/>
        </pc:sldMkLst>
      </pc:sldChg>
      <pc:sldChg chg="mod">
        <pc:chgData name="Mark Hannan" userId="10033FFF8AB221D6@LIVE.COM" providerId="AD" clId="Web-{1D5734CD-5006-4C0F-A0F6-293850F0E99B}" dt="2018-03-01T09:06:22.418" v="10"/>
        <pc:sldMkLst>
          <pc:docMk/>
          <pc:sldMk cId="254594386" sldId="373"/>
        </pc:sldMkLst>
      </pc:sldChg>
      <pc:sldChg chg="mod">
        <pc:chgData name="Mark Hannan" userId="10033FFF8AB221D6@LIVE.COM" providerId="AD" clId="Web-{1D5734CD-5006-4C0F-A0F6-293850F0E99B}" dt="2018-03-01T09:06:22.418" v="10"/>
        <pc:sldMkLst>
          <pc:docMk/>
          <pc:sldMk cId="1180420678" sldId="374"/>
        </pc:sldMkLst>
      </pc:sldChg>
      <pc:sldChg chg="mod">
        <pc:chgData name="Mark Hannan" userId="10033FFF8AB221D6@LIVE.COM" providerId="AD" clId="Web-{1D5734CD-5006-4C0F-A0F6-293850F0E99B}" dt="2018-03-01T09:06:22.418" v="10"/>
        <pc:sldMkLst>
          <pc:docMk/>
          <pc:sldMk cId="876404160" sldId="375"/>
        </pc:sldMkLst>
      </pc:sldChg>
      <pc:sldChg chg="mod">
        <pc:chgData name="Mark Hannan" userId="10033FFF8AB221D6@LIVE.COM" providerId="AD" clId="Web-{1D5734CD-5006-4C0F-A0F6-293850F0E99B}" dt="2018-03-01T09:06:22.418" v="10"/>
        <pc:sldMkLst>
          <pc:docMk/>
          <pc:sldMk cId="134382347" sldId="376"/>
        </pc:sldMkLst>
      </pc:sldChg>
      <pc:sldChg chg="mod">
        <pc:chgData name="Mark Hannan" userId="10033FFF8AB221D6@LIVE.COM" providerId="AD" clId="Web-{1D5734CD-5006-4C0F-A0F6-293850F0E99B}" dt="2018-03-01T09:06:22.418" v="10"/>
        <pc:sldMkLst>
          <pc:docMk/>
          <pc:sldMk cId="1558793032" sldId="377"/>
        </pc:sldMkLst>
      </pc:sldChg>
      <pc:sldChg chg="mod">
        <pc:chgData name="Mark Hannan" userId="10033FFF8AB221D6@LIVE.COM" providerId="AD" clId="Web-{1D5734CD-5006-4C0F-A0F6-293850F0E99B}" dt="2018-03-01T09:06:22.418" v="10"/>
        <pc:sldMkLst>
          <pc:docMk/>
          <pc:sldMk cId="1481479071" sldId="378"/>
        </pc:sldMkLst>
      </pc:sldChg>
      <pc:sldChg chg="mod">
        <pc:chgData name="Mark Hannan" userId="10033FFF8AB221D6@LIVE.COM" providerId="AD" clId="Web-{1D5734CD-5006-4C0F-A0F6-293850F0E99B}" dt="2018-03-01T09:06:22.418" v="10"/>
        <pc:sldMkLst>
          <pc:docMk/>
          <pc:sldMk cId="1293342979" sldId="379"/>
        </pc:sldMkLst>
      </pc:sldChg>
      <pc:sldChg chg="mod">
        <pc:chgData name="Mark Hannan" userId="10033FFF8AB221D6@LIVE.COM" providerId="AD" clId="Web-{1D5734CD-5006-4C0F-A0F6-293850F0E99B}" dt="2018-03-01T09:06:22.418" v="10"/>
        <pc:sldMkLst>
          <pc:docMk/>
          <pc:sldMk cId="385973119" sldId="380"/>
        </pc:sldMkLst>
      </pc:sldChg>
      <pc:sldChg chg="mod">
        <pc:chgData name="Mark Hannan" userId="10033FFF8AB221D6@LIVE.COM" providerId="AD" clId="Web-{1D5734CD-5006-4C0F-A0F6-293850F0E99B}" dt="2018-03-01T09:06:22.418" v="10"/>
        <pc:sldMkLst>
          <pc:docMk/>
          <pc:sldMk cId="1649597093" sldId="381"/>
        </pc:sldMkLst>
      </pc:sldChg>
      <pc:sldChg chg="mod setBg">
        <pc:chgData name="Mark Hannan" userId="10033FFF8AB221D6@LIVE.COM" providerId="AD" clId="Web-{1D5734CD-5006-4C0F-A0F6-293850F0E99B}" dt="2018-03-01T09:06:22.418" v="10"/>
        <pc:sldMkLst>
          <pc:docMk/>
          <pc:sldMk cId="764459281" sldId="382"/>
        </pc:sldMkLst>
      </pc:sldChg>
      <pc:sldChg chg="mod">
        <pc:chgData name="Mark Hannan" userId="10033FFF8AB221D6@LIVE.COM" providerId="AD" clId="Web-{1D5734CD-5006-4C0F-A0F6-293850F0E99B}" dt="2018-03-01T09:06:22.418" v="10"/>
        <pc:sldMkLst>
          <pc:docMk/>
          <pc:sldMk cId="2019959413" sldId="383"/>
        </pc:sldMkLst>
      </pc:sldChg>
      <pc:sldChg chg="modSp mod setFolMasterObjs">
        <pc:chgData name="Mark Hannan" userId="10033FFF8AB221D6@LIVE.COM" providerId="AD" clId="Web-{1D5734CD-5006-4C0F-A0F6-293850F0E99B}" dt="2018-03-01T09:10:23.643" v="44"/>
        <pc:sldMkLst>
          <pc:docMk/>
          <pc:sldMk cId="829739911" sldId="385"/>
        </pc:sldMkLst>
        <pc:spChg chg="mod">
          <ac:chgData name="Mark Hannan" userId="10033FFF8AB221D6@LIVE.COM" providerId="AD" clId="Web-{1D5734CD-5006-4C0F-A0F6-293850F0E99B}" dt="2018-03-01T09:10:23.643" v="44"/>
          <ac:spMkLst>
            <pc:docMk/>
            <pc:sldMk cId="829739911" sldId="385"/>
            <ac:spMk id="3" creationId="{00000000-0000-0000-0000-000000000000}"/>
          </ac:spMkLst>
        </pc:spChg>
      </pc:sldChg>
      <pc:sldChg chg="modSp mod setFolMasterObjs">
        <pc:chgData name="Mark Hannan" userId="10033FFF8AB221D6@LIVE.COM" providerId="AD" clId="Web-{1D5734CD-5006-4C0F-A0F6-293850F0E99B}" dt="2018-03-01T09:12:23.743" v="99"/>
        <pc:sldMkLst>
          <pc:docMk/>
          <pc:sldMk cId="1346574495" sldId="387"/>
        </pc:sldMkLst>
        <pc:spChg chg="mod">
          <ac:chgData name="Mark Hannan" userId="10033FFF8AB221D6@LIVE.COM" providerId="AD" clId="Web-{1D5734CD-5006-4C0F-A0F6-293850F0E99B}" dt="2018-03-01T09:12:23.743" v="99"/>
          <ac:spMkLst>
            <pc:docMk/>
            <pc:sldMk cId="1346574495" sldId="387"/>
            <ac:spMk id="3" creationId="{00000000-0000-0000-0000-000000000000}"/>
          </ac:spMkLst>
        </pc:spChg>
      </pc:sldChg>
      <pc:sldChg chg="modSp mod setFolMasterObjs">
        <pc:chgData name="Mark Hannan" userId="10033FFF8AB221D6@LIVE.COM" providerId="AD" clId="Web-{1D5734CD-5006-4C0F-A0F6-293850F0E99B}" dt="2018-03-01T09:13:48.547" v="142"/>
        <pc:sldMkLst>
          <pc:docMk/>
          <pc:sldMk cId="1694865379" sldId="388"/>
        </pc:sldMkLst>
        <pc:spChg chg="mod">
          <ac:chgData name="Mark Hannan" userId="10033FFF8AB221D6@LIVE.COM" providerId="AD" clId="Web-{1D5734CD-5006-4C0F-A0F6-293850F0E99B}" dt="2018-03-01T09:13:48.547" v="142"/>
          <ac:spMkLst>
            <pc:docMk/>
            <pc:sldMk cId="1694865379" sldId="388"/>
            <ac:spMk id="32770" creationId="{00000000-0000-0000-0000-000000000000}"/>
          </ac:spMkLst>
        </pc:spChg>
      </pc:sldChg>
      <pc:sldChg chg="modSp mod setFolMasterObjs">
        <pc:chgData name="Mark Hannan" userId="10033FFF8AB221D6@LIVE.COM" providerId="AD" clId="Web-{1D5734CD-5006-4C0F-A0F6-293850F0E99B}" dt="2018-03-01T09:14:46.541" v="159"/>
        <pc:sldMkLst>
          <pc:docMk/>
          <pc:sldMk cId="899413503" sldId="389"/>
        </pc:sldMkLst>
        <pc:spChg chg="mod">
          <ac:chgData name="Mark Hannan" userId="10033FFF8AB221D6@LIVE.COM" providerId="AD" clId="Web-{1D5734CD-5006-4C0F-A0F6-293850F0E99B}" dt="2018-03-01T09:14:46.541" v="159"/>
          <ac:spMkLst>
            <pc:docMk/>
            <pc:sldMk cId="899413503" sldId="389"/>
            <ac:spMk id="23556" creationId="{00000000-0000-0000-0000-000000000000}"/>
          </ac:spMkLst>
        </pc:spChg>
      </pc:sldChg>
      <pc:sldChg chg="modSp mod setFolMasterObjs">
        <pc:chgData name="Mark Hannan" userId="10033FFF8AB221D6@LIVE.COM" providerId="AD" clId="Web-{1D5734CD-5006-4C0F-A0F6-293850F0E99B}" dt="2018-03-01T09:15:19.452" v="173"/>
        <pc:sldMkLst>
          <pc:docMk/>
          <pc:sldMk cId="305353688" sldId="390"/>
        </pc:sldMkLst>
        <pc:spChg chg="mod">
          <ac:chgData name="Mark Hannan" userId="10033FFF8AB221D6@LIVE.COM" providerId="AD" clId="Web-{1D5734CD-5006-4C0F-A0F6-293850F0E99B}" dt="2018-03-01T09:15:19.452" v="173"/>
          <ac:spMkLst>
            <pc:docMk/>
            <pc:sldMk cId="305353688" sldId="390"/>
            <ac:spMk id="6147" creationId="{00000000-0000-0000-0000-000000000000}"/>
          </ac:spMkLst>
        </pc:spChg>
      </pc:sldChg>
      <pc:sldChg chg="modSp mod setFolMasterObjs">
        <pc:chgData name="Mark Hannan" userId="10033FFF8AB221D6@LIVE.COM" providerId="AD" clId="Web-{1D5734CD-5006-4C0F-A0F6-293850F0E99B}" dt="2018-03-01T09:15:49.503" v="189"/>
        <pc:sldMkLst>
          <pc:docMk/>
          <pc:sldMk cId="1741001533" sldId="391"/>
        </pc:sldMkLst>
        <pc:spChg chg="mod">
          <ac:chgData name="Mark Hannan" userId="10033FFF8AB221D6@LIVE.COM" providerId="AD" clId="Web-{1D5734CD-5006-4C0F-A0F6-293850F0E99B}" dt="2018-03-01T09:15:36.363" v="183"/>
          <ac:spMkLst>
            <pc:docMk/>
            <pc:sldMk cId="1741001533" sldId="391"/>
            <ac:spMk id="10243" creationId="{00000000-0000-0000-0000-000000000000}"/>
          </ac:spMkLst>
        </pc:spChg>
        <pc:spChg chg="mod">
          <ac:chgData name="Mark Hannan" userId="10033FFF8AB221D6@LIVE.COM" providerId="AD" clId="Web-{1D5734CD-5006-4C0F-A0F6-293850F0E99B}" dt="2018-03-01T09:15:49.503" v="189"/>
          <ac:spMkLst>
            <pc:docMk/>
            <pc:sldMk cId="1741001533" sldId="391"/>
            <ac:spMk id="35843" creationId="{00000000-0000-0000-0000-000000000000}"/>
          </ac:spMkLst>
        </pc:spChg>
      </pc:sldChg>
      <pc:sldChg chg="delSp modSp mod setFolMasterObjs">
        <pc:chgData name="Mark Hannan" userId="10033FFF8AB221D6@LIVE.COM" providerId="AD" clId="Web-{1D5734CD-5006-4C0F-A0F6-293850F0E99B}" dt="2018-03-01T09:16:48.053" v="200"/>
        <pc:sldMkLst>
          <pc:docMk/>
          <pc:sldMk cId="1548074756" sldId="392"/>
        </pc:sldMkLst>
        <pc:spChg chg="mod">
          <ac:chgData name="Mark Hannan" userId="10033FFF8AB221D6@LIVE.COM" providerId="AD" clId="Web-{1D5734CD-5006-4C0F-A0F6-293850F0E99B}" dt="2018-03-01T09:16:14.565" v="194"/>
          <ac:spMkLst>
            <pc:docMk/>
            <pc:sldMk cId="1548074756" sldId="392"/>
            <ac:spMk id="13315" creationId="{00000000-0000-0000-0000-000000000000}"/>
          </ac:spMkLst>
        </pc:spChg>
        <pc:spChg chg="mod">
          <ac:chgData name="Mark Hannan" userId="10033FFF8AB221D6@LIVE.COM" providerId="AD" clId="Web-{1D5734CD-5006-4C0F-A0F6-293850F0E99B}" dt="2018-03-01T09:16:48.053" v="200"/>
          <ac:spMkLst>
            <pc:docMk/>
            <pc:sldMk cId="1548074756" sldId="392"/>
            <ac:spMk id="36867" creationId="{00000000-0000-0000-0000-000000000000}"/>
          </ac:spMkLst>
        </pc:spChg>
        <pc:spChg chg="del mod">
          <ac:chgData name="Mark Hannan" userId="10033FFF8AB221D6@LIVE.COM" providerId="AD" clId="Web-{1D5734CD-5006-4C0F-A0F6-293850F0E99B}" dt="2018-03-01T09:16:36.788" v="199"/>
          <ac:spMkLst>
            <pc:docMk/>
            <pc:sldMk cId="1548074756" sldId="392"/>
            <ac:spMk id="36869" creationId="{00000000-0000-0000-0000-000000000000}"/>
          </ac:spMkLst>
        </pc:spChg>
        <pc:cxnChg chg="mod">
          <ac:chgData name="Mark Hannan" userId="10033FFF8AB221D6@LIVE.COM" providerId="AD" clId="Web-{1D5734CD-5006-4C0F-A0F6-293850F0E99B}" dt="2018-03-01T09:16:28.444" v="197"/>
          <ac:cxnSpMkLst>
            <pc:docMk/>
            <pc:sldMk cId="1548074756" sldId="392"/>
            <ac:cxnSpMk id="4" creationId="{00000000-0000-0000-0000-000000000000}"/>
          </ac:cxnSpMkLst>
        </pc:cxnChg>
      </pc:sldChg>
      <pc:sldChg chg="modSp mod setFolMasterObjs">
        <pc:chgData name="Mark Hannan" userId="10033FFF8AB221D6@LIVE.COM" providerId="AD" clId="Web-{1D5734CD-5006-4C0F-A0F6-293850F0E99B}" dt="2018-03-01T09:16:58.022" v="201"/>
        <pc:sldMkLst>
          <pc:docMk/>
          <pc:sldMk cId="1728040687" sldId="393"/>
        </pc:sldMkLst>
        <pc:picChg chg="mod">
          <ac:chgData name="Mark Hannan" userId="10033FFF8AB221D6@LIVE.COM" providerId="AD" clId="Web-{1D5734CD-5006-4C0F-A0F6-293850F0E99B}" dt="2018-03-01T09:16:58.022" v="201"/>
          <ac:picMkLst>
            <pc:docMk/>
            <pc:sldMk cId="1728040687" sldId="393"/>
            <ac:picMk id="37891" creationId="{00000000-0000-0000-0000-000000000000}"/>
          </ac:picMkLst>
        </pc:picChg>
      </pc:sldChg>
      <pc:sldChg chg="mod setFolMasterObjs">
        <pc:chgData name="Mark Hannan" userId="10033FFF8AB221D6@LIVE.COM" providerId="AD" clId="Web-{1D5734CD-5006-4C0F-A0F6-293850F0E99B}" dt="2018-03-01T09:06:22.418" v="10"/>
        <pc:sldMkLst>
          <pc:docMk/>
          <pc:sldMk cId="1695175160" sldId="394"/>
        </pc:sldMkLst>
      </pc:sldChg>
      <pc:sldChg chg="modSp mod setFolMasterObjs">
        <pc:chgData name="Mark Hannan" userId="10033FFF8AB221D6@LIVE.COM" providerId="AD" clId="Web-{1D5734CD-5006-4C0F-A0F6-293850F0E99B}" dt="2018-03-01T09:14:05.375" v="150"/>
        <pc:sldMkLst>
          <pc:docMk/>
          <pc:sldMk cId="1232770447" sldId="395"/>
        </pc:sldMkLst>
        <pc:spChg chg="mod">
          <ac:chgData name="Mark Hannan" userId="10033FFF8AB221D6@LIVE.COM" providerId="AD" clId="Web-{1D5734CD-5006-4C0F-A0F6-293850F0E99B}" dt="2018-03-01T09:14:05.375" v="150"/>
          <ac:spMkLst>
            <pc:docMk/>
            <pc:sldMk cId="1232770447" sldId="395"/>
            <ac:spMk id="3" creationId="{00000000-0000-0000-0000-000000000000}"/>
          </ac:spMkLst>
        </pc:spChg>
      </pc:sldChg>
      <pc:sldChg chg="modSp mod setFolMasterObjs">
        <pc:chgData name="Mark Hannan" userId="10033FFF8AB221D6@LIVE.COM" providerId="AD" clId="Web-{1D5734CD-5006-4C0F-A0F6-293850F0E99B}" dt="2018-03-01T09:17:24.615" v="202"/>
        <pc:sldMkLst>
          <pc:docMk/>
          <pc:sldMk cId="479104673" sldId="397"/>
        </pc:sldMkLst>
        <pc:graphicFrameChg chg="mod">
          <ac:chgData name="Mark Hannan" userId="10033FFF8AB221D6@LIVE.COM" providerId="AD" clId="Web-{1D5734CD-5006-4C0F-A0F6-293850F0E99B}" dt="2018-03-01T09:17:24.615" v="202"/>
          <ac:graphicFrameMkLst>
            <pc:docMk/>
            <pc:sldMk cId="479104673" sldId="397"/>
            <ac:graphicFrameMk id="7" creationId="{00000000-0000-0000-0000-000000000000}"/>
          </ac:graphicFrameMkLst>
        </pc:graphicFrameChg>
      </pc:sldChg>
      <pc:sldChg chg="mod setFolMasterObjs">
        <pc:chgData name="Mark Hannan" userId="10033FFF8AB221D6@LIVE.COM" providerId="AD" clId="Web-{1D5734CD-5006-4C0F-A0F6-293850F0E99B}" dt="2018-03-01T09:06:22.418" v="10"/>
        <pc:sldMkLst>
          <pc:docMk/>
          <pc:sldMk cId="926035754" sldId="398"/>
        </pc:sldMkLst>
      </pc:sldChg>
      <pc:sldChg chg="mod setFolMasterObjs">
        <pc:chgData name="Mark Hannan" userId="10033FFF8AB221D6@LIVE.COM" providerId="AD" clId="Web-{1D5734CD-5006-4C0F-A0F6-293850F0E99B}" dt="2018-03-01T09:06:22.418" v="10"/>
        <pc:sldMkLst>
          <pc:docMk/>
          <pc:sldMk cId="611864221" sldId="400"/>
        </pc:sldMkLst>
      </pc:sldChg>
      <pc:sldChg chg="mod setFolMasterObjs">
        <pc:chgData name="Mark Hannan" userId="10033FFF8AB221D6@LIVE.COM" providerId="AD" clId="Web-{1D5734CD-5006-4C0F-A0F6-293850F0E99B}" dt="2018-03-01T09:06:22.418" v="10"/>
        <pc:sldMkLst>
          <pc:docMk/>
          <pc:sldMk cId="1802124948" sldId="401"/>
        </pc:sldMkLst>
      </pc:sldChg>
      <pc:sldChg chg="modSp mod setFolMasterObjs">
        <pc:chgData name="Mark Hannan" userId="10033FFF8AB221D6@LIVE.COM" providerId="AD" clId="Web-{1D5734CD-5006-4C0F-A0F6-293850F0E99B}" dt="2018-03-01T09:19:32.848" v="240"/>
        <pc:sldMkLst>
          <pc:docMk/>
          <pc:sldMk cId="1370551424" sldId="402"/>
        </pc:sldMkLst>
        <pc:spChg chg="mod">
          <ac:chgData name="Mark Hannan" userId="10033FFF8AB221D6@LIVE.COM" providerId="AD" clId="Web-{1D5734CD-5006-4C0F-A0F6-293850F0E99B}" dt="2018-03-01T09:19:24.802" v="239"/>
          <ac:spMkLst>
            <pc:docMk/>
            <pc:sldMk cId="1370551424" sldId="402"/>
            <ac:spMk id="2" creationId="{00000000-0000-0000-0000-000000000000}"/>
          </ac:spMkLst>
        </pc:spChg>
        <pc:graphicFrameChg chg="mod">
          <ac:chgData name="Mark Hannan" userId="10033FFF8AB221D6@LIVE.COM" providerId="AD" clId="Web-{1D5734CD-5006-4C0F-A0F6-293850F0E99B}" dt="2018-03-01T09:19:32.848" v="240"/>
          <ac:graphicFrameMkLst>
            <pc:docMk/>
            <pc:sldMk cId="1370551424" sldId="402"/>
            <ac:graphicFrameMk id="7" creationId="{00000000-0000-0000-0000-000000000000}"/>
          </ac:graphicFrameMkLst>
        </pc:graphicFrameChg>
      </pc:sldChg>
      <pc:sldChg chg="modSp mod setFolMasterObjs">
        <pc:chgData name="Mark Hannan" userId="10033FFF8AB221D6@LIVE.COM" providerId="AD" clId="Web-{1D5734CD-5006-4C0F-A0F6-293850F0E99B}" dt="2018-03-01T09:21:50.492" v="267"/>
        <pc:sldMkLst>
          <pc:docMk/>
          <pc:sldMk cId="602308234" sldId="403"/>
        </pc:sldMkLst>
        <pc:spChg chg="mod">
          <ac:chgData name="Mark Hannan" userId="10033FFF8AB221D6@LIVE.COM" providerId="AD" clId="Web-{1D5734CD-5006-4C0F-A0F6-293850F0E99B}" dt="2018-03-01T09:21:43.773" v="266"/>
          <ac:spMkLst>
            <pc:docMk/>
            <pc:sldMk cId="602308234" sldId="403"/>
            <ac:spMk id="2" creationId="{00000000-0000-0000-0000-000000000000}"/>
          </ac:spMkLst>
        </pc:spChg>
        <pc:picChg chg="mod">
          <ac:chgData name="Mark Hannan" userId="10033FFF8AB221D6@LIVE.COM" providerId="AD" clId="Web-{1D5734CD-5006-4C0F-A0F6-293850F0E99B}" dt="2018-03-01T09:21:50.492" v="267"/>
          <ac:picMkLst>
            <pc:docMk/>
            <pc:sldMk cId="602308234" sldId="403"/>
            <ac:picMk id="11" creationId="{00000000-0000-0000-0000-000000000000}"/>
          </ac:picMkLst>
        </pc:picChg>
      </pc:sldChg>
      <pc:sldMasterChg chg="mod setBg modSldLayout">
        <pc:chgData name="Mark Hannan" userId="10033FFF8AB221D6@LIVE.COM" providerId="AD" clId="Web-{1D5734CD-5006-4C0F-A0F6-293850F0E99B}" dt="2018-03-01T09:06:22.418" v="10"/>
        <pc:sldMasterMkLst>
          <pc:docMk/>
          <pc:sldMasterMk cId="4234540346" sldId="2147483864"/>
        </pc:sldMasterMkLst>
        <pc:sldLayoutChg chg="mod setBg">
          <pc:chgData name="Mark Hannan" userId="10033FFF8AB221D6@LIVE.COM" providerId="AD" clId="Web-{1D5734CD-5006-4C0F-A0F6-293850F0E99B}" dt="2018-03-01T09:06:22.418" v="10"/>
          <pc:sldLayoutMkLst>
            <pc:docMk/>
            <pc:sldMasterMk cId="4234540346" sldId="2147483864"/>
            <pc:sldLayoutMk cId="1241151241" sldId="2147483865"/>
          </pc:sldLayoutMkLst>
        </pc:sldLayoutChg>
        <pc:sldLayoutChg chg="mod setBg setFolMasterObjs">
          <pc:chgData name="Mark Hannan" userId="10033FFF8AB221D6@LIVE.COM" providerId="AD" clId="Web-{1D5734CD-5006-4C0F-A0F6-293850F0E99B}" dt="2018-03-01T09:06:22.418" v="10"/>
          <pc:sldLayoutMkLst>
            <pc:docMk/>
            <pc:sldMasterMk cId="4234540346" sldId="2147483864"/>
            <pc:sldLayoutMk cId="529526946" sldId="2147483866"/>
          </pc:sldLayoutMkLst>
        </pc:sldLayoutChg>
        <pc:sldLayoutChg chg="mod setBg setFolMasterObjs">
          <pc:chgData name="Mark Hannan" userId="10033FFF8AB221D6@LIVE.COM" providerId="AD" clId="Web-{1D5734CD-5006-4C0F-A0F6-293850F0E99B}" dt="2018-03-01T09:06:22.418" v="10"/>
          <pc:sldLayoutMkLst>
            <pc:docMk/>
            <pc:sldMasterMk cId="4234540346" sldId="2147483864"/>
            <pc:sldLayoutMk cId="3772525119" sldId="2147483867"/>
          </pc:sldLayoutMkLst>
        </pc:sldLayoutChg>
        <pc:sldLayoutChg chg="mod setBg setFolMasterObjs">
          <pc:chgData name="Mark Hannan" userId="10033FFF8AB221D6@LIVE.COM" providerId="AD" clId="Web-{1D5734CD-5006-4C0F-A0F6-293850F0E99B}" dt="2018-03-01T09:06:22.418" v="10"/>
          <pc:sldLayoutMkLst>
            <pc:docMk/>
            <pc:sldMasterMk cId="4234540346" sldId="2147483864"/>
            <pc:sldLayoutMk cId="3066300400" sldId="2147483868"/>
          </pc:sldLayoutMkLst>
        </pc:sldLayoutChg>
        <pc:sldLayoutChg chg="mod setBg setFolMasterObjs">
          <pc:chgData name="Mark Hannan" userId="10033FFF8AB221D6@LIVE.COM" providerId="AD" clId="Web-{1D5734CD-5006-4C0F-A0F6-293850F0E99B}" dt="2018-03-01T09:06:22.418" v="10"/>
          <pc:sldLayoutMkLst>
            <pc:docMk/>
            <pc:sldMasterMk cId="4234540346" sldId="2147483864"/>
            <pc:sldLayoutMk cId="2821405230" sldId="2147483869"/>
          </pc:sldLayoutMkLst>
        </pc:sldLayoutChg>
        <pc:sldLayoutChg chg="mod setBg setFolMasterObjs">
          <pc:chgData name="Mark Hannan" userId="10033FFF8AB221D6@LIVE.COM" providerId="AD" clId="Web-{1D5734CD-5006-4C0F-A0F6-293850F0E99B}" dt="2018-03-01T09:06:22.418" v="10"/>
          <pc:sldLayoutMkLst>
            <pc:docMk/>
            <pc:sldMasterMk cId="4234540346" sldId="2147483864"/>
            <pc:sldLayoutMk cId="1549967489" sldId="2147483870"/>
          </pc:sldLayoutMkLst>
        </pc:sldLayoutChg>
        <pc:sldLayoutChg chg="mod setBg setFolMasterObjs">
          <pc:chgData name="Mark Hannan" userId="10033FFF8AB221D6@LIVE.COM" providerId="AD" clId="Web-{1D5734CD-5006-4C0F-A0F6-293850F0E99B}" dt="2018-03-01T09:06:22.418" v="10"/>
          <pc:sldLayoutMkLst>
            <pc:docMk/>
            <pc:sldMasterMk cId="4234540346" sldId="2147483864"/>
            <pc:sldLayoutMk cId="3156075035" sldId="2147483871"/>
          </pc:sldLayoutMkLst>
        </pc:sldLayoutChg>
        <pc:sldLayoutChg chg="mod setBg setFolMasterObjs">
          <pc:chgData name="Mark Hannan" userId="10033FFF8AB221D6@LIVE.COM" providerId="AD" clId="Web-{1D5734CD-5006-4C0F-A0F6-293850F0E99B}" dt="2018-03-01T09:06:22.418" v="10"/>
          <pc:sldLayoutMkLst>
            <pc:docMk/>
            <pc:sldMasterMk cId="4234540346" sldId="2147483864"/>
            <pc:sldLayoutMk cId="2883041351" sldId="2147483872"/>
          </pc:sldLayoutMkLst>
        </pc:sldLayoutChg>
        <pc:sldLayoutChg chg="mod setBg setFolMasterObjs">
          <pc:chgData name="Mark Hannan" userId="10033FFF8AB221D6@LIVE.COM" providerId="AD" clId="Web-{1D5734CD-5006-4C0F-A0F6-293850F0E99B}" dt="2018-03-01T09:06:22.418" v="10"/>
          <pc:sldLayoutMkLst>
            <pc:docMk/>
            <pc:sldMasterMk cId="4234540346" sldId="2147483864"/>
            <pc:sldLayoutMk cId="2972388232" sldId="2147483873"/>
          </pc:sldLayoutMkLst>
        </pc:sldLayoutChg>
        <pc:sldLayoutChg chg="mod setBg setFolMasterObjs">
          <pc:chgData name="Mark Hannan" userId="10033FFF8AB221D6@LIVE.COM" providerId="AD" clId="Web-{1D5734CD-5006-4C0F-A0F6-293850F0E99B}" dt="2018-03-01T09:06:22.418" v="10"/>
          <pc:sldLayoutMkLst>
            <pc:docMk/>
            <pc:sldMasterMk cId="4234540346" sldId="2147483864"/>
            <pc:sldLayoutMk cId="1124469556" sldId="2147483874"/>
          </pc:sldLayoutMkLst>
        </pc:sldLayoutChg>
        <pc:sldLayoutChg chg="mod setBg setFolMasterObjs">
          <pc:chgData name="Mark Hannan" userId="10033FFF8AB221D6@LIVE.COM" providerId="AD" clId="Web-{1D5734CD-5006-4C0F-A0F6-293850F0E99B}" dt="2018-03-01T09:06:22.418" v="10"/>
          <pc:sldLayoutMkLst>
            <pc:docMk/>
            <pc:sldMasterMk cId="4234540346" sldId="2147483864"/>
            <pc:sldLayoutMk cId="288644861" sldId="2147483875"/>
          </pc:sldLayoutMkLst>
        </pc:sldLayoutChg>
        <pc:sldLayoutChg chg="mod setBg setFolMasterObjs">
          <pc:chgData name="Mark Hannan" userId="10033FFF8AB221D6@LIVE.COM" providerId="AD" clId="Web-{1D5734CD-5006-4C0F-A0F6-293850F0E99B}" dt="2018-03-01T09:06:22.418" v="10"/>
          <pc:sldLayoutMkLst>
            <pc:docMk/>
            <pc:sldMasterMk cId="4234540346" sldId="2147483864"/>
            <pc:sldLayoutMk cId="4111476000" sldId="2147483876"/>
          </pc:sldLayoutMkLst>
        </pc:sldLayoutChg>
        <pc:sldLayoutChg chg="mod setBg setFolMasterObjs">
          <pc:chgData name="Mark Hannan" userId="10033FFF8AB221D6@LIVE.COM" providerId="AD" clId="Web-{1D5734CD-5006-4C0F-A0F6-293850F0E99B}" dt="2018-03-01T09:06:22.418" v="10"/>
          <pc:sldLayoutMkLst>
            <pc:docMk/>
            <pc:sldMasterMk cId="4234540346" sldId="2147483864"/>
            <pc:sldLayoutMk cId="2641974273" sldId="2147483877"/>
          </pc:sldLayoutMkLst>
        </pc:sldLayoutChg>
        <pc:sldLayoutChg chg="mod setBg setFolMasterObjs">
          <pc:chgData name="Mark Hannan" userId="10033FFF8AB221D6@LIVE.COM" providerId="AD" clId="Web-{1D5734CD-5006-4C0F-A0F6-293850F0E99B}" dt="2018-03-01T09:06:22.418" v="10"/>
          <pc:sldLayoutMkLst>
            <pc:docMk/>
            <pc:sldMasterMk cId="4234540346" sldId="2147483864"/>
            <pc:sldLayoutMk cId="3908850319" sldId="2147483878"/>
          </pc:sldLayoutMkLst>
        </pc:sldLayoutChg>
        <pc:sldLayoutChg chg="mod setBg setFolMasterObjs">
          <pc:chgData name="Mark Hannan" userId="10033FFF8AB221D6@LIVE.COM" providerId="AD" clId="Web-{1D5734CD-5006-4C0F-A0F6-293850F0E99B}" dt="2018-03-01T09:06:22.418" v="10"/>
          <pc:sldLayoutMkLst>
            <pc:docMk/>
            <pc:sldMasterMk cId="4234540346" sldId="2147483864"/>
            <pc:sldLayoutMk cId="3223508742" sldId="2147483879"/>
          </pc:sldLayoutMkLst>
        </pc:sldLayoutChg>
        <pc:sldLayoutChg chg="mod setBg setFolMasterObjs">
          <pc:chgData name="Mark Hannan" userId="10033FFF8AB221D6@LIVE.COM" providerId="AD" clId="Web-{1D5734CD-5006-4C0F-A0F6-293850F0E99B}" dt="2018-03-01T09:06:22.418" v="10"/>
          <pc:sldLayoutMkLst>
            <pc:docMk/>
            <pc:sldMasterMk cId="4234540346" sldId="2147483864"/>
            <pc:sldLayoutMk cId="3332085755" sldId="2147483880"/>
          </pc:sldLayoutMkLst>
        </pc:sldLayoutChg>
        <pc:sldLayoutChg chg="mod setBg setFolMasterObjs">
          <pc:chgData name="Mark Hannan" userId="10033FFF8AB221D6@LIVE.COM" providerId="AD" clId="Web-{1D5734CD-5006-4C0F-A0F6-293850F0E99B}" dt="2018-03-01T09:06:22.418" v="10"/>
          <pc:sldLayoutMkLst>
            <pc:docMk/>
            <pc:sldMasterMk cId="4234540346" sldId="2147483864"/>
            <pc:sldLayoutMk cId="2672862442" sldId="2147483881"/>
          </pc:sldLayoutMkLst>
        </pc:sldLayoutChg>
      </pc:sldMasterChg>
    </pc:docChg>
  </pc:docChgLst>
  <pc:docChgLst>
    <pc:chgData name="Mark Hannan" userId="10033FFF8AB221D6@LIVE.COM" providerId="AD" clId="Web-{48771277-C08E-42DF-B7C4-F56A787CA333}"/>
    <pc:docChg chg="modSld">
      <pc:chgData name="Mark Hannan" userId="10033FFF8AB221D6@LIVE.COM" providerId="AD" clId="Web-{48771277-C08E-42DF-B7C4-F56A787CA333}" dt="2018-03-02T00:34:24.570" v="72"/>
      <pc:docMkLst>
        <pc:docMk/>
      </pc:docMkLst>
      <pc:sldChg chg="modSp">
        <pc:chgData name="Mark Hannan" userId="10033FFF8AB221D6@LIVE.COM" providerId="AD" clId="Web-{48771277-C08E-42DF-B7C4-F56A787CA333}" dt="2018-03-02T00:29:32.968" v="2"/>
        <pc:sldMkLst>
          <pc:docMk/>
          <pc:sldMk cId="798289040" sldId="357"/>
        </pc:sldMkLst>
        <pc:spChg chg="mod">
          <ac:chgData name="Mark Hannan" userId="10033FFF8AB221D6@LIVE.COM" providerId="AD" clId="Web-{48771277-C08E-42DF-B7C4-F56A787CA333}" dt="2018-03-02T00:29:32.968" v="2"/>
          <ac:spMkLst>
            <pc:docMk/>
            <pc:sldMk cId="798289040" sldId="357"/>
            <ac:spMk id="3" creationId="{00000000-0000-0000-0000-000000000000}"/>
          </ac:spMkLst>
        </pc:spChg>
      </pc:sldChg>
      <pc:sldChg chg="modSp">
        <pc:chgData name="Mark Hannan" userId="10033FFF8AB221D6@LIVE.COM" providerId="AD" clId="Web-{48771277-C08E-42DF-B7C4-F56A787CA333}" dt="2018-03-02T00:30:29.375" v="22"/>
        <pc:sldMkLst>
          <pc:docMk/>
          <pc:sldMk cId="1677165235" sldId="358"/>
        </pc:sldMkLst>
        <pc:spChg chg="mod">
          <ac:chgData name="Mark Hannan" userId="10033FFF8AB221D6@LIVE.COM" providerId="AD" clId="Web-{48771277-C08E-42DF-B7C4-F56A787CA333}" dt="2018-03-02T00:30:29.375" v="22"/>
          <ac:spMkLst>
            <pc:docMk/>
            <pc:sldMk cId="1677165235" sldId="358"/>
            <ac:spMk id="3" creationId="{00000000-0000-0000-0000-000000000000}"/>
          </ac:spMkLst>
        </pc:spChg>
      </pc:sldChg>
      <pc:sldChg chg="modSp">
        <pc:chgData name="Mark Hannan" userId="10033FFF8AB221D6@LIVE.COM" providerId="AD" clId="Web-{48771277-C08E-42DF-B7C4-F56A787CA333}" dt="2018-03-02T00:30:22.610" v="21"/>
        <pc:sldMkLst>
          <pc:docMk/>
          <pc:sldMk cId="829739911" sldId="385"/>
        </pc:sldMkLst>
        <pc:spChg chg="mod">
          <ac:chgData name="Mark Hannan" userId="10033FFF8AB221D6@LIVE.COM" providerId="AD" clId="Web-{48771277-C08E-42DF-B7C4-F56A787CA333}" dt="2018-03-02T00:30:22.610" v="21"/>
          <ac:spMkLst>
            <pc:docMk/>
            <pc:sldMk cId="829739911" sldId="385"/>
            <ac:spMk id="3" creationId="{00000000-0000-0000-0000-000000000000}"/>
          </ac:spMkLst>
        </pc:spChg>
      </pc:sldChg>
      <pc:sldChg chg="modSp">
        <pc:chgData name="Mark Hannan" userId="10033FFF8AB221D6@LIVE.COM" providerId="AD" clId="Web-{48771277-C08E-42DF-B7C4-F56A787CA333}" dt="2018-03-02T00:30:56.969" v="26"/>
        <pc:sldMkLst>
          <pc:docMk/>
          <pc:sldMk cId="1346574495" sldId="387"/>
        </pc:sldMkLst>
        <pc:spChg chg="mod">
          <ac:chgData name="Mark Hannan" userId="10033FFF8AB221D6@LIVE.COM" providerId="AD" clId="Web-{48771277-C08E-42DF-B7C4-F56A787CA333}" dt="2018-03-02T00:30:56.969" v="26"/>
          <ac:spMkLst>
            <pc:docMk/>
            <pc:sldMk cId="1346574495" sldId="387"/>
            <ac:spMk id="3" creationId="{00000000-0000-0000-0000-000000000000}"/>
          </ac:spMkLst>
        </pc:spChg>
      </pc:sldChg>
      <pc:sldChg chg="modSp">
        <pc:chgData name="Mark Hannan" userId="10033FFF8AB221D6@LIVE.COM" providerId="AD" clId="Web-{48771277-C08E-42DF-B7C4-F56A787CA333}" dt="2018-03-02T00:32:16.253" v="52"/>
        <pc:sldMkLst>
          <pc:docMk/>
          <pc:sldMk cId="899413503" sldId="389"/>
        </pc:sldMkLst>
        <pc:spChg chg="mod">
          <ac:chgData name="Mark Hannan" userId="10033FFF8AB221D6@LIVE.COM" providerId="AD" clId="Web-{48771277-C08E-42DF-B7C4-F56A787CA333}" dt="2018-03-02T00:32:06.846" v="49"/>
          <ac:spMkLst>
            <pc:docMk/>
            <pc:sldMk cId="899413503" sldId="389"/>
            <ac:spMk id="23555" creationId="{00000000-0000-0000-0000-000000000000}"/>
          </ac:spMkLst>
        </pc:spChg>
        <pc:spChg chg="mod">
          <ac:chgData name="Mark Hannan" userId="10033FFF8AB221D6@LIVE.COM" providerId="AD" clId="Web-{48771277-C08E-42DF-B7C4-F56A787CA333}" dt="2018-03-02T00:32:16.253" v="52"/>
          <ac:spMkLst>
            <pc:docMk/>
            <pc:sldMk cId="899413503" sldId="389"/>
            <ac:spMk id="23556" creationId="{00000000-0000-0000-0000-000000000000}"/>
          </ac:spMkLst>
        </pc:spChg>
      </pc:sldChg>
      <pc:sldChg chg="modSp">
        <pc:chgData name="Mark Hannan" userId="10033FFF8AB221D6@LIVE.COM" providerId="AD" clId="Web-{48771277-C08E-42DF-B7C4-F56A787CA333}" dt="2018-03-02T00:33:07.209" v="64"/>
        <pc:sldMkLst>
          <pc:docMk/>
          <pc:sldMk cId="1728040687" sldId="393"/>
        </pc:sldMkLst>
        <pc:spChg chg="mod">
          <ac:chgData name="Mark Hannan" userId="10033FFF8AB221D6@LIVE.COM" providerId="AD" clId="Web-{48771277-C08E-42DF-B7C4-F56A787CA333}" dt="2018-03-02T00:33:07.209" v="64"/>
          <ac:spMkLst>
            <pc:docMk/>
            <pc:sldMk cId="1728040687" sldId="393"/>
            <ac:spMk id="23555" creationId="{00000000-0000-0000-0000-000000000000}"/>
          </ac:spMkLst>
        </pc:spChg>
      </pc:sldChg>
      <pc:sldChg chg="modSp">
        <pc:chgData name="Mark Hannan" userId="10033FFF8AB221D6@LIVE.COM" providerId="AD" clId="Web-{48771277-C08E-42DF-B7C4-F56A787CA333}" dt="2018-03-02T00:33:13.975" v="65"/>
        <pc:sldMkLst>
          <pc:docMk/>
          <pc:sldMk cId="1695175160" sldId="394"/>
        </pc:sldMkLst>
        <pc:spChg chg="mod">
          <ac:chgData name="Mark Hannan" userId="10033FFF8AB221D6@LIVE.COM" providerId="AD" clId="Web-{48771277-C08E-42DF-B7C4-F56A787CA333}" dt="2018-03-02T00:33:13.975" v="65"/>
          <ac:spMkLst>
            <pc:docMk/>
            <pc:sldMk cId="1695175160" sldId="394"/>
            <ac:spMk id="33795" creationId="{00000000-0000-0000-0000-000000000000}"/>
          </ac:spMkLst>
        </pc:spChg>
      </pc:sldChg>
      <pc:sldChg chg="modSp">
        <pc:chgData name="Mark Hannan" userId="10033FFF8AB221D6@LIVE.COM" providerId="AD" clId="Web-{48771277-C08E-42DF-B7C4-F56A787CA333}" dt="2018-03-02T00:31:31.111" v="31"/>
        <pc:sldMkLst>
          <pc:docMk/>
          <pc:sldMk cId="1232770447" sldId="395"/>
        </pc:sldMkLst>
        <pc:spChg chg="mod">
          <ac:chgData name="Mark Hannan" userId="10033FFF8AB221D6@LIVE.COM" providerId="AD" clId="Web-{48771277-C08E-42DF-B7C4-F56A787CA333}" dt="2018-03-02T00:31:31.111" v="31"/>
          <ac:spMkLst>
            <pc:docMk/>
            <pc:sldMk cId="1232770447" sldId="395"/>
            <ac:spMk id="3" creationId="{00000000-0000-0000-0000-000000000000}"/>
          </ac:spMkLst>
        </pc:spChg>
      </pc:sldChg>
      <pc:sldChg chg="modSp">
        <pc:chgData name="Mark Hannan" userId="10033FFF8AB221D6@LIVE.COM" providerId="AD" clId="Web-{48771277-C08E-42DF-B7C4-F56A787CA333}" dt="2018-03-02T00:34:24.570" v="72"/>
        <pc:sldMkLst>
          <pc:docMk/>
          <pc:sldMk cId="479104673" sldId="397"/>
        </pc:sldMkLst>
        <pc:graphicFrameChg chg="mod modGraphic">
          <ac:chgData name="Mark Hannan" userId="10033FFF8AB221D6@LIVE.COM" providerId="AD" clId="Web-{48771277-C08E-42DF-B7C4-F56A787CA333}" dt="2018-03-02T00:34:24.570" v="72"/>
          <ac:graphicFrameMkLst>
            <pc:docMk/>
            <pc:sldMk cId="479104673" sldId="397"/>
            <ac:graphicFrameMk id="7" creationId="{00000000-0000-0000-0000-000000000000}"/>
          </ac:graphicFrameMkLst>
        </pc:graphicFrameChg>
      </pc:sldChg>
    </pc:docChg>
  </pc:docChgLst>
  <pc:docChgLst>
    <pc:chgData name="Mark Hannan" userId="10033FFF8AB221D6@LIVE.COM" providerId="AD" clId="Web-{8174BFB7-BDEE-4F9A-A522-840327E18258}"/>
    <pc:docChg chg="modSld">
      <pc:chgData name="Mark Hannan" userId="10033FFF8AB221D6@LIVE.COM" providerId="AD" clId="Web-{8174BFB7-BDEE-4F9A-A522-840327E18258}" dt="2018-02-24T03:06:30.069" v="102"/>
      <pc:docMkLst>
        <pc:docMk/>
      </pc:docMkLst>
      <pc:sldChg chg="modSp">
        <pc:chgData name="Mark Hannan" userId="10033FFF8AB221D6@LIVE.COM" providerId="AD" clId="Web-{8174BFB7-BDEE-4F9A-A522-840327E18258}" dt="2018-02-24T03:00:00.526" v="7"/>
        <pc:sldMkLst>
          <pc:docMk/>
          <pc:sldMk cId="3021111543" sldId="298"/>
        </pc:sldMkLst>
        <pc:spChg chg="mod">
          <ac:chgData name="Mark Hannan" userId="10033FFF8AB221D6@LIVE.COM" providerId="AD" clId="Web-{8174BFB7-BDEE-4F9A-A522-840327E18258}" dt="2018-02-24T03:00:00.526" v="7"/>
          <ac:spMkLst>
            <pc:docMk/>
            <pc:sldMk cId="3021111543" sldId="298"/>
            <ac:spMk id="3" creationId="{00000000-0000-0000-0000-000000000000}"/>
          </ac:spMkLst>
        </pc:spChg>
      </pc:sldChg>
      <pc:sldChg chg="modSp">
        <pc:chgData name="Mark Hannan" userId="10033FFF8AB221D6@LIVE.COM" providerId="AD" clId="Web-{8174BFB7-BDEE-4F9A-A522-840327E18258}" dt="2018-02-24T03:00:44.999" v="11"/>
        <pc:sldMkLst>
          <pc:docMk/>
          <pc:sldMk cId="899413503" sldId="389"/>
        </pc:sldMkLst>
        <pc:spChg chg="mod">
          <ac:chgData name="Mark Hannan" userId="10033FFF8AB221D6@LIVE.COM" providerId="AD" clId="Web-{8174BFB7-BDEE-4F9A-A522-840327E18258}" dt="2018-02-24T03:00:44.999" v="11"/>
          <ac:spMkLst>
            <pc:docMk/>
            <pc:sldMk cId="899413503" sldId="389"/>
            <ac:spMk id="23556" creationId="{00000000-0000-0000-0000-000000000000}"/>
          </ac:spMkLst>
        </pc:spChg>
      </pc:sldChg>
      <pc:sldChg chg="modSp">
        <pc:chgData name="Mark Hannan" userId="10033FFF8AB221D6@LIVE.COM" providerId="AD" clId="Web-{8174BFB7-BDEE-4F9A-A522-840327E18258}" dt="2018-02-24T03:01:59.976" v="40"/>
        <pc:sldMkLst>
          <pc:docMk/>
          <pc:sldMk cId="1741001533" sldId="391"/>
        </pc:sldMkLst>
        <pc:spChg chg="mod">
          <ac:chgData name="Mark Hannan" userId="10033FFF8AB221D6@LIVE.COM" providerId="AD" clId="Web-{8174BFB7-BDEE-4F9A-A522-840327E18258}" dt="2018-02-24T03:01:59.976" v="40"/>
          <ac:spMkLst>
            <pc:docMk/>
            <pc:sldMk cId="1741001533" sldId="391"/>
            <ac:spMk id="35843" creationId="{00000000-0000-0000-0000-000000000000}"/>
          </ac:spMkLst>
        </pc:spChg>
      </pc:sldChg>
      <pc:sldChg chg="modSp">
        <pc:chgData name="Mark Hannan" userId="10033FFF8AB221D6@LIVE.COM" providerId="AD" clId="Web-{8174BFB7-BDEE-4F9A-A522-840327E18258}" dt="2018-02-24T03:02:34.414" v="53"/>
        <pc:sldMkLst>
          <pc:docMk/>
          <pc:sldMk cId="1548074756" sldId="392"/>
        </pc:sldMkLst>
        <pc:spChg chg="mod">
          <ac:chgData name="Mark Hannan" userId="10033FFF8AB221D6@LIVE.COM" providerId="AD" clId="Web-{8174BFB7-BDEE-4F9A-A522-840327E18258}" dt="2018-02-24T03:02:34.414" v="53"/>
          <ac:spMkLst>
            <pc:docMk/>
            <pc:sldMk cId="1548074756" sldId="392"/>
            <ac:spMk id="36867" creationId="{00000000-0000-0000-0000-000000000000}"/>
          </ac:spMkLst>
        </pc:spChg>
      </pc:sldChg>
      <pc:sldChg chg="modSp">
        <pc:chgData name="Mark Hannan" userId="10033FFF8AB221D6@LIVE.COM" providerId="AD" clId="Web-{8174BFB7-BDEE-4F9A-A522-840327E18258}" dt="2018-02-24T03:02:47.461" v="54"/>
        <pc:sldMkLst>
          <pc:docMk/>
          <pc:sldMk cId="1728040687" sldId="393"/>
        </pc:sldMkLst>
        <pc:spChg chg="mod">
          <ac:chgData name="Mark Hannan" userId="10033FFF8AB221D6@LIVE.COM" providerId="AD" clId="Web-{8174BFB7-BDEE-4F9A-A522-840327E18258}" dt="2018-02-24T03:02:47.461" v="54"/>
          <ac:spMkLst>
            <pc:docMk/>
            <pc:sldMk cId="1728040687" sldId="393"/>
            <ac:spMk id="23555" creationId="{00000000-0000-0000-0000-000000000000}"/>
          </ac:spMkLst>
        </pc:spChg>
      </pc:sldChg>
      <pc:sldChg chg="modSp">
        <pc:chgData name="Mark Hannan" userId="10033FFF8AB221D6@LIVE.COM" providerId="AD" clId="Web-{8174BFB7-BDEE-4F9A-A522-840327E18258}" dt="2018-02-24T03:06:30.069" v="102"/>
        <pc:sldMkLst>
          <pc:docMk/>
          <pc:sldMk cId="479104673" sldId="397"/>
        </pc:sldMkLst>
        <pc:graphicFrameChg chg="mod modGraphic">
          <ac:chgData name="Mark Hannan" userId="10033FFF8AB221D6@LIVE.COM" providerId="AD" clId="Web-{8174BFB7-BDEE-4F9A-A522-840327E18258}" dt="2018-02-24T03:06:30.069" v="102"/>
          <ac:graphicFrameMkLst>
            <pc:docMk/>
            <pc:sldMk cId="479104673" sldId="397"/>
            <ac:graphicFrameMk id="7" creationId="{00000000-0000-0000-0000-000000000000}"/>
          </ac:graphicFrameMkLst>
        </pc:graphicFrameChg>
      </pc:sldChg>
      <pc:sldChg chg="modSp">
        <pc:chgData name="Mark Hannan" userId="10033FFF8AB221D6@LIVE.COM" providerId="AD" clId="Web-{8174BFB7-BDEE-4F9A-A522-840327E18258}" dt="2018-02-24T03:05:47.923" v="73"/>
        <pc:sldMkLst>
          <pc:docMk/>
          <pc:sldMk cId="926035754" sldId="398"/>
        </pc:sldMkLst>
        <pc:spChg chg="mod">
          <ac:chgData name="Mark Hannan" userId="10033FFF8AB221D6@LIVE.COM" providerId="AD" clId="Web-{8174BFB7-BDEE-4F9A-A522-840327E18258}" dt="2018-02-24T03:05:47.923" v="73"/>
          <ac:spMkLst>
            <pc:docMk/>
            <pc:sldMk cId="926035754" sldId="398"/>
            <ac:spMk id="10" creationId="{00000000-0000-0000-0000-000000000000}"/>
          </ac:spMkLst>
        </pc:spChg>
      </pc:sldChg>
    </pc:docChg>
  </pc:docChgLst>
  <pc:docChgLst>
    <pc:chgData name="Mark Hannan" userId="10033FFF8AB221D6@LIVE.COM" providerId="AD" clId="Web-{F4FBE647-2252-44B2-8CA8-9847AA2EC303}"/>
    <pc:docChg chg="sldOrd">
      <pc:chgData name="Mark Hannan" userId="10033FFF8AB221D6@LIVE.COM" providerId="AD" clId="Web-{F4FBE647-2252-44B2-8CA8-9847AA2EC303}" dt="2018-02-22T21:23:51.251" v="0"/>
      <pc:docMkLst>
        <pc:docMk/>
      </pc:docMkLst>
      <pc:sldChg chg="ord">
        <pc:chgData name="Mark Hannan" userId="10033FFF8AB221D6@LIVE.COM" providerId="AD" clId="Web-{F4FBE647-2252-44B2-8CA8-9847AA2EC303}" dt="2018-02-22T21:23:51.251" v="0"/>
        <pc:sldMkLst>
          <pc:docMk/>
          <pc:sldMk cId="1726798750" sldId="360"/>
        </pc:sldMkLst>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6.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50443" y="0"/>
            <a:ext cx="2945659" cy="496332"/>
          </a:xfrm>
          <a:prstGeom prst="rect">
            <a:avLst/>
          </a:prstGeom>
        </p:spPr>
        <p:txBody>
          <a:bodyPr vert="horz" lIns="91440" tIns="45720" rIns="91440" bIns="45720" rtlCol="0"/>
          <a:lstStyle>
            <a:lvl1pPr algn="r">
              <a:defRPr sz="1200"/>
            </a:lvl1pPr>
          </a:lstStyle>
          <a:p>
            <a:fld id="{A2735411-F483-FB48-A225-52174180A678}" type="datetime1">
              <a:rPr lang="en-AU" smtClean="0"/>
              <a:t>13/03/2018</a:t>
            </a:fld>
            <a:endParaRPr lang="en-US"/>
          </a:p>
        </p:txBody>
      </p:sp>
      <p:sp>
        <p:nvSpPr>
          <p:cNvPr id="4" name="Footer Placeholder 3"/>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312032D8-2475-6F43-BBE0-0D270BB27189}" type="slidenum">
              <a:rPr lang="en-US" smtClean="0"/>
              <a:t>‹#›</a:t>
            </a:fld>
            <a:endParaRPr lang="en-US"/>
          </a:p>
        </p:txBody>
      </p:sp>
    </p:spTree>
    <p:extLst>
      <p:ext uri="{BB962C8B-B14F-4D97-AF65-F5344CB8AC3E}">
        <p14:creationId xmlns:p14="http://schemas.microsoft.com/office/powerpoint/2010/main" val="2034940131"/>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1200"/>
            </a:lvl1pPr>
          </a:lstStyle>
          <a:p>
            <a:fld id="{ABC899FF-4E6B-8E47-8340-9B855F35D3F0}" type="datetime1">
              <a:rPr lang="en-AU" smtClean="0"/>
              <a:t>13/03/2018</a:t>
            </a:fld>
            <a:endParaRPr lang="en-AU"/>
          </a:p>
        </p:txBody>
      </p:sp>
      <p:sp>
        <p:nvSpPr>
          <p:cNvPr id="4" name="Slide Image Placeholder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1200"/>
            </a:lvl1pPr>
          </a:lstStyle>
          <a:p>
            <a:fld id="{6BA28DCC-9494-457D-B713-0BD18971B6B4}" type="slidenum">
              <a:rPr lang="en-AU" smtClean="0"/>
              <a:t>‹#›</a:t>
            </a:fld>
            <a:endParaRPr lang="en-AU"/>
          </a:p>
        </p:txBody>
      </p:sp>
    </p:spTree>
    <p:extLst>
      <p:ext uri="{BB962C8B-B14F-4D97-AF65-F5344CB8AC3E}">
        <p14:creationId xmlns:p14="http://schemas.microsoft.com/office/powerpoint/2010/main" val="3225282228"/>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www.accountingcoach.com/blog/what-is-the-double-entry-system" TargetMode="External"/><Relationship Id="rId2" Type="http://schemas.openxmlformats.org/officeDocument/2006/relationships/slide" Target="../slides/slide58.xml"/><Relationship Id="rId1" Type="http://schemas.openxmlformats.org/officeDocument/2006/relationships/notesMaster" Target="../notesMasters/notesMaster1.xml"/><Relationship Id="rId5" Type="http://schemas.openxmlformats.org/officeDocument/2006/relationships/hyperlink" Target="http://www.accountingcoach.com/blog/what-is-a-credit-2" TargetMode="External"/><Relationship Id="rId4" Type="http://schemas.openxmlformats.org/officeDocument/2006/relationships/hyperlink" Target="http://www.accountingcoach.com/blog/meaning-of-debit" TargetMode="Externa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2275" y="1241425"/>
            <a:ext cx="5953125" cy="3349625"/>
          </a:xfrm>
        </p:spPr>
      </p:sp>
      <p:sp>
        <p:nvSpPr>
          <p:cNvPr id="3" name="Notes Placeholder 2"/>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28461619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Credits and debits – no meanings. In accounting a debit</a:t>
            </a:r>
          </a:p>
          <a:p>
            <a:r>
              <a:rPr lang="en-AU" dirty="0"/>
              <a:t>Must equal</a:t>
            </a:r>
          </a:p>
          <a:p>
            <a:r>
              <a:rPr lang="en-AU" dirty="0"/>
              <a:t>Double entry accounting</a:t>
            </a:r>
          </a:p>
          <a:p>
            <a:r>
              <a:rPr lang="en-AU" dirty="0"/>
              <a:t>Each</a:t>
            </a:r>
            <a:r>
              <a:rPr lang="en-AU" baseline="0" dirty="0"/>
              <a:t> transaction is recorded using debits and credits using a Journal Entry.</a:t>
            </a:r>
          </a:p>
          <a:p>
            <a:endParaRPr lang="en-AU" baseline="0" dirty="0"/>
          </a:p>
          <a:p>
            <a:r>
              <a:rPr lang="en-AU" baseline="0" dirty="0"/>
              <a:t>In the first hour we looked at each transaction and how it affected the </a:t>
            </a:r>
            <a:r>
              <a:rPr lang="en-AU" baseline="0" dirty="0" err="1"/>
              <a:t>acctg</a:t>
            </a:r>
            <a:r>
              <a:rPr lang="en-AU" baseline="0" dirty="0"/>
              <a:t> equation, now lets look at what we do next</a:t>
            </a:r>
          </a:p>
          <a:p>
            <a:r>
              <a:rPr lang="en-AU" baseline="0" dirty="0"/>
              <a:t>Show </a:t>
            </a:r>
            <a:r>
              <a:rPr lang="en-AU" baseline="0" dirty="0" err="1"/>
              <a:t>Acctg</a:t>
            </a:r>
            <a:r>
              <a:rPr lang="en-AU" baseline="0" dirty="0"/>
              <a:t> cycle slide and pint out Journal entries – </a:t>
            </a:r>
          </a:p>
          <a:p>
            <a:r>
              <a:rPr lang="en-AU" baseline="0" dirty="0"/>
              <a:t>Explain what a journal is</a:t>
            </a:r>
          </a:p>
          <a:p>
            <a:endParaRPr lang="en-AU" dirty="0"/>
          </a:p>
          <a:p>
            <a:r>
              <a:rPr lang="en-AU" dirty="0"/>
              <a:t>DEBIT CREDIT rules of accounting – remember no English meaning for credit and debit – just an accounting CODE</a:t>
            </a:r>
          </a:p>
          <a:p>
            <a:endParaRPr lang="en-AU" dirty="0"/>
          </a:p>
          <a:p>
            <a:r>
              <a:rPr lang="en-AU" dirty="0"/>
              <a:t>Show on W/B </a:t>
            </a:r>
          </a:p>
          <a:p>
            <a:r>
              <a:rPr lang="en-AU" baseline="0" dirty="0"/>
              <a:t>Increase Assets = debit</a:t>
            </a:r>
          </a:p>
          <a:p>
            <a:r>
              <a:rPr lang="en-AU" baseline="0" dirty="0"/>
              <a:t>Increase L = credit</a:t>
            </a:r>
          </a:p>
          <a:p>
            <a:r>
              <a:rPr lang="en-AU" baseline="0" dirty="0"/>
              <a:t>Increase Equity (only 2 accounts of those 4 accounts – income or capital) credit = = credit income or credit capital</a:t>
            </a:r>
          </a:p>
          <a:p>
            <a:r>
              <a:rPr lang="en-AU" baseline="0" dirty="0"/>
              <a:t>If you want to reduce your assets, credit</a:t>
            </a:r>
          </a:p>
          <a:p>
            <a:r>
              <a:rPr lang="en-AU" baseline="0" dirty="0"/>
              <a:t>If you want to reduce liabilities, debit</a:t>
            </a:r>
          </a:p>
          <a:p>
            <a:endParaRPr lang="en-AU" baseline="0" dirty="0"/>
          </a:p>
          <a:p>
            <a:r>
              <a:rPr lang="en-AU" baseline="0" dirty="0"/>
              <a:t>If you want to reduce equity there are only two ways to do it – you can increase expenses or increase drawings so debit each one</a:t>
            </a:r>
          </a:p>
          <a:p>
            <a:endParaRPr lang="en-AU" baseline="0" dirty="0"/>
          </a:p>
          <a:p>
            <a:r>
              <a:rPr lang="en-AU" baseline="0" dirty="0"/>
              <a:t>Now need a practise session on this – refer to Asha’s analysis done in first half. Arrows or + and - will go and be replaced by either (Cr or Dr). This is the secret world of accounting. Get this right and you will succeed</a:t>
            </a:r>
          </a:p>
          <a:p>
            <a:endParaRPr lang="en-AU" dirty="0"/>
          </a:p>
        </p:txBody>
      </p:sp>
    </p:spTree>
    <p:extLst>
      <p:ext uri="{BB962C8B-B14F-4D97-AF65-F5344CB8AC3E}">
        <p14:creationId xmlns:p14="http://schemas.microsoft.com/office/powerpoint/2010/main" val="16051534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Credits and debits – no meanings. In accounting a debit</a:t>
            </a:r>
          </a:p>
          <a:p>
            <a:r>
              <a:rPr lang="en-AU" dirty="0"/>
              <a:t>Must equal</a:t>
            </a:r>
          </a:p>
          <a:p>
            <a:r>
              <a:rPr lang="en-AU" dirty="0"/>
              <a:t>Double entry accounting</a:t>
            </a:r>
          </a:p>
          <a:p>
            <a:r>
              <a:rPr lang="en-AU" dirty="0"/>
              <a:t>Each</a:t>
            </a:r>
            <a:r>
              <a:rPr lang="en-AU" baseline="0" dirty="0"/>
              <a:t> transaction is recorded using debits and credits using a Journal Entry.</a:t>
            </a:r>
          </a:p>
          <a:p>
            <a:endParaRPr lang="en-AU" baseline="0" dirty="0"/>
          </a:p>
          <a:p>
            <a:r>
              <a:rPr lang="en-AU" baseline="0" dirty="0"/>
              <a:t>In the first hour we looked at each transaction and how it affected the </a:t>
            </a:r>
            <a:r>
              <a:rPr lang="en-AU" baseline="0" dirty="0" err="1"/>
              <a:t>acctg</a:t>
            </a:r>
            <a:r>
              <a:rPr lang="en-AU" baseline="0" dirty="0"/>
              <a:t> equation, now lets look at what we do next</a:t>
            </a:r>
          </a:p>
          <a:p>
            <a:r>
              <a:rPr lang="en-AU" baseline="0" dirty="0"/>
              <a:t>Show </a:t>
            </a:r>
            <a:r>
              <a:rPr lang="en-AU" baseline="0" dirty="0" err="1"/>
              <a:t>Acctg</a:t>
            </a:r>
            <a:r>
              <a:rPr lang="en-AU" baseline="0" dirty="0"/>
              <a:t> cycle slide and pint out Journal entries – </a:t>
            </a:r>
          </a:p>
          <a:p>
            <a:r>
              <a:rPr lang="en-AU" baseline="0" dirty="0"/>
              <a:t>Explain what a journal is</a:t>
            </a:r>
          </a:p>
          <a:p>
            <a:endParaRPr lang="en-AU" dirty="0"/>
          </a:p>
          <a:p>
            <a:r>
              <a:rPr lang="en-AU" dirty="0"/>
              <a:t>DEBIT CREDIT rules of accounting – remember no English meaning for credit and debit – just an accounting CODE</a:t>
            </a:r>
          </a:p>
          <a:p>
            <a:endParaRPr lang="en-AU" dirty="0"/>
          </a:p>
          <a:p>
            <a:r>
              <a:rPr lang="en-AU" dirty="0"/>
              <a:t>Show on W/B </a:t>
            </a:r>
          </a:p>
          <a:p>
            <a:r>
              <a:rPr lang="en-AU" baseline="0" dirty="0"/>
              <a:t>Increase Assets = debit</a:t>
            </a:r>
          </a:p>
          <a:p>
            <a:r>
              <a:rPr lang="en-AU" baseline="0" dirty="0"/>
              <a:t>Increase L = credit</a:t>
            </a:r>
          </a:p>
          <a:p>
            <a:r>
              <a:rPr lang="en-AU" baseline="0" dirty="0"/>
              <a:t>Increase Equity (only 2 accounts of those 4 accounts – income or capital) credit = = credit income or credit capital</a:t>
            </a:r>
          </a:p>
          <a:p>
            <a:r>
              <a:rPr lang="en-AU" baseline="0" dirty="0"/>
              <a:t>If you want to reduce your assets, credit</a:t>
            </a:r>
          </a:p>
          <a:p>
            <a:r>
              <a:rPr lang="en-AU" baseline="0" dirty="0"/>
              <a:t>If you want to reduce liabilities, debit</a:t>
            </a:r>
          </a:p>
          <a:p>
            <a:endParaRPr lang="en-AU" baseline="0" dirty="0"/>
          </a:p>
          <a:p>
            <a:r>
              <a:rPr lang="en-AU" baseline="0" dirty="0"/>
              <a:t>If you want to reduce equity there are only two ways to do it – you can increase expenses or increase drawings so debit each one</a:t>
            </a:r>
          </a:p>
          <a:p>
            <a:endParaRPr lang="en-AU" baseline="0" dirty="0"/>
          </a:p>
          <a:p>
            <a:r>
              <a:rPr lang="en-AU" baseline="0" dirty="0"/>
              <a:t>Now need a practise session on this – refer to Asha’s analysis done in first half. Arrows or + and - will go and be replaced by either (Cr or Dr). This is the secret world of accounting. Get this right and you will succeed</a:t>
            </a:r>
          </a:p>
          <a:p>
            <a:endParaRPr lang="en-AU" dirty="0"/>
          </a:p>
        </p:txBody>
      </p:sp>
    </p:spTree>
    <p:extLst>
      <p:ext uri="{BB962C8B-B14F-4D97-AF65-F5344CB8AC3E}">
        <p14:creationId xmlns:p14="http://schemas.microsoft.com/office/powerpoint/2010/main" val="3092885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Credits and debits – no meanings. In accounting a debit</a:t>
            </a:r>
          </a:p>
          <a:p>
            <a:r>
              <a:rPr lang="en-AU" dirty="0"/>
              <a:t>Must equal</a:t>
            </a:r>
          </a:p>
          <a:p>
            <a:r>
              <a:rPr lang="en-AU" dirty="0"/>
              <a:t>Double entry accounting</a:t>
            </a:r>
          </a:p>
          <a:p>
            <a:r>
              <a:rPr lang="en-AU" dirty="0"/>
              <a:t>Each</a:t>
            </a:r>
            <a:r>
              <a:rPr lang="en-AU" baseline="0" dirty="0"/>
              <a:t> transaction is recorded using debits and credits using a Journal Entry.</a:t>
            </a:r>
          </a:p>
          <a:p>
            <a:endParaRPr lang="en-AU" baseline="0" dirty="0"/>
          </a:p>
          <a:p>
            <a:r>
              <a:rPr lang="en-AU" baseline="0" dirty="0"/>
              <a:t>In the first hour we looked at each transaction and how it affected the </a:t>
            </a:r>
            <a:r>
              <a:rPr lang="en-AU" baseline="0" dirty="0" err="1"/>
              <a:t>acctg</a:t>
            </a:r>
            <a:r>
              <a:rPr lang="en-AU" baseline="0" dirty="0"/>
              <a:t> equation, now lets look at what we do next</a:t>
            </a:r>
          </a:p>
          <a:p>
            <a:r>
              <a:rPr lang="en-AU" baseline="0" dirty="0"/>
              <a:t>Show </a:t>
            </a:r>
            <a:r>
              <a:rPr lang="en-AU" baseline="0" dirty="0" err="1"/>
              <a:t>Acctg</a:t>
            </a:r>
            <a:r>
              <a:rPr lang="en-AU" baseline="0" dirty="0"/>
              <a:t> cycle slide and pint out Journal entries – </a:t>
            </a:r>
          </a:p>
          <a:p>
            <a:r>
              <a:rPr lang="en-AU" baseline="0" dirty="0"/>
              <a:t>Explain what a journal is</a:t>
            </a:r>
          </a:p>
          <a:p>
            <a:endParaRPr lang="en-AU" dirty="0"/>
          </a:p>
          <a:p>
            <a:r>
              <a:rPr lang="en-AU" dirty="0"/>
              <a:t>DEBIT CREDIT rules of accounting – remember no English meaning for credit and debit – just an accounting CODE</a:t>
            </a:r>
          </a:p>
          <a:p>
            <a:endParaRPr lang="en-AU" dirty="0"/>
          </a:p>
          <a:p>
            <a:r>
              <a:rPr lang="en-AU" dirty="0"/>
              <a:t>Show on W/B </a:t>
            </a:r>
          </a:p>
          <a:p>
            <a:r>
              <a:rPr lang="en-AU" baseline="0" dirty="0"/>
              <a:t>Increase Assets = debit</a:t>
            </a:r>
          </a:p>
          <a:p>
            <a:r>
              <a:rPr lang="en-AU" baseline="0" dirty="0"/>
              <a:t>Increase L = credit</a:t>
            </a:r>
          </a:p>
          <a:p>
            <a:r>
              <a:rPr lang="en-AU" baseline="0" dirty="0"/>
              <a:t>Increase Equity (only 2 accounts of those 4 accounts – income or capital) credit = = credit income or credit capital</a:t>
            </a:r>
          </a:p>
          <a:p>
            <a:r>
              <a:rPr lang="en-AU" baseline="0" dirty="0"/>
              <a:t>If you want to reduce your assets, credit</a:t>
            </a:r>
          </a:p>
          <a:p>
            <a:r>
              <a:rPr lang="en-AU" baseline="0" dirty="0"/>
              <a:t>If you want to reduce liabilities, debit</a:t>
            </a:r>
          </a:p>
          <a:p>
            <a:endParaRPr lang="en-AU" baseline="0" dirty="0"/>
          </a:p>
          <a:p>
            <a:r>
              <a:rPr lang="en-AU" baseline="0" dirty="0"/>
              <a:t>If you want to reduce equity there are only two ways to do it – you can increase expenses or increase drawings so debit each one</a:t>
            </a:r>
          </a:p>
          <a:p>
            <a:endParaRPr lang="en-AU" baseline="0" dirty="0"/>
          </a:p>
          <a:p>
            <a:r>
              <a:rPr lang="en-AU" baseline="0" dirty="0"/>
              <a:t>Now need a practise session on this – refer to Asha’s analysis done in first half. Arrows or + and - will go and be replaced by either (Cr or Dr). This is the secret world of accounting. Get this right and you will succeed</a:t>
            </a:r>
          </a:p>
          <a:p>
            <a:endParaRPr lang="en-AU" dirty="0"/>
          </a:p>
        </p:txBody>
      </p:sp>
    </p:spTree>
    <p:extLst>
      <p:ext uri="{BB962C8B-B14F-4D97-AF65-F5344CB8AC3E}">
        <p14:creationId xmlns:p14="http://schemas.microsoft.com/office/powerpoint/2010/main" val="13748001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Credits and debits – no meanings. In accounting a debit</a:t>
            </a:r>
          </a:p>
          <a:p>
            <a:r>
              <a:rPr lang="en-AU" dirty="0"/>
              <a:t>Must equal</a:t>
            </a:r>
          </a:p>
          <a:p>
            <a:r>
              <a:rPr lang="en-AU" dirty="0"/>
              <a:t>Double entry accounting</a:t>
            </a:r>
          </a:p>
          <a:p>
            <a:r>
              <a:rPr lang="en-AU" dirty="0"/>
              <a:t>Each</a:t>
            </a:r>
            <a:r>
              <a:rPr lang="en-AU" baseline="0" dirty="0"/>
              <a:t> transaction is recorded using debits and credits using a Journal Entry.</a:t>
            </a:r>
          </a:p>
          <a:p>
            <a:endParaRPr lang="en-AU" baseline="0" dirty="0"/>
          </a:p>
          <a:p>
            <a:r>
              <a:rPr lang="en-AU" baseline="0" dirty="0"/>
              <a:t>In the first hour we looked at each transaction and how it affected the </a:t>
            </a:r>
            <a:r>
              <a:rPr lang="en-AU" baseline="0" dirty="0" err="1"/>
              <a:t>acctg</a:t>
            </a:r>
            <a:r>
              <a:rPr lang="en-AU" baseline="0" dirty="0"/>
              <a:t> equation, now lets look at what we do next</a:t>
            </a:r>
          </a:p>
          <a:p>
            <a:r>
              <a:rPr lang="en-AU" baseline="0" dirty="0"/>
              <a:t>Show </a:t>
            </a:r>
            <a:r>
              <a:rPr lang="en-AU" baseline="0" dirty="0" err="1"/>
              <a:t>Acctg</a:t>
            </a:r>
            <a:r>
              <a:rPr lang="en-AU" baseline="0" dirty="0"/>
              <a:t> cycle slide and pint out Journal entries – </a:t>
            </a:r>
          </a:p>
          <a:p>
            <a:r>
              <a:rPr lang="en-AU" baseline="0" dirty="0"/>
              <a:t>Explain what a journal is</a:t>
            </a:r>
          </a:p>
          <a:p>
            <a:endParaRPr lang="en-AU" dirty="0"/>
          </a:p>
          <a:p>
            <a:r>
              <a:rPr lang="en-AU" dirty="0"/>
              <a:t>DEBIT CREDIT rules of accounting – remember no English meaning for credit and debit – just an accounting CODE</a:t>
            </a:r>
          </a:p>
          <a:p>
            <a:endParaRPr lang="en-AU" dirty="0"/>
          </a:p>
          <a:p>
            <a:r>
              <a:rPr lang="en-AU" dirty="0"/>
              <a:t>Show on W/B </a:t>
            </a:r>
          </a:p>
          <a:p>
            <a:r>
              <a:rPr lang="en-AU" baseline="0" dirty="0"/>
              <a:t>Increase Assets = debit</a:t>
            </a:r>
          </a:p>
          <a:p>
            <a:r>
              <a:rPr lang="en-AU" baseline="0" dirty="0"/>
              <a:t>Increase L = credit</a:t>
            </a:r>
          </a:p>
          <a:p>
            <a:r>
              <a:rPr lang="en-AU" baseline="0" dirty="0"/>
              <a:t>Increase Equity (only 2 accounts of those 4 accounts – income or capital) credit = = credit income or credit capital</a:t>
            </a:r>
          </a:p>
          <a:p>
            <a:r>
              <a:rPr lang="en-AU" baseline="0" dirty="0"/>
              <a:t>If you want to reduce your assets, credit</a:t>
            </a:r>
          </a:p>
          <a:p>
            <a:r>
              <a:rPr lang="en-AU" baseline="0" dirty="0"/>
              <a:t>If you want to reduce liabilities, debit</a:t>
            </a:r>
          </a:p>
          <a:p>
            <a:endParaRPr lang="en-AU" baseline="0" dirty="0"/>
          </a:p>
          <a:p>
            <a:r>
              <a:rPr lang="en-AU" baseline="0" dirty="0"/>
              <a:t>If you want to reduce equity there are only two ways to do it – you can increase expenses or increase drawings so debit each one</a:t>
            </a:r>
          </a:p>
          <a:p>
            <a:endParaRPr lang="en-AU" baseline="0" dirty="0"/>
          </a:p>
          <a:p>
            <a:r>
              <a:rPr lang="en-AU" baseline="0" dirty="0"/>
              <a:t>Now need a practise session on this – refer to Asha’s analysis done in first half. Arrows or + and - will go and be replaced by either (Cr or Dr). This is the secret world of accounting. Get this right and you will succeed</a:t>
            </a:r>
          </a:p>
          <a:p>
            <a:endParaRPr lang="en-AU" dirty="0"/>
          </a:p>
        </p:txBody>
      </p:sp>
    </p:spTree>
    <p:extLst>
      <p:ext uri="{BB962C8B-B14F-4D97-AF65-F5344CB8AC3E}">
        <p14:creationId xmlns:p14="http://schemas.microsoft.com/office/powerpoint/2010/main" val="35970617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Credits and debits – no meanings. In accounting a debit</a:t>
            </a:r>
          </a:p>
          <a:p>
            <a:r>
              <a:rPr lang="en-AU" dirty="0"/>
              <a:t>Must equal</a:t>
            </a:r>
          </a:p>
          <a:p>
            <a:r>
              <a:rPr lang="en-AU" dirty="0"/>
              <a:t>Double entry accounting</a:t>
            </a:r>
          </a:p>
          <a:p>
            <a:r>
              <a:rPr lang="en-AU" dirty="0"/>
              <a:t>Each</a:t>
            </a:r>
            <a:r>
              <a:rPr lang="en-AU" baseline="0" dirty="0"/>
              <a:t> transaction is recorded using debits and credits using a Journal Entry.</a:t>
            </a:r>
          </a:p>
          <a:p>
            <a:endParaRPr lang="en-AU" baseline="0" dirty="0"/>
          </a:p>
          <a:p>
            <a:r>
              <a:rPr lang="en-AU" baseline="0" dirty="0"/>
              <a:t>In the first hour we looked at each transaction and how it affected the </a:t>
            </a:r>
            <a:r>
              <a:rPr lang="en-AU" baseline="0" dirty="0" err="1"/>
              <a:t>acctg</a:t>
            </a:r>
            <a:r>
              <a:rPr lang="en-AU" baseline="0" dirty="0"/>
              <a:t> equation, now lets look at what we do next</a:t>
            </a:r>
          </a:p>
          <a:p>
            <a:r>
              <a:rPr lang="en-AU" baseline="0" dirty="0"/>
              <a:t>Show </a:t>
            </a:r>
            <a:r>
              <a:rPr lang="en-AU" baseline="0" dirty="0" err="1"/>
              <a:t>Acctg</a:t>
            </a:r>
            <a:r>
              <a:rPr lang="en-AU" baseline="0" dirty="0"/>
              <a:t> cycle slide and pint out Journal entries – </a:t>
            </a:r>
          </a:p>
          <a:p>
            <a:r>
              <a:rPr lang="en-AU" baseline="0" dirty="0"/>
              <a:t>Explain what a journal is</a:t>
            </a:r>
          </a:p>
          <a:p>
            <a:endParaRPr lang="en-AU" dirty="0"/>
          </a:p>
          <a:p>
            <a:r>
              <a:rPr lang="en-AU" dirty="0"/>
              <a:t>DEBIT CREDIT rules of accounting – remember no English meaning for credit and debit – just an accounting CODE</a:t>
            </a:r>
          </a:p>
          <a:p>
            <a:endParaRPr lang="en-AU" dirty="0"/>
          </a:p>
          <a:p>
            <a:r>
              <a:rPr lang="en-AU" dirty="0"/>
              <a:t>Show on W/B </a:t>
            </a:r>
          </a:p>
          <a:p>
            <a:r>
              <a:rPr lang="en-AU" baseline="0" dirty="0"/>
              <a:t>Increase Assets = debit</a:t>
            </a:r>
          </a:p>
          <a:p>
            <a:r>
              <a:rPr lang="en-AU" baseline="0" dirty="0"/>
              <a:t>Increase L = credit</a:t>
            </a:r>
          </a:p>
          <a:p>
            <a:r>
              <a:rPr lang="en-AU" baseline="0" dirty="0"/>
              <a:t>Increase Equity (only 2 accounts of those 4 accounts – income or capital) credit = = credit income or credit capital</a:t>
            </a:r>
          </a:p>
          <a:p>
            <a:r>
              <a:rPr lang="en-AU" baseline="0" dirty="0"/>
              <a:t>If you want to reduce your assets, credit</a:t>
            </a:r>
          </a:p>
          <a:p>
            <a:r>
              <a:rPr lang="en-AU" baseline="0" dirty="0"/>
              <a:t>If you want to reduce liabilities, debit</a:t>
            </a:r>
          </a:p>
          <a:p>
            <a:endParaRPr lang="en-AU" baseline="0" dirty="0"/>
          </a:p>
          <a:p>
            <a:r>
              <a:rPr lang="en-AU" baseline="0" dirty="0"/>
              <a:t>If you want to reduce equity there are only two ways to do it – you can increase expenses or increase drawings so debit each one</a:t>
            </a:r>
          </a:p>
          <a:p>
            <a:endParaRPr lang="en-AU" baseline="0" dirty="0"/>
          </a:p>
          <a:p>
            <a:r>
              <a:rPr lang="en-AU" baseline="0" dirty="0"/>
              <a:t>Now need a practise session on this – refer to Asha’s analysis done in first half. Arrows or + and - will go and be replaced by either (Cr or Dr). This is the secret world of accounting. Get this right and you will succeed</a:t>
            </a:r>
          </a:p>
          <a:p>
            <a:endParaRPr lang="en-AU" dirty="0"/>
          </a:p>
        </p:txBody>
      </p:sp>
    </p:spTree>
    <p:extLst>
      <p:ext uri="{BB962C8B-B14F-4D97-AF65-F5344CB8AC3E}">
        <p14:creationId xmlns:p14="http://schemas.microsoft.com/office/powerpoint/2010/main" val="35970617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2275" y="1241425"/>
            <a:ext cx="5953125" cy="3349625"/>
          </a:xfrm>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AU" sz="1200" b="1" i="0" u="none" kern="1200" dirty="0">
                <a:solidFill>
                  <a:srgbClr val="FFFF00"/>
                </a:solidFill>
                <a:effectLst/>
                <a:latin typeface="+mn-lt"/>
                <a:ea typeface="+mn-ea"/>
                <a:cs typeface="+mn-cs"/>
              </a:rPr>
              <a:t>BUILD SLIDE</a:t>
            </a:r>
          </a:p>
          <a:p>
            <a:pPr marL="0" marR="0" indent="0" algn="l" defTabSz="457200" rtl="0" eaLnBrk="1" fontAlgn="auto" latinLnBrk="0" hangingPunct="1">
              <a:lnSpc>
                <a:spcPct val="100000"/>
              </a:lnSpc>
              <a:spcBef>
                <a:spcPts val="0"/>
              </a:spcBef>
              <a:spcAft>
                <a:spcPts val="0"/>
              </a:spcAft>
              <a:buClrTx/>
              <a:buSzTx/>
              <a:buFontTx/>
              <a:buNone/>
              <a:tabLst/>
              <a:defRPr/>
            </a:pPr>
            <a:endParaRPr lang="en-AU" sz="1200" b="1" i="0" u="none" kern="1200" dirty="0">
              <a:solidFill>
                <a:srgbClr val="FFFF00"/>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AU" sz="1200" i="1" u="sng" kern="1200" dirty="0">
                <a:solidFill>
                  <a:srgbClr val="FFFF00"/>
                </a:solidFill>
                <a:effectLst/>
                <a:latin typeface="+mn-lt"/>
                <a:ea typeface="+mn-ea"/>
                <a:cs typeface="+mn-cs"/>
              </a:rPr>
              <a:t>A credit in accounting has no meaning – it is an accounting term only. Same debit. One is</a:t>
            </a:r>
            <a:r>
              <a:rPr lang="en-AU" sz="1200" i="1" u="sng" kern="1200" baseline="0" dirty="0">
                <a:solidFill>
                  <a:srgbClr val="FFFF00"/>
                </a:solidFill>
                <a:effectLst/>
                <a:latin typeface="+mn-lt"/>
                <a:ea typeface="+mn-ea"/>
                <a:cs typeface="+mn-cs"/>
              </a:rPr>
              <a:t> not positive and one is not negative Just remember  DEBITS on the Left, CREDITS on the right.  Follow these rules</a:t>
            </a:r>
            <a:endParaRPr lang="en-AU" sz="1200" i="1" u="sng" kern="1200" dirty="0">
              <a:solidFill>
                <a:srgbClr val="FFFF00"/>
              </a:solidFill>
              <a:effectLst/>
              <a:latin typeface="+mn-lt"/>
              <a:ea typeface="+mn-ea"/>
              <a:cs typeface="+mn-cs"/>
            </a:endParaRPr>
          </a:p>
          <a:p>
            <a:endParaRPr lang="en-AU" sz="1200" kern="1200" dirty="0">
              <a:solidFill>
                <a:schemeClr val="tx1"/>
              </a:solidFill>
              <a:effectLst/>
              <a:latin typeface="+mn-lt"/>
              <a:ea typeface="+mn-ea"/>
              <a:cs typeface="+mn-cs"/>
            </a:endParaRPr>
          </a:p>
          <a:p>
            <a:r>
              <a:rPr lang="en-AU" sz="1200" kern="1200" dirty="0">
                <a:solidFill>
                  <a:schemeClr val="tx1"/>
                </a:solidFill>
                <a:effectLst/>
                <a:latin typeface="+mn-lt"/>
                <a:ea typeface="+mn-ea"/>
                <a:cs typeface="+mn-cs"/>
              </a:rPr>
              <a:t>An increase in the value of assets is a debit to the account, and a decrease is a credit. An increase is a debit because something must be due for that increase (the price of the asset).</a:t>
            </a:r>
          </a:p>
          <a:p>
            <a:pPr marL="0" marR="0" indent="0" algn="l" defTabSz="914400" rtl="0" eaLnBrk="1" fontAlgn="auto" latinLnBrk="0" hangingPunct="1">
              <a:lnSpc>
                <a:spcPct val="100000"/>
              </a:lnSpc>
              <a:spcBef>
                <a:spcPts val="0"/>
              </a:spcBef>
              <a:spcAft>
                <a:spcPts val="0"/>
              </a:spcAft>
              <a:buClrTx/>
              <a:buSzTx/>
              <a:buFontTx/>
              <a:buNone/>
              <a:tabLst/>
              <a:defRPr/>
            </a:pPr>
            <a:r>
              <a:rPr lang="en-AU" sz="1200" kern="1200" dirty="0">
                <a:solidFill>
                  <a:schemeClr val="tx1"/>
                </a:solidFill>
                <a:effectLst/>
                <a:latin typeface="+mn-lt"/>
                <a:ea typeface="+mn-ea"/>
                <a:cs typeface="+mn-cs"/>
              </a:rPr>
              <a:t>On the other side, an increase in liabilities or owner's equity is a credit to the account, because it signifies an amount that someone else has entrusted (loaned) to you and which you used to purchase something (the cause of the corresponding debit in the assets account). </a:t>
            </a:r>
            <a:endParaRPr lang="en-AU" dirty="0"/>
          </a:p>
          <a:p>
            <a:r>
              <a:rPr lang="en-AU" sz="1200" kern="1200" dirty="0">
                <a:solidFill>
                  <a:schemeClr val="tx1"/>
                </a:solidFill>
                <a:effectLst/>
                <a:latin typeface="+mn-lt"/>
                <a:ea typeface="+mn-ea"/>
                <a:cs typeface="+mn-cs"/>
              </a:rPr>
              <a:t>A decrease in liabilities or owner's equity is a debit. </a:t>
            </a:r>
          </a:p>
          <a:p>
            <a:pPr marL="0" marR="0" indent="0" algn="l" defTabSz="914400" rtl="0" eaLnBrk="1" fontAlgn="auto" latinLnBrk="0" hangingPunct="1">
              <a:lnSpc>
                <a:spcPct val="100000"/>
              </a:lnSpc>
              <a:spcBef>
                <a:spcPts val="0"/>
              </a:spcBef>
              <a:spcAft>
                <a:spcPts val="0"/>
              </a:spcAft>
              <a:buClrTx/>
              <a:buSzTx/>
              <a:buFontTx/>
              <a:buNone/>
              <a:tabLst/>
              <a:defRPr/>
            </a:pPr>
            <a:r>
              <a:rPr lang="en-AU" sz="1200" kern="1200" dirty="0">
                <a:solidFill>
                  <a:schemeClr val="tx1"/>
                </a:solidFill>
                <a:effectLst/>
                <a:latin typeface="+mn-lt"/>
                <a:ea typeface="+mn-ea"/>
                <a:cs typeface="+mn-cs"/>
              </a:rPr>
              <a:t>the terms "debit" and "credit" signify actual accounting functions, both of which cause increases and decreases in accounts, depending on the type of account. </a:t>
            </a:r>
          </a:p>
          <a:p>
            <a:pPr marL="0" marR="0" indent="0" algn="l" defTabSz="914400" rtl="0" eaLnBrk="1" fontAlgn="auto" latinLnBrk="0" hangingPunct="1">
              <a:lnSpc>
                <a:spcPct val="100000"/>
              </a:lnSpc>
              <a:spcBef>
                <a:spcPts val="0"/>
              </a:spcBef>
              <a:spcAft>
                <a:spcPts val="0"/>
              </a:spcAft>
              <a:buClrTx/>
              <a:buSzTx/>
              <a:buFontTx/>
              <a:buNone/>
              <a:tabLst/>
              <a:defRPr/>
            </a:pPr>
            <a:endParaRPr lang="en-AU"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AU" sz="1200" u="sng" kern="1200" dirty="0">
                <a:solidFill>
                  <a:schemeClr val="tx1"/>
                </a:solidFill>
                <a:effectLst/>
                <a:latin typeface="+mn-lt"/>
                <a:ea typeface="+mn-ea"/>
                <a:cs typeface="+mn-cs"/>
              </a:rPr>
              <a:t>NOTE: notice that a credit can be + or – depending </a:t>
            </a:r>
            <a:r>
              <a:rPr lang="en-AU" sz="1200" i="1" u="sng" kern="1200" dirty="0">
                <a:solidFill>
                  <a:srgbClr val="FFFF00"/>
                </a:solidFill>
                <a:effectLst/>
                <a:latin typeface="+mn-lt"/>
                <a:ea typeface="+mn-ea"/>
                <a:cs typeface="+mn-cs"/>
              </a:rPr>
              <a:t>on the type</a:t>
            </a:r>
            <a:r>
              <a:rPr lang="en-AU" sz="1200" i="1" u="sng" kern="1200" baseline="0" dirty="0">
                <a:solidFill>
                  <a:srgbClr val="FFFF00"/>
                </a:solidFill>
                <a:effectLst/>
                <a:latin typeface="+mn-lt"/>
                <a:ea typeface="+mn-ea"/>
                <a:cs typeface="+mn-cs"/>
              </a:rPr>
              <a:t> of </a:t>
            </a:r>
            <a:r>
              <a:rPr lang="en-AU" sz="1200" i="1" u="sng" kern="1200" dirty="0">
                <a:solidFill>
                  <a:srgbClr val="FFFF00"/>
                </a:solidFill>
                <a:effectLst/>
                <a:latin typeface="+mn-lt"/>
                <a:ea typeface="+mn-ea"/>
                <a:cs typeface="+mn-cs"/>
              </a:rPr>
              <a:t>transaction</a:t>
            </a:r>
            <a:r>
              <a:rPr lang="en-AU" sz="1200" i="1" u="sng" kern="1200" baseline="0" dirty="0">
                <a:solidFill>
                  <a:srgbClr val="FFFF00"/>
                </a:solidFill>
                <a:effectLst/>
                <a:latin typeface="+mn-lt"/>
                <a:ea typeface="+mn-ea"/>
                <a:cs typeface="+mn-cs"/>
              </a:rPr>
              <a:t> </a:t>
            </a:r>
            <a:r>
              <a:rPr lang="en-AU" sz="1200" i="1" u="sng" kern="1200" dirty="0">
                <a:solidFill>
                  <a:srgbClr val="FFFF00"/>
                </a:solidFill>
                <a:effectLst/>
                <a:latin typeface="+mn-lt"/>
                <a:ea typeface="+mn-ea"/>
                <a:cs typeface="+mn-cs"/>
              </a:rPr>
              <a:t>And a debit can be + or – </a:t>
            </a:r>
          </a:p>
          <a:p>
            <a:pPr marL="0" marR="0" indent="0" algn="l" defTabSz="914400" rtl="0" eaLnBrk="1" fontAlgn="auto" latinLnBrk="0" hangingPunct="1">
              <a:lnSpc>
                <a:spcPct val="100000"/>
              </a:lnSpc>
              <a:spcBef>
                <a:spcPts val="0"/>
              </a:spcBef>
              <a:spcAft>
                <a:spcPts val="0"/>
              </a:spcAft>
              <a:buClrTx/>
              <a:buSzTx/>
              <a:buFontTx/>
              <a:buNone/>
              <a:tabLst/>
              <a:defRPr/>
            </a:pPr>
            <a:endParaRPr lang="en-AU" sz="1200" i="1" u="sng" kern="1200" dirty="0">
              <a:solidFill>
                <a:srgbClr val="FFFF00"/>
              </a:solidFill>
              <a:effectLst/>
              <a:latin typeface="+mn-lt"/>
              <a:ea typeface="+mn-ea"/>
              <a:cs typeface="+mn-cs"/>
            </a:endParaRPr>
          </a:p>
          <a:p>
            <a:endParaRPr lang="en-AU"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3EA5053-6147-41DE-BAFE-DB5AA32858B7}" type="slidenum">
              <a:rPr lang="en-AU" smtClean="0"/>
              <a:t>52</a:t>
            </a:fld>
            <a:endParaRPr lang="en-AU"/>
          </a:p>
        </p:txBody>
      </p:sp>
    </p:spTree>
    <p:extLst>
      <p:ext uri="{BB962C8B-B14F-4D97-AF65-F5344CB8AC3E}">
        <p14:creationId xmlns:p14="http://schemas.microsoft.com/office/powerpoint/2010/main" val="33238379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2275" y="1241425"/>
            <a:ext cx="5953125" cy="3349625"/>
          </a:xfrm>
        </p:spPr>
      </p:sp>
      <p:sp>
        <p:nvSpPr>
          <p:cNvPr id="3" name="Notes Placeholder 2"/>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28461619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2275" y="1241425"/>
            <a:ext cx="5953125" cy="3349625"/>
          </a:xfrm>
        </p:spPr>
      </p:sp>
      <p:sp>
        <p:nvSpPr>
          <p:cNvPr id="3" name="Notes Placeholder 2"/>
          <p:cNvSpPr>
            <a:spLocks noGrp="1"/>
          </p:cNvSpPr>
          <p:nvPr>
            <p:ph type="body" idx="1"/>
          </p:nvPr>
        </p:nvSpPr>
        <p:spPr/>
        <p:txBody>
          <a:bodyPr/>
          <a:lstStyle/>
          <a:p>
            <a:r>
              <a:rPr lang="en-AU" dirty="0"/>
              <a:t>The delivery van was a depreciation expense but what is the Rent?</a:t>
            </a:r>
          </a:p>
          <a:p>
            <a:r>
              <a:rPr lang="en-AU" dirty="0"/>
              <a:t>Is it an asset, an expense or ??</a:t>
            </a:r>
          </a:p>
          <a:p>
            <a:r>
              <a:rPr lang="en-AU" dirty="0"/>
              <a:t>It is prepaid </a:t>
            </a:r>
            <a:r>
              <a:rPr lang="en-AU" sz="1200" kern="1200" dirty="0">
                <a:solidFill>
                  <a:schemeClr val="tx1"/>
                </a:solidFill>
                <a:effectLst/>
                <a:latin typeface="+mn-lt"/>
                <a:ea typeface="+mn-ea"/>
                <a:cs typeface="+mn-cs"/>
              </a:rPr>
              <a:t>for a future period's rent, so it is debited to the asset account called Prepaid Rent. </a:t>
            </a:r>
            <a:endParaRPr lang="en-AU" dirty="0"/>
          </a:p>
          <a:p>
            <a:endParaRPr lang="en-AU" dirty="0"/>
          </a:p>
          <a:p>
            <a:r>
              <a:rPr lang="en-AU" dirty="0"/>
              <a:t>Let’s consider</a:t>
            </a:r>
            <a:r>
              <a:rPr lang="en-AU" baseline="0" dirty="0"/>
              <a:t> another situation where the rent is not paid in advance. It is paid in arrears. </a:t>
            </a:r>
          </a:p>
          <a:p>
            <a:r>
              <a:rPr lang="en-AU" baseline="0" dirty="0"/>
              <a:t>Now it is </a:t>
            </a:r>
            <a:r>
              <a:rPr lang="en-AU" dirty="0"/>
              <a:t>an immediate</a:t>
            </a:r>
            <a:r>
              <a:rPr lang="en-AU" baseline="0" dirty="0"/>
              <a:t> expense because there is no future accounting period benefitting from the current month’s rent.</a:t>
            </a:r>
          </a:p>
          <a:p>
            <a:r>
              <a:rPr lang="en-AU" baseline="0" dirty="0"/>
              <a:t>How is it accounted for in this situation?</a:t>
            </a:r>
          </a:p>
          <a:p>
            <a:r>
              <a:rPr lang="en-AU" baseline="0" dirty="0"/>
              <a:t>Debit to Rent Expense as it is used in the current period.</a:t>
            </a:r>
          </a:p>
          <a:p>
            <a:r>
              <a:rPr lang="en-AU" baseline="0" dirty="0"/>
              <a:t>How is net income affected? Reduces. So what happens to equity? Reduces</a:t>
            </a:r>
          </a:p>
          <a:p>
            <a:r>
              <a:rPr lang="en-AU" baseline="0" dirty="0"/>
              <a:t>Show the accounting equation on the W/B. and illustrate:</a:t>
            </a:r>
          </a:p>
          <a:p>
            <a:r>
              <a:rPr lang="en-AU" sz="1200" kern="1200" dirty="0">
                <a:solidFill>
                  <a:schemeClr val="tx1"/>
                </a:solidFill>
                <a:effectLst/>
                <a:latin typeface="+mn-lt"/>
                <a:ea typeface="+mn-ea"/>
                <a:cs typeface="+mn-cs"/>
              </a:rPr>
              <a:t>assets decreasing by the reduction in cash and owners equity decreasing because of the expense.</a:t>
            </a:r>
            <a:endParaRPr lang="en-AU" dirty="0"/>
          </a:p>
        </p:txBody>
      </p:sp>
      <p:sp>
        <p:nvSpPr>
          <p:cNvPr id="4" name="Slide Number Placeholder 3"/>
          <p:cNvSpPr>
            <a:spLocks noGrp="1"/>
          </p:cNvSpPr>
          <p:nvPr>
            <p:ph type="sldNum" sz="quarter" idx="10"/>
          </p:nvPr>
        </p:nvSpPr>
        <p:spPr/>
        <p:txBody>
          <a:bodyPr/>
          <a:lstStyle/>
          <a:p>
            <a:fld id="{53EA5053-6147-41DE-BAFE-DB5AA32858B7}" type="slidenum">
              <a:rPr lang="en-AU" smtClean="0"/>
              <a:t>54</a:t>
            </a:fld>
            <a:endParaRPr lang="en-AU"/>
          </a:p>
        </p:txBody>
      </p:sp>
    </p:spTree>
    <p:extLst>
      <p:ext uri="{BB962C8B-B14F-4D97-AF65-F5344CB8AC3E}">
        <p14:creationId xmlns:p14="http://schemas.microsoft.com/office/powerpoint/2010/main" val="31743213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2275" y="1241425"/>
            <a:ext cx="5953125" cy="3349625"/>
          </a:xfrm>
        </p:spPr>
      </p:sp>
      <p:sp>
        <p:nvSpPr>
          <p:cNvPr id="3" name="Notes Placeholder 2"/>
          <p:cNvSpPr>
            <a:spLocks noGrp="1"/>
          </p:cNvSpPr>
          <p:nvPr>
            <p:ph type="body" idx="1"/>
          </p:nvPr>
        </p:nvSpPr>
        <p:spPr/>
        <p:txBody>
          <a:bodyPr/>
          <a:lstStyle/>
          <a:p>
            <a:r>
              <a:rPr lang="en-AU" dirty="0"/>
              <a:t>What else is Colin the happy driver doing…..buying petrol. He pays $50 cash.</a:t>
            </a:r>
          </a:p>
          <a:p>
            <a:r>
              <a:rPr lang="en-AU" dirty="0"/>
              <a:t>So the cash account is credited or debited?  Elicit credited</a:t>
            </a:r>
          </a:p>
          <a:p>
            <a:r>
              <a:rPr lang="en-AU" dirty="0"/>
              <a:t>Ask: What kind of account is the cash account – asset or liability?</a:t>
            </a:r>
          </a:p>
          <a:p>
            <a:r>
              <a:rPr lang="en-AU" dirty="0"/>
              <a:t>Elicit ASSET</a:t>
            </a:r>
          </a:p>
        </p:txBody>
      </p:sp>
      <p:sp>
        <p:nvSpPr>
          <p:cNvPr id="4" name="Slide Number Placeholder 3"/>
          <p:cNvSpPr>
            <a:spLocks noGrp="1"/>
          </p:cNvSpPr>
          <p:nvPr>
            <p:ph type="sldNum" sz="quarter" idx="10"/>
          </p:nvPr>
        </p:nvSpPr>
        <p:spPr/>
        <p:txBody>
          <a:bodyPr/>
          <a:lstStyle/>
          <a:p>
            <a:fld id="{53EA5053-6147-41DE-BAFE-DB5AA32858B7}" type="slidenum">
              <a:rPr lang="en-AU" smtClean="0"/>
              <a:t>55</a:t>
            </a:fld>
            <a:endParaRPr lang="en-AU"/>
          </a:p>
        </p:txBody>
      </p:sp>
    </p:spTree>
    <p:extLst>
      <p:ext uri="{BB962C8B-B14F-4D97-AF65-F5344CB8AC3E}">
        <p14:creationId xmlns:p14="http://schemas.microsoft.com/office/powerpoint/2010/main" val="12587170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Tree>
    <p:extLst>
      <p:ext uri="{BB962C8B-B14F-4D97-AF65-F5344CB8AC3E}">
        <p14:creationId xmlns:p14="http://schemas.microsoft.com/office/powerpoint/2010/main" val="36352272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2275" y="1241425"/>
            <a:ext cx="5953125" cy="3349625"/>
          </a:xfrm>
        </p:spPr>
      </p:sp>
      <p:sp>
        <p:nvSpPr>
          <p:cNvPr id="3" name="Notes Placeholder 2"/>
          <p:cNvSpPr>
            <a:spLocks noGrp="1"/>
          </p:cNvSpPr>
          <p:nvPr>
            <p:ph type="body" idx="1"/>
          </p:nvPr>
        </p:nvSpPr>
        <p:spPr/>
        <p:txBody>
          <a:bodyPr/>
          <a:lstStyle/>
          <a:p>
            <a:r>
              <a:rPr lang="en-AU" u="sng" dirty="0"/>
              <a:t>SLIDE BUILD</a:t>
            </a:r>
          </a:p>
          <a:p>
            <a:endParaRPr lang="en-AU" u="sng" dirty="0"/>
          </a:p>
          <a:p>
            <a:r>
              <a:rPr lang="en-AU" b="1" u="none" dirty="0"/>
              <a:t>Revision</a:t>
            </a:r>
          </a:p>
          <a:p>
            <a:r>
              <a:rPr lang="en-AU" b="0" u="none" dirty="0"/>
              <a:t>Ask students for the equation, then show</a:t>
            </a:r>
            <a:r>
              <a:rPr lang="en-AU" b="0" u="none" baseline="0" dirty="0"/>
              <a:t> the slide.</a:t>
            </a:r>
            <a:endParaRPr lang="en-AU" b="0" u="none" dirty="0"/>
          </a:p>
          <a:p>
            <a:r>
              <a:rPr lang="en-AU" i="0" u="none" dirty="0"/>
              <a:t>SAY: The accounting equation is a key principle of accounting. It must always</a:t>
            </a:r>
            <a:r>
              <a:rPr lang="en-AU" i="0" u="none" baseline="0" dirty="0"/>
              <a:t> balance.</a:t>
            </a:r>
          </a:p>
          <a:p>
            <a:r>
              <a:rPr lang="en-AU" i="0" u="none" baseline="0" dirty="0"/>
              <a:t>Every business transaction will have at least two effects on the equation in order for the equation to stay balanced. PAUSE and make sure this sinks in.</a:t>
            </a:r>
          </a:p>
          <a:p>
            <a:r>
              <a:rPr lang="en-AU" i="0" u="none" dirty="0"/>
              <a:t>Reinforce if your</a:t>
            </a:r>
            <a:r>
              <a:rPr lang="en-AU" i="0" u="none" baseline="0" dirty="0"/>
              <a:t> liabilities go up (you take out a loan), then your assets have to go up too</a:t>
            </a:r>
          </a:p>
          <a:p>
            <a:r>
              <a:rPr lang="en-AU" i="0" u="none" baseline="0" dirty="0"/>
              <a:t>If you put more money into the business (equity) then your assets must go up.</a:t>
            </a:r>
          </a:p>
          <a:p>
            <a:r>
              <a:rPr lang="en-AU" dirty="0"/>
              <a:t>Assets – ask students what is the purpose of having</a:t>
            </a:r>
            <a:r>
              <a:rPr lang="en-AU" baseline="0" dirty="0"/>
              <a:t> assets in a business?? Answer =They must make a profit</a:t>
            </a:r>
          </a:p>
          <a:p>
            <a:r>
              <a:rPr lang="en-AU" baseline="0" dirty="0"/>
              <a:t>And that profit is used to ??</a:t>
            </a:r>
          </a:p>
          <a:p>
            <a:endParaRPr lang="en-AU" i="0" u="none" baseline="0" dirty="0"/>
          </a:p>
          <a:p>
            <a:r>
              <a:rPr lang="en-AU" i="0" u="none" baseline="0" dirty="0"/>
              <a:t>Let’s look at the 6 accounts and what happens to each when there is a business transaction.</a:t>
            </a:r>
            <a:endParaRPr lang="en-AU" i="0" u="none" dirty="0"/>
          </a:p>
          <a:p>
            <a:endParaRPr lang="en-AU" i="0" u="none" dirty="0"/>
          </a:p>
        </p:txBody>
      </p:sp>
      <p:sp>
        <p:nvSpPr>
          <p:cNvPr id="4" name="Slide Number Placeholder 3"/>
          <p:cNvSpPr>
            <a:spLocks noGrp="1"/>
          </p:cNvSpPr>
          <p:nvPr>
            <p:ph type="sldNum" sz="quarter" idx="10"/>
          </p:nvPr>
        </p:nvSpPr>
        <p:spPr/>
        <p:txBody>
          <a:bodyPr/>
          <a:lstStyle/>
          <a:p>
            <a:fld id="{3B8FE770-890C-DA45-AF7A-99BA8E00140B}" type="slidenum">
              <a:rPr lang="en-US" smtClean="0"/>
              <a:t>3</a:t>
            </a:fld>
            <a:endParaRPr lang="en-US"/>
          </a:p>
        </p:txBody>
      </p:sp>
    </p:spTree>
    <p:extLst>
      <p:ext uri="{BB962C8B-B14F-4D97-AF65-F5344CB8AC3E}">
        <p14:creationId xmlns:p14="http://schemas.microsoft.com/office/powerpoint/2010/main" val="1346924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2275" y="1241425"/>
            <a:ext cx="5953125" cy="3349625"/>
          </a:xfrm>
        </p:spPr>
      </p:sp>
      <p:sp>
        <p:nvSpPr>
          <p:cNvPr id="3" name="Notes Placeholder 2"/>
          <p:cNvSpPr>
            <a:spLocks noGrp="1"/>
          </p:cNvSpPr>
          <p:nvPr>
            <p:ph type="body" idx="1"/>
          </p:nvPr>
        </p:nvSpPr>
        <p:spPr/>
        <p:txBody>
          <a:bodyPr/>
          <a:lstStyle/>
          <a:p>
            <a:r>
              <a:rPr lang="en-AU" sz="1200" b="1" i="0" u="sng" kern="1200" dirty="0">
                <a:solidFill>
                  <a:schemeClr val="tx1"/>
                </a:solidFill>
                <a:effectLst/>
                <a:latin typeface="+mn-lt"/>
                <a:ea typeface="+mn-ea"/>
                <a:cs typeface="+mn-cs"/>
              </a:rPr>
              <a:t>SLIDE BUILD x 6</a:t>
            </a:r>
          </a:p>
          <a:p>
            <a:endParaRPr lang="en-AU" sz="1200" b="0" i="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AU" dirty="0"/>
              <a:t>Company transactions  are sorted into records called accounts.</a:t>
            </a:r>
          </a:p>
          <a:p>
            <a:endParaRPr lang="en-AU" sz="1200" b="0" i="0" kern="1200" dirty="0">
              <a:solidFill>
                <a:schemeClr val="tx1"/>
              </a:solidFill>
              <a:effectLst/>
              <a:latin typeface="+mn-lt"/>
              <a:ea typeface="+mn-ea"/>
              <a:cs typeface="+mn-cs"/>
            </a:endParaRPr>
          </a:p>
          <a:p>
            <a:r>
              <a:rPr lang="en-AU" sz="1200" b="0" i="0" kern="1200" dirty="0">
                <a:solidFill>
                  <a:schemeClr val="tx1"/>
                </a:solidFill>
                <a:effectLst/>
                <a:latin typeface="+mn-lt"/>
                <a:ea typeface="+mn-ea"/>
                <a:cs typeface="+mn-cs"/>
              </a:rPr>
              <a:t>The general ledger or “book” is a group of all the accounts a company has to sort and store its transactions. It</a:t>
            </a:r>
            <a:r>
              <a:rPr lang="en-AU" sz="1200" b="0" i="0" kern="1200" baseline="0" dirty="0">
                <a:solidFill>
                  <a:schemeClr val="tx1"/>
                </a:solidFill>
                <a:effectLst/>
                <a:latin typeface="+mn-lt"/>
                <a:ea typeface="+mn-ea"/>
                <a:cs typeface="+mn-cs"/>
              </a:rPr>
              <a:t> can have a few accounts for a small company to </a:t>
            </a:r>
            <a:r>
              <a:rPr lang="en-AU" sz="1200" b="0" i="0" kern="1200" dirty="0">
                <a:solidFill>
                  <a:schemeClr val="tx1"/>
                </a:solidFill>
                <a:effectLst/>
                <a:latin typeface="+mn-lt"/>
                <a:ea typeface="+mn-ea"/>
                <a:cs typeface="+mn-cs"/>
              </a:rPr>
              <a:t>hundreds of accounts for large businesses. Before</a:t>
            </a:r>
            <a:r>
              <a:rPr lang="en-AU" sz="1200" b="0" i="0" kern="1200" baseline="0" dirty="0">
                <a:solidFill>
                  <a:schemeClr val="tx1"/>
                </a:solidFill>
                <a:effectLst/>
                <a:latin typeface="+mn-lt"/>
                <a:ea typeface="+mn-ea"/>
                <a:cs typeface="+mn-cs"/>
              </a:rPr>
              <a:t> computers, each page of the book (or ledger) had a separate account on it.</a:t>
            </a:r>
          </a:p>
          <a:p>
            <a:r>
              <a:rPr lang="en-AU" sz="1200" b="0" i="0" kern="1200" baseline="0" dirty="0">
                <a:solidFill>
                  <a:schemeClr val="tx1"/>
                </a:solidFill>
                <a:effectLst/>
                <a:latin typeface="+mn-lt"/>
                <a:ea typeface="+mn-ea"/>
                <a:cs typeface="+mn-cs"/>
              </a:rPr>
              <a:t>Journal entries are then POSTED to the accounts in the general ledger. Explain posted.</a:t>
            </a:r>
          </a:p>
          <a:p>
            <a:r>
              <a:rPr lang="en-AU" sz="1200" b="0" i="0" kern="1200" baseline="0" dirty="0">
                <a:solidFill>
                  <a:schemeClr val="tx1"/>
                </a:solidFill>
                <a:effectLst/>
                <a:latin typeface="+mn-lt"/>
                <a:ea typeface="+mn-ea"/>
                <a:cs typeface="+mn-cs"/>
              </a:rPr>
              <a:t>Explain that with computerised accounting systems, the transaction automatically appears in the general ledger</a:t>
            </a:r>
            <a:endParaRPr lang="en-AU" sz="1200" b="0" i="0" kern="1200" dirty="0">
              <a:solidFill>
                <a:schemeClr val="tx1"/>
              </a:solidFill>
              <a:effectLst/>
              <a:latin typeface="+mn-lt"/>
              <a:ea typeface="+mn-ea"/>
              <a:cs typeface="+mn-cs"/>
            </a:endParaRPr>
          </a:p>
          <a:p>
            <a:endParaRPr lang="en-AU" sz="1200" b="0" i="0" kern="1200" dirty="0">
              <a:solidFill>
                <a:schemeClr val="tx1"/>
              </a:solidFill>
              <a:effectLst/>
              <a:latin typeface="+mn-lt"/>
              <a:ea typeface="+mn-ea"/>
              <a:cs typeface="+mn-cs"/>
            </a:endParaRPr>
          </a:p>
          <a:p>
            <a:r>
              <a:rPr lang="en-AU" sz="1200" b="0" i="0" kern="1200" dirty="0">
                <a:solidFill>
                  <a:schemeClr val="tx1"/>
                </a:solidFill>
                <a:effectLst/>
                <a:latin typeface="+mn-lt"/>
                <a:ea typeface="+mn-ea"/>
                <a:cs typeface="+mn-cs"/>
              </a:rPr>
              <a:t>Under the </a:t>
            </a:r>
            <a:r>
              <a:rPr lang="en-AU" sz="1200" b="0" i="0" u="none" strike="noStrike" kern="1200" dirty="0">
                <a:solidFill>
                  <a:schemeClr val="tx1"/>
                </a:solidFill>
                <a:effectLst/>
                <a:latin typeface="+mn-lt"/>
                <a:ea typeface="+mn-ea"/>
                <a:cs typeface="+mn-cs"/>
                <a:hlinkClick r:id="rId3" tooltip="What is the double-entry system?"/>
              </a:rPr>
              <a:t>double entry system</a:t>
            </a:r>
            <a:r>
              <a:rPr lang="en-AU" sz="1200" b="0" i="0" kern="1200" dirty="0">
                <a:solidFill>
                  <a:schemeClr val="tx1"/>
                </a:solidFill>
                <a:effectLst/>
                <a:latin typeface="+mn-lt"/>
                <a:ea typeface="+mn-ea"/>
                <a:cs typeface="+mn-cs"/>
              </a:rPr>
              <a:t> of accounting, every business transaction will have the amount of </a:t>
            </a:r>
            <a:r>
              <a:rPr lang="en-AU" sz="1200" b="0" i="0" u="none" strike="noStrike" kern="1200" dirty="0">
                <a:solidFill>
                  <a:schemeClr val="tx1"/>
                </a:solidFill>
                <a:effectLst/>
                <a:latin typeface="+mn-lt"/>
                <a:ea typeface="+mn-ea"/>
                <a:cs typeface="+mn-cs"/>
                <a:hlinkClick r:id="rId4" tooltip="What is a debit?"/>
              </a:rPr>
              <a:t>debits</a:t>
            </a:r>
            <a:r>
              <a:rPr lang="en-AU" sz="1200" b="0" i="0" kern="1200" dirty="0">
                <a:solidFill>
                  <a:schemeClr val="tx1"/>
                </a:solidFill>
                <a:effectLst/>
                <a:latin typeface="+mn-lt"/>
                <a:ea typeface="+mn-ea"/>
                <a:cs typeface="+mn-cs"/>
              </a:rPr>
              <a:t> equal to the amount of </a:t>
            </a:r>
            <a:r>
              <a:rPr lang="en-AU" sz="1200" b="0" i="0" u="none" strike="noStrike" kern="1200" dirty="0">
                <a:solidFill>
                  <a:schemeClr val="tx1"/>
                </a:solidFill>
                <a:effectLst/>
                <a:latin typeface="+mn-lt"/>
                <a:ea typeface="+mn-ea"/>
                <a:cs typeface="+mn-cs"/>
                <a:hlinkClick r:id="rId5" tooltip="What is a credit?"/>
              </a:rPr>
              <a:t>credits</a:t>
            </a:r>
            <a:r>
              <a:rPr lang="en-AU" sz="1200" b="0" i="0" kern="1200" dirty="0">
                <a:solidFill>
                  <a:schemeClr val="tx1"/>
                </a:solidFill>
                <a:effectLst/>
                <a:latin typeface="+mn-lt"/>
                <a:ea typeface="+mn-ea"/>
                <a:cs typeface="+mn-cs"/>
              </a:rPr>
              <a:t>. Hence, the general ledger is expected to have its debit amounts equal to its credit amounts</a:t>
            </a:r>
          </a:p>
          <a:p>
            <a:endParaRPr lang="en-AU" sz="1200" b="0" i="0" kern="1200" dirty="0">
              <a:solidFill>
                <a:schemeClr val="tx1"/>
              </a:solidFill>
              <a:effectLst/>
              <a:latin typeface="+mn-lt"/>
              <a:ea typeface="+mn-ea"/>
              <a:cs typeface="+mn-cs"/>
            </a:endParaRPr>
          </a:p>
          <a:p>
            <a:r>
              <a:rPr lang="en-AU" sz="1200" b="0" i="0" kern="1200" dirty="0">
                <a:solidFill>
                  <a:schemeClr val="tx1"/>
                </a:solidFill>
                <a:effectLst/>
                <a:latin typeface="+mn-lt"/>
                <a:ea typeface="+mn-ea"/>
                <a:cs typeface="+mn-cs"/>
              </a:rPr>
              <a:t>Example: whiteboard. Point out the T</a:t>
            </a:r>
          </a:p>
          <a:p>
            <a:r>
              <a:rPr lang="en-AU" sz="1200" b="0" i="0" kern="1200" dirty="0">
                <a:solidFill>
                  <a:schemeClr val="tx1"/>
                </a:solidFill>
                <a:effectLst/>
                <a:latin typeface="+mn-lt"/>
                <a:ea typeface="+mn-ea"/>
                <a:cs typeface="+mn-cs"/>
              </a:rPr>
              <a:t>All companies</a:t>
            </a:r>
            <a:r>
              <a:rPr lang="en-AU" sz="1200" b="0" i="0" kern="1200" baseline="0" dirty="0">
                <a:solidFill>
                  <a:schemeClr val="tx1"/>
                </a:solidFill>
                <a:effectLst/>
                <a:latin typeface="+mn-lt"/>
                <a:ea typeface="+mn-ea"/>
                <a:cs typeface="+mn-cs"/>
              </a:rPr>
              <a:t> have a cash account. Every transaction involving cash is recorded. Let’s say a company sells its product and is paid in cash. </a:t>
            </a:r>
          </a:p>
          <a:p>
            <a:r>
              <a:rPr lang="en-AU" sz="1200" b="0" i="0" kern="1200" baseline="0" dirty="0">
                <a:solidFill>
                  <a:schemeClr val="tx1"/>
                </a:solidFill>
                <a:effectLst/>
                <a:latin typeface="+mn-lt"/>
                <a:ea typeface="+mn-ea"/>
                <a:cs typeface="+mn-cs"/>
              </a:rPr>
              <a:t>ASK: Will the cash account go up or down? </a:t>
            </a:r>
          </a:p>
          <a:p>
            <a:r>
              <a:rPr lang="en-AU" sz="1200" b="0" i="0" kern="1200" baseline="0" dirty="0">
                <a:solidFill>
                  <a:schemeClr val="tx1"/>
                </a:solidFill>
                <a:effectLst/>
                <a:latin typeface="+mn-lt"/>
                <a:ea typeface="+mn-ea"/>
                <a:cs typeface="+mn-cs"/>
              </a:rPr>
              <a:t>The cash account will be debited and the Sales account will be ??? (credited)</a:t>
            </a:r>
          </a:p>
          <a:p>
            <a:endParaRPr lang="en-AU" sz="1200" b="0" i="0" kern="1200" baseline="0" dirty="0">
              <a:solidFill>
                <a:schemeClr val="tx1"/>
              </a:solidFill>
              <a:effectLst/>
              <a:latin typeface="+mn-lt"/>
              <a:ea typeface="+mn-ea"/>
              <a:cs typeface="+mn-cs"/>
            </a:endParaRPr>
          </a:p>
          <a:p>
            <a:r>
              <a:rPr lang="en-AU" sz="1200" b="0" i="0" kern="1200" baseline="0" dirty="0">
                <a:solidFill>
                  <a:schemeClr val="tx1"/>
                </a:solidFill>
                <a:effectLst/>
                <a:latin typeface="+mn-lt"/>
                <a:ea typeface="+mn-ea"/>
                <a:cs typeface="+mn-cs"/>
              </a:rPr>
              <a:t>Example: continued</a:t>
            </a:r>
          </a:p>
          <a:p>
            <a:r>
              <a:rPr lang="en-AU" sz="1200" b="0" i="0" kern="1200" baseline="0" dirty="0">
                <a:solidFill>
                  <a:schemeClr val="tx1"/>
                </a:solidFill>
                <a:effectLst/>
                <a:latin typeface="+mn-lt"/>
                <a:ea typeface="+mn-ea"/>
                <a:cs typeface="+mn-cs"/>
              </a:rPr>
              <a:t>What if the customer buys the product but has 30 days to pay for it?</a:t>
            </a:r>
          </a:p>
          <a:p>
            <a:r>
              <a:rPr lang="en-AU" sz="1200" b="0" i="0" kern="1200" baseline="0" dirty="0">
                <a:solidFill>
                  <a:schemeClr val="tx1"/>
                </a:solidFill>
                <a:effectLst/>
                <a:latin typeface="+mn-lt"/>
                <a:ea typeface="+mn-ea"/>
                <a:cs typeface="+mn-cs"/>
              </a:rPr>
              <a:t>Account receivable</a:t>
            </a:r>
          </a:p>
          <a:p>
            <a:r>
              <a:rPr lang="en-AU" sz="1200" b="0" i="0" kern="1200" baseline="0" dirty="0">
                <a:solidFill>
                  <a:schemeClr val="tx1"/>
                </a:solidFill>
                <a:effectLst/>
                <a:latin typeface="+mn-lt"/>
                <a:ea typeface="+mn-ea"/>
                <a:cs typeface="+mn-cs"/>
              </a:rPr>
              <a:t>Write journal on whiteboard</a:t>
            </a:r>
          </a:p>
          <a:p>
            <a:endParaRPr lang="en-AU" sz="1200" b="0" i="0" kern="1200" baseline="0" dirty="0">
              <a:solidFill>
                <a:schemeClr val="tx1"/>
              </a:solidFill>
              <a:effectLst/>
              <a:latin typeface="+mn-lt"/>
              <a:ea typeface="+mn-ea"/>
              <a:cs typeface="+mn-cs"/>
            </a:endParaRPr>
          </a:p>
          <a:p>
            <a:r>
              <a:rPr lang="en-AU" sz="1200" b="0" i="0" kern="1200" baseline="0" dirty="0">
                <a:solidFill>
                  <a:schemeClr val="tx1"/>
                </a:solidFill>
                <a:effectLst/>
                <a:latin typeface="+mn-lt"/>
                <a:ea typeface="+mn-ea"/>
                <a:cs typeface="+mn-cs"/>
              </a:rPr>
              <a:t>Example: </a:t>
            </a:r>
            <a:r>
              <a:rPr lang="en-AU" sz="1200" b="0" i="0" kern="1200" baseline="0" dirty="0" err="1">
                <a:solidFill>
                  <a:schemeClr val="tx1"/>
                </a:solidFill>
                <a:effectLst/>
                <a:latin typeface="+mn-lt"/>
                <a:ea typeface="+mn-ea"/>
                <a:cs typeface="+mn-cs"/>
              </a:rPr>
              <a:t>cont</a:t>
            </a:r>
            <a:r>
              <a:rPr lang="en-AU" sz="1200" b="0" i="0" kern="1200" baseline="0" dirty="0">
                <a:solidFill>
                  <a:schemeClr val="tx1"/>
                </a:solidFill>
                <a:effectLst/>
                <a:latin typeface="+mn-lt"/>
                <a:ea typeface="+mn-ea"/>
                <a:cs typeface="+mn-cs"/>
              </a:rPr>
              <a:t> customer point of view</a:t>
            </a:r>
          </a:p>
          <a:p>
            <a:r>
              <a:rPr lang="en-AU" sz="1200" b="0" i="0" kern="1200" baseline="0" dirty="0">
                <a:solidFill>
                  <a:schemeClr val="tx1"/>
                </a:solidFill>
                <a:effectLst/>
                <a:latin typeface="+mn-lt"/>
                <a:ea typeface="+mn-ea"/>
                <a:cs typeface="+mn-cs"/>
              </a:rPr>
              <a:t>They have bought a product but still  need to pay for it</a:t>
            </a:r>
          </a:p>
          <a:p>
            <a:r>
              <a:rPr lang="en-AU" sz="1200" b="0" i="0" kern="1200" baseline="0" dirty="0">
                <a:solidFill>
                  <a:schemeClr val="tx1"/>
                </a:solidFill>
                <a:effectLst/>
                <a:latin typeface="+mn-lt"/>
                <a:ea typeface="+mn-ea"/>
                <a:cs typeface="+mn-cs"/>
              </a:rPr>
              <a:t>Called Account payable</a:t>
            </a:r>
          </a:p>
          <a:p>
            <a:r>
              <a:rPr lang="en-AU" sz="1200" b="0" i="0" kern="1200" baseline="0" dirty="0">
                <a:solidFill>
                  <a:schemeClr val="tx1"/>
                </a:solidFill>
                <a:effectLst/>
                <a:latin typeface="+mn-lt"/>
                <a:ea typeface="+mn-ea"/>
                <a:cs typeface="+mn-cs"/>
              </a:rPr>
              <a:t>What does the ledger look like?</a:t>
            </a:r>
          </a:p>
          <a:p>
            <a:r>
              <a:rPr lang="en-AU" sz="1200" b="0" i="0" kern="1200" baseline="0" dirty="0">
                <a:solidFill>
                  <a:schemeClr val="tx1"/>
                </a:solidFill>
                <a:effectLst/>
                <a:latin typeface="+mn-lt"/>
                <a:ea typeface="+mn-ea"/>
                <a:cs typeface="+mn-cs"/>
              </a:rPr>
              <a:t>Write on w/board.</a:t>
            </a:r>
          </a:p>
          <a:p>
            <a:r>
              <a:rPr lang="en-AU" sz="1200" b="0" i="0" kern="1200" baseline="0" dirty="0">
                <a:solidFill>
                  <a:schemeClr val="tx1"/>
                </a:solidFill>
                <a:effectLst/>
                <a:latin typeface="+mn-lt"/>
                <a:ea typeface="+mn-ea"/>
                <a:cs typeface="+mn-cs"/>
              </a:rPr>
              <a:t>Compare the two from the two companies’ point of view – accounts payable and accounts receivable</a:t>
            </a:r>
          </a:p>
          <a:p>
            <a:endParaRPr lang="en-AU" sz="1200" b="0" i="0" kern="1200" baseline="0" dirty="0">
              <a:solidFill>
                <a:schemeClr val="tx1"/>
              </a:solidFill>
              <a:effectLst/>
              <a:latin typeface="+mn-lt"/>
              <a:ea typeface="+mn-ea"/>
              <a:cs typeface="+mn-cs"/>
            </a:endParaRPr>
          </a:p>
          <a:p>
            <a:r>
              <a:rPr lang="en-AU" sz="1200" b="0" i="0" kern="1200" baseline="0" dirty="0">
                <a:solidFill>
                  <a:schemeClr val="tx1"/>
                </a:solidFill>
                <a:effectLst/>
                <a:latin typeface="+mn-lt"/>
                <a:ea typeface="+mn-ea"/>
                <a:cs typeface="+mn-cs"/>
              </a:rPr>
              <a:t>Balance Sheet Accounts carry over to the next year</a:t>
            </a:r>
          </a:p>
          <a:p>
            <a:r>
              <a:rPr lang="en-AU" sz="1200" b="0" i="0" kern="1200" baseline="0" dirty="0">
                <a:solidFill>
                  <a:schemeClr val="tx1"/>
                </a:solidFill>
                <a:effectLst/>
                <a:latin typeface="+mn-lt"/>
                <a:ea typeface="+mn-ea"/>
                <a:cs typeface="+mn-cs"/>
              </a:rPr>
              <a:t>Income Statement accounts are closed off at year end and start the new year with zero balances</a:t>
            </a:r>
          </a:p>
          <a:p>
            <a:endParaRPr lang="en-AU" sz="1200" b="0" i="0" kern="1200" baseline="0" dirty="0">
              <a:solidFill>
                <a:schemeClr val="tx1"/>
              </a:solidFill>
              <a:effectLst/>
              <a:latin typeface="+mn-lt"/>
              <a:ea typeface="+mn-ea"/>
              <a:cs typeface="+mn-cs"/>
            </a:endParaRPr>
          </a:p>
          <a:p>
            <a:r>
              <a:rPr lang="en-AU" sz="1200" b="0" i="0" kern="1200" baseline="0" dirty="0">
                <a:solidFill>
                  <a:schemeClr val="tx1"/>
                </a:solidFill>
                <a:effectLst/>
                <a:latin typeface="+mn-lt"/>
                <a:ea typeface="+mn-ea"/>
                <a:cs typeface="+mn-cs"/>
              </a:rPr>
              <a:t>Accounting CYCLE</a:t>
            </a:r>
          </a:p>
          <a:p>
            <a:r>
              <a:rPr lang="en-AU" sz="1200" b="0" i="0" kern="1200" baseline="0" dirty="0">
                <a:solidFill>
                  <a:schemeClr val="tx1"/>
                </a:solidFill>
                <a:effectLst/>
                <a:latin typeface="+mn-lt"/>
                <a:ea typeface="+mn-ea"/>
                <a:cs typeface="+mn-cs"/>
              </a:rPr>
              <a:t>Fist step – general journal –and then</a:t>
            </a:r>
          </a:p>
          <a:p>
            <a:r>
              <a:rPr lang="en-AU" sz="1200" b="0" i="0" kern="1200" baseline="0" dirty="0">
                <a:solidFill>
                  <a:schemeClr val="tx1"/>
                </a:solidFill>
                <a:effectLst/>
                <a:latin typeface="+mn-lt"/>
                <a:ea typeface="+mn-ea"/>
                <a:cs typeface="+mn-cs"/>
              </a:rPr>
              <a:t>Step 2: entries are then posted to the ledger accounts these are in the book called general ledger (all on a computer now) The business has T accounts for every type of account (draw on W/B T accounts demonstrating cash, rent, loan, salary</a:t>
            </a:r>
          </a:p>
          <a:p>
            <a:r>
              <a:rPr lang="en-AU" sz="1200" b="0" i="0" kern="1200" baseline="0" dirty="0">
                <a:solidFill>
                  <a:schemeClr val="tx1"/>
                </a:solidFill>
                <a:effectLst/>
                <a:latin typeface="+mn-lt"/>
                <a:ea typeface="+mn-ea"/>
                <a:cs typeface="+mn-cs"/>
              </a:rPr>
              <a:t>Timing – any time, usually end of month or daily</a:t>
            </a:r>
          </a:p>
          <a:p>
            <a:endParaRPr lang="en-AU" sz="1200" b="0" i="0" kern="1200" baseline="0" dirty="0">
              <a:solidFill>
                <a:schemeClr val="tx1"/>
              </a:solidFill>
              <a:effectLst/>
              <a:latin typeface="+mn-lt"/>
              <a:ea typeface="+mn-ea"/>
              <a:cs typeface="+mn-cs"/>
            </a:endParaRPr>
          </a:p>
          <a:p>
            <a:r>
              <a:rPr lang="en-AU" sz="1200" b="0" i="0" kern="1200" baseline="0" dirty="0">
                <a:solidFill>
                  <a:schemeClr val="tx1"/>
                </a:solidFill>
                <a:effectLst/>
                <a:latin typeface="+mn-lt"/>
                <a:ea typeface="+mn-ea"/>
                <a:cs typeface="+mn-cs"/>
              </a:rPr>
              <a:t>Step 3: balance the T account = get the closing numbers</a:t>
            </a:r>
          </a:p>
          <a:p>
            <a:r>
              <a:rPr lang="en-AU" sz="1200" b="0" i="0" kern="1200" baseline="0" dirty="0">
                <a:solidFill>
                  <a:schemeClr val="tx1"/>
                </a:solidFill>
                <a:effectLst/>
                <a:latin typeface="+mn-lt"/>
                <a:ea typeface="+mn-ea"/>
                <a:cs typeface="+mn-cs"/>
              </a:rPr>
              <a:t>Step 4 adjusting entries = adjusting the balances in the ledger accounts in case there are any mistakes or but more importantly get the correct balance in the right accounting period.</a:t>
            </a:r>
          </a:p>
          <a:p>
            <a:r>
              <a:rPr lang="en-AU" sz="1200" b="0" i="0" kern="1200" baseline="0" dirty="0">
                <a:solidFill>
                  <a:schemeClr val="tx1"/>
                </a:solidFill>
                <a:effectLst/>
                <a:latin typeface="+mn-lt"/>
                <a:ea typeface="+mn-ea"/>
                <a:cs typeface="+mn-cs"/>
              </a:rPr>
              <a:t>Step 4 post to the correct ledger accounts</a:t>
            </a:r>
          </a:p>
          <a:p>
            <a:r>
              <a:rPr lang="en-AU" sz="1200" b="0" i="0" kern="1200" baseline="0" dirty="0">
                <a:solidFill>
                  <a:schemeClr val="tx1"/>
                </a:solidFill>
                <a:effectLst/>
                <a:latin typeface="+mn-lt"/>
                <a:ea typeface="+mn-ea"/>
                <a:cs typeface="+mn-cs"/>
              </a:rPr>
              <a:t>Step 5 get the closing balance of the ledger accounts</a:t>
            </a:r>
          </a:p>
          <a:p>
            <a:r>
              <a:rPr lang="en-AU" sz="1200" b="0" i="0" kern="1200" baseline="0" dirty="0">
                <a:solidFill>
                  <a:schemeClr val="tx1"/>
                </a:solidFill>
                <a:effectLst/>
                <a:latin typeface="+mn-lt"/>
                <a:ea typeface="+mn-ea"/>
                <a:cs typeface="+mn-cs"/>
              </a:rPr>
              <a:t>Step 6 prepare the adjusted trial balance</a:t>
            </a:r>
          </a:p>
          <a:p>
            <a:r>
              <a:rPr lang="en-AU" sz="1200" b="0" i="0" kern="1200" baseline="0" dirty="0">
                <a:solidFill>
                  <a:schemeClr val="tx1"/>
                </a:solidFill>
                <a:effectLst/>
                <a:latin typeface="+mn-lt"/>
                <a:ea typeface="+mn-ea"/>
                <a:cs typeface="+mn-cs"/>
              </a:rPr>
              <a:t>Step7 prepare the financial statements ( the three are income, statement of change of equity feeds into balance sheet)</a:t>
            </a:r>
          </a:p>
          <a:p>
            <a:r>
              <a:rPr lang="en-AU" sz="1200" b="0" i="0" kern="1200" baseline="0" dirty="0">
                <a:solidFill>
                  <a:schemeClr val="tx1"/>
                </a:solidFill>
                <a:effectLst/>
                <a:latin typeface="+mn-lt"/>
                <a:ea typeface="+mn-ea"/>
                <a:cs typeface="+mn-cs"/>
              </a:rPr>
              <a:t>Step 8 : prepare closing entries, post entries to ledgers, and prepare post closing trial balance</a:t>
            </a:r>
          </a:p>
          <a:p>
            <a:r>
              <a:rPr lang="en-AU" sz="1200" b="0" i="0" kern="1200" baseline="0" dirty="0">
                <a:solidFill>
                  <a:schemeClr val="tx1"/>
                </a:solidFill>
                <a:effectLst/>
                <a:latin typeface="+mn-lt"/>
                <a:ea typeface="+mn-ea"/>
                <a:cs typeface="+mn-cs"/>
              </a:rPr>
              <a:t>Next month or year then begins again.</a:t>
            </a:r>
          </a:p>
          <a:p>
            <a:r>
              <a:rPr lang="en-AU" sz="1200" b="0" i="0" kern="1200" baseline="0" dirty="0">
                <a:solidFill>
                  <a:schemeClr val="tx1"/>
                </a:solidFill>
                <a:effectLst/>
                <a:latin typeface="+mn-lt"/>
                <a:ea typeface="+mn-ea"/>
                <a:cs typeface="+mn-cs"/>
              </a:rPr>
              <a:t>Reversing entries – WHO IS COVERING THIS AREA????</a:t>
            </a:r>
          </a:p>
        </p:txBody>
      </p:sp>
      <p:sp>
        <p:nvSpPr>
          <p:cNvPr id="4" name="Slide Number Placeholder 3"/>
          <p:cNvSpPr>
            <a:spLocks noGrp="1"/>
          </p:cNvSpPr>
          <p:nvPr>
            <p:ph type="sldNum" sz="quarter" idx="10"/>
          </p:nvPr>
        </p:nvSpPr>
        <p:spPr/>
        <p:txBody>
          <a:bodyPr/>
          <a:lstStyle/>
          <a:p>
            <a:fld id="{3B8FE770-890C-DA45-AF7A-99BA8E00140B}" type="slidenum">
              <a:rPr lang="en-US" smtClean="0"/>
              <a:t>58</a:t>
            </a:fld>
            <a:endParaRPr lang="en-US"/>
          </a:p>
        </p:txBody>
      </p:sp>
    </p:spTree>
    <p:extLst>
      <p:ext uri="{BB962C8B-B14F-4D97-AF65-F5344CB8AC3E}">
        <p14:creationId xmlns:p14="http://schemas.microsoft.com/office/powerpoint/2010/main" val="34784559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2275" y="1241425"/>
            <a:ext cx="5953125" cy="3349625"/>
          </a:xfrm>
        </p:spPr>
      </p:sp>
      <p:sp>
        <p:nvSpPr>
          <p:cNvPr id="3" name="Notes Placeholder 2"/>
          <p:cNvSpPr>
            <a:spLocks noGrp="1"/>
          </p:cNvSpPr>
          <p:nvPr>
            <p:ph type="body" idx="1"/>
          </p:nvPr>
        </p:nvSpPr>
        <p:spPr/>
        <p:txBody>
          <a:bodyPr/>
          <a:lstStyle/>
          <a:p>
            <a:r>
              <a:rPr lang="en-AU" baseline="0" dirty="0"/>
              <a:t>Lets look at Adele again – what are some of her typical business transactions – buys a van, borrowed money to buy a computer, office furniture and equipment</a:t>
            </a:r>
          </a:p>
          <a:p>
            <a:endParaRPr lang="en-AU" baseline="0" dirty="0"/>
          </a:p>
          <a:p>
            <a:r>
              <a:rPr lang="en-AU" baseline="0" dirty="0"/>
              <a:t>W/B activities</a:t>
            </a:r>
          </a:p>
          <a:p>
            <a:r>
              <a:rPr lang="en-AU" baseline="0" dirty="0"/>
              <a:t>Workbook practise activities.</a:t>
            </a:r>
          </a:p>
          <a:p>
            <a:endParaRPr lang="en-AU" baseline="0" dirty="0"/>
          </a:p>
          <a:p>
            <a:r>
              <a:rPr lang="en-AU" baseline="0" dirty="0"/>
              <a:t>This takes 1 hour of practice in the workbook.</a:t>
            </a:r>
          </a:p>
          <a:p>
            <a:pPr marL="0" marR="0" indent="0" algn="l" defTabSz="914400" rtl="0" eaLnBrk="1" fontAlgn="auto" latinLnBrk="0" hangingPunct="1">
              <a:lnSpc>
                <a:spcPct val="100000"/>
              </a:lnSpc>
              <a:spcBef>
                <a:spcPts val="0"/>
              </a:spcBef>
              <a:spcAft>
                <a:spcPts val="0"/>
              </a:spcAft>
              <a:buClrTx/>
              <a:buSzTx/>
              <a:buFontTx/>
              <a:buNone/>
              <a:tabLst/>
              <a:defRPr/>
            </a:pPr>
            <a:endParaRPr lang="en-AU"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AU" baseline="0" dirty="0"/>
              <a:t> </a:t>
            </a:r>
            <a:r>
              <a:rPr lang="en-AU" u="sng" baseline="0" dirty="0"/>
              <a:t>2</a:t>
            </a:r>
            <a:r>
              <a:rPr lang="en-AU" u="sng" baseline="30000" dirty="0"/>
              <a:t>nd </a:t>
            </a:r>
            <a:r>
              <a:rPr lang="en-AU" sz="1400" u="sng" baseline="0" dirty="0">
                <a:latin typeface="Arial" panose="020B0604020202020204" pitchFamily="34" charset="0"/>
                <a:cs typeface="Arial" panose="020B0604020202020204" pitchFamily="34" charset="0"/>
              </a:rPr>
              <a:t> </a:t>
            </a:r>
            <a:r>
              <a:rPr lang="en-AU" u="sng" baseline="0" dirty="0"/>
              <a:t>Lecture Hour – Journals</a:t>
            </a:r>
          </a:p>
          <a:p>
            <a:r>
              <a:rPr lang="en-AU" baseline="0" dirty="0"/>
              <a:t>Using the same business transactions, now replace the arrows with debits and credits.</a:t>
            </a:r>
          </a:p>
        </p:txBody>
      </p:sp>
      <p:sp>
        <p:nvSpPr>
          <p:cNvPr id="4" name="Slide Number Placeholder 3"/>
          <p:cNvSpPr>
            <a:spLocks noGrp="1"/>
          </p:cNvSpPr>
          <p:nvPr>
            <p:ph type="sldNum" sz="quarter" idx="10"/>
          </p:nvPr>
        </p:nvSpPr>
        <p:spPr/>
        <p:txBody>
          <a:bodyPr/>
          <a:lstStyle/>
          <a:p>
            <a:fld id="{3B8FE770-890C-DA45-AF7A-99BA8E00140B}" type="slidenum">
              <a:rPr lang="en-US" smtClean="0"/>
              <a:t>59</a:t>
            </a:fld>
            <a:endParaRPr lang="en-US"/>
          </a:p>
        </p:txBody>
      </p:sp>
    </p:spTree>
    <p:extLst>
      <p:ext uri="{BB962C8B-B14F-4D97-AF65-F5344CB8AC3E}">
        <p14:creationId xmlns:p14="http://schemas.microsoft.com/office/powerpoint/2010/main" val="23347771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1225">
              <a:defRPr sz="1200">
                <a:solidFill>
                  <a:schemeClr val="tx1"/>
                </a:solidFill>
                <a:latin typeface="Times New Roman" charset="0"/>
                <a:ea typeface="ＭＳ Ｐゴシック" charset="0"/>
              </a:defRPr>
            </a:lvl1pPr>
            <a:lvl2pPr marL="742950" indent="-285750" defTabSz="911225">
              <a:defRPr sz="1200">
                <a:solidFill>
                  <a:schemeClr val="tx1"/>
                </a:solidFill>
                <a:latin typeface="Times New Roman" charset="0"/>
                <a:ea typeface="ＭＳ Ｐゴシック" charset="0"/>
              </a:defRPr>
            </a:lvl2pPr>
            <a:lvl3pPr marL="1143000" indent="-228600" defTabSz="911225">
              <a:defRPr sz="1200">
                <a:solidFill>
                  <a:schemeClr val="tx1"/>
                </a:solidFill>
                <a:latin typeface="Times New Roman" charset="0"/>
                <a:ea typeface="ＭＳ Ｐゴシック" charset="0"/>
              </a:defRPr>
            </a:lvl3pPr>
            <a:lvl4pPr marL="1600200" indent="-228600" defTabSz="911225">
              <a:defRPr sz="1200">
                <a:solidFill>
                  <a:schemeClr val="tx1"/>
                </a:solidFill>
                <a:latin typeface="Times New Roman" charset="0"/>
                <a:ea typeface="ＭＳ Ｐゴシック" charset="0"/>
              </a:defRPr>
            </a:lvl4pPr>
            <a:lvl5pPr marL="2057400" indent="-228600" defTabSz="911225">
              <a:defRPr sz="1200">
                <a:solidFill>
                  <a:schemeClr val="tx1"/>
                </a:solidFill>
                <a:latin typeface="Times New Roman" charset="0"/>
                <a:ea typeface="ＭＳ Ｐゴシック" charset="0"/>
              </a:defRPr>
            </a:lvl5pPr>
            <a:lvl6pPr marL="2514600" indent="-228600" defTabSz="911225" eaLnBrk="0" fontAlgn="base" hangingPunct="0">
              <a:spcBef>
                <a:spcPct val="30000"/>
              </a:spcBef>
              <a:spcAft>
                <a:spcPct val="0"/>
              </a:spcAft>
              <a:defRPr sz="1200">
                <a:solidFill>
                  <a:schemeClr val="tx1"/>
                </a:solidFill>
                <a:latin typeface="Times New Roman" charset="0"/>
                <a:ea typeface="ＭＳ Ｐゴシック" charset="0"/>
              </a:defRPr>
            </a:lvl6pPr>
            <a:lvl7pPr marL="2971800" indent="-228600" defTabSz="911225" eaLnBrk="0" fontAlgn="base" hangingPunct="0">
              <a:spcBef>
                <a:spcPct val="30000"/>
              </a:spcBef>
              <a:spcAft>
                <a:spcPct val="0"/>
              </a:spcAft>
              <a:defRPr sz="1200">
                <a:solidFill>
                  <a:schemeClr val="tx1"/>
                </a:solidFill>
                <a:latin typeface="Times New Roman" charset="0"/>
                <a:ea typeface="ＭＳ Ｐゴシック" charset="0"/>
              </a:defRPr>
            </a:lvl7pPr>
            <a:lvl8pPr marL="3429000" indent="-228600" defTabSz="911225" eaLnBrk="0" fontAlgn="base" hangingPunct="0">
              <a:spcBef>
                <a:spcPct val="30000"/>
              </a:spcBef>
              <a:spcAft>
                <a:spcPct val="0"/>
              </a:spcAft>
              <a:defRPr sz="1200">
                <a:solidFill>
                  <a:schemeClr val="tx1"/>
                </a:solidFill>
                <a:latin typeface="Times New Roman" charset="0"/>
                <a:ea typeface="ＭＳ Ｐゴシック" charset="0"/>
              </a:defRPr>
            </a:lvl8pPr>
            <a:lvl9pPr marL="3886200" indent="-228600" defTabSz="911225" eaLnBrk="0" fontAlgn="base" hangingPunct="0">
              <a:spcBef>
                <a:spcPct val="30000"/>
              </a:spcBef>
              <a:spcAft>
                <a:spcPct val="0"/>
              </a:spcAft>
              <a:defRPr sz="1200">
                <a:solidFill>
                  <a:schemeClr val="tx1"/>
                </a:solidFill>
                <a:latin typeface="Times New Roman" charset="0"/>
                <a:ea typeface="ＭＳ Ｐゴシック" charset="0"/>
              </a:defRPr>
            </a:lvl9pPr>
          </a:lstStyle>
          <a:p>
            <a:fld id="{7BB8E0C6-D54C-DA4D-B16E-2F301034B357}" type="slidenum">
              <a:rPr lang="en-AU">
                <a:cs typeface="Arial" charset="0"/>
              </a:rPr>
              <a:pPr/>
              <a:t>28</a:t>
            </a:fld>
            <a:endParaRPr lang="en-AU">
              <a:cs typeface="Arial" charset="0"/>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AU">
              <a:latin typeface="Times New Roman" charset="0"/>
            </a:endParaRPr>
          </a:p>
        </p:txBody>
      </p:sp>
    </p:spTree>
    <p:extLst>
      <p:ext uri="{BB962C8B-B14F-4D97-AF65-F5344CB8AC3E}">
        <p14:creationId xmlns:p14="http://schemas.microsoft.com/office/powerpoint/2010/main" val="6109843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2275" y="1241425"/>
            <a:ext cx="5953125" cy="3349625"/>
          </a:xfrm>
        </p:spPr>
      </p:sp>
      <p:sp>
        <p:nvSpPr>
          <p:cNvPr id="3" name="Notes Placeholder 2"/>
          <p:cNvSpPr>
            <a:spLocks noGrp="1"/>
          </p:cNvSpPr>
          <p:nvPr>
            <p:ph type="body" idx="1"/>
          </p:nvPr>
        </p:nvSpPr>
        <p:spPr/>
        <p:txBody>
          <a:bodyPr/>
          <a:lstStyle/>
          <a:p>
            <a:r>
              <a:rPr lang="en-AU" u="sng" baseline="0" dirty="0"/>
              <a:t>SLIDE BUILD</a:t>
            </a:r>
          </a:p>
          <a:p>
            <a:endParaRPr lang="en-AU" u="sng" baseline="0" dirty="0"/>
          </a:p>
          <a:p>
            <a:r>
              <a:rPr lang="en-AU" u="sng" baseline="0" dirty="0"/>
              <a:t>REVISION</a:t>
            </a:r>
          </a:p>
          <a:p>
            <a:r>
              <a:rPr lang="en-AU" baseline="0" dirty="0"/>
              <a:t>ASK: Here are the two accounts, Assets and Liabilities. What are the four accounts under Equity?</a:t>
            </a:r>
          </a:p>
          <a:p>
            <a:r>
              <a:rPr lang="en-AU" baseline="0" dirty="0"/>
              <a:t>DISPLAY the equity accounts.</a:t>
            </a:r>
          </a:p>
          <a:p>
            <a:r>
              <a:rPr lang="en-AU" baseline="0" dirty="0"/>
              <a:t>ASK students to give an explanation of each one as revision.</a:t>
            </a:r>
          </a:p>
          <a:p>
            <a:r>
              <a:rPr lang="en-AU" baseline="0" dirty="0"/>
              <a:t>ASK students to describe how each account affects Equity in the business</a:t>
            </a:r>
          </a:p>
          <a:p>
            <a:endParaRPr lang="en-AU" baseline="0" dirty="0"/>
          </a:p>
          <a:p>
            <a:r>
              <a:rPr lang="en-AU" baseline="0" dirty="0"/>
              <a:t>Ask them to give an explanation and an example of assets and liabilities too.</a:t>
            </a:r>
          </a:p>
          <a:p>
            <a:endParaRPr lang="en-AU" baseline="0" dirty="0"/>
          </a:p>
          <a:p>
            <a:r>
              <a:rPr lang="en-AU" baseline="0" dirty="0"/>
              <a:t>These are the 6 accounts. Lets see how  each one is affected by business transactions.</a:t>
            </a:r>
          </a:p>
          <a:p>
            <a:endParaRPr lang="en-AU" baseline="0" dirty="0"/>
          </a:p>
          <a:p>
            <a:r>
              <a:rPr lang="en-AU" u="sng" baseline="0" dirty="0"/>
              <a:t>Write the accounting equation on the W/B</a:t>
            </a:r>
          </a:p>
          <a:p>
            <a:endParaRPr lang="en-AU" baseline="0" dirty="0"/>
          </a:p>
          <a:p>
            <a:r>
              <a:rPr lang="en-AU" i="0" u="none" baseline="0" dirty="0"/>
              <a:t>Transactions:</a:t>
            </a:r>
          </a:p>
          <a:p>
            <a:r>
              <a:rPr lang="en-AU" i="0" u="none" baseline="0" dirty="0"/>
              <a:t>1 if you borrow $20000 to buy a delivery van, which account is affected? Students say Liability. Yes you owe money for the Loan. What is the specific account name? Students say: Bank Loan (accept whatever reasonable name students offer) but say we’ll use the standard name.</a:t>
            </a:r>
          </a:p>
          <a:p>
            <a:endParaRPr lang="en-AU" i="0" u="none" baseline="0" dirty="0"/>
          </a:p>
          <a:p>
            <a:r>
              <a:rPr lang="en-AU" i="0" u="none" baseline="0" dirty="0"/>
              <a:t>So what happens in the equation if liabilities goes up by $20000? What must change?</a:t>
            </a:r>
          </a:p>
          <a:p>
            <a:r>
              <a:rPr lang="en-AU" i="0" u="none" baseline="0" dirty="0"/>
              <a:t>Assets have to go up too. You have a new van and a van is an asset. </a:t>
            </a:r>
          </a:p>
          <a:p>
            <a:r>
              <a:rPr lang="en-AU" i="0" u="none" baseline="0" dirty="0"/>
              <a:t>Show on W/B arrows and $20000 for assets and Liabilities</a:t>
            </a:r>
          </a:p>
          <a:p>
            <a:endParaRPr lang="en-AU" i="0" u="none" baseline="0" dirty="0"/>
          </a:p>
          <a:p>
            <a:r>
              <a:rPr lang="en-AU" i="0" u="none" baseline="0" dirty="0"/>
              <a:t>Ask what the account name in assets would be. </a:t>
            </a:r>
          </a:p>
          <a:p>
            <a:r>
              <a:rPr lang="en-AU" i="0" u="none" baseline="0" dirty="0"/>
              <a:t>Elicit: vehicles</a:t>
            </a:r>
          </a:p>
          <a:p>
            <a:endParaRPr lang="en-AU" i="0" u="none" baseline="0" dirty="0"/>
          </a:p>
          <a:p>
            <a:r>
              <a:rPr lang="en-AU" i="0" u="none" baseline="0" dirty="0"/>
              <a:t>She paid rent for the month – expense. So expenses go up and equity overall goes down</a:t>
            </a:r>
          </a:p>
          <a:p>
            <a:r>
              <a:rPr lang="en-AU" i="0" u="none" baseline="0" dirty="0"/>
              <a:t>She used Cash to pay the rent so Cash at Bank goes down. Cash is an asset</a:t>
            </a:r>
          </a:p>
          <a:p>
            <a:r>
              <a:rPr lang="en-AU" i="0" u="none" baseline="0" dirty="0"/>
              <a:t>Show on W/B with arrows</a:t>
            </a:r>
            <a:endParaRPr lang="en-AU" i="0" u="none" dirty="0"/>
          </a:p>
          <a:p>
            <a:endParaRPr lang="en-AU" baseline="0" dirty="0"/>
          </a:p>
        </p:txBody>
      </p:sp>
      <p:sp>
        <p:nvSpPr>
          <p:cNvPr id="4" name="Slide Number Placeholder 3"/>
          <p:cNvSpPr>
            <a:spLocks noGrp="1"/>
          </p:cNvSpPr>
          <p:nvPr>
            <p:ph type="sldNum" sz="quarter" idx="10"/>
          </p:nvPr>
        </p:nvSpPr>
        <p:spPr/>
        <p:txBody>
          <a:bodyPr/>
          <a:lstStyle/>
          <a:p>
            <a:fld id="{3B8FE770-890C-DA45-AF7A-99BA8E00140B}" type="slidenum">
              <a:rPr lang="en-US" smtClean="0"/>
              <a:t>29</a:t>
            </a:fld>
            <a:endParaRPr lang="en-US"/>
          </a:p>
        </p:txBody>
      </p:sp>
    </p:spTree>
    <p:extLst>
      <p:ext uri="{BB962C8B-B14F-4D97-AF65-F5344CB8AC3E}">
        <p14:creationId xmlns:p14="http://schemas.microsoft.com/office/powerpoint/2010/main" val="37557497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2275" y="1241425"/>
            <a:ext cx="5953125" cy="3349625"/>
          </a:xfrm>
        </p:spPr>
      </p:sp>
      <p:sp>
        <p:nvSpPr>
          <p:cNvPr id="3" name="Notes Placeholder 2"/>
          <p:cNvSpPr>
            <a:spLocks noGrp="1"/>
          </p:cNvSpPr>
          <p:nvPr>
            <p:ph type="body" idx="1"/>
          </p:nvPr>
        </p:nvSpPr>
        <p:spPr/>
        <p:txBody>
          <a:bodyPr/>
          <a:lstStyle/>
          <a:p>
            <a:r>
              <a:rPr lang="en-AU" baseline="0" dirty="0"/>
              <a:t>Lets look at Adele again – what are some of her typical business transactions – buys a van, borrowed money to buy a computer, office furniture and equipment</a:t>
            </a:r>
          </a:p>
          <a:p>
            <a:endParaRPr lang="en-AU" baseline="0" dirty="0"/>
          </a:p>
          <a:p>
            <a:r>
              <a:rPr lang="en-AU" baseline="0" dirty="0"/>
              <a:t>W/B activities</a:t>
            </a:r>
          </a:p>
          <a:p>
            <a:r>
              <a:rPr lang="en-AU" baseline="0" dirty="0"/>
              <a:t>Workbook practise activities.</a:t>
            </a:r>
          </a:p>
          <a:p>
            <a:endParaRPr lang="en-AU" baseline="0" dirty="0"/>
          </a:p>
          <a:p>
            <a:r>
              <a:rPr lang="en-AU" baseline="0" dirty="0"/>
              <a:t>This takes 1 hour of practice in the workbook.</a:t>
            </a:r>
          </a:p>
          <a:p>
            <a:pPr marL="0" marR="0" indent="0" algn="l" defTabSz="914400" rtl="0" eaLnBrk="1" fontAlgn="auto" latinLnBrk="0" hangingPunct="1">
              <a:lnSpc>
                <a:spcPct val="100000"/>
              </a:lnSpc>
              <a:spcBef>
                <a:spcPts val="0"/>
              </a:spcBef>
              <a:spcAft>
                <a:spcPts val="0"/>
              </a:spcAft>
              <a:buClrTx/>
              <a:buSzTx/>
              <a:buFontTx/>
              <a:buNone/>
              <a:tabLst/>
              <a:defRPr/>
            </a:pPr>
            <a:endParaRPr lang="en-AU"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AU" baseline="0" dirty="0"/>
              <a:t> </a:t>
            </a:r>
            <a:r>
              <a:rPr lang="en-AU" u="sng" baseline="0" dirty="0"/>
              <a:t>2</a:t>
            </a:r>
            <a:r>
              <a:rPr lang="en-AU" u="sng" baseline="30000" dirty="0"/>
              <a:t>nd </a:t>
            </a:r>
            <a:r>
              <a:rPr lang="en-AU" sz="1400" u="sng" baseline="0" dirty="0">
                <a:latin typeface="Arial" panose="020B0604020202020204" pitchFamily="34" charset="0"/>
                <a:cs typeface="Arial" panose="020B0604020202020204" pitchFamily="34" charset="0"/>
              </a:rPr>
              <a:t> </a:t>
            </a:r>
            <a:r>
              <a:rPr lang="en-AU" u="sng" baseline="0" dirty="0"/>
              <a:t>Lecture Hour – Journals</a:t>
            </a:r>
          </a:p>
          <a:p>
            <a:r>
              <a:rPr lang="en-AU" baseline="0" dirty="0"/>
              <a:t>Using the same business transactions, now replace the arrows with debits and credits.</a:t>
            </a:r>
          </a:p>
        </p:txBody>
      </p:sp>
      <p:sp>
        <p:nvSpPr>
          <p:cNvPr id="4" name="Slide Number Placeholder 3"/>
          <p:cNvSpPr>
            <a:spLocks noGrp="1"/>
          </p:cNvSpPr>
          <p:nvPr>
            <p:ph type="sldNum" sz="quarter" idx="10"/>
          </p:nvPr>
        </p:nvSpPr>
        <p:spPr/>
        <p:txBody>
          <a:bodyPr/>
          <a:lstStyle/>
          <a:p>
            <a:fld id="{3B8FE770-890C-DA45-AF7A-99BA8E00140B}" type="slidenum">
              <a:rPr lang="en-US" smtClean="0"/>
              <a:t>32</a:t>
            </a:fld>
            <a:endParaRPr lang="en-US"/>
          </a:p>
        </p:txBody>
      </p:sp>
    </p:spTree>
    <p:extLst>
      <p:ext uri="{BB962C8B-B14F-4D97-AF65-F5344CB8AC3E}">
        <p14:creationId xmlns:p14="http://schemas.microsoft.com/office/powerpoint/2010/main" val="23347771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Credits and debits – no meanings. In accounting a debit</a:t>
            </a:r>
          </a:p>
          <a:p>
            <a:r>
              <a:rPr lang="en-AU" dirty="0"/>
              <a:t>Must equal</a:t>
            </a:r>
          </a:p>
          <a:p>
            <a:r>
              <a:rPr lang="en-AU" dirty="0"/>
              <a:t>Double entry accounting</a:t>
            </a:r>
          </a:p>
          <a:p>
            <a:r>
              <a:rPr lang="en-AU" dirty="0"/>
              <a:t>Each</a:t>
            </a:r>
            <a:r>
              <a:rPr lang="en-AU" baseline="0" dirty="0"/>
              <a:t> transaction is recorded using debits and credits using a Journal Entry.</a:t>
            </a:r>
          </a:p>
          <a:p>
            <a:endParaRPr lang="en-AU" baseline="0" dirty="0"/>
          </a:p>
          <a:p>
            <a:r>
              <a:rPr lang="en-AU" baseline="0" dirty="0"/>
              <a:t>In the first hour we looked at each transaction and how it affected the </a:t>
            </a:r>
            <a:r>
              <a:rPr lang="en-AU" baseline="0" dirty="0" err="1"/>
              <a:t>acctg</a:t>
            </a:r>
            <a:r>
              <a:rPr lang="en-AU" baseline="0" dirty="0"/>
              <a:t> equation, now lets look at what we do next</a:t>
            </a:r>
          </a:p>
          <a:p>
            <a:r>
              <a:rPr lang="en-AU" baseline="0" dirty="0"/>
              <a:t>Show </a:t>
            </a:r>
            <a:r>
              <a:rPr lang="en-AU" baseline="0" dirty="0" err="1"/>
              <a:t>Acctg</a:t>
            </a:r>
            <a:r>
              <a:rPr lang="en-AU" baseline="0" dirty="0"/>
              <a:t> cycle slide and pint out Journal entries – </a:t>
            </a:r>
          </a:p>
          <a:p>
            <a:r>
              <a:rPr lang="en-AU" baseline="0" dirty="0"/>
              <a:t>Explain what a journal is</a:t>
            </a:r>
          </a:p>
          <a:p>
            <a:endParaRPr lang="en-AU" dirty="0"/>
          </a:p>
          <a:p>
            <a:r>
              <a:rPr lang="en-AU" dirty="0"/>
              <a:t>DEBIT CREDIT rules of accounting – remember no English meaning for credit and debit – just an accounting CODE</a:t>
            </a:r>
          </a:p>
          <a:p>
            <a:endParaRPr lang="en-AU" dirty="0"/>
          </a:p>
          <a:p>
            <a:r>
              <a:rPr lang="en-AU" dirty="0"/>
              <a:t>Show on W/B </a:t>
            </a:r>
          </a:p>
          <a:p>
            <a:r>
              <a:rPr lang="en-AU" baseline="0" dirty="0"/>
              <a:t>Increase Assets = debit</a:t>
            </a:r>
          </a:p>
          <a:p>
            <a:r>
              <a:rPr lang="en-AU" baseline="0" dirty="0"/>
              <a:t>Increase L = credit</a:t>
            </a:r>
          </a:p>
          <a:p>
            <a:r>
              <a:rPr lang="en-AU" baseline="0" dirty="0"/>
              <a:t>Increase Equity (only 2 accounts of those 4 accounts – income or capital) credit = = credit income or credit capital</a:t>
            </a:r>
          </a:p>
          <a:p>
            <a:r>
              <a:rPr lang="en-AU" baseline="0" dirty="0"/>
              <a:t>If you want to reduce your assets, credit</a:t>
            </a:r>
          </a:p>
          <a:p>
            <a:r>
              <a:rPr lang="en-AU" baseline="0" dirty="0"/>
              <a:t>If you want to reduce liabilities, debit</a:t>
            </a:r>
          </a:p>
          <a:p>
            <a:endParaRPr lang="en-AU" baseline="0" dirty="0"/>
          </a:p>
          <a:p>
            <a:r>
              <a:rPr lang="en-AU" baseline="0" dirty="0"/>
              <a:t>If you want to reduce equity there are only two ways to do it – you can increase expenses or increase drawings so debit each one</a:t>
            </a:r>
          </a:p>
          <a:p>
            <a:endParaRPr lang="en-AU" baseline="0" dirty="0"/>
          </a:p>
          <a:p>
            <a:r>
              <a:rPr lang="en-AU" baseline="0" dirty="0"/>
              <a:t>Now need a practise session on this – refer to Asha’s analysis done in first half. Arrows or + and - will go and be replaced by either (Cr or Dr). This is the secret world of accounting. Get this right and you will succeed</a:t>
            </a:r>
          </a:p>
          <a:p>
            <a:endParaRPr lang="en-AU" dirty="0"/>
          </a:p>
        </p:txBody>
      </p:sp>
    </p:spTree>
    <p:extLst>
      <p:ext uri="{BB962C8B-B14F-4D97-AF65-F5344CB8AC3E}">
        <p14:creationId xmlns:p14="http://schemas.microsoft.com/office/powerpoint/2010/main" val="35970617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Credits and debits – no meanings. In accounting a debit</a:t>
            </a:r>
          </a:p>
          <a:p>
            <a:r>
              <a:rPr lang="en-AU" dirty="0"/>
              <a:t>Must equal</a:t>
            </a:r>
          </a:p>
          <a:p>
            <a:r>
              <a:rPr lang="en-AU" dirty="0"/>
              <a:t>Double entry accounting</a:t>
            </a:r>
          </a:p>
          <a:p>
            <a:r>
              <a:rPr lang="en-AU" dirty="0"/>
              <a:t>Each</a:t>
            </a:r>
            <a:r>
              <a:rPr lang="en-AU" baseline="0" dirty="0"/>
              <a:t> transaction is recorded using debits and credits using a Journal Entry.</a:t>
            </a:r>
          </a:p>
          <a:p>
            <a:endParaRPr lang="en-AU" baseline="0" dirty="0"/>
          </a:p>
          <a:p>
            <a:r>
              <a:rPr lang="en-AU" baseline="0" dirty="0"/>
              <a:t>In the first hour we looked at each transaction and how it affected the </a:t>
            </a:r>
            <a:r>
              <a:rPr lang="en-AU" baseline="0" dirty="0" err="1"/>
              <a:t>acctg</a:t>
            </a:r>
            <a:r>
              <a:rPr lang="en-AU" baseline="0" dirty="0"/>
              <a:t> equation, now lets look at what we do next</a:t>
            </a:r>
          </a:p>
          <a:p>
            <a:r>
              <a:rPr lang="en-AU" baseline="0" dirty="0"/>
              <a:t>Show </a:t>
            </a:r>
            <a:r>
              <a:rPr lang="en-AU" baseline="0" dirty="0" err="1"/>
              <a:t>Acctg</a:t>
            </a:r>
            <a:r>
              <a:rPr lang="en-AU" baseline="0" dirty="0"/>
              <a:t> cycle slide and pint out Journal entries – </a:t>
            </a:r>
          </a:p>
          <a:p>
            <a:r>
              <a:rPr lang="en-AU" baseline="0" dirty="0"/>
              <a:t>Explain what a journal is</a:t>
            </a:r>
          </a:p>
          <a:p>
            <a:endParaRPr lang="en-AU" dirty="0"/>
          </a:p>
          <a:p>
            <a:r>
              <a:rPr lang="en-AU" dirty="0"/>
              <a:t>DEBIT CREDIT rules of accounting – remember no English meaning for credit and debit – just an accounting CODE</a:t>
            </a:r>
          </a:p>
          <a:p>
            <a:endParaRPr lang="en-AU" dirty="0"/>
          </a:p>
          <a:p>
            <a:r>
              <a:rPr lang="en-AU" dirty="0"/>
              <a:t>Show on W/B </a:t>
            </a:r>
          </a:p>
          <a:p>
            <a:r>
              <a:rPr lang="en-AU" baseline="0" dirty="0"/>
              <a:t>Increase Assets = debit</a:t>
            </a:r>
          </a:p>
          <a:p>
            <a:r>
              <a:rPr lang="en-AU" baseline="0" dirty="0"/>
              <a:t>Increase L = credit</a:t>
            </a:r>
          </a:p>
          <a:p>
            <a:r>
              <a:rPr lang="en-AU" baseline="0" dirty="0"/>
              <a:t>Increase Equity (only 2 accounts of those 4 accounts – income or capital) credit = = credit income or credit capital</a:t>
            </a:r>
          </a:p>
          <a:p>
            <a:r>
              <a:rPr lang="en-AU" baseline="0" dirty="0"/>
              <a:t>If you want to reduce your assets, credit</a:t>
            </a:r>
          </a:p>
          <a:p>
            <a:r>
              <a:rPr lang="en-AU" baseline="0" dirty="0"/>
              <a:t>If you want to reduce liabilities, debit</a:t>
            </a:r>
          </a:p>
          <a:p>
            <a:endParaRPr lang="en-AU" baseline="0" dirty="0"/>
          </a:p>
          <a:p>
            <a:r>
              <a:rPr lang="en-AU" baseline="0" dirty="0"/>
              <a:t>If you want to reduce equity there are only two ways to do it – you can increase expenses or increase drawings so debit each one</a:t>
            </a:r>
          </a:p>
          <a:p>
            <a:endParaRPr lang="en-AU" baseline="0" dirty="0"/>
          </a:p>
          <a:p>
            <a:r>
              <a:rPr lang="en-AU" baseline="0" dirty="0"/>
              <a:t>Now need a practise session on this – refer to Asha’s analysis done in first half. Arrows or + and - will go and be replaced by either (Cr or Dr). This is the secret world of accounting. Get this right and you will succeed</a:t>
            </a:r>
          </a:p>
          <a:p>
            <a:endParaRPr lang="en-AU" dirty="0"/>
          </a:p>
        </p:txBody>
      </p:sp>
    </p:spTree>
    <p:extLst>
      <p:ext uri="{BB962C8B-B14F-4D97-AF65-F5344CB8AC3E}">
        <p14:creationId xmlns:p14="http://schemas.microsoft.com/office/powerpoint/2010/main" val="35970617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Credits and debits – no meanings. In accounting a debit</a:t>
            </a:r>
          </a:p>
          <a:p>
            <a:r>
              <a:rPr lang="en-AU" dirty="0"/>
              <a:t>Must equal</a:t>
            </a:r>
          </a:p>
          <a:p>
            <a:r>
              <a:rPr lang="en-AU" dirty="0"/>
              <a:t>Double entry accounting</a:t>
            </a:r>
          </a:p>
          <a:p>
            <a:r>
              <a:rPr lang="en-AU" dirty="0"/>
              <a:t>Each</a:t>
            </a:r>
            <a:r>
              <a:rPr lang="en-AU" baseline="0" dirty="0"/>
              <a:t> transaction is recorded using debits and credits using a Journal Entry.</a:t>
            </a:r>
          </a:p>
          <a:p>
            <a:endParaRPr lang="en-AU" baseline="0" dirty="0"/>
          </a:p>
          <a:p>
            <a:r>
              <a:rPr lang="en-AU" baseline="0" dirty="0"/>
              <a:t>In the first hour we looked at each transaction and how it affected the </a:t>
            </a:r>
            <a:r>
              <a:rPr lang="en-AU" baseline="0" dirty="0" err="1"/>
              <a:t>acctg</a:t>
            </a:r>
            <a:r>
              <a:rPr lang="en-AU" baseline="0" dirty="0"/>
              <a:t> equation, now lets look at what we do next</a:t>
            </a:r>
          </a:p>
          <a:p>
            <a:r>
              <a:rPr lang="en-AU" baseline="0" dirty="0"/>
              <a:t>Show </a:t>
            </a:r>
            <a:r>
              <a:rPr lang="en-AU" baseline="0" dirty="0" err="1"/>
              <a:t>Acctg</a:t>
            </a:r>
            <a:r>
              <a:rPr lang="en-AU" baseline="0" dirty="0"/>
              <a:t> cycle slide and pint out Journal entries – </a:t>
            </a:r>
          </a:p>
          <a:p>
            <a:r>
              <a:rPr lang="en-AU" baseline="0" dirty="0"/>
              <a:t>Explain what a journal is</a:t>
            </a:r>
          </a:p>
          <a:p>
            <a:endParaRPr lang="en-AU" dirty="0"/>
          </a:p>
          <a:p>
            <a:r>
              <a:rPr lang="en-AU" dirty="0"/>
              <a:t>DEBIT CREDIT rules of accounting – remember no English meaning for credit and debit – just an accounting CODE</a:t>
            </a:r>
          </a:p>
          <a:p>
            <a:endParaRPr lang="en-AU" dirty="0"/>
          </a:p>
          <a:p>
            <a:r>
              <a:rPr lang="en-AU" dirty="0"/>
              <a:t>Show on W/B </a:t>
            </a:r>
          </a:p>
          <a:p>
            <a:r>
              <a:rPr lang="en-AU" baseline="0" dirty="0"/>
              <a:t>Increase Assets = debit</a:t>
            </a:r>
          </a:p>
          <a:p>
            <a:r>
              <a:rPr lang="en-AU" baseline="0" dirty="0"/>
              <a:t>Increase L = credit</a:t>
            </a:r>
          </a:p>
          <a:p>
            <a:r>
              <a:rPr lang="en-AU" baseline="0" dirty="0"/>
              <a:t>Increase Equity (only 2 accounts of those 4 accounts – income or capital) credit = = credit income or credit capital</a:t>
            </a:r>
          </a:p>
          <a:p>
            <a:r>
              <a:rPr lang="en-AU" baseline="0" dirty="0"/>
              <a:t>If you want to reduce your assets, credit</a:t>
            </a:r>
          </a:p>
          <a:p>
            <a:r>
              <a:rPr lang="en-AU" baseline="0" dirty="0"/>
              <a:t>If you want to reduce liabilities, debit</a:t>
            </a:r>
          </a:p>
          <a:p>
            <a:endParaRPr lang="en-AU" baseline="0" dirty="0"/>
          </a:p>
          <a:p>
            <a:r>
              <a:rPr lang="en-AU" baseline="0" dirty="0"/>
              <a:t>If you want to reduce equity there are only two ways to do it – you can increase expenses or increase drawings so debit each one</a:t>
            </a:r>
          </a:p>
          <a:p>
            <a:endParaRPr lang="en-AU" baseline="0" dirty="0"/>
          </a:p>
          <a:p>
            <a:r>
              <a:rPr lang="en-AU" baseline="0" dirty="0"/>
              <a:t>Now need a practise session on this – refer to Asha’s analysis done in first half. Arrows or + and - will go and be replaced by either (Cr or Dr). This is the secret world of accounting. Get this right and you will succeed</a:t>
            </a:r>
          </a:p>
          <a:p>
            <a:endParaRPr lang="en-AU" dirty="0"/>
          </a:p>
        </p:txBody>
      </p:sp>
    </p:spTree>
    <p:extLst>
      <p:ext uri="{BB962C8B-B14F-4D97-AF65-F5344CB8AC3E}">
        <p14:creationId xmlns:p14="http://schemas.microsoft.com/office/powerpoint/2010/main" val="35970617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Credits and debits – no meanings. In accounting a debit</a:t>
            </a:r>
          </a:p>
          <a:p>
            <a:r>
              <a:rPr lang="en-AU" dirty="0"/>
              <a:t>Must equal</a:t>
            </a:r>
          </a:p>
          <a:p>
            <a:r>
              <a:rPr lang="en-AU" dirty="0"/>
              <a:t>Double entry accounting</a:t>
            </a:r>
          </a:p>
          <a:p>
            <a:r>
              <a:rPr lang="en-AU" dirty="0"/>
              <a:t>Each</a:t>
            </a:r>
            <a:r>
              <a:rPr lang="en-AU" baseline="0" dirty="0"/>
              <a:t> transaction is recorded using debits and credits using a Journal Entry.</a:t>
            </a:r>
          </a:p>
          <a:p>
            <a:endParaRPr lang="en-AU" baseline="0" dirty="0"/>
          </a:p>
          <a:p>
            <a:r>
              <a:rPr lang="en-AU" baseline="0" dirty="0"/>
              <a:t>In the first hour we looked at each transaction and how it affected the </a:t>
            </a:r>
            <a:r>
              <a:rPr lang="en-AU" baseline="0" dirty="0" err="1"/>
              <a:t>acctg</a:t>
            </a:r>
            <a:r>
              <a:rPr lang="en-AU" baseline="0" dirty="0"/>
              <a:t> equation, now lets look at what we do next</a:t>
            </a:r>
          </a:p>
          <a:p>
            <a:r>
              <a:rPr lang="en-AU" baseline="0" dirty="0"/>
              <a:t>Show </a:t>
            </a:r>
            <a:r>
              <a:rPr lang="en-AU" baseline="0" dirty="0" err="1"/>
              <a:t>Acctg</a:t>
            </a:r>
            <a:r>
              <a:rPr lang="en-AU" baseline="0" dirty="0"/>
              <a:t> cycle slide and pint out Journal entries – </a:t>
            </a:r>
          </a:p>
          <a:p>
            <a:r>
              <a:rPr lang="en-AU" baseline="0" dirty="0"/>
              <a:t>Explain what a journal is</a:t>
            </a:r>
          </a:p>
          <a:p>
            <a:endParaRPr lang="en-AU" dirty="0"/>
          </a:p>
          <a:p>
            <a:r>
              <a:rPr lang="en-AU" dirty="0"/>
              <a:t>DEBIT CREDIT rules of accounting – remember no English meaning for credit and debit – just an accounting CODE</a:t>
            </a:r>
          </a:p>
          <a:p>
            <a:endParaRPr lang="en-AU" dirty="0"/>
          </a:p>
          <a:p>
            <a:r>
              <a:rPr lang="en-AU" dirty="0"/>
              <a:t>Show on W/B </a:t>
            </a:r>
          </a:p>
          <a:p>
            <a:r>
              <a:rPr lang="en-AU" baseline="0" dirty="0"/>
              <a:t>Increase Assets = debit</a:t>
            </a:r>
          </a:p>
          <a:p>
            <a:r>
              <a:rPr lang="en-AU" baseline="0" dirty="0"/>
              <a:t>Increase L = credit</a:t>
            </a:r>
          </a:p>
          <a:p>
            <a:r>
              <a:rPr lang="en-AU" baseline="0" dirty="0"/>
              <a:t>Increase Equity (only 2 accounts of those 4 accounts – income or capital) credit = = credit income or credit capital</a:t>
            </a:r>
          </a:p>
          <a:p>
            <a:r>
              <a:rPr lang="en-AU" baseline="0" dirty="0"/>
              <a:t>If you want to reduce your assets, credit</a:t>
            </a:r>
          </a:p>
          <a:p>
            <a:r>
              <a:rPr lang="en-AU" baseline="0" dirty="0"/>
              <a:t>If you want to reduce liabilities, debit</a:t>
            </a:r>
          </a:p>
          <a:p>
            <a:endParaRPr lang="en-AU" baseline="0" dirty="0"/>
          </a:p>
          <a:p>
            <a:r>
              <a:rPr lang="en-AU" baseline="0" dirty="0"/>
              <a:t>If you want to reduce equity there are only two ways to do it – you can increase expenses or increase drawings so debit each one</a:t>
            </a:r>
          </a:p>
          <a:p>
            <a:endParaRPr lang="en-AU" baseline="0" dirty="0"/>
          </a:p>
          <a:p>
            <a:r>
              <a:rPr lang="en-AU" baseline="0" dirty="0"/>
              <a:t>Now need a practise session on this – refer to Asha’s analysis done in first half. Arrows or + and - will go and be replaced by either (Cr or Dr). This is the secret world of accounting. Get this right and you will succeed</a:t>
            </a:r>
          </a:p>
          <a:p>
            <a:endParaRPr lang="en-AU" dirty="0"/>
          </a:p>
        </p:txBody>
      </p:sp>
    </p:spTree>
    <p:extLst>
      <p:ext uri="{BB962C8B-B14F-4D97-AF65-F5344CB8AC3E}">
        <p14:creationId xmlns:p14="http://schemas.microsoft.com/office/powerpoint/2010/main" val="15315147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a:xfrm>
            <a:off x="2667000" y="5814595"/>
            <a:ext cx="2743200" cy="365125"/>
          </a:xfrm>
        </p:spPr>
        <p:txBody>
          <a:bodyPr/>
          <a:lstStyle/>
          <a:p>
            <a:fld id="{33AB05EC-A70D-4F3A-98B7-EAFBE25CD07C}" type="datetime1">
              <a:rPr lang="en-AU" smtClean="0"/>
              <a:t>13/03/2018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a:xfrm>
            <a:off x="8594558" y="5778834"/>
            <a:ext cx="2743200" cy="365125"/>
          </a:xfrm>
        </p:spPr>
        <p:txBody>
          <a:bodyPr/>
          <a:lstStyle/>
          <a:p>
            <a:fld id="{45F41791-387E-467B-9DB5-B22C52E5F4D9}" type="slidenum">
              <a:rPr lang="en-AU" smtClean="0"/>
              <a:t>‹#›</a:t>
            </a:fld>
            <a:endParaRPr lang="en-AU"/>
          </a:p>
        </p:txBody>
      </p:sp>
    </p:spTree>
    <p:extLst>
      <p:ext uri="{BB962C8B-B14F-4D97-AF65-F5344CB8AC3E}">
        <p14:creationId xmlns:p14="http://schemas.microsoft.com/office/powerpoint/2010/main" val="18333196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F33FE4A-DCC4-470A-845D-82D58667AC09}" type="datetime1">
              <a:rPr lang="en-AU" smtClean="0"/>
              <a:t>13/03/2018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5F41791-387E-467B-9DB5-B22C52E5F4D9}" type="slidenum">
              <a:rPr lang="en-AU" smtClean="0"/>
              <a:t>‹#›</a:t>
            </a:fld>
            <a:endParaRPr lang="en-AU"/>
          </a:p>
        </p:txBody>
      </p:sp>
    </p:spTree>
    <p:extLst>
      <p:ext uri="{BB962C8B-B14F-4D97-AF65-F5344CB8AC3E}">
        <p14:creationId xmlns:p14="http://schemas.microsoft.com/office/powerpoint/2010/main" val="17727242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156EB9-3131-4664-BF54-D74319E74E14}" type="datetime1">
              <a:rPr lang="en-AU" smtClean="0"/>
              <a:t>13/03/2018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5F41791-387E-467B-9DB5-B22C52E5F4D9}" type="slidenum">
              <a:rPr lang="en-AU" smtClean="0"/>
              <a:t>‹#›</a:t>
            </a:fld>
            <a:endParaRPr lang="en-AU"/>
          </a:p>
        </p:txBody>
      </p:sp>
    </p:spTree>
    <p:extLst>
      <p:ext uri="{BB962C8B-B14F-4D97-AF65-F5344CB8AC3E}">
        <p14:creationId xmlns:p14="http://schemas.microsoft.com/office/powerpoint/2010/main" val="21361710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822634-9DBC-F94D-BF2A-64066B938A3B}" type="datetimeFigureOut">
              <a:rPr lang="en-US" smtClean="0"/>
              <a:t>3/13/2018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F41791-387E-467B-9DB5-B22C52E5F4D9}" type="slidenum">
              <a:rPr lang="en-AU" smtClean="0"/>
              <a:t>‹#›</a:t>
            </a:fld>
            <a:endParaRPr lang="en-AU"/>
          </a:p>
        </p:txBody>
      </p:sp>
    </p:spTree>
    <p:extLst>
      <p:ext uri="{BB962C8B-B14F-4D97-AF65-F5344CB8AC3E}">
        <p14:creationId xmlns:p14="http://schemas.microsoft.com/office/powerpoint/2010/main" val="508208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7822634-9DBC-F94D-BF2A-64066B938A3B}" type="datetimeFigureOut">
              <a:rPr lang="en-US" smtClean="0"/>
              <a:t>3/13/2018</a:t>
            </a:fld>
            <a:endParaRPr lang="en-US"/>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45F41791-387E-467B-9DB5-B22C52E5F4D9}" type="slidenum">
              <a:rPr lang="en-AU" smtClean="0"/>
              <a:t>‹#›</a:t>
            </a:fld>
            <a:endParaRPr lang="en-AU"/>
          </a:p>
        </p:txBody>
      </p:sp>
    </p:spTree>
    <p:extLst>
      <p:ext uri="{BB962C8B-B14F-4D97-AF65-F5344CB8AC3E}">
        <p14:creationId xmlns:p14="http://schemas.microsoft.com/office/powerpoint/2010/main" val="924266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4D1C929-05C0-422F-90FB-3E5140D9F1A9}" type="datetime1">
              <a:rPr lang="en-AU" smtClean="0"/>
              <a:t>13/03/2018</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45F41791-387E-467B-9DB5-B22C52E5F4D9}" type="slidenum">
              <a:rPr lang="en-AU" smtClean="0"/>
              <a:t>‹#›</a:t>
            </a:fld>
            <a:endParaRPr lang="en-AU"/>
          </a:p>
        </p:txBody>
      </p:sp>
    </p:spTree>
    <p:extLst>
      <p:ext uri="{BB962C8B-B14F-4D97-AF65-F5344CB8AC3E}">
        <p14:creationId xmlns:p14="http://schemas.microsoft.com/office/powerpoint/2010/main" val="13907205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4D63B7C-8E40-4529-BA56-7944EB50E344}" type="datetime1">
              <a:rPr lang="en-AU" smtClean="0"/>
              <a:t>13/03/2018</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45F41791-387E-467B-9DB5-B22C52E5F4D9}" type="slidenum">
              <a:rPr lang="en-AU" smtClean="0"/>
              <a:t>‹#›</a:t>
            </a:fld>
            <a:endParaRPr lang="en-AU"/>
          </a:p>
        </p:txBody>
      </p:sp>
    </p:spTree>
    <p:extLst>
      <p:ext uri="{BB962C8B-B14F-4D97-AF65-F5344CB8AC3E}">
        <p14:creationId xmlns:p14="http://schemas.microsoft.com/office/powerpoint/2010/main" val="6287909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9043715-9C6B-40D1-ABAF-BF20918FC71F}" type="datetime1">
              <a:rPr lang="en-AU" smtClean="0"/>
              <a:t>13/03/2018</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45F41791-387E-467B-9DB5-B22C52E5F4D9}" type="slidenum">
              <a:rPr lang="en-AU" smtClean="0"/>
              <a:t>‹#›</a:t>
            </a:fld>
            <a:endParaRPr lang="en-AU"/>
          </a:p>
        </p:txBody>
      </p:sp>
    </p:spTree>
    <p:extLst>
      <p:ext uri="{BB962C8B-B14F-4D97-AF65-F5344CB8AC3E}">
        <p14:creationId xmlns:p14="http://schemas.microsoft.com/office/powerpoint/2010/main" val="3219487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87ABFF-4F3D-4489-AFDE-5BC7EFECD26A}" type="datetime1">
              <a:rPr lang="en-AU" smtClean="0"/>
              <a:t>13/03/2018</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45F41791-387E-467B-9DB5-B22C52E5F4D9}" type="slidenum">
              <a:rPr lang="en-AU" smtClean="0"/>
              <a:t>‹#›</a:t>
            </a:fld>
            <a:endParaRPr lang="en-AU"/>
          </a:p>
        </p:txBody>
      </p:sp>
    </p:spTree>
    <p:extLst>
      <p:ext uri="{BB962C8B-B14F-4D97-AF65-F5344CB8AC3E}">
        <p14:creationId xmlns:p14="http://schemas.microsoft.com/office/powerpoint/2010/main" val="14812672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C40CDEB-2107-4497-BA33-2D25806438E4}" type="datetime1">
              <a:rPr lang="en-AU" smtClean="0"/>
              <a:t>13/03/2018</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45F41791-387E-467B-9DB5-B22C52E5F4D9}" type="slidenum">
              <a:rPr lang="en-AU" smtClean="0"/>
              <a:t>‹#›</a:t>
            </a:fld>
            <a:endParaRPr lang="en-AU"/>
          </a:p>
        </p:txBody>
      </p:sp>
    </p:spTree>
    <p:extLst>
      <p:ext uri="{BB962C8B-B14F-4D97-AF65-F5344CB8AC3E}">
        <p14:creationId xmlns:p14="http://schemas.microsoft.com/office/powerpoint/2010/main" val="20278817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4B71FF-6973-4799-8772-83BA0FE6927F}" type="datetime1">
              <a:rPr lang="en-AU" smtClean="0"/>
              <a:t>13/03/2018</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45F41791-387E-467B-9DB5-B22C52E5F4D9}" type="slidenum">
              <a:rPr lang="en-AU" smtClean="0"/>
              <a:t>‹#›</a:t>
            </a:fld>
            <a:endParaRPr lang="en-AU"/>
          </a:p>
        </p:txBody>
      </p:sp>
    </p:spTree>
    <p:extLst>
      <p:ext uri="{BB962C8B-B14F-4D97-AF65-F5344CB8AC3E}">
        <p14:creationId xmlns:p14="http://schemas.microsoft.com/office/powerpoint/2010/main" val="2043581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6B9905-0FDA-47EB-ABDD-081B5A5BC96B}" type="datetime1">
              <a:rPr lang="en-AU" smtClean="0"/>
              <a:t>13/03/2018</a:t>
            </a:fld>
            <a:endParaRPr lang="en-A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F41791-387E-467B-9DB5-B22C52E5F4D9}" type="slidenum">
              <a:rPr lang="en-AU" smtClean="0"/>
              <a:t>‹#›</a:t>
            </a:fld>
            <a:endParaRPr lang="en-AU"/>
          </a:p>
        </p:txBody>
      </p:sp>
      <p:sp>
        <p:nvSpPr>
          <p:cNvPr id="7" name="TextBox 6"/>
          <p:cNvSpPr txBox="1"/>
          <p:nvPr userDrawn="1"/>
        </p:nvSpPr>
        <p:spPr>
          <a:xfrm>
            <a:off x="9982200" y="6350124"/>
            <a:ext cx="1340927" cy="307777"/>
          </a:xfrm>
          <a:prstGeom prst="rect">
            <a:avLst/>
          </a:prstGeom>
          <a:noFill/>
        </p:spPr>
        <p:txBody>
          <a:bodyPr wrap="square" rtlCol="0">
            <a:spAutoFit/>
          </a:bodyPr>
          <a:lstStyle/>
          <a:p>
            <a:pPr algn="r"/>
            <a:r>
              <a:rPr lang="en-AU" sz="1400" dirty="0">
                <a:solidFill>
                  <a:srgbClr val="00A160"/>
                </a:solidFill>
                <a:latin typeface="Verdana" panose="020B0604030504040204" pitchFamily="34" charset="0"/>
                <a:ea typeface="Verdana" panose="020B0604030504040204" pitchFamily="34" charset="0"/>
                <a:cs typeface="Verdana" panose="020B0604030504040204" pitchFamily="34" charset="0"/>
              </a:rPr>
              <a:t>navitas.com</a:t>
            </a:r>
          </a:p>
        </p:txBody>
      </p:sp>
      <p:grpSp>
        <p:nvGrpSpPr>
          <p:cNvPr id="8" name="Group 7"/>
          <p:cNvGrpSpPr/>
          <p:nvPr userDrawn="1"/>
        </p:nvGrpSpPr>
        <p:grpSpPr>
          <a:xfrm>
            <a:off x="150812" y="6015038"/>
            <a:ext cx="4254922" cy="700804"/>
            <a:chOff x="323523" y="6056524"/>
            <a:chExt cx="4254922" cy="700804"/>
          </a:xfrm>
        </p:grpSpPr>
        <p:sp>
          <p:nvSpPr>
            <p:cNvPr id="9" name="TextBox 8"/>
            <p:cNvSpPr txBox="1"/>
            <p:nvPr userDrawn="1"/>
          </p:nvSpPr>
          <p:spPr>
            <a:xfrm>
              <a:off x="1829484" y="6406926"/>
              <a:ext cx="2748961" cy="307777"/>
            </a:xfrm>
            <a:prstGeom prst="rect">
              <a:avLst/>
            </a:prstGeom>
            <a:noFill/>
          </p:spPr>
          <p:txBody>
            <a:bodyPr wrap="square" rtlCol="0">
              <a:spAutoFit/>
            </a:bodyPr>
            <a:lstStyle/>
            <a:p>
              <a:r>
                <a:rPr lang="en-AU" sz="1400" dirty="0">
                  <a:solidFill>
                    <a:srgbClr val="00A160"/>
                  </a:solidFill>
                  <a:latin typeface="Verdana" panose="020B0604030504040204" pitchFamily="34" charset="0"/>
                  <a:ea typeface="Verdana" panose="020B0604030504040204" pitchFamily="34" charset="0"/>
                  <a:cs typeface="Verdana" panose="020B0604030504040204" pitchFamily="34" charset="0"/>
                </a:rPr>
                <a:t>www.deakincollege.edu.au</a:t>
              </a:r>
            </a:p>
          </p:txBody>
        </p:sp>
        <p:pic>
          <p:nvPicPr>
            <p:cNvPr id="10" name="Picture 9"/>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323523" y="6056524"/>
              <a:ext cx="1595972" cy="700804"/>
            </a:xfrm>
            <a:prstGeom prst="rect">
              <a:avLst/>
            </a:prstGeom>
          </p:spPr>
        </p:pic>
      </p:grpSp>
    </p:spTree>
    <p:extLst>
      <p:ext uri="{BB962C8B-B14F-4D97-AF65-F5344CB8AC3E}">
        <p14:creationId xmlns:p14="http://schemas.microsoft.com/office/powerpoint/2010/main" val="1127068429"/>
      </p:ext>
    </p:extLst>
  </p:cSld>
  <p:clrMap bg1="lt1" tx1="dk1" bg2="lt2" tx2="dk2" accent1="accent1" accent2="accent2" accent3="accent3" accent4="accent4" accent5="accent5" accent6="accent6" hlink="hlink" folHlink="folHlink"/>
  <p:sldLayoutIdLst>
    <p:sldLayoutId id="2147483883" r:id="rId1"/>
    <p:sldLayoutId id="2147483884" r:id="rId2"/>
    <p:sldLayoutId id="2147483885" r:id="rId3"/>
    <p:sldLayoutId id="2147483886" r:id="rId4"/>
    <p:sldLayoutId id="2147483887" r:id="rId5"/>
    <p:sldLayoutId id="2147483888" r:id="rId6"/>
    <p:sldLayoutId id="2147483889" r:id="rId7"/>
    <p:sldLayoutId id="2147483890" r:id="rId8"/>
    <p:sldLayoutId id="2147483891" r:id="rId9"/>
    <p:sldLayoutId id="2147483892" r:id="rId10"/>
    <p:sldLayoutId id="2147483893"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6.png"/><Relationship Id="rId4" Type="http://schemas.openxmlformats.org/officeDocument/2006/relationships/package" Target="../embeddings/Microsoft_Word_Document1.docx"/></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hyperlink" Target="http://www.dreamstime.com/stock-images-funny-retro-van-image23446574"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hyperlink" Target="http://www.google.com.au/url?sa=i&amp;rct=j&amp;q=&amp;esrc=s&amp;source=images&amp;cd=&amp;cad=rja&amp;uact=8&amp;ved=0ahUKEwjMua2asJHKAhWCFZQKHYe2BvIQjRwIBw&amp;url=http://joquinassociates.com/&amp;psig=AFQjCNGk8KLXoIG6u7p-Kf4zf7_2TVDB9w&amp;ust=1452038713977677" TargetMode="External"/><Relationship Id="rId4" Type="http://schemas.openxmlformats.org/officeDocument/2006/relationships/image" Target="../media/image7.jpeg"/></Relationships>
</file>

<file path=ppt/slides/_rels/slide55.xml.rels><?xml version="1.0" encoding="UTF-8" standalone="yes"?>
<Relationships xmlns="http://schemas.openxmlformats.org/package/2006/relationships"><Relationship Id="rId3" Type="http://schemas.openxmlformats.org/officeDocument/2006/relationships/hyperlink" Target="http://www.dreamstime.com/stock-images-funny-retro-van-image23446574" TargetMode="External"/><Relationship Id="rId7"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hyperlink" Target="http://www.google.com.au/url?sa=i&amp;rct=j&amp;q=&amp;esrc=s&amp;source=images&amp;cd=&amp;cad=rja&amp;uact=8&amp;ved=0ahUKEwjMua2asJHKAhWCFZQKHYe2BvIQjRwIBw&amp;url=http://joquinassociates.com/&amp;psig=AFQjCNGk8KLXoIG6u7p-Kf4zf7_2TVDB9w&amp;ust=1452038713977677" TargetMode="External"/><Relationship Id="rId4" Type="http://schemas.openxmlformats.org/officeDocument/2006/relationships/image" Target="../media/image7.jpeg"/></Relationships>
</file>

<file path=ppt/slides/_rels/slide56.xml.rels><?xml version="1.0" encoding="UTF-8" standalone="yes"?>
<Relationships xmlns="http://schemas.openxmlformats.org/package/2006/relationships"><Relationship Id="rId8" Type="http://schemas.openxmlformats.org/officeDocument/2006/relationships/hyperlink" Target="http://www.google.com.au/url?sa=i&amp;rct=j&amp;q=&amp;esrc=s&amp;source=images&amp;cd=&amp;cad=rja&amp;uact=8&amp;ved=&amp;url=http://www.hirespixel.com/flowers/bunch-colored-tulips-flowers-beautiful-wallpapers&amp;psig=AFQjCNGUQmeSovynC1kcJ-EJVDjUM_Fxng&amp;ust=1452055002306093" TargetMode="External"/><Relationship Id="rId13" Type="http://schemas.microsoft.com/office/2007/relationships/hdphoto" Target="../media/hdphoto3.wdp"/><Relationship Id="rId18" Type="http://schemas.openxmlformats.org/officeDocument/2006/relationships/image" Target="../media/image15.jpeg"/><Relationship Id="rId3" Type="http://schemas.openxmlformats.org/officeDocument/2006/relationships/hyperlink" Target="http://www.google.com.au/url?sa=i&amp;rct=j&amp;q=&amp;esrc=s&amp;source=images&amp;cd=&amp;cad=rja&amp;uact=8&amp;ved=&amp;url=http://imgarcade.com/1/a-bunch-of-roses-in-a-basket/&amp;psig=AFQjCNGUQmeSovynC1kcJ-EJVDjUM_Fxng&amp;ust=1452055002306093" TargetMode="External"/><Relationship Id="rId7" Type="http://schemas.openxmlformats.org/officeDocument/2006/relationships/image" Target="../media/image11.jpeg"/><Relationship Id="rId12" Type="http://schemas.openxmlformats.org/officeDocument/2006/relationships/image" Target="../media/image13.png"/><Relationship Id="rId17" Type="http://schemas.openxmlformats.org/officeDocument/2006/relationships/hyperlink" Target="http://www.google.com.au/url?sa=i&amp;rct=j&amp;q=&amp;esrc=s&amp;source=images&amp;cd=&amp;cad=rja&amp;uact=8&amp;ved=0ahUKEwjMua2asJHKAhWCFZQKHYe2BvIQjRwIBw&amp;url=http://joquinassociates.com/&amp;psig=AFQjCNGk8KLXoIG6u7p-Kf4zf7_2TVDB9w&amp;ust=1452038713977677" TargetMode="External"/><Relationship Id="rId2" Type="http://schemas.openxmlformats.org/officeDocument/2006/relationships/notesSlide" Target="../notesSlides/notesSlide19.xml"/><Relationship Id="rId16" Type="http://schemas.microsoft.com/office/2007/relationships/hdphoto" Target="../media/hdphoto4.wdp"/><Relationship Id="rId1" Type="http://schemas.openxmlformats.org/officeDocument/2006/relationships/slideLayout" Target="../slideLayouts/slideLayout2.xml"/><Relationship Id="rId6" Type="http://schemas.openxmlformats.org/officeDocument/2006/relationships/hyperlink" Target="https://www.google.com.au/imgres?imgurl=http://www.blenheimproject.org/resources/Thank%20you%20flowers.jpg&amp;imgrefurl=http://www.blenheimproject.org/donations.php&amp;docid=5Oi9DliiWVVZEM&amp;tbnid=42ju8de44YA6oM:&amp;w=200&amp;h=200&amp;ved=0ahUKEwiIz9vG7JHKAhXLm5QKHeVNCwgQxiAIBjAE&amp;iact=c&amp;ictx=1" TargetMode="External"/><Relationship Id="rId11" Type="http://schemas.openxmlformats.org/officeDocument/2006/relationships/hyperlink" Target="http://www.google.com.au/url?sa=i&amp;rct=j&amp;q=&amp;esrc=s&amp;source=images&amp;cd=&amp;cad=rja&amp;uact=8&amp;ved=0ahUKEwjZx8_G7JHKAhWIm5QKHeq9BLAQjRwIBw&amp;url=http://www.yes-roses.com/flower-blog/difference-sheafs-and-bouquets/&amp;psig=AFQjCNGUQmeSovynC1kcJ-EJVDjUM_Fxng&amp;ust=1452055002306093" TargetMode="External"/><Relationship Id="rId5" Type="http://schemas.microsoft.com/office/2007/relationships/hdphoto" Target="../media/hdphoto1.wdp"/><Relationship Id="rId15" Type="http://schemas.openxmlformats.org/officeDocument/2006/relationships/image" Target="../media/image14.png"/><Relationship Id="rId10" Type="http://schemas.microsoft.com/office/2007/relationships/hdphoto" Target="../media/hdphoto2.wdp"/><Relationship Id="rId4" Type="http://schemas.openxmlformats.org/officeDocument/2006/relationships/image" Target="../media/image10.png"/><Relationship Id="rId9" Type="http://schemas.openxmlformats.org/officeDocument/2006/relationships/image" Target="../media/image12.png"/><Relationship Id="rId14" Type="http://schemas.openxmlformats.org/officeDocument/2006/relationships/hyperlink" Target="http://www.dreamstime.com/stock-images-funny-retro-van-image23446574" TargetMode="Externa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78523" y="1098390"/>
            <a:ext cx="10318419" cy="3749393"/>
          </a:xfrm>
        </p:spPr>
        <p:txBody>
          <a:bodyPr>
            <a:normAutofit/>
          </a:bodyPr>
          <a:lstStyle/>
          <a:p>
            <a:pPr algn="ctr"/>
            <a:r>
              <a:rPr lang="en-AU" sz="5300" b="0" dirty="0">
                <a:solidFill>
                  <a:srgbClr val="000000"/>
                </a:solidFill>
                <a:latin typeface="Arial"/>
                <a:cs typeface="Arial"/>
              </a:rPr>
              <a:t>FNDB020</a:t>
            </a:r>
            <a:r>
              <a:rPr lang="en-US" dirty="0">
                <a:latin typeface="+mj-ea"/>
                <a:cs typeface="+mj-ea"/>
              </a:rPr>
              <a:t/>
            </a:r>
            <a:br>
              <a:rPr lang="en-US" dirty="0">
                <a:latin typeface="+mj-ea"/>
                <a:cs typeface="+mj-ea"/>
              </a:rPr>
            </a:br>
            <a:r>
              <a:rPr lang="en-AU" sz="6400" b="0" dirty="0">
                <a:solidFill>
                  <a:srgbClr val="000000"/>
                </a:solidFill>
                <a:latin typeface="Arial"/>
                <a:cs typeface="Arial"/>
              </a:rPr>
              <a:t>How to record business transactions</a:t>
            </a:r>
            <a:r>
              <a:rPr lang="en-US" dirty="0">
                <a:latin typeface="+mj-ea"/>
                <a:cs typeface="+mj-ea"/>
              </a:rPr>
              <a:t/>
            </a:r>
            <a:br>
              <a:rPr lang="en-US" dirty="0">
                <a:latin typeface="+mj-ea"/>
                <a:cs typeface="+mj-ea"/>
              </a:rPr>
            </a:br>
            <a:endParaRPr lang="en-AU" sz="6400" dirty="0">
              <a:latin typeface="Arial"/>
              <a:cs typeface="Arial"/>
            </a:endParaRPr>
          </a:p>
        </p:txBody>
      </p:sp>
      <p:sp>
        <p:nvSpPr>
          <p:cNvPr id="3" name="Subtitle 2"/>
          <p:cNvSpPr>
            <a:spLocks noGrp="1"/>
          </p:cNvSpPr>
          <p:nvPr>
            <p:ph type="subTitle" idx="1"/>
          </p:nvPr>
        </p:nvSpPr>
        <p:spPr>
          <a:xfrm>
            <a:off x="704850" y="4057650"/>
            <a:ext cx="10892980" cy="1909471"/>
          </a:xfrm>
        </p:spPr>
        <p:txBody>
          <a:bodyPr>
            <a:noAutofit/>
          </a:bodyPr>
          <a:lstStyle/>
          <a:p>
            <a:pPr algn="ctr"/>
            <a:r>
              <a:rPr lang="en-AU" sz="4400" dirty="0">
                <a:latin typeface="Arial"/>
                <a:cs typeface="Arial"/>
              </a:rPr>
              <a:t> Lecture 2</a:t>
            </a:r>
            <a:endParaRPr lang="en-US"/>
          </a:p>
        </p:txBody>
      </p:sp>
    </p:spTree>
    <p:extLst>
      <p:ext uri="{BB962C8B-B14F-4D97-AF65-F5344CB8AC3E}">
        <p14:creationId xmlns:p14="http://schemas.microsoft.com/office/powerpoint/2010/main" val="17807137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03512" y="274638"/>
            <a:ext cx="8856984" cy="868362"/>
          </a:xfrm>
        </p:spPr>
        <p:txBody>
          <a:bodyPr/>
          <a:lstStyle/>
          <a:p>
            <a:pPr algn="ctr">
              <a:defRPr/>
            </a:pPr>
            <a:r>
              <a:rPr lang="en-US" sz="4000" dirty="0">
                <a:solidFill>
                  <a:schemeClr val="bg2">
                    <a:lumMod val="25000"/>
                  </a:schemeClr>
                </a:solidFill>
              </a:rPr>
              <a:t>Accounting Period Assumption</a:t>
            </a:r>
          </a:p>
        </p:txBody>
      </p:sp>
      <p:sp>
        <p:nvSpPr>
          <p:cNvPr id="19459" name="Content Placeholder 2"/>
          <p:cNvSpPr>
            <a:spLocks noGrp="1"/>
          </p:cNvSpPr>
          <p:nvPr>
            <p:ph idx="1"/>
          </p:nvPr>
        </p:nvSpPr>
        <p:spPr>
          <a:xfrm>
            <a:off x="1703389" y="1341438"/>
            <a:ext cx="8785225" cy="4824412"/>
          </a:xfrm>
        </p:spPr>
        <p:txBody>
          <a:bodyPr/>
          <a:lstStyle/>
          <a:p>
            <a:r>
              <a:rPr lang="en-US" dirty="0">
                <a:latin typeface="Lucida Sans Unicode" charset="0"/>
              </a:rPr>
              <a:t>The life of the business has to be divided into time periods.</a:t>
            </a:r>
          </a:p>
          <a:p>
            <a:endParaRPr lang="en-US" dirty="0">
              <a:latin typeface="Lucida Sans Unicode" charset="0"/>
            </a:endParaRPr>
          </a:p>
          <a:p>
            <a:r>
              <a:rPr lang="en-US" dirty="0">
                <a:latin typeface="Lucida Sans Unicode" charset="0"/>
              </a:rPr>
              <a:t>The time period could be 3 months, 6 months, 12 months etc.</a:t>
            </a:r>
          </a:p>
          <a:p>
            <a:endParaRPr lang="en-US" dirty="0">
              <a:latin typeface="Lucida Sans Unicode" charset="0"/>
            </a:endParaRPr>
          </a:p>
          <a:p>
            <a:r>
              <a:rPr lang="en-US" dirty="0">
                <a:latin typeface="Lucida Sans Unicode" charset="0"/>
              </a:rPr>
              <a:t>Usually 12 months (1 year)</a:t>
            </a:r>
          </a:p>
        </p:txBody>
      </p:sp>
      <p:sp>
        <p:nvSpPr>
          <p:cNvPr id="19460" name="Slide Number Placeholder 2"/>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700">
                <a:solidFill>
                  <a:schemeClr val="tx1"/>
                </a:solidFill>
                <a:latin typeface="Lucida Sans Unicode" charset="0"/>
                <a:ea typeface="ＭＳ Ｐゴシック" charset="0"/>
              </a:defRPr>
            </a:lvl1pPr>
            <a:lvl2pPr marL="742950" indent="-285750">
              <a:defRPr sz="2300">
                <a:solidFill>
                  <a:schemeClr val="tx1"/>
                </a:solidFill>
                <a:latin typeface="Lucida Sans Unicode" charset="0"/>
                <a:ea typeface="ＭＳ Ｐゴシック" charset="0"/>
              </a:defRPr>
            </a:lvl2pPr>
            <a:lvl3pPr marL="1143000">
              <a:defRPr sz="2100">
                <a:solidFill>
                  <a:schemeClr val="tx1"/>
                </a:solidFill>
                <a:latin typeface="Lucida Sans Unicode" charset="0"/>
                <a:ea typeface="ＭＳ Ｐゴシック" charset="0"/>
              </a:defRPr>
            </a:lvl3pPr>
            <a:lvl4pPr marL="1600200">
              <a:defRPr sz="1900">
                <a:solidFill>
                  <a:schemeClr val="tx1"/>
                </a:solidFill>
                <a:latin typeface="Lucida Sans Unicode" charset="0"/>
                <a:ea typeface="ＭＳ Ｐゴシック" charset="0"/>
              </a:defRPr>
            </a:lvl4pPr>
            <a:lvl5pPr marL="2057400">
              <a:defRPr>
                <a:solidFill>
                  <a:schemeClr val="tx1"/>
                </a:solidFill>
                <a:latin typeface="Lucida Sans Unicode" charset="0"/>
                <a:ea typeface="ＭＳ Ｐゴシック" charset="0"/>
              </a:defRPr>
            </a:lvl5pPr>
            <a:lvl6pPr marL="2514600" eaLnBrk="0" fontAlgn="base" hangingPunct="0">
              <a:spcAft>
                <a:spcPct val="0"/>
              </a:spcAft>
              <a:buClr>
                <a:schemeClr val="accent2"/>
              </a:buClr>
              <a:buFont typeface="Wingdings 2" charset="0"/>
              <a:buChar char=""/>
              <a:defRPr>
                <a:solidFill>
                  <a:schemeClr val="tx1"/>
                </a:solidFill>
                <a:latin typeface="Lucida Sans Unicode" charset="0"/>
                <a:ea typeface="ＭＳ Ｐゴシック" charset="0"/>
              </a:defRPr>
            </a:lvl6pPr>
            <a:lvl7pPr marL="2971800" eaLnBrk="0" fontAlgn="base" hangingPunct="0">
              <a:spcAft>
                <a:spcPct val="0"/>
              </a:spcAft>
              <a:buClr>
                <a:schemeClr val="accent2"/>
              </a:buClr>
              <a:buFont typeface="Wingdings 2" charset="0"/>
              <a:buChar char=""/>
              <a:defRPr>
                <a:solidFill>
                  <a:schemeClr val="tx1"/>
                </a:solidFill>
                <a:latin typeface="Lucida Sans Unicode" charset="0"/>
                <a:ea typeface="ＭＳ Ｐゴシック" charset="0"/>
              </a:defRPr>
            </a:lvl7pPr>
            <a:lvl8pPr marL="3429000" eaLnBrk="0" fontAlgn="base" hangingPunct="0">
              <a:spcAft>
                <a:spcPct val="0"/>
              </a:spcAft>
              <a:buClr>
                <a:schemeClr val="accent2"/>
              </a:buClr>
              <a:buFont typeface="Wingdings 2" charset="0"/>
              <a:buChar char=""/>
              <a:defRPr>
                <a:solidFill>
                  <a:schemeClr val="tx1"/>
                </a:solidFill>
                <a:latin typeface="Lucida Sans Unicode" charset="0"/>
                <a:ea typeface="ＭＳ Ｐゴシック" charset="0"/>
              </a:defRPr>
            </a:lvl8pPr>
            <a:lvl9pPr marL="3886200" eaLnBrk="0" fontAlgn="base" hangingPunct="0">
              <a:spcAft>
                <a:spcPct val="0"/>
              </a:spcAft>
              <a:buClr>
                <a:schemeClr val="accent2"/>
              </a:buClr>
              <a:buFont typeface="Wingdings 2" charset="0"/>
              <a:buChar char=""/>
              <a:defRPr>
                <a:solidFill>
                  <a:schemeClr val="tx1"/>
                </a:solidFill>
                <a:latin typeface="Lucida Sans Unicode" charset="0"/>
                <a:ea typeface="ＭＳ Ｐゴシック" charset="0"/>
              </a:defRPr>
            </a:lvl9pPr>
          </a:lstStyle>
          <a:p>
            <a:fld id="{F2BE3FAD-E8F7-8543-BCE0-0FB73F16E363}" type="slidenum">
              <a:rPr lang="en-AU" sz="1000">
                <a:latin typeface="Arial" charset="0"/>
              </a:rPr>
              <a:pPr/>
              <a:t>10</a:t>
            </a:fld>
            <a:endParaRPr lang="en-AU" sz="1000">
              <a:latin typeface="Arial" charset="0"/>
            </a:endParaRPr>
          </a:p>
        </p:txBody>
      </p:sp>
    </p:spTree>
    <p:extLst>
      <p:ext uri="{BB962C8B-B14F-4D97-AF65-F5344CB8AC3E}">
        <p14:creationId xmlns:p14="http://schemas.microsoft.com/office/powerpoint/2010/main" val="14814790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03512" y="116632"/>
            <a:ext cx="8856984" cy="1080120"/>
          </a:xfrm>
        </p:spPr>
        <p:txBody>
          <a:bodyPr/>
          <a:lstStyle/>
          <a:p>
            <a:pPr algn="ctr">
              <a:defRPr/>
            </a:pPr>
            <a:r>
              <a:rPr lang="en-US" sz="4000" dirty="0">
                <a:solidFill>
                  <a:schemeClr val="bg2">
                    <a:lumMod val="25000"/>
                  </a:schemeClr>
                </a:solidFill>
              </a:rPr>
              <a:t>Matching Principle</a:t>
            </a:r>
          </a:p>
        </p:txBody>
      </p:sp>
      <p:sp>
        <p:nvSpPr>
          <p:cNvPr id="3" name="Content Placeholder 2"/>
          <p:cNvSpPr>
            <a:spLocks noGrp="1"/>
          </p:cNvSpPr>
          <p:nvPr>
            <p:ph idx="1"/>
          </p:nvPr>
        </p:nvSpPr>
        <p:spPr>
          <a:xfrm>
            <a:off x="1631951" y="1125538"/>
            <a:ext cx="8785225" cy="4881562"/>
          </a:xfrm>
        </p:spPr>
        <p:txBody>
          <a:bodyPr>
            <a:normAutofit/>
          </a:bodyPr>
          <a:lstStyle/>
          <a:p>
            <a:r>
              <a:rPr lang="en-US" dirty="0">
                <a:latin typeface="Lucida Sans Unicode" charset="0"/>
              </a:rPr>
              <a:t>Revenues and expenses of one particular accounting period should be matched against each other to accurately calculate net profit or net loss.</a:t>
            </a:r>
          </a:p>
          <a:p>
            <a:pPr>
              <a:buFont typeface="Wingdings 3" charset="0"/>
              <a:buNone/>
            </a:pPr>
            <a:endParaRPr lang="en-US" dirty="0">
              <a:latin typeface="Lucida Sans Unicode" charset="0"/>
            </a:endParaRPr>
          </a:p>
          <a:p>
            <a:r>
              <a:rPr lang="en-US" dirty="0">
                <a:latin typeface="Lucida Sans Unicode" charset="0"/>
              </a:rPr>
              <a:t>When you record revenue, you should also record at the same time any expenses directly related to the revenue.</a:t>
            </a:r>
          </a:p>
        </p:txBody>
      </p:sp>
      <p:sp>
        <p:nvSpPr>
          <p:cNvPr id="20484" name="Slide Number Placeholder 3"/>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700">
                <a:solidFill>
                  <a:schemeClr val="tx1"/>
                </a:solidFill>
                <a:latin typeface="Lucida Sans Unicode" charset="0"/>
                <a:ea typeface="ＭＳ Ｐゴシック" charset="0"/>
              </a:defRPr>
            </a:lvl1pPr>
            <a:lvl2pPr marL="742950" indent="-285750">
              <a:defRPr sz="2300">
                <a:solidFill>
                  <a:schemeClr val="tx1"/>
                </a:solidFill>
                <a:latin typeface="Lucida Sans Unicode" charset="0"/>
                <a:ea typeface="ＭＳ Ｐゴシック" charset="0"/>
              </a:defRPr>
            </a:lvl2pPr>
            <a:lvl3pPr marL="1143000">
              <a:defRPr sz="2100">
                <a:solidFill>
                  <a:schemeClr val="tx1"/>
                </a:solidFill>
                <a:latin typeface="Lucida Sans Unicode" charset="0"/>
                <a:ea typeface="ＭＳ Ｐゴシック" charset="0"/>
              </a:defRPr>
            </a:lvl3pPr>
            <a:lvl4pPr marL="1600200">
              <a:defRPr sz="1900">
                <a:solidFill>
                  <a:schemeClr val="tx1"/>
                </a:solidFill>
                <a:latin typeface="Lucida Sans Unicode" charset="0"/>
                <a:ea typeface="ＭＳ Ｐゴシック" charset="0"/>
              </a:defRPr>
            </a:lvl4pPr>
            <a:lvl5pPr marL="2057400">
              <a:defRPr>
                <a:solidFill>
                  <a:schemeClr val="tx1"/>
                </a:solidFill>
                <a:latin typeface="Lucida Sans Unicode" charset="0"/>
                <a:ea typeface="ＭＳ Ｐゴシック" charset="0"/>
              </a:defRPr>
            </a:lvl5pPr>
            <a:lvl6pPr marL="2514600" eaLnBrk="0" fontAlgn="base" hangingPunct="0">
              <a:spcAft>
                <a:spcPct val="0"/>
              </a:spcAft>
              <a:buClr>
                <a:schemeClr val="accent2"/>
              </a:buClr>
              <a:buFont typeface="Wingdings 2" charset="0"/>
              <a:buChar char=""/>
              <a:defRPr>
                <a:solidFill>
                  <a:schemeClr val="tx1"/>
                </a:solidFill>
                <a:latin typeface="Lucida Sans Unicode" charset="0"/>
                <a:ea typeface="ＭＳ Ｐゴシック" charset="0"/>
              </a:defRPr>
            </a:lvl6pPr>
            <a:lvl7pPr marL="2971800" eaLnBrk="0" fontAlgn="base" hangingPunct="0">
              <a:spcAft>
                <a:spcPct val="0"/>
              </a:spcAft>
              <a:buClr>
                <a:schemeClr val="accent2"/>
              </a:buClr>
              <a:buFont typeface="Wingdings 2" charset="0"/>
              <a:buChar char=""/>
              <a:defRPr>
                <a:solidFill>
                  <a:schemeClr val="tx1"/>
                </a:solidFill>
                <a:latin typeface="Lucida Sans Unicode" charset="0"/>
                <a:ea typeface="ＭＳ Ｐゴシック" charset="0"/>
              </a:defRPr>
            </a:lvl7pPr>
            <a:lvl8pPr marL="3429000" eaLnBrk="0" fontAlgn="base" hangingPunct="0">
              <a:spcAft>
                <a:spcPct val="0"/>
              </a:spcAft>
              <a:buClr>
                <a:schemeClr val="accent2"/>
              </a:buClr>
              <a:buFont typeface="Wingdings 2" charset="0"/>
              <a:buChar char=""/>
              <a:defRPr>
                <a:solidFill>
                  <a:schemeClr val="tx1"/>
                </a:solidFill>
                <a:latin typeface="Lucida Sans Unicode" charset="0"/>
                <a:ea typeface="ＭＳ Ｐゴシック" charset="0"/>
              </a:defRPr>
            </a:lvl8pPr>
            <a:lvl9pPr marL="3886200" eaLnBrk="0" fontAlgn="base" hangingPunct="0">
              <a:spcAft>
                <a:spcPct val="0"/>
              </a:spcAft>
              <a:buClr>
                <a:schemeClr val="accent2"/>
              </a:buClr>
              <a:buFont typeface="Wingdings 2" charset="0"/>
              <a:buChar char=""/>
              <a:defRPr>
                <a:solidFill>
                  <a:schemeClr val="tx1"/>
                </a:solidFill>
                <a:latin typeface="Lucida Sans Unicode" charset="0"/>
                <a:ea typeface="ＭＳ Ｐゴシック" charset="0"/>
              </a:defRPr>
            </a:lvl9pPr>
          </a:lstStyle>
          <a:p>
            <a:fld id="{32FC1BA8-812A-4E4C-96D3-328B150329F3}" type="slidenum">
              <a:rPr lang="en-AU" sz="1000">
                <a:latin typeface="Arial" charset="0"/>
              </a:rPr>
              <a:pPr/>
              <a:t>11</a:t>
            </a:fld>
            <a:endParaRPr lang="en-AU" sz="1000">
              <a:latin typeface="Arial" charset="0"/>
            </a:endParaRPr>
          </a:p>
        </p:txBody>
      </p:sp>
    </p:spTree>
    <p:extLst>
      <p:ext uri="{BB962C8B-B14F-4D97-AF65-F5344CB8AC3E}">
        <p14:creationId xmlns:p14="http://schemas.microsoft.com/office/powerpoint/2010/main" val="12933429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152718"/>
            <a:ext cx="8511480" cy="756002"/>
          </a:xfrm>
        </p:spPr>
        <p:txBody>
          <a:bodyPr/>
          <a:lstStyle/>
          <a:p>
            <a:pPr algn="ctr">
              <a:defRPr/>
            </a:pPr>
            <a:r>
              <a:rPr lang="en-US" sz="4000" dirty="0">
                <a:solidFill>
                  <a:schemeClr val="bg2">
                    <a:lumMod val="25000"/>
                  </a:schemeClr>
                </a:solidFill>
              </a:rPr>
              <a:t>Accrual Accounting Principle </a:t>
            </a:r>
          </a:p>
        </p:txBody>
      </p:sp>
      <p:sp>
        <p:nvSpPr>
          <p:cNvPr id="25603" name="Content Placeholder 2"/>
          <p:cNvSpPr>
            <a:spLocks noGrp="1"/>
          </p:cNvSpPr>
          <p:nvPr>
            <p:ph idx="1"/>
          </p:nvPr>
        </p:nvSpPr>
        <p:spPr>
          <a:xfrm>
            <a:off x="1774825" y="1196976"/>
            <a:ext cx="8713788" cy="4810125"/>
          </a:xfrm>
        </p:spPr>
        <p:txBody>
          <a:bodyPr/>
          <a:lstStyle/>
          <a:p>
            <a:pPr marL="107950" indent="0">
              <a:buNone/>
              <a:defRPr/>
            </a:pPr>
            <a:r>
              <a:rPr lang="en-US" altLang="en-US" dirty="0"/>
              <a:t>For a particular time period business transactions are recorded when they occur and not when the related cash payments are received or made.</a:t>
            </a:r>
          </a:p>
          <a:p>
            <a:pPr marL="107950" indent="0">
              <a:buNone/>
              <a:defRPr/>
            </a:pPr>
            <a:endParaRPr lang="en-US" altLang="en-US" dirty="0"/>
          </a:p>
          <a:p>
            <a:pPr marL="109728" indent="0">
              <a:buNone/>
              <a:defRPr/>
            </a:pPr>
            <a:r>
              <a:rPr lang="en-US" sz="2600" b="1" dirty="0"/>
              <a:t> </a:t>
            </a:r>
            <a:endParaRPr lang="en-AU" sz="2600" b="1" dirty="0"/>
          </a:p>
          <a:p>
            <a:pPr marL="107950" indent="0" algn="just">
              <a:buNone/>
              <a:defRPr/>
            </a:pPr>
            <a:endParaRPr lang="en-US" altLang="en-US" b="1" dirty="0"/>
          </a:p>
        </p:txBody>
      </p:sp>
      <p:sp>
        <p:nvSpPr>
          <p:cNvPr id="21508" name="Slide Number Placeholder 2"/>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700">
                <a:solidFill>
                  <a:schemeClr val="tx1"/>
                </a:solidFill>
                <a:latin typeface="Lucida Sans Unicode" charset="0"/>
                <a:ea typeface="ＭＳ Ｐゴシック" charset="0"/>
              </a:defRPr>
            </a:lvl1pPr>
            <a:lvl2pPr marL="742950" indent="-285750">
              <a:defRPr sz="2300">
                <a:solidFill>
                  <a:schemeClr val="tx1"/>
                </a:solidFill>
                <a:latin typeface="Lucida Sans Unicode" charset="0"/>
                <a:ea typeface="ＭＳ Ｐゴシック" charset="0"/>
              </a:defRPr>
            </a:lvl2pPr>
            <a:lvl3pPr marL="1143000">
              <a:defRPr sz="2100">
                <a:solidFill>
                  <a:schemeClr val="tx1"/>
                </a:solidFill>
                <a:latin typeface="Lucida Sans Unicode" charset="0"/>
                <a:ea typeface="ＭＳ Ｐゴシック" charset="0"/>
              </a:defRPr>
            </a:lvl3pPr>
            <a:lvl4pPr marL="1600200">
              <a:defRPr sz="1900">
                <a:solidFill>
                  <a:schemeClr val="tx1"/>
                </a:solidFill>
                <a:latin typeface="Lucida Sans Unicode" charset="0"/>
                <a:ea typeface="ＭＳ Ｐゴシック" charset="0"/>
              </a:defRPr>
            </a:lvl4pPr>
            <a:lvl5pPr marL="2057400">
              <a:defRPr>
                <a:solidFill>
                  <a:schemeClr val="tx1"/>
                </a:solidFill>
                <a:latin typeface="Lucida Sans Unicode" charset="0"/>
                <a:ea typeface="ＭＳ Ｐゴシック" charset="0"/>
              </a:defRPr>
            </a:lvl5pPr>
            <a:lvl6pPr marL="2514600" eaLnBrk="0" fontAlgn="base" hangingPunct="0">
              <a:spcAft>
                <a:spcPct val="0"/>
              </a:spcAft>
              <a:buClr>
                <a:schemeClr val="accent2"/>
              </a:buClr>
              <a:buFont typeface="Wingdings 2" charset="0"/>
              <a:buChar char=""/>
              <a:defRPr>
                <a:solidFill>
                  <a:schemeClr val="tx1"/>
                </a:solidFill>
                <a:latin typeface="Lucida Sans Unicode" charset="0"/>
                <a:ea typeface="ＭＳ Ｐゴシック" charset="0"/>
              </a:defRPr>
            </a:lvl6pPr>
            <a:lvl7pPr marL="2971800" eaLnBrk="0" fontAlgn="base" hangingPunct="0">
              <a:spcAft>
                <a:spcPct val="0"/>
              </a:spcAft>
              <a:buClr>
                <a:schemeClr val="accent2"/>
              </a:buClr>
              <a:buFont typeface="Wingdings 2" charset="0"/>
              <a:buChar char=""/>
              <a:defRPr>
                <a:solidFill>
                  <a:schemeClr val="tx1"/>
                </a:solidFill>
                <a:latin typeface="Lucida Sans Unicode" charset="0"/>
                <a:ea typeface="ＭＳ Ｐゴシック" charset="0"/>
              </a:defRPr>
            </a:lvl7pPr>
            <a:lvl8pPr marL="3429000" eaLnBrk="0" fontAlgn="base" hangingPunct="0">
              <a:spcAft>
                <a:spcPct val="0"/>
              </a:spcAft>
              <a:buClr>
                <a:schemeClr val="accent2"/>
              </a:buClr>
              <a:buFont typeface="Wingdings 2" charset="0"/>
              <a:buChar char=""/>
              <a:defRPr>
                <a:solidFill>
                  <a:schemeClr val="tx1"/>
                </a:solidFill>
                <a:latin typeface="Lucida Sans Unicode" charset="0"/>
                <a:ea typeface="ＭＳ Ｐゴシック" charset="0"/>
              </a:defRPr>
            </a:lvl8pPr>
            <a:lvl9pPr marL="3886200" eaLnBrk="0" fontAlgn="base" hangingPunct="0">
              <a:spcAft>
                <a:spcPct val="0"/>
              </a:spcAft>
              <a:buClr>
                <a:schemeClr val="accent2"/>
              </a:buClr>
              <a:buFont typeface="Wingdings 2" charset="0"/>
              <a:buChar char=""/>
              <a:defRPr>
                <a:solidFill>
                  <a:schemeClr val="tx1"/>
                </a:solidFill>
                <a:latin typeface="Lucida Sans Unicode" charset="0"/>
                <a:ea typeface="ＭＳ Ｐゴシック" charset="0"/>
              </a:defRPr>
            </a:lvl9pPr>
          </a:lstStyle>
          <a:p>
            <a:fld id="{CF0A5A77-6B80-1E42-A59C-8F053634DBA3}" type="slidenum">
              <a:rPr lang="en-AU" sz="1000">
                <a:latin typeface="Arial" charset="0"/>
              </a:rPr>
              <a:pPr/>
              <a:t>12</a:t>
            </a:fld>
            <a:endParaRPr lang="en-AU" sz="1000">
              <a:latin typeface="Arial" charset="0"/>
            </a:endParaRPr>
          </a:p>
        </p:txBody>
      </p:sp>
    </p:spTree>
    <p:extLst>
      <p:ext uri="{BB962C8B-B14F-4D97-AF65-F5344CB8AC3E}">
        <p14:creationId xmlns:p14="http://schemas.microsoft.com/office/powerpoint/2010/main" val="3859731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a:xfrm>
            <a:off x="1981200" y="274638"/>
            <a:ext cx="8229600" cy="1066130"/>
          </a:xfrm>
        </p:spPr>
        <p:txBody>
          <a:bodyPr/>
          <a:lstStyle/>
          <a:p>
            <a:pPr algn="ctr" eaLnBrk="1" hangingPunct="1">
              <a:defRPr/>
            </a:pPr>
            <a:r>
              <a:rPr lang="en-US" sz="4400" dirty="0">
                <a:solidFill>
                  <a:schemeClr val="bg2">
                    <a:lumMod val="25000"/>
                  </a:schemeClr>
                </a:solidFill>
              </a:rPr>
              <a:t>Accrual Accounting</a:t>
            </a:r>
          </a:p>
        </p:txBody>
      </p:sp>
      <p:sp>
        <p:nvSpPr>
          <p:cNvPr id="28676" name="Rectangle 3"/>
          <p:cNvSpPr>
            <a:spLocks noGrp="1" noChangeArrowheads="1"/>
          </p:cNvSpPr>
          <p:nvPr>
            <p:ph idx="1"/>
          </p:nvPr>
        </p:nvSpPr>
        <p:spPr>
          <a:xfrm>
            <a:off x="1992313" y="1341438"/>
            <a:ext cx="8496300" cy="4762500"/>
          </a:xfrm>
        </p:spPr>
        <p:txBody>
          <a:bodyPr/>
          <a:lstStyle/>
          <a:p>
            <a:pPr marL="109537" indent="0">
              <a:buNone/>
              <a:defRPr/>
            </a:pPr>
            <a:r>
              <a:rPr lang="en-US" b="1" dirty="0">
                <a:solidFill>
                  <a:srgbClr val="C00000"/>
                </a:solidFill>
              </a:rPr>
              <a:t>Why the need for accrual accounting?</a:t>
            </a:r>
          </a:p>
          <a:p>
            <a:pPr marL="109537" indent="0">
              <a:buNone/>
              <a:defRPr/>
            </a:pPr>
            <a:endParaRPr lang="en-US" sz="1600" dirty="0"/>
          </a:p>
          <a:p>
            <a:pPr lvl="2" eaLnBrk="1" hangingPunct="1">
              <a:buFont typeface="Wingdings 2" pitchFamily="18" charset="2"/>
              <a:buChar char=""/>
              <a:defRPr/>
            </a:pPr>
            <a:r>
              <a:rPr lang="en-US" sz="3600" b="1" dirty="0">
                <a:solidFill>
                  <a:srgbClr val="0033CC"/>
                </a:solidFill>
              </a:rPr>
              <a:t>Going Concern</a:t>
            </a:r>
          </a:p>
          <a:p>
            <a:pPr lvl="2" eaLnBrk="1" hangingPunct="1">
              <a:buFont typeface="Wingdings 2" pitchFamily="18" charset="2"/>
              <a:buChar char=""/>
              <a:defRPr/>
            </a:pPr>
            <a:endParaRPr lang="en-US" b="1" dirty="0">
              <a:solidFill>
                <a:srgbClr val="0070C0"/>
              </a:solidFill>
              <a:ea typeface="+mn-ea"/>
            </a:endParaRPr>
          </a:p>
          <a:p>
            <a:pPr lvl="2" eaLnBrk="1" hangingPunct="1">
              <a:buFont typeface="Wingdings 2" pitchFamily="18" charset="2"/>
              <a:buChar char=""/>
              <a:defRPr/>
            </a:pPr>
            <a:r>
              <a:rPr lang="en-US" sz="3600" b="1" dirty="0">
                <a:solidFill>
                  <a:srgbClr val="0033CC"/>
                </a:solidFill>
              </a:rPr>
              <a:t>Accounting Period Assumption</a:t>
            </a:r>
          </a:p>
          <a:p>
            <a:pPr lvl="2" eaLnBrk="1" hangingPunct="1">
              <a:buFontTx/>
              <a:buNone/>
              <a:defRPr/>
            </a:pPr>
            <a:r>
              <a:rPr lang="en-US" b="1" dirty="0">
                <a:ea typeface="+mn-ea"/>
              </a:rPr>
              <a:t>   </a:t>
            </a:r>
            <a:endParaRPr lang="en-US" dirty="0">
              <a:ea typeface="+mn-ea"/>
            </a:endParaRPr>
          </a:p>
          <a:p>
            <a:pPr lvl="2" eaLnBrk="1" hangingPunct="1">
              <a:buFont typeface="Wingdings 2" pitchFamily="18" charset="2"/>
              <a:buChar char=""/>
              <a:defRPr/>
            </a:pPr>
            <a:r>
              <a:rPr lang="en-US" sz="3600" b="1" dirty="0">
                <a:solidFill>
                  <a:srgbClr val="0033CC"/>
                </a:solidFill>
              </a:rPr>
              <a:t>Matching Principle</a:t>
            </a:r>
          </a:p>
          <a:p>
            <a:pPr eaLnBrk="1" hangingPunct="1">
              <a:buFont typeface="Wingdings" pitchFamily="2" charset="2"/>
              <a:buNone/>
              <a:defRPr/>
            </a:pPr>
            <a:r>
              <a:rPr lang="en-US" sz="2400" dirty="0"/>
              <a:t>        </a:t>
            </a:r>
          </a:p>
          <a:p>
            <a:pPr lvl="2" eaLnBrk="1" hangingPunct="1">
              <a:buFont typeface="Wingdings 2" pitchFamily="18" charset="2"/>
              <a:buChar char=""/>
              <a:defRPr/>
            </a:pPr>
            <a:endParaRPr lang="en-US" dirty="0">
              <a:solidFill>
                <a:schemeClr val="bg1"/>
              </a:solidFill>
              <a:ea typeface="+mn-ea"/>
            </a:endParaRPr>
          </a:p>
          <a:p>
            <a:pPr eaLnBrk="1" hangingPunct="1">
              <a:buFont typeface="Wingdings 3" pitchFamily="18" charset="2"/>
              <a:buChar char=""/>
              <a:defRPr/>
            </a:pPr>
            <a:endParaRPr lang="en-US" sz="2400" dirty="0"/>
          </a:p>
        </p:txBody>
      </p:sp>
      <p:sp>
        <p:nvSpPr>
          <p:cNvPr id="22532" name="Slide Number Placeholder 1"/>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700">
                <a:solidFill>
                  <a:schemeClr val="tx1"/>
                </a:solidFill>
                <a:latin typeface="Lucida Sans Unicode" charset="0"/>
                <a:ea typeface="ＭＳ Ｐゴシック" charset="0"/>
              </a:defRPr>
            </a:lvl1pPr>
            <a:lvl2pPr marL="742950" indent="-285750">
              <a:defRPr sz="2300">
                <a:solidFill>
                  <a:schemeClr val="tx1"/>
                </a:solidFill>
                <a:latin typeface="Lucida Sans Unicode" charset="0"/>
                <a:ea typeface="ＭＳ Ｐゴシック" charset="0"/>
              </a:defRPr>
            </a:lvl2pPr>
            <a:lvl3pPr marL="1143000">
              <a:defRPr sz="2100">
                <a:solidFill>
                  <a:schemeClr val="tx1"/>
                </a:solidFill>
                <a:latin typeface="Lucida Sans Unicode" charset="0"/>
                <a:ea typeface="ＭＳ Ｐゴシック" charset="0"/>
              </a:defRPr>
            </a:lvl3pPr>
            <a:lvl4pPr marL="1600200">
              <a:defRPr sz="1900">
                <a:solidFill>
                  <a:schemeClr val="tx1"/>
                </a:solidFill>
                <a:latin typeface="Lucida Sans Unicode" charset="0"/>
                <a:ea typeface="ＭＳ Ｐゴシック" charset="0"/>
              </a:defRPr>
            </a:lvl4pPr>
            <a:lvl5pPr marL="2057400">
              <a:defRPr>
                <a:solidFill>
                  <a:schemeClr val="tx1"/>
                </a:solidFill>
                <a:latin typeface="Lucida Sans Unicode" charset="0"/>
                <a:ea typeface="ＭＳ Ｐゴシック" charset="0"/>
              </a:defRPr>
            </a:lvl5pPr>
            <a:lvl6pPr marL="2514600" eaLnBrk="0" fontAlgn="base" hangingPunct="0">
              <a:spcAft>
                <a:spcPct val="0"/>
              </a:spcAft>
              <a:buClr>
                <a:schemeClr val="accent2"/>
              </a:buClr>
              <a:buFont typeface="Wingdings 2" charset="0"/>
              <a:buChar char=""/>
              <a:defRPr>
                <a:solidFill>
                  <a:schemeClr val="tx1"/>
                </a:solidFill>
                <a:latin typeface="Lucida Sans Unicode" charset="0"/>
                <a:ea typeface="ＭＳ Ｐゴシック" charset="0"/>
              </a:defRPr>
            </a:lvl6pPr>
            <a:lvl7pPr marL="2971800" eaLnBrk="0" fontAlgn="base" hangingPunct="0">
              <a:spcAft>
                <a:spcPct val="0"/>
              </a:spcAft>
              <a:buClr>
                <a:schemeClr val="accent2"/>
              </a:buClr>
              <a:buFont typeface="Wingdings 2" charset="0"/>
              <a:buChar char=""/>
              <a:defRPr>
                <a:solidFill>
                  <a:schemeClr val="tx1"/>
                </a:solidFill>
                <a:latin typeface="Lucida Sans Unicode" charset="0"/>
                <a:ea typeface="ＭＳ Ｐゴシック" charset="0"/>
              </a:defRPr>
            </a:lvl7pPr>
            <a:lvl8pPr marL="3429000" eaLnBrk="0" fontAlgn="base" hangingPunct="0">
              <a:spcAft>
                <a:spcPct val="0"/>
              </a:spcAft>
              <a:buClr>
                <a:schemeClr val="accent2"/>
              </a:buClr>
              <a:buFont typeface="Wingdings 2" charset="0"/>
              <a:buChar char=""/>
              <a:defRPr>
                <a:solidFill>
                  <a:schemeClr val="tx1"/>
                </a:solidFill>
                <a:latin typeface="Lucida Sans Unicode" charset="0"/>
                <a:ea typeface="ＭＳ Ｐゴシック" charset="0"/>
              </a:defRPr>
            </a:lvl8pPr>
            <a:lvl9pPr marL="3886200" eaLnBrk="0" fontAlgn="base" hangingPunct="0">
              <a:spcAft>
                <a:spcPct val="0"/>
              </a:spcAft>
              <a:buClr>
                <a:schemeClr val="accent2"/>
              </a:buClr>
              <a:buFont typeface="Wingdings 2" charset="0"/>
              <a:buChar char=""/>
              <a:defRPr>
                <a:solidFill>
                  <a:schemeClr val="tx1"/>
                </a:solidFill>
                <a:latin typeface="Lucida Sans Unicode" charset="0"/>
                <a:ea typeface="ＭＳ Ｐゴシック" charset="0"/>
              </a:defRPr>
            </a:lvl9pPr>
          </a:lstStyle>
          <a:p>
            <a:fld id="{9D82D315-93B7-314E-9AF4-B0EC8A010E16}" type="slidenum">
              <a:rPr lang="en-AU" sz="1000">
                <a:latin typeface="Arial" charset="0"/>
              </a:rPr>
              <a:pPr/>
              <a:t>13</a:t>
            </a:fld>
            <a:endParaRPr lang="en-AU" sz="1000">
              <a:latin typeface="Arial" charset="0"/>
            </a:endParaRPr>
          </a:p>
        </p:txBody>
      </p:sp>
    </p:spTree>
    <p:extLst>
      <p:ext uri="{BB962C8B-B14F-4D97-AF65-F5344CB8AC3E}">
        <p14:creationId xmlns:p14="http://schemas.microsoft.com/office/powerpoint/2010/main" val="16495970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1504" y="274638"/>
            <a:ext cx="8928992" cy="994122"/>
          </a:xfrm>
        </p:spPr>
        <p:txBody>
          <a:bodyPr/>
          <a:lstStyle/>
          <a:p>
            <a:pPr algn="ctr">
              <a:defRPr/>
            </a:pPr>
            <a:r>
              <a:rPr lang="en-US" dirty="0">
                <a:solidFill>
                  <a:schemeClr val="bg2">
                    <a:lumMod val="25000"/>
                  </a:schemeClr>
                </a:solidFill>
                <a:ea typeface="+mj-ea"/>
              </a:rPr>
              <a:t>Elements of Financial Statements</a:t>
            </a:r>
          </a:p>
        </p:txBody>
      </p:sp>
      <p:sp>
        <p:nvSpPr>
          <p:cNvPr id="23555" name="Content Placeholder 2"/>
          <p:cNvSpPr>
            <a:spLocks noGrp="1"/>
          </p:cNvSpPr>
          <p:nvPr>
            <p:ph idx="1"/>
          </p:nvPr>
        </p:nvSpPr>
        <p:spPr>
          <a:xfrm>
            <a:off x="1774825" y="1412876"/>
            <a:ext cx="8642350" cy="4594225"/>
          </a:xfrm>
        </p:spPr>
        <p:txBody>
          <a:bodyPr>
            <a:normAutofit/>
          </a:bodyPr>
          <a:lstStyle/>
          <a:p>
            <a:pPr marL="107950" indent="0">
              <a:buNone/>
            </a:pPr>
            <a:r>
              <a:rPr lang="en-US" b="1" dirty="0">
                <a:latin typeface="Lucida Sans Unicode" charset="0"/>
              </a:rPr>
              <a:t>5 major elements of financial statements:</a:t>
            </a:r>
          </a:p>
          <a:p>
            <a:pPr marL="107950" indent="0">
              <a:buNone/>
            </a:pPr>
            <a:endParaRPr lang="en-US" sz="1800" dirty="0">
              <a:latin typeface="Lucida Sans Unicode" charset="0"/>
            </a:endParaRPr>
          </a:p>
          <a:p>
            <a:pPr marL="679450" indent="-571500">
              <a:buFont typeface="Wingdings" charset="2"/>
              <a:buChar char="q"/>
            </a:pPr>
            <a:r>
              <a:rPr lang="en-US" sz="3600" b="1" dirty="0">
                <a:latin typeface="Lucida Sans Unicode" charset="0"/>
              </a:rPr>
              <a:t>Assets</a:t>
            </a:r>
          </a:p>
          <a:p>
            <a:pPr marL="679450" indent="-571500">
              <a:buFont typeface="Wingdings" charset="2"/>
              <a:buChar char="q"/>
            </a:pPr>
            <a:r>
              <a:rPr lang="en-US" sz="3600" b="1" dirty="0">
                <a:latin typeface="Lucida Sans Unicode" charset="0"/>
              </a:rPr>
              <a:t>Liabilities</a:t>
            </a:r>
          </a:p>
          <a:p>
            <a:pPr marL="679450" indent="-571500">
              <a:buFont typeface="Wingdings" charset="2"/>
              <a:buChar char="q"/>
            </a:pPr>
            <a:r>
              <a:rPr lang="en-US" sz="3600" b="1" dirty="0">
                <a:latin typeface="Lucida Sans Unicode" charset="0"/>
              </a:rPr>
              <a:t>Owner's Equity </a:t>
            </a:r>
          </a:p>
          <a:p>
            <a:pPr marL="679450" indent="-571500">
              <a:buFont typeface="Wingdings" charset="2"/>
              <a:buChar char="q"/>
            </a:pPr>
            <a:r>
              <a:rPr lang="en-US" sz="3600" b="1" dirty="0">
                <a:latin typeface="Lucida Sans Unicode" charset="0"/>
              </a:rPr>
              <a:t>Income</a:t>
            </a:r>
          </a:p>
          <a:p>
            <a:pPr marL="679450" indent="-571500">
              <a:buFont typeface="Wingdings" charset="2"/>
              <a:buChar char="q"/>
            </a:pPr>
            <a:r>
              <a:rPr lang="en-US" sz="3600" b="1" dirty="0">
                <a:latin typeface="Lucida Sans Unicode" charset="0"/>
              </a:rPr>
              <a:t>Expenses</a:t>
            </a:r>
          </a:p>
          <a:p>
            <a:pPr marL="107950" indent="0">
              <a:buNone/>
            </a:pPr>
            <a:r>
              <a:rPr lang="en-US" sz="3600" b="1" dirty="0">
                <a:latin typeface="Lucida Sans Unicode" charset="0"/>
              </a:rPr>
              <a:t>		</a:t>
            </a:r>
          </a:p>
        </p:txBody>
      </p:sp>
      <p:sp>
        <p:nvSpPr>
          <p:cNvPr id="23556" name="Slide Number Placeholder 2"/>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700">
                <a:solidFill>
                  <a:schemeClr val="tx1"/>
                </a:solidFill>
                <a:latin typeface="Lucida Sans Unicode" charset="0"/>
                <a:ea typeface="ＭＳ Ｐゴシック" charset="0"/>
              </a:defRPr>
            </a:lvl1pPr>
            <a:lvl2pPr marL="742950" indent="-285750">
              <a:defRPr sz="2300">
                <a:solidFill>
                  <a:schemeClr val="tx1"/>
                </a:solidFill>
                <a:latin typeface="Lucida Sans Unicode" charset="0"/>
                <a:ea typeface="ＭＳ Ｐゴシック" charset="0"/>
              </a:defRPr>
            </a:lvl2pPr>
            <a:lvl3pPr marL="1143000">
              <a:defRPr sz="2100">
                <a:solidFill>
                  <a:schemeClr val="tx1"/>
                </a:solidFill>
                <a:latin typeface="Lucida Sans Unicode" charset="0"/>
                <a:ea typeface="ＭＳ Ｐゴシック" charset="0"/>
              </a:defRPr>
            </a:lvl3pPr>
            <a:lvl4pPr marL="1600200">
              <a:defRPr sz="1900">
                <a:solidFill>
                  <a:schemeClr val="tx1"/>
                </a:solidFill>
                <a:latin typeface="Lucida Sans Unicode" charset="0"/>
                <a:ea typeface="ＭＳ Ｐゴシック" charset="0"/>
              </a:defRPr>
            </a:lvl4pPr>
            <a:lvl5pPr marL="2057400">
              <a:defRPr>
                <a:solidFill>
                  <a:schemeClr val="tx1"/>
                </a:solidFill>
                <a:latin typeface="Lucida Sans Unicode" charset="0"/>
                <a:ea typeface="ＭＳ Ｐゴシック" charset="0"/>
              </a:defRPr>
            </a:lvl5pPr>
            <a:lvl6pPr marL="2514600" eaLnBrk="0" fontAlgn="base" hangingPunct="0">
              <a:spcAft>
                <a:spcPct val="0"/>
              </a:spcAft>
              <a:buClr>
                <a:schemeClr val="accent2"/>
              </a:buClr>
              <a:buFont typeface="Wingdings 2" charset="0"/>
              <a:buChar char=""/>
              <a:defRPr>
                <a:solidFill>
                  <a:schemeClr val="tx1"/>
                </a:solidFill>
                <a:latin typeface="Lucida Sans Unicode" charset="0"/>
                <a:ea typeface="ＭＳ Ｐゴシック" charset="0"/>
              </a:defRPr>
            </a:lvl6pPr>
            <a:lvl7pPr marL="2971800" eaLnBrk="0" fontAlgn="base" hangingPunct="0">
              <a:spcAft>
                <a:spcPct val="0"/>
              </a:spcAft>
              <a:buClr>
                <a:schemeClr val="accent2"/>
              </a:buClr>
              <a:buFont typeface="Wingdings 2" charset="0"/>
              <a:buChar char=""/>
              <a:defRPr>
                <a:solidFill>
                  <a:schemeClr val="tx1"/>
                </a:solidFill>
                <a:latin typeface="Lucida Sans Unicode" charset="0"/>
                <a:ea typeface="ＭＳ Ｐゴシック" charset="0"/>
              </a:defRPr>
            </a:lvl7pPr>
            <a:lvl8pPr marL="3429000" eaLnBrk="0" fontAlgn="base" hangingPunct="0">
              <a:spcAft>
                <a:spcPct val="0"/>
              </a:spcAft>
              <a:buClr>
                <a:schemeClr val="accent2"/>
              </a:buClr>
              <a:buFont typeface="Wingdings 2" charset="0"/>
              <a:buChar char=""/>
              <a:defRPr>
                <a:solidFill>
                  <a:schemeClr val="tx1"/>
                </a:solidFill>
                <a:latin typeface="Lucida Sans Unicode" charset="0"/>
                <a:ea typeface="ＭＳ Ｐゴシック" charset="0"/>
              </a:defRPr>
            </a:lvl8pPr>
            <a:lvl9pPr marL="3886200" eaLnBrk="0" fontAlgn="base" hangingPunct="0">
              <a:spcAft>
                <a:spcPct val="0"/>
              </a:spcAft>
              <a:buClr>
                <a:schemeClr val="accent2"/>
              </a:buClr>
              <a:buFont typeface="Wingdings 2" charset="0"/>
              <a:buChar char=""/>
              <a:defRPr>
                <a:solidFill>
                  <a:schemeClr val="tx1"/>
                </a:solidFill>
                <a:latin typeface="Lucida Sans Unicode" charset="0"/>
                <a:ea typeface="ＭＳ Ｐゴシック" charset="0"/>
              </a:defRPr>
            </a:lvl9pPr>
          </a:lstStyle>
          <a:p>
            <a:fld id="{24DF8FFE-F621-AD41-BE56-030FAC05F704}" type="slidenum">
              <a:rPr lang="en-AU" sz="1000">
                <a:latin typeface="Arial" charset="0"/>
              </a:rPr>
              <a:pPr/>
              <a:t>14</a:t>
            </a:fld>
            <a:endParaRPr lang="en-AU" sz="1000">
              <a:latin typeface="Arial" charset="0"/>
            </a:endParaRPr>
          </a:p>
        </p:txBody>
      </p:sp>
    </p:spTree>
    <p:extLst>
      <p:ext uri="{BB962C8B-B14F-4D97-AF65-F5344CB8AC3E}">
        <p14:creationId xmlns:p14="http://schemas.microsoft.com/office/powerpoint/2010/main" val="7644592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03512" y="116632"/>
            <a:ext cx="8856984" cy="792088"/>
          </a:xfrm>
        </p:spPr>
        <p:txBody>
          <a:bodyPr>
            <a:noAutofit/>
          </a:bodyPr>
          <a:lstStyle/>
          <a:p>
            <a:pPr algn="ctr">
              <a:defRPr/>
            </a:pPr>
            <a:r>
              <a:rPr lang="en-US" sz="4800" dirty="0">
                <a:solidFill>
                  <a:schemeClr val="bg2">
                    <a:lumMod val="25000"/>
                  </a:schemeClr>
                </a:solidFill>
              </a:rPr>
              <a:t>Assets</a:t>
            </a:r>
          </a:p>
        </p:txBody>
      </p:sp>
      <p:sp>
        <p:nvSpPr>
          <p:cNvPr id="3" name="Content Placeholder 2"/>
          <p:cNvSpPr>
            <a:spLocks noGrp="1"/>
          </p:cNvSpPr>
          <p:nvPr>
            <p:ph idx="1"/>
          </p:nvPr>
        </p:nvSpPr>
        <p:spPr>
          <a:xfrm>
            <a:off x="1847850" y="1052513"/>
            <a:ext cx="8534400" cy="5992812"/>
          </a:xfrm>
        </p:spPr>
        <p:txBody>
          <a:bodyPr>
            <a:normAutofit/>
          </a:bodyPr>
          <a:lstStyle/>
          <a:p>
            <a:r>
              <a:rPr lang="en-US" dirty="0"/>
              <a:t>Assets are a business</a:t>
            </a:r>
            <a:r>
              <a:rPr lang="ja-JP" altLang="en-US" dirty="0"/>
              <a:t>’</a:t>
            </a:r>
            <a:r>
              <a:rPr lang="en-US" dirty="0"/>
              <a:t> </a:t>
            </a:r>
            <a:r>
              <a:rPr lang="en-US" dirty="0">
                <a:solidFill>
                  <a:srgbClr val="0033CC"/>
                </a:solidFill>
              </a:rPr>
              <a:t>economic resources controlled</a:t>
            </a:r>
            <a:r>
              <a:rPr lang="en-US" dirty="0"/>
              <a:t> by the entity expected to provide </a:t>
            </a:r>
            <a:r>
              <a:rPr lang="en-US" dirty="0">
                <a:solidFill>
                  <a:srgbClr val="0033CC"/>
                </a:solidFill>
              </a:rPr>
              <a:t>future benefits </a:t>
            </a:r>
            <a:r>
              <a:rPr lang="en-US" dirty="0"/>
              <a:t>to the business.</a:t>
            </a:r>
          </a:p>
          <a:p>
            <a:pPr>
              <a:buFont typeface="Wingdings 3" charset="0"/>
              <a:buNone/>
            </a:pPr>
            <a:endParaRPr lang="en-US" dirty="0"/>
          </a:p>
          <a:p>
            <a:pPr>
              <a:buFont typeface="Wingdings 3" charset="0"/>
              <a:buNone/>
            </a:pPr>
            <a:endParaRPr lang="en-US" dirty="0"/>
          </a:p>
          <a:p>
            <a:r>
              <a:rPr lang="en-US" dirty="0"/>
              <a:t>Assets are listed in order of liquidity and may be classified into Current and Non-Current.</a:t>
            </a:r>
          </a:p>
          <a:p>
            <a:endParaRPr lang="en-US" dirty="0"/>
          </a:p>
          <a:p>
            <a:pPr>
              <a:buFont typeface="Wingdings 3" charset="0"/>
              <a:buNone/>
            </a:pPr>
            <a:endParaRPr lang="en-US" sz="2800" dirty="0">
              <a:latin typeface="Lucida Sans Unicode" charset="0"/>
            </a:endParaRPr>
          </a:p>
        </p:txBody>
      </p:sp>
      <p:sp>
        <p:nvSpPr>
          <p:cNvPr id="24580" name="Slide Number Placeholder 3"/>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700">
                <a:solidFill>
                  <a:schemeClr val="tx1"/>
                </a:solidFill>
                <a:latin typeface="Lucida Sans Unicode" charset="0"/>
                <a:ea typeface="ＭＳ Ｐゴシック" charset="0"/>
              </a:defRPr>
            </a:lvl1pPr>
            <a:lvl2pPr marL="742950" indent="-285750">
              <a:defRPr sz="2300">
                <a:solidFill>
                  <a:schemeClr val="tx1"/>
                </a:solidFill>
                <a:latin typeface="Lucida Sans Unicode" charset="0"/>
                <a:ea typeface="ＭＳ Ｐゴシック" charset="0"/>
              </a:defRPr>
            </a:lvl2pPr>
            <a:lvl3pPr marL="1143000">
              <a:defRPr sz="2100">
                <a:solidFill>
                  <a:schemeClr val="tx1"/>
                </a:solidFill>
                <a:latin typeface="Lucida Sans Unicode" charset="0"/>
                <a:ea typeface="ＭＳ Ｐゴシック" charset="0"/>
              </a:defRPr>
            </a:lvl3pPr>
            <a:lvl4pPr marL="1600200">
              <a:defRPr sz="1900">
                <a:solidFill>
                  <a:schemeClr val="tx1"/>
                </a:solidFill>
                <a:latin typeface="Lucida Sans Unicode" charset="0"/>
                <a:ea typeface="ＭＳ Ｐゴシック" charset="0"/>
              </a:defRPr>
            </a:lvl4pPr>
            <a:lvl5pPr marL="2057400">
              <a:defRPr>
                <a:solidFill>
                  <a:schemeClr val="tx1"/>
                </a:solidFill>
                <a:latin typeface="Lucida Sans Unicode" charset="0"/>
                <a:ea typeface="ＭＳ Ｐゴシック" charset="0"/>
              </a:defRPr>
            </a:lvl5pPr>
            <a:lvl6pPr marL="2514600" eaLnBrk="0" fontAlgn="base" hangingPunct="0">
              <a:spcAft>
                <a:spcPct val="0"/>
              </a:spcAft>
              <a:buClr>
                <a:schemeClr val="accent2"/>
              </a:buClr>
              <a:buFont typeface="Wingdings 2" charset="0"/>
              <a:buChar char=""/>
              <a:defRPr>
                <a:solidFill>
                  <a:schemeClr val="tx1"/>
                </a:solidFill>
                <a:latin typeface="Lucida Sans Unicode" charset="0"/>
                <a:ea typeface="ＭＳ Ｐゴシック" charset="0"/>
              </a:defRPr>
            </a:lvl6pPr>
            <a:lvl7pPr marL="2971800" eaLnBrk="0" fontAlgn="base" hangingPunct="0">
              <a:spcAft>
                <a:spcPct val="0"/>
              </a:spcAft>
              <a:buClr>
                <a:schemeClr val="accent2"/>
              </a:buClr>
              <a:buFont typeface="Wingdings 2" charset="0"/>
              <a:buChar char=""/>
              <a:defRPr>
                <a:solidFill>
                  <a:schemeClr val="tx1"/>
                </a:solidFill>
                <a:latin typeface="Lucida Sans Unicode" charset="0"/>
                <a:ea typeface="ＭＳ Ｐゴシック" charset="0"/>
              </a:defRPr>
            </a:lvl7pPr>
            <a:lvl8pPr marL="3429000" eaLnBrk="0" fontAlgn="base" hangingPunct="0">
              <a:spcAft>
                <a:spcPct val="0"/>
              </a:spcAft>
              <a:buClr>
                <a:schemeClr val="accent2"/>
              </a:buClr>
              <a:buFont typeface="Wingdings 2" charset="0"/>
              <a:buChar char=""/>
              <a:defRPr>
                <a:solidFill>
                  <a:schemeClr val="tx1"/>
                </a:solidFill>
                <a:latin typeface="Lucida Sans Unicode" charset="0"/>
                <a:ea typeface="ＭＳ Ｐゴシック" charset="0"/>
              </a:defRPr>
            </a:lvl8pPr>
            <a:lvl9pPr marL="3886200" eaLnBrk="0" fontAlgn="base" hangingPunct="0">
              <a:spcAft>
                <a:spcPct val="0"/>
              </a:spcAft>
              <a:buClr>
                <a:schemeClr val="accent2"/>
              </a:buClr>
              <a:buFont typeface="Wingdings 2" charset="0"/>
              <a:buChar char=""/>
              <a:defRPr>
                <a:solidFill>
                  <a:schemeClr val="tx1"/>
                </a:solidFill>
                <a:latin typeface="Lucida Sans Unicode" charset="0"/>
                <a:ea typeface="ＭＳ Ｐゴシック" charset="0"/>
              </a:defRPr>
            </a:lvl9pPr>
          </a:lstStyle>
          <a:p>
            <a:fld id="{44F7EC72-336B-3C46-8849-9F9CE6097B13}" type="slidenum">
              <a:rPr lang="en-AU" sz="1000">
                <a:latin typeface="Arial" charset="0"/>
              </a:rPr>
              <a:pPr/>
              <a:t>15</a:t>
            </a:fld>
            <a:endParaRPr lang="en-AU" sz="1000">
              <a:latin typeface="Arial" charset="0"/>
            </a:endParaRPr>
          </a:p>
        </p:txBody>
      </p:sp>
    </p:spTree>
    <p:extLst>
      <p:ext uri="{BB962C8B-B14F-4D97-AF65-F5344CB8AC3E}">
        <p14:creationId xmlns:p14="http://schemas.microsoft.com/office/powerpoint/2010/main" val="20199594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4925" y="0"/>
            <a:ext cx="10018713" cy="1752599"/>
          </a:xfrm>
        </p:spPr>
        <p:txBody>
          <a:bodyPr/>
          <a:lstStyle/>
          <a:p>
            <a:r>
              <a:rPr lang="en-US" dirty="0"/>
              <a:t>Current Assets</a:t>
            </a:r>
          </a:p>
        </p:txBody>
      </p:sp>
      <p:sp>
        <p:nvSpPr>
          <p:cNvPr id="3" name="Content Placeholder 2"/>
          <p:cNvSpPr>
            <a:spLocks noGrp="1"/>
          </p:cNvSpPr>
          <p:nvPr>
            <p:ph idx="1"/>
          </p:nvPr>
        </p:nvSpPr>
        <p:spPr/>
        <p:txBody>
          <a:bodyPr vert="horz" lIns="91440" tIns="45720" rIns="91440" bIns="45720" rtlCol="0" anchor="ctr">
            <a:noAutofit/>
          </a:bodyPr>
          <a:lstStyle/>
          <a:p>
            <a:r>
              <a:rPr lang="en-US" sz="3200" dirty="0"/>
              <a:t>Current Assets: </a:t>
            </a:r>
            <a:r>
              <a:rPr lang="en-AU" sz="3200" dirty="0"/>
              <a:t>Assets that will be used up or converted into cash within the short-term, i.e. less than  1 year.  </a:t>
            </a:r>
            <a:endParaRPr lang="en-GB" sz="3200"/>
          </a:p>
          <a:p>
            <a:pPr lvl="1"/>
            <a:r>
              <a:rPr lang="en-AU" sz="2800" dirty="0">
                <a:latin typeface="Calibri"/>
              </a:rPr>
              <a:t>cash, </a:t>
            </a:r>
          </a:p>
          <a:p>
            <a:pPr lvl="1"/>
            <a:r>
              <a:rPr lang="en-AU" sz="2800" dirty="0">
                <a:latin typeface="Calibri"/>
              </a:rPr>
              <a:t>debtors [accounts receivable], </a:t>
            </a:r>
          </a:p>
          <a:p>
            <a:pPr lvl="1"/>
            <a:r>
              <a:rPr lang="en-AU" sz="2800" dirty="0">
                <a:latin typeface="Calibri"/>
              </a:rPr>
              <a:t>inventory, </a:t>
            </a:r>
          </a:p>
          <a:p>
            <a:pPr lvl="1"/>
            <a:r>
              <a:rPr lang="en-AU" sz="2800" dirty="0">
                <a:latin typeface="Calibri"/>
              </a:rPr>
              <a:t>investment (short-term), </a:t>
            </a:r>
          </a:p>
          <a:p>
            <a:pPr lvl="1"/>
            <a:r>
              <a:rPr lang="en-AU" sz="2800" dirty="0">
                <a:latin typeface="Calibri"/>
              </a:rPr>
              <a:t>supplies </a:t>
            </a:r>
            <a:endParaRPr lang="en-GB" sz="2800">
              <a:latin typeface="Calibri"/>
            </a:endParaRPr>
          </a:p>
          <a:p>
            <a:endParaRPr lang="en-US" sz="3200" dirty="0"/>
          </a:p>
          <a:p>
            <a:endParaRPr lang="en-US" dirty="0"/>
          </a:p>
          <a:p>
            <a:endParaRPr lang="en-US" dirty="0"/>
          </a:p>
        </p:txBody>
      </p:sp>
      <p:sp>
        <p:nvSpPr>
          <p:cNvPr id="4" name="Date Placeholder 3"/>
          <p:cNvSpPr>
            <a:spLocks noGrp="1"/>
          </p:cNvSpPr>
          <p:nvPr>
            <p:ph type="dt" sz="half" idx="10"/>
          </p:nvPr>
        </p:nvSpPr>
        <p:spPr>
          <a:xfrm>
            <a:off x="9732656" y="5883275"/>
            <a:ext cx="1143000" cy="365125"/>
          </a:xfrm>
        </p:spPr>
        <p:txBody>
          <a:bodyPr/>
          <a:lstStyle/>
          <a:p>
            <a:fld id="{ADD1C08E-86F2-4B40-AA0A-404F42F7C84E}" type="datetime1">
              <a:rPr lang="en-AU" smtClean="0"/>
              <a:t>13/03/2018</a:t>
            </a:fld>
            <a:endParaRPr lang="en-AU"/>
          </a:p>
        </p:txBody>
      </p:sp>
      <p:sp>
        <p:nvSpPr>
          <p:cNvPr id="5" name="Footer Placeholder 4"/>
          <p:cNvSpPr>
            <a:spLocks noGrp="1"/>
          </p:cNvSpPr>
          <p:nvPr>
            <p:ph type="ftr" sz="quarter" idx="11"/>
          </p:nvPr>
        </p:nvSpPr>
        <p:spPr>
          <a:xfrm>
            <a:off x="1022612" y="6049693"/>
            <a:ext cx="7084177" cy="365125"/>
          </a:xfrm>
        </p:spPr>
        <p:txBody>
          <a:bodyPr/>
          <a:lstStyle/>
          <a:p>
            <a:endParaRPr lang="en-AU"/>
          </a:p>
        </p:txBody>
      </p:sp>
      <p:sp>
        <p:nvSpPr>
          <p:cNvPr id="6" name="Slide Number Placeholder 5"/>
          <p:cNvSpPr>
            <a:spLocks noGrp="1"/>
          </p:cNvSpPr>
          <p:nvPr>
            <p:ph type="sldNum" sz="quarter" idx="12"/>
          </p:nvPr>
        </p:nvSpPr>
        <p:spPr/>
        <p:txBody>
          <a:bodyPr/>
          <a:lstStyle/>
          <a:p>
            <a:fld id="{45F41791-387E-467B-9DB5-B22C52E5F4D9}" type="slidenum">
              <a:rPr lang="en-AU" smtClean="0"/>
              <a:t>16</a:t>
            </a:fld>
            <a:endParaRPr lang="en-AU"/>
          </a:p>
        </p:txBody>
      </p:sp>
    </p:spTree>
    <p:extLst>
      <p:ext uri="{BB962C8B-B14F-4D97-AF65-F5344CB8AC3E}">
        <p14:creationId xmlns:p14="http://schemas.microsoft.com/office/powerpoint/2010/main" val="21208033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 Current Assets</a:t>
            </a:r>
          </a:p>
        </p:txBody>
      </p:sp>
      <p:sp>
        <p:nvSpPr>
          <p:cNvPr id="3" name="Content Placeholder 2"/>
          <p:cNvSpPr>
            <a:spLocks noGrp="1"/>
          </p:cNvSpPr>
          <p:nvPr>
            <p:ph idx="1"/>
          </p:nvPr>
        </p:nvSpPr>
        <p:spPr/>
        <p:txBody>
          <a:bodyPr/>
          <a:lstStyle/>
          <a:p>
            <a:r>
              <a:rPr lang="en-AU" sz="2800" dirty="0">
                <a:latin typeface="Calibri"/>
              </a:rPr>
              <a:t>Assets acquired with the intention that they be held for the purpose of earning revenue, </a:t>
            </a:r>
            <a:endParaRPr lang="en-GB" sz="2800" dirty="0">
              <a:latin typeface="Calibri"/>
            </a:endParaRPr>
          </a:p>
          <a:p>
            <a:r>
              <a:rPr lang="en-AU" sz="2800" dirty="0">
                <a:latin typeface="Calibri"/>
              </a:rPr>
              <a:t>they assist the business in the process of generating revenue for longer than 1 year. e.g. land, buildings, equipment, vehicles,  </a:t>
            </a:r>
            <a:endParaRPr lang="en-GB" sz="2800" dirty="0">
              <a:latin typeface="Calibri"/>
            </a:endParaRPr>
          </a:p>
          <a:p>
            <a:r>
              <a:rPr lang="en-AU" sz="2800" dirty="0">
                <a:latin typeface="Calibri"/>
              </a:rPr>
              <a:t> investment (long-term, more than 1 year)</a:t>
            </a:r>
            <a:r>
              <a:rPr lang="en-AU" dirty="0"/>
              <a:t> </a:t>
            </a:r>
            <a:endParaRPr lang="en-GB" dirty="0"/>
          </a:p>
          <a:p>
            <a:endParaRPr lang="en-US" dirty="0"/>
          </a:p>
        </p:txBody>
      </p:sp>
      <p:sp>
        <p:nvSpPr>
          <p:cNvPr id="4" name="Date Placeholder 3"/>
          <p:cNvSpPr>
            <a:spLocks noGrp="1"/>
          </p:cNvSpPr>
          <p:nvPr>
            <p:ph type="dt" sz="half" idx="10"/>
          </p:nvPr>
        </p:nvSpPr>
        <p:spPr>
          <a:xfrm>
            <a:off x="9732656" y="5883275"/>
            <a:ext cx="1143000" cy="365125"/>
          </a:xfrm>
        </p:spPr>
        <p:txBody>
          <a:bodyPr/>
          <a:lstStyle/>
          <a:p>
            <a:fld id="{ADD1C08E-86F2-4B40-AA0A-404F42F7C84E}" type="datetime1">
              <a:rPr lang="en-AU" smtClean="0"/>
              <a:t>13/03/2018</a:t>
            </a:fld>
            <a:endParaRPr lang="en-AU"/>
          </a:p>
        </p:txBody>
      </p:sp>
      <p:sp>
        <p:nvSpPr>
          <p:cNvPr id="5" name="Footer Placeholder 4"/>
          <p:cNvSpPr>
            <a:spLocks noGrp="1"/>
          </p:cNvSpPr>
          <p:nvPr>
            <p:ph type="ftr" sz="quarter" idx="11"/>
          </p:nvPr>
        </p:nvSpPr>
        <p:spPr>
          <a:xfrm>
            <a:off x="1022612" y="6049693"/>
            <a:ext cx="7084177" cy="365125"/>
          </a:xfrm>
        </p:spPr>
        <p:txBody>
          <a:bodyPr/>
          <a:lstStyle/>
          <a:p>
            <a:endParaRPr lang="en-AU"/>
          </a:p>
        </p:txBody>
      </p:sp>
      <p:sp>
        <p:nvSpPr>
          <p:cNvPr id="6" name="Slide Number Placeholder 5"/>
          <p:cNvSpPr>
            <a:spLocks noGrp="1"/>
          </p:cNvSpPr>
          <p:nvPr>
            <p:ph type="sldNum" sz="quarter" idx="12"/>
          </p:nvPr>
        </p:nvSpPr>
        <p:spPr/>
        <p:txBody>
          <a:bodyPr/>
          <a:lstStyle/>
          <a:p>
            <a:fld id="{45F41791-387E-467B-9DB5-B22C52E5F4D9}" type="slidenum">
              <a:rPr lang="en-AU" smtClean="0"/>
              <a:t>17</a:t>
            </a:fld>
            <a:endParaRPr lang="en-AU"/>
          </a:p>
        </p:txBody>
      </p:sp>
    </p:spTree>
    <p:extLst>
      <p:ext uri="{BB962C8B-B14F-4D97-AF65-F5344CB8AC3E}">
        <p14:creationId xmlns:p14="http://schemas.microsoft.com/office/powerpoint/2010/main" val="7982890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1504" y="116632"/>
            <a:ext cx="8856984" cy="1008112"/>
          </a:xfrm>
        </p:spPr>
        <p:txBody>
          <a:bodyPr/>
          <a:lstStyle/>
          <a:p>
            <a:pPr algn="ctr">
              <a:defRPr/>
            </a:pPr>
            <a:r>
              <a:rPr lang="en-US" sz="4400" dirty="0">
                <a:solidFill>
                  <a:schemeClr val="bg2">
                    <a:lumMod val="25000"/>
                  </a:schemeClr>
                </a:solidFill>
              </a:rPr>
              <a:t>Liabilities</a:t>
            </a:r>
          </a:p>
        </p:txBody>
      </p:sp>
      <p:sp>
        <p:nvSpPr>
          <p:cNvPr id="3" name="Content Placeholder 2"/>
          <p:cNvSpPr>
            <a:spLocks noGrp="1"/>
          </p:cNvSpPr>
          <p:nvPr>
            <p:ph idx="1"/>
          </p:nvPr>
        </p:nvSpPr>
        <p:spPr>
          <a:xfrm>
            <a:off x="1668463" y="1204837"/>
            <a:ext cx="8785225" cy="4211713"/>
          </a:xfrm>
        </p:spPr>
        <p:txBody>
          <a:bodyPr vert="horz" lIns="91440" tIns="45720" rIns="91440" bIns="45720" rtlCol="0" anchor="t">
            <a:normAutofit/>
          </a:bodyPr>
          <a:lstStyle/>
          <a:p>
            <a:pPr>
              <a:defRPr/>
            </a:pPr>
            <a:r>
              <a:rPr lang="en-AU" altLang="en-US" sz="2800" dirty="0">
                <a:latin typeface="Calibri"/>
              </a:rPr>
              <a:t>Liabilities are the </a:t>
            </a:r>
            <a:r>
              <a:rPr lang="en-AU" altLang="en-US" sz="2800" dirty="0">
                <a:solidFill>
                  <a:srgbClr val="FF0000"/>
                </a:solidFill>
                <a:latin typeface="Calibri"/>
              </a:rPr>
              <a:t>economic obligations </a:t>
            </a:r>
            <a:r>
              <a:rPr lang="en-AU" altLang="en-US" sz="2800" dirty="0">
                <a:latin typeface="Calibri"/>
              </a:rPr>
              <a:t>of a business.</a:t>
            </a:r>
            <a:endParaRPr lang="en-US" dirty="0"/>
          </a:p>
          <a:p>
            <a:pPr marL="0" indent="0">
              <a:buNone/>
              <a:defRPr/>
            </a:pPr>
            <a:endParaRPr lang="en-US" sz="2800" dirty="0">
              <a:latin typeface="Calibri"/>
              <a:cs typeface="Calibri"/>
            </a:endParaRPr>
          </a:p>
          <a:p>
            <a:pPr>
              <a:defRPr/>
            </a:pPr>
            <a:r>
              <a:rPr lang="en-US" sz="2800" dirty="0">
                <a:latin typeface="Calibri"/>
              </a:rPr>
              <a:t>Liabilities are listed in order of due date and may be classified into Current and Non-Current.</a:t>
            </a:r>
            <a:endParaRPr lang="en-US" sz="2800" dirty="0">
              <a:latin typeface="Calibri"/>
              <a:cs typeface="Calibri"/>
            </a:endParaRPr>
          </a:p>
        </p:txBody>
      </p:sp>
      <p:sp>
        <p:nvSpPr>
          <p:cNvPr id="29700" name="Slide Number Placeholder 3"/>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700">
                <a:solidFill>
                  <a:schemeClr val="tx1"/>
                </a:solidFill>
                <a:latin typeface="Lucida Sans Unicode" charset="0"/>
                <a:ea typeface="ＭＳ Ｐゴシック" charset="0"/>
              </a:defRPr>
            </a:lvl1pPr>
            <a:lvl2pPr marL="742950" indent="-285750">
              <a:defRPr sz="2300">
                <a:solidFill>
                  <a:schemeClr val="tx1"/>
                </a:solidFill>
                <a:latin typeface="Lucida Sans Unicode" charset="0"/>
                <a:ea typeface="ＭＳ Ｐゴシック" charset="0"/>
              </a:defRPr>
            </a:lvl2pPr>
            <a:lvl3pPr marL="1143000">
              <a:defRPr sz="2100">
                <a:solidFill>
                  <a:schemeClr val="tx1"/>
                </a:solidFill>
                <a:latin typeface="Lucida Sans Unicode" charset="0"/>
                <a:ea typeface="ＭＳ Ｐゴシック" charset="0"/>
              </a:defRPr>
            </a:lvl3pPr>
            <a:lvl4pPr marL="1600200">
              <a:defRPr sz="1900">
                <a:solidFill>
                  <a:schemeClr val="tx1"/>
                </a:solidFill>
                <a:latin typeface="Lucida Sans Unicode" charset="0"/>
                <a:ea typeface="ＭＳ Ｐゴシック" charset="0"/>
              </a:defRPr>
            </a:lvl4pPr>
            <a:lvl5pPr marL="2057400">
              <a:defRPr>
                <a:solidFill>
                  <a:schemeClr val="tx1"/>
                </a:solidFill>
                <a:latin typeface="Lucida Sans Unicode" charset="0"/>
                <a:ea typeface="ＭＳ Ｐゴシック" charset="0"/>
              </a:defRPr>
            </a:lvl5pPr>
            <a:lvl6pPr marL="2514600" eaLnBrk="0" fontAlgn="base" hangingPunct="0">
              <a:spcAft>
                <a:spcPct val="0"/>
              </a:spcAft>
              <a:buClr>
                <a:schemeClr val="accent2"/>
              </a:buClr>
              <a:buFont typeface="Wingdings 2" charset="0"/>
              <a:buChar char=""/>
              <a:defRPr>
                <a:solidFill>
                  <a:schemeClr val="tx1"/>
                </a:solidFill>
                <a:latin typeface="Lucida Sans Unicode" charset="0"/>
                <a:ea typeface="ＭＳ Ｐゴシック" charset="0"/>
              </a:defRPr>
            </a:lvl6pPr>
            <a:lvl7pPr marL="2971800" eaLnBrk="0" fontAlgn="base" hangingPunct="0">
              <a:spcAft>
                <a:spcPct val="0"/>
              </a:spcAft>
              <a:buClr>
                <a:schemeClr val="accent2"/>
              </a:buClr>
              <a:buFont typeface="Wingdings 2" charset="0"/>
              <a:buChar char=""/>
              <a:defRPr>
                <a:solidFill>
                  <a:schemeClr val="tx1"/>
                </a:solidFill>
                <a:latin typeface="Lucida Sans Unicode" charset="0"/>
                <a:ea typeface="ＭＳ Ｐゴシック" charset="0"/>
              </a:defRPr>
            </a:lvl7pPr>
            <a:lvl8pPr marL="3429000" eaLnBrk="0" fontAlgn="base" hangingPunct="0">
              <a:spcAft>
                <a:spcPct val="0"/>
              </a:spcAft>
              <a:buClr>
                <a:schemeClr val="accent2"/>
              </a:buClr>
              <a:buFont typeface="Wingdings 2" charset="0"/>
              <a:buChar char=""/>
              <a:defRPr>
                <a:solidFill>
                  <a:schemeClr val="tx1"/>
                </a:solidFill>
                <a:latin typeface="Lucida Sans Unicode" charset="0"/>
                <a:ea typeface="ＭＳ Ｐゴシック" charset="0"/>
              </a:defRPr>
            </a:lvl8pPr>
            <a:lvl9pPr marL="3886200" eaLnBrk="0" fontAlgn="base" hangingPunct="0">
              <a:spcAft>
                <a:spcPct val="0"/>
              </a:spcAft>
              <a:buClr>
                <a:schemeClr val="accent2"/>
              </a:buClr>
              <a:buFont typeface="Wingdings 2" charset="0"/>
              <a:buChar char=""/>
              <a:defRPr>
                <a:solidFill>
                  <a:schemeClr val="tx1"/>
                </a:solidFill>
                <a:latin typeface="Lucida Sans Unicode" charset="0"/>
                <a:ea typeface="ＭＳ Ｐゴシック" charset="0"/>
              </a:defRPr>
            </a:lvl9pPr>
          </a:lstStyle>
          <a:p>
            <a:fld id="{ECB5D4FC-4BF0-B74D-ABE6-45229B292625}" type="slidenum">
              <a:rPr lang="en-AU" sz="1000">
                <a:latin typeface="Arial" charset="0"/>
              </a:rPr>
              <a:pPr/>
              <a:t>18</a:t>
            </a:fld>
            <a:endParaRPr lang="en-AU" sz="1000">
              <a:latin typeface="Arial" charset="0"/>
            </a:endParaRPr>
          </a:p>
        </p:txBody>
      </p:sp>
    </p:spTree>
    <p:extLst>
      <p:ext uri="{BB962C8B-B14F-4D97-AF65-F5344CB8AC3E}">
        <p14:creationId xmlns:p14="http://schemas.microsoft.com/office/powerpoint/2010/main" val="8297399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Current Liabilities</a:t>
            </a:r>
          </a:p>
        </p:txBody>
      </p:sp>
      <p:sp>
        <p:nvSpPr>
          <p:cNvPr id="3" name="Content Placeholder 2"/>
          <p:cNvSpPr>
            <a:spLocks noGrp="1"/>
          </p:cNvSpPr>
          <p:nvPr>
            <p:ph idx="1"/>
          </p:nvPr>
        </p:nvSpPr>
        <p:spPr>
          <a:xfrm>
            <a:off x="1484311" y="2095500"/>
            <a:ext cx="10018713" cy="3124201"/>
          </a:xfrm>
        </p:spPr>
        <p:txBody>
          <a:bodyPr/>
          <a:lstStyle/>
          <a:p>
            <a:r>
              <a:rPr lang="en-AU" sz="2800" dirty="0">
                <a:latin typeface="Calibri"/>
              </a:rPr>
              <a:t>Commitments (debts) e.g. creditors, loans (short-term)) the business must meet on demand or at short notice, less than 1 year. </a:t>
            </a:r>
          </a:p>
          <a:p>
            <a:r>
              <a:rPr lang="en-AU" sz="2800" dirty="0">
                <a:latin typeface="Calibri"/>
              </a:rPr>
              <a:t>This usually means the use of existing current assets to pay off the debts. </a:t>
            </a:r>
            <a:endParaRPr lang="en-GB" sz="2800">
              <a:latin typeface="Calibri"/>
            </a:endParaRPr>
          </a:p>
          <a:p>
            <a:endParaRPr lang="en-US" sz="2800" dirty="0">
              <a:latin typeface="Calibri"/>
            </a:endParaRPr>
          </a:p>
        </p:txBody>
      </p:sp>
      <p:sp>
        <p:nvSpPr>
          <p:cNvPr id="4" name="Date Placeholder 3"/>
          <p:cNvSpPr>
            <a:spLocks noGrp="1"/>
          </p:cNvSpPr>
          <p:nvPr>
            <p:ph type="dt" sz="half" idx="10"/>
          </p:nvPr>
        </p:nvSpPr>
        <p:spPr>
          <a:xfrm>
            <a:off x="9732656" y="5883275"/>
            <a:ext cx="1143000" cy="365125"/>
          </a:xfrm>
        </p:spPr>
        <p:txBody>
          <a:bodyPr/>
          <a:lstStyle/>
          <a:p>
            <a:fld id="{ADD1C08E-86F2-4B40-AA0A-404F42F7C84E}" type="datetime1">
              <a:rPr lang="en-AU" smtClean="0"/>
              <a:t>13/03/2018</a:t>
            </a:fld>
            <a:endParaRPr lang="en-AU"/>
          </a:p>
        </p:txBody>
      </p:sp>
      <p:sp>
        <p:nvSpPr>
          <p:cNvPr id="5" name="Footer Placeholder 4"/>
          <p:cNvSpPr>
            <a:spLocks noGrp="1"/>
          </p:cNvSpPr>
          <p:nvPr>
            <p:ph type="ftr" sz="quarter" idx="11"/>
          </p:nvPr>
        </p:nvSpPr>
        <p:spPr>
          <a:xfrm>
            <a:off x="1022612" y="6049693"/>
            <a:ext cx="7084177" cy="365125"/>
          </a:xfrm>
        </p:spPr>
        <p:txBody>
          <a:bodyPr/>
          <a:lstStyle/>
          <a:p>
            <a:endParaRPr lang="en-AU"/>
          </a:p>
        </p:txBody>
      </p:sp>
      <p:sp>
        <p:nvSpPr>
          <p:cNvPr id="6" name="Slide Number Placeholder 5"/>
          <p:cNvSpPr>
            <a:spLocks noGrp="1"/>
          </p:cNvSpPr>
          <p:nvPr>
            <p:ph type="sldNum" sz="quarter" idx="12"/>
          </p:nvPr>
        </p:nvSpPr>
        <p:spPr/>
        <p:txBody>
          <a:bodyPr/>
          <a:lstStyle/>
          <a:p>
            <a:fld id="{45F41791-387E-467B-9DB5-B22C52E5F4D9}" type="slidenum">
              <a:rPr lang="en-AU" smtClean="0"/>
              <a:t>19</a:t>
            </a:fld>
            <a:endParaRPr lang="en-AU"/>
          </a:p>
        </p:txBody>
      </p:sp>
    </p:spTree>
    <p:extLst>
      <p:ext uri="{BB962C8B-B14F-4D97-AF65-F5344CB8AC3E}">
        <p14:creationId xmlns:p14="http://schemas.microsoft.com/office/powerpoint/2010/main" val="16771652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0900" y="155448"/>
            <a:ext cx="9911499" cy="1252728"/>
          </a:xfrm>
        </p:spPr>
        <p:txBody>
          <a:bodyPr/>
          <a:lstStyle/>
          <a:p>
            <a:r>
              <a:rPr lang="en-AU" altLang="zh-CN" dirty="0">
                <a:latin typeface="Arial"/>
                <a:cs typeface="Arial"/>
              </a:rPr>
              <a:t>Learning outcomes</a:t>
            </a:r>
            <a:endParaRPr lang="en-AU" dirty="0">
              <a:latin typeface="Arial"/>
              <a:cs typeface="Arial"/>
            </a:endParaRPr>
          </a:p>
        </p:txBody>
      </p:sp>
      <p:sp>
        <p:nvSpPr>
          <p:cNvPr id="3" name="Content Placeholder 2"/>
          <p:cNvSpPr>
            <a:spLocks noGrp="1"/>
          </p:cNvSpPr>
          <p:nvPr>
            <p:ph idx="1"/>
          </p:nvPr>
        </p:nvSpPr>
        <p:spPr>
          <a:xfrm>
            <a:off x="609600" y="2124443"/>
            <a:ext cx="10972800" cy="2987308"/>
          </a:xfrm>
        </p:spPr>
        <p:txBody>
          <a:bodyPr vert="horz" lIns="54864" tIns="91440" rtlCol="0" anchor="t">
            <a:normAutofit fontScale="92500" lnSpcReduction="10000"/>
          </a:bodyPr>
          <a:lstStyle/>
          <a:p>
            <a:pPr marL="438785">
              <a:spcAft>
                <a:spcPts val="400"/>
              </a:spcAft>
            </a:pPr>
            <a:r>
              <a:rPr lang="en-AU" sz="3500" dirty="0">
                <a:latin typeface="Arial"/>
                <a:cs typeface="Arial"/>
              </a:rPr>
              <a:t>Review Week 1</a:t>
            </a:r>
            <a:endParaRPr lang="en-US"/>
          </a:p>
          <a:p>
            <a:pPr marL="438785">
              <a:spcAft>
                <a:spcPts val="400"/>
              </a:spcAft>
            </a:pPr>
            <a:r>
              <a:rPr lang="en-AU" sz="3500" dirty="0">
                <a:latin typeface="Arial"/>
                <a:cs typeface="Arial"/>
              </a:rPr>
              <a:t>The Accounting Equation</a:t>
            </a:r>
          </a:p>
          <a:p>
            <a:pPr marL="438785">
              <a:spcAft>
                <a:spcPts val="400"/>
              </a:spcAft>
            </a:pPr>
            <a:r>
              <a:rPr lang="en-AU" sz="3500" dirty="0">
                <a:latin typeface="Arial"/>
                <a:cs typeface="Arial"/>
              </a:rPr>
              <a:t>Business Transactions</a:t>
            </a:r>
          </a:p>
          <a:p>
            <a:pPr marL="438785">
              <a:spcAft>
                <a:spcPts val="400"/>
              </a:spcAft>
            </a:pPr>
            <a:r>
              <a:rPr lang="en-AU" sz="3500" dirty="0">
                <a:latin typeface="Arial"/>
                <a:cs typeface="Arial"/>
              </a:rPr>
              <a:t>Double Entry Accounting</a:t>
            </a:r>
          </a:p>
          <a:p>
            <a:pPr marL="438150">
              <a:spcAft>
                <a:spcPts val="400"/>
              </a:spcAft>
            </a:pPr>
            <a:r>
              <a:rPr lang="en-AU" sz="3500" dirty="0">
                <a:latin typeface="Arial"/>
                <a:cs typeface="Arial"/>
              </a:rPr>
              <a:t>Introduce General Journal</a:t>
            </a:r>
          </a:p>
        </p:txBody>
      </p:sp>
      <p:sp>
        <p:nvSpPr>
          <p:cNvPr id="7" name="Footer Placeholder 6"/>
          <p:cNvSpPr>
            <a:spLocks noGrp="1"/>
          </p:cNvSpPr>
          <p:nvPr>
            <p:ph type="ftr" sz="quarter" idx="11"/>
          </p:nvPr>
        </p:nvSpPr>
        <p:spPr>
          <a:xfrm>
            <a:off x="784624" y="6219355"/>
            <a:ext cx="7343625" cy="560824"/>
          </a:xfrm>
        </p:spPr>
        <p:txBody>
          <a:bodyPr/>
          <a:lstStyle/>
          <a:p>
            <a:endParaRPr lang="en-AU" dirty="0"/>
          </a:p>
        </p:txBody>
      </p:sp>
      <p:sp>
        <p:nvSpPr>
          <p:cNvPr id="8" name="Slide Number Placeholder 7"/>
          <p:cNvSpPr>
            <a:spLocks noGrp="1"/>
          </p:cNvSpPr>
          <p:nvPr>
            <p:ph type="sldNum" sz="quarter" idx="12"/>
          </p:nvPr>
        </p:nvSpPr>
        <p:spPr/>
        <p:txBody>
          <a:bodyPr/>
          <a:lstStyle/>
          <a:p>
            <a:fld id="{45F41791-387E-467B-9DB5-B22C52E5F4D9}" type="slidenum">
              <a:rPr lang="en-AU" smtClean="0"/>
              <a:t>2</a:t>
            </a:fld>
            <a:endParaRPr lang="en-AU"/>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2396" t="-247" r="2014" b="7901"/>
          <a:stretch/>
        </p:blipFill>
        <p:spPr>
          <a:xfrm>
            <a:off x="8553450" y="1571625"/>
            <a:ext cx="3364079" cy="3026018"/>
          </a:xfrm>
          <a:prstGeom prst="rect">
            <a:avLst/>
          </a:prstGeom>
          <a:ln>
            <a:solidFill>
              <a:schemeClr val="tx2">
                <a:lumMod val="50000"/>
                <a:lumOff val="50000"/>
              </a:schemeClr>
            </a:solidFill>
          </a:ln>
          <a:effectLst>
            <a:glow rad="228600">
              <a:schemeClr val="accent5">
                <a:satMod val="175000"/>
                <a:alpha val="40000"/>
              </a:schemeClr>
            </a:glow>
            <a:outerShdw blurRad="50800" dist="50800" dir="5400000" algn="ctr" rotWithShape="0">
              <a:schemeClr val="accent1"/>
            </a:outerShdw>
            <a:softEdge rad="31750"/>
          </a:effectLst>
        </p:spPr>
      </p:pic>
      <p:sp>
        <p:nvSpPr>
          <p:cNvPr id="6" name="TextBox 5"/>
          <p:cNvSpPr txBox="1"/>
          <p:nvPr/>
        </p:nvSpPr>
        <p:spPr>
          <a:xfrm>
            <a:off x="232528" y="393546"/>
            <a:ext cx="1104192" cy="861774"/>
          </a:xfrm>
          <a:prstGeom prst="rect">
            <a:avLst/>
          </a:prstGeom>
          <a:noFill/>
        </p:spPr>
        <p:txBody>
          <a:bodyPr wrap="square" rtlCol="0">
            <a:spAutoFit/>
          </a:bodyPr>
          <a:lstStyle/>
          <a:p>
            <a:fld id="{043EBF95-10C7-455E-AEBF-42693604C538}" type="slidenum">
              <a:rPr lang="zh-CN" altLang="en-US" sz="5000">
                <a:ln w="18415" cmpd="sng">
                  <a:solidFill>
                    <a:srgbClr val="FFFFFF"/>
                  </a:solidFill>
                  <a:prstDash val="solid"/>
                </a:ln>
                <a:solidFill>
                  <a:srgbClr val="FFFFFF"/>
                </a:solidFill>
                <a:effectLst>
                  <a:outerShdw blurRad="63500" dir="3600000" algn="tl" rotWithShape="0">
                    <a:srgbClr val="000000">
                      <a:alpha val="70000"/>
                    </a:srgbClr>
                  </a:outerShdw>
                </a:effectLst>
              </a:rPr>
              <a:pPr/>
              <a:t>2</a:t>
            </a:fld>
            <a:endParaRPr lang="zh-CN" altLang="en-US" sz="5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Tree>
    <p:extLst>
      <p:ext uri="{BB962C8B-B14F-4D97-AF65-F5344CB8AC3E}">
        <p14:creationId xmlns:p14="http://schemas.microsoft.com/office/powerpoint/2010/main" val="30211115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 Current liabilities</a:t>
            </a:r>
          </a:p>
        </p:txBody>
      </p:sp>
      <p:sp>
        <p:nvSpPr>
          <p:cNvPr id="3" name="Content Placeholder 2"/>
          <p:cNvSpPr>
            <a:spLocks noGrp="1"/>
          </p:cNvSpPr>
          <p:nvPr>
            <p:ph idx="1"/>
          </p:nvPr>
        </p:nvSpPr>
        <p:spPr/>
        <p:txBody>
          <a:bodyPr vert="horz" lIns="91440" tIns="45720" rIns="91440" bIns="45720" rtlCol="0" anchor="t">
            <a:normAutofit/>
          </a:bodyPr>
          <a:lstStyle/>
          <a:p>
            <a:r>
              <a:rPr lang="en-AU" sz="2800" dirty="0">
                <a:latin typeface="Calibri"/>
              </a:rPr>
              <a:t>Commitments or debts which have to be met (paid) after the expiration of the next operating cycle/period, i.e. More than  I year.  e.g. mortgage, loans (long-term).</a:t>
            </a:r>
            <a:r>
              <a:rPr lang="en-AU" dirty="0"/>
              <a:t>  </a:t>
            </a:r>
            <a:endParaRPr lang="en-GB" dirty="0"/>
          </a:p>
        </p:txBody>
      </p:sp>
      <p:sp>
        <p:nvSpPr>
          <p:cNvPr id="4" name="Date Placeholder 3"/>
          <p:cNvSpPr>
            <a:spLocks noGrp="1"/>
          </p:cNvSpPr>
          <p:nvPr>
            <p:ph type="dt" sz="half" idx="10"/>
          </p:nvPr>
        </p:nvSpPr>
        <p:spPr>
          <a:xfrm>
            <a:off x="9732656" y="5883275"/>
            <a:ext cx="1143000" cy="365125"/>
          </a:xfrm>
        </p:spPr>
        <p:txBody>
          <a:bodyPr/>
          <a:lstStyle/>
          <a:p>
            <a:fld id="{ADD1C08E-86F2-4B40-AA0A-404F42F7C84E}" type="datetime1">
              <a:rPr lang="en-AU" smtClean="0"/>
              <a:t>13/03/2018</a:t>
            </a:fld>
            <a:endParaRPr lang="en-AU"/>
          </a:p>
        </p:txBody>
      </p:sp>
      <p:sp>
        <p:nvSpPr>
          <p:cNvPr id="5" name="Footer Placeholder 4"/>
          <p:cNvSpPr>
            <a:spLocks noGrp="1"/>
          </p:cNvSpPr>
          <p:nvPr>
            <p:ph type="ftr" sz="quarter" idx="11"/>
          </p:nvPr>
        </p:nvSpPr>
        <p:spPr>
          <a:xfrm>
            <a:off x="1022612" y="6049693"/>
            <a:ext cx="7084177" cy="365125"/>
          </a:xfrm>
        </p:spPr>
        <p:txBody>
          <a:bodyPr/>
          <a:lstStyle/>
          <a:p>
            <a:endParaRPr lang="en-AU"/>
          </a:p>
        </p:txBody>
      </p:sp>
      <p:sp>
        <p:nvSpPr>
          <p:cNvPr id="6" name="Slide Number Placeholder 5"/>
          <p:cNvSpPr>
            <a:spLocks noGrp="1"/>
          </p:cNvSpPr>
          <p:nvPr>
            <p:ph type="sldNum" sz="quarter" idx="12"/>
          </p:nvPr>
        </p:nvSpPr>
        <p:spPr/>
        <p:txBody>
          <a:bodyPr/>
          <a:lstStyle/>
          <a:p>
            <a:fld id="{45F41791-387E-467B-9DB5-B22C52E5F4D9}" type="slidenum">
              <a:rPr lang="en-AU" smtClean="0"/>
              <a:t>20</a:t>
            </a:fld>
            <a:endParaRPr lang="en-AU"/>
          </a:p>
        </p:txBody>
      </p:sp>
    </p:spTree>
    <p:extLst>
      <p:ext uri="{BB962C8B-B14F-4D97-AF65-F5344CB8AC3E}">
        <p14:creationId xmlns:p14="http://schemas.microsoft.com/office/powerpoint/2010/main" val="9894137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5520" y="0"/>
            <a:ext cx="8712968" cy="764704"/>
          </a:xfrm>
        </p:spPr>
        <p:txBody>
          <a:bodyPr/>
          <a:lstStyle/>
          <a:p>
            <a:pPr algn="ctr">
              <a:defRPr/>
            </a:pPr>
            <a:r>
              <a:rPr lang="en-US" sz="4400" dirty="0">
                <a:solidFill>
                  <a:schemeClr val="bg2">
                    <a:lumMod val="25000"/>
                  </a:schemeClr>
                </a:solidFill>
              </a:rPr>
              <a:t>Owner’s Equity</a:t>
            </a:r>
          </a:p>
        </p:txBody>
      </p:sp>
      <p:sp>
        <p:nvSpPr>
          <p:cNvPr id="3" name="Content Placeholder 2"/>
          <p:cNvSpPr>
            <a:spLocks noGrp="1"/>
          </p:cNvSpPr>
          <p:nvPr>
            <p:ph idx="1"/>
          </p:nvPr>
        </p:nvSpPr>
        <p:spPr>
          <a:xfrm>
            <a:off x="939801" y="620714"/>
            <a:ext cx="9548814" cy="5761037"/>
          </a:xfrm>
        </p:spPr>
        <p:txBody>
          <a:bodyPr vert="horz" lIns="91440" tIns="45720" rIns="91440" bIns="45720" rtlCol="0" anchor="ctr">
            <a:noAutofit/>
          </a:bodyPr>
          <a:lstStyle/>
          <a:p>
            <a:pPr>
              <a:spcBef>
                <a:spcPct val="0"/>
              </a:spcBef>
              <a:buClr>
                <a:schemeClr val="tx1"/>
              </a:buClr>
              <a:buFont typeface="Wingdings" charset="0"/>
              <a:buChar char="§"/>
            </a:pPr>
            <a:r>
              <a:rPr lang="en-AU" sz="2800" dirty="0">
                <a:latin typeface="Calibri"/>
              </a:rPr>
              <a:t>The owner’s equity of a business is the owner’s current investment in the assets of the business. </a:t>
            </a:r>
          </a:p>
          <a:p>
            <a:pPr>
              <a:spcBef>
                <a:spcPct val="0"/>
              </a:spcBef>
              <a:buClr>
                <a:schemeClr val="tx1"/>
              </a:buClr>
              <a:buFont typeface="Wingdings 3" charset="0"/>
              <a:buNone/>
            </a:pPr>
            <a:endParaRPr lang="en-AU" sz="2800" dirty="0">
              <a:latin typeface="Calibri"/>
            </a:endParaRPr>
          </a:p>
          <a:p>
            <a:pPr>
              <a:spcBef>
                <a:spcPct val="0"/>
              </a:spcBef>
              <a:buClr>
                <a:schemeClr val="tx1"/>
              </a:buClr>
              <a:buFont typeface="Wingdings" charset="0"/>
              <a:buChar char="§"/>
            </a:pPr>
            <a:r>
              <a:rPr lang="en-AU" sz="2800" dirty="0">
                <a:latin typeface="Calibri"/>
              </a:rPr>
              <a:t>Owner’s Equity shows </a:t>
            </a:r>
            <a:r>
              <a:rPr lang="en-AU" sz="2800" dirty="0">
                <a:solidFill>
                  <a:srgbClr val="C00000"/>
                </a:solidFill>
                <a:latin typeface="Calibri"/>
              </a:rPr>
              <a:t>capital, drawings &amp; profit.</a:t>
            </a:r>
          </a:p>
          <a:p>
            <a:pPr marL="1428750" lvl="2" indent="-514350">
              <a:lnSpc>
                <a:spcPct val="110000"/>
              </a:lnSpc>
              <a:spcBef>
                <a:spcPct val="0"/>
              </a:spcBef>
              <a:buClr>
                <a:schemeClr val="tx1"/>
              </a:buClr>
              <a:buAutoNum type="arabicPeriod"/>
            </a:pPr>
            <a:r>
              <a:rPr lang="en-AU" sz="2400" dirty="0">
                <a:solidFill>
                  <a:srgbClr val="C00000"/>
                </a:solidFill>
                <a:latin typeface="Calibri"/>
              </a:rPr>
              <a:t>Profit</a:t>
            </a:r>
            <a:r>
              <a:rPr lang="en-AU" sz="2400" dirty="0">
                <a:solidFill>
                  <a:srgbClr val="0033CC"/>
                </a:solidFill>
                <a:latin typeface="Calibri"/>
              </a:rPr>
              <a:t> </a:t>
            </a:r>
            <a:r>
              <a:rPr lang="en-AU" sz="2400" dirty="0">
                <a:solidFill>
                  <a:srgbClr val="C00000"/>
                </a:solidFill>
                <a:latin typeface="Calibri"/>
              </a:rPr>
              <a:t>=</a:t>
            </a:r>
            <a:r>
              <a:rPr lang="en-AU" sz="2400" dirty="0">
                <a:solidFill>
                  <a:srgbClr val="0033CC"/>
                </a:solidFill>
                <a:latin typeface="Calibri"/>
              </a:rPr>
              <a:t> Revenue/Income </a:t>
            </a:r>
            <a:r>
              <a:rPr lang="en-AU" sz="2400" dirty="0">
                <a:solidFill>
                  <a:srgbClr val="C00000"/>
                </a:solidFill>
                <a:latin typeface="Calibri"/>
              </a:rPr>
              <a:t>– </a:t>
            </a:r>
            <a:r>
              <a:rPr lang="en-AU" sz="2400" dirty="0">
                <a:solidFill>
                  <a:srgbClr val="0033CC"/>
                </a:solidFill>
                <a:latin typeface="Calibri"/>
              </a:rPr>
              <a:t>Expenses </a:t>
            </a:r>
            <a:endParaRPr lang="en-AU" sz="2400" dirty="0">
              <a:solidFill>
                <a:srgbClr val="C00000"/>
              </a:solidFill>
              <a:latin typeface="Calibri"/>
              <a:cs typeface="Calibri"/>
            </a:endParaRPr>
          </a:p>
          <a:p>
            <a:pPr marL="1428750" lvl="2" indent="-514350">
              <a:lnSpc>
                <a:spcPct val="110000"/>
              </a:lnSpc>
              <a:spcBef>
                <a:spcPct val="0"/>
              </a:spcBef>
              <a:buClr>
                <a:schemeClr val="tx1"/>
              </a:buClr>
              <a:buAutoNum type="arabicPeriod"/>
            </a:pPr>
            <a:endParaRPr lang="en-AU" sz="2400" dirty="0">
              <a:solidFill>
                <a:srgbClr val="0033CC"/>
              </a:solidFill>
              <a:latin typeface="Calibri"/>
              <a:cs typeface="Calibri"/>
            </a:endParaRPr>
          </a:p>
          <a:p>
            <a:pPr marL="1428750" lvl="2" indent="-514350">
              <a:spcBef>
                <a:spcPct val="0"/>
              </a:spcBef>
              <a:buClr>
                <a:schemeClr val="tx1"/>
              </a:buClr>
              <a:buAutoNum type="arabicPeriod"/>
            </a:pPr>
            <a:r>
              <a:rPr lang="en-AU" sz="2400" dirty="0">
                <a:solidFill>
                  <a:srgbClr val="C00000"/>
                </a:solidFill>
                <a:latin typeface="Calibri"/>
              </a:rPr>
              <a:t>Income</a:t>
            </a:r>
            <a:r>
              <a:rPr lang="en-AU" sz="2400" dirty="0">
                <a:latin typeface="Calibri"/>
              </a:rPr>
              <a:t> </a:t>
            </a:r>
            <a:r>
              <a:rPr lang="en-AU" sz="2400" dirty="0">
                <a:solidFill>
                  <a:srgbClr val="C00000"/>
                </a:solidFill>
                <a:latin typeface="Calibri"/>
              </a:rPr>
              <a:t>-</a:t>
            </a:r>
            <a:r>
              <a:rPr lang="en-AU" sz="2400" dirty="0">
                <a:latin typeface="Calibri"/>
              </a:rPr>
              <a:t> </a:t>
            </a:r>
            <a:r>
              <a:rPr lang="en-AU" sz="2400" dirty="0">
                <a:solidFill>
                  <a:srgbClr val="0033CC"/>
                </a:solidFill>
                <a:latin typeface="Calibri"/>
              </a:rPr>
              <a:t>includes sales revenue, interest received, fees received etc.</a:t>
            </a:r>
            <a:endParaRPr lang="en-AU" sz="2400" dirty="0">
              <a:solidFill>
                <a:srgbClr val="0033CC"/>
              </a:solidFill>
              <a:latin typeface="Calibri"/>
              <a:cs typeface="Calibri"/>
            </a:endParaRPr>
          </a:p>
          <a:p>
            <a:pPr marL="1428750" lvl="2" indent="-514350">
              <a:spcBef>
                <a:spcPct val="0"/>
              </a:spcBef>
              <a:buClr>
                <a:schemeClr val="tx1"/>
              </a:buClr>
              <a:buAutoNum type="arabicPeriod"/>
            </a:pPr>
            <a:endParaRPr lang="en-AU" sz="2400" dirty="0">
              <a:latin typeface="Calibri"/>
              <a:cs typeface="Calibri"/>
            </a:endParaRPr>
          </a:p>
          <a:p>
            <a:pPr marL="1428750" lvl="2" indent="-514350">
              <a:spcBef>
                <a:spcPct val="0"/>
              </a:spcBef>
              <a:buClr>
                <a:schemeClr val="tx1"/>
              </a:buClr>
              <a:buAutoNum type="arabicPeriod"/>
            </a:pPr>
            <a:r>
              <a:rPr lang="en-AU" sz="2400" dirty="0">
                <a:solidFill>
                  <a:srgbClr val="C00000"/>
                </a:solidFill>
                <a:latin typeface="Calibri"/>
              </a:rPr>
              <a:t>Expenses –</a:t>
            </a:r>
            <a:r>
              <a:rPr lang="en-AU" sz="2400" dirty="0">
                <a:latin typeface="Calibri"/>
              </a:rPr>
              <a:t> </a:t>
            </a:r>
            <a:r>
              <a:rPr lang="en-AU" sz="2400" dirty="0">
                <a:solidFill>
                  <a:srgbClr val="0033CC"/>
                </a:solidFill>
                <a:latin typeface="Calibri"/>
              </a:rPr>
              <a:t>include</a:t>
            </a:r>
            <a:r>
              <a:rPr lang="en-AU" sz="2400" dirty="0">
                <a:latin typeface="Calibri"/>
              </a:rPr>
              <a:t> </a:t>
            </a:r>
            <a:r>
              <a:rPr lang="en-AU" sz="2400" dirty="0">
                <a:solidFill>
                  <a:srgbClr val="0033CC"/>
                </a:solidFill>
                <a:latin typeface="Calibri"/>
              </a:rPr>
              <a:t>interest expense, rent expense, wages expense etc.</a:t>
            </a:r>
            <a:endParaRPr lang="en-AU" sz="2400" dirty="0">
              <a:solidFill>
                <a:srgbClr val="0033CC"/>
              </a:solidFill>
              <a:latin typeface="Calibri"/>
              <a:cs typeface="Calibri"/>
            </a:endParaRPr>
          </a:p>
          <a:p>
            <a:endParaRPr lang="en-US" dirty="0">
              <a:latin typeface="Lucida Sans Unicode" charset="0"/>
            </a:endParaRPr>
          </a:p>
        </p:txBody>
      </p:sp>
      <p:sp>
        <p:nvSpPr>
          <p:cNvPr id="31748" name="Slide Number Placeholder 3"/>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700">
                <a:solidFill>
                  <a:schemeClr val="tx1"/>
                </a:solidFill>
                <a:latin typeface="Lucida Sans Unicode" charset="0"/>
                <a:ea typeface="ＭＳ Ｐゴシック" charset="0"/>
              </a:defRPr>
            </a:lvl1pPr>
            <a:lvl2pPr marL="742950" indent="-285750">
              <a:defRPr sz="2300">
                <a:solidFill>
                  <a:schemeClr val="tx1"/>
                </a:solidFill>
                <a:latin typeface="Lucida Sans Unicode" charset="0"/>
                <a:ea typeface="ＭＳ Ｐゴシック" charset="0"/>
              </a:defRPr>
            </a:lvl2pPr>
            <a:lvl3pPr marL="1143000">
              <a:defRPr sz="2100">
                <a:solidFill>
                  <a:schemeClr val="tx1"/>
                </a:solidFill>
                <a:latin typeface="Lucida Sans Unicode" charset="0"/>
                <a:ea typeface="ＭＳ Ｐゴシック" charset="0"/>
              </a:defRPr>
            </a:lvl3pPr>
            <a:lvl4pPr marL="1600200">
              <a:defRPr sz="1900">
                <a:solidFill>
                  <a:schemeClr val="tx1"/>
                </a:solidFill>
                <a:latin typeface="Lucida Sans Unicode" charset="0"/>
                <a:ea typeface="ＭＳ Ｐゴシック" charset="0"/>
              </a:defRPr>
            </a:lvl4pPr>
            <a:lvl5pPr marL="2057400">
              <a:defRPr>
                <a:solidFill>
                  <a:schemeClr val="tx1"/>
                </a:solidFill>
                <a:latin typeface="Lucida Sans Unicode" charset="0"/>
                <a:ea typeface="ＭＳ Ｐゴシック" charset="0"/>
              </a:defRPr>
            </a:lvl5pPr>
            <a:lvl6pPr marL="2514600" eaLnBrk="0" fontAlgn="base" hangingPunct="0">
              <a:spcAft>
                <a:spcPct val="0"/>
              </a:spcAft>
              <a:buClr>
                <a:schemeClr val="accent2"/>
              </a:buClr>
              <a:buFont typeface="Wingdings 2" charset="0"/>
              <a:buChar char=""/>
              <a:defRPr>
                <a:solidFill>
                  <a:schemeClr val="tx1"/>
                </a:solidFill>
                <a:latin typeface="Lucida Sans Unicode" charset="0"/>
                <a:ea typeface="ＭＳ Ｐゴシック" charset="0"/>
              </a:defRPr>
            </a:lvl6pPr>
            <a:lvl7pPr marL="2971800" eaLnBrk="0" fontAlgn="base" hangingPunct="0">
              <a:spcAft>
                <a:spcPct val="0"/>
              </a:spcAft>
              <a:buClr>
                <a:schemeClr val="accent2"/>
              </a:buClr>
              <a:buFont typeface="Wingdings 2" charset="0"/>
              <a:buChar char=""/>
              <a:defRPr>
                <a:solidFill>
                  <a:schemeClr val="tx1"/>
                </a:solidFill>
                <a:latin typeface="Lucida Sans Unicode" charset="0"/>
                <a:ea typeface="ＭＳ Ｐゴシック" charset="0"/>
              </a:defRPr>
            </a:lvl7pPr>
            <a:lvl8pPr marL="3429000" eaLnBrk="0" fontAlgn="base" hangingPunct="0">
              <a:spcAft>
                <a:spcPct val="0"/>
              </a:spcAft>
              <a:buClr>
                <a:schemeClr val="accent2"/>
              </a:buClr>
              <a:buFont typeface="Wingdings 2" charset="0"/>
              <a:buChar char=""/>
              <a:defRPr>
                <a:solidFill>
                  <a:schemeClr val="tx1"/>
                </a:solidFill>
                <a:latin typeface="Lucida Sans Unicode" charset="0"/>
                <a:ea typeface="ＭＳ Ｐゴシック" charset="0"/>
              </a:defRPr>
            </a:lvl8pPr>
            <a:lvl9pPr marL="3886200" eaLnBrk="0" fontAlgn="base" hangingPunct="0">
              <a:spcAft>
                <a:spcPct val="0"/>
              </a:spcAft>
              <a:buClr>
                <a:schemeClr val="accent2"/>
              </a:buClr>
              <a:buFont typeface="Wingdings 2" charset="0"/>
              <a:buChar char=""/>
              <a:defRPr>
                <a:solidFill>
                  <a:schemeClr val="tx1"/>
                </a:solidFill>
                <a:latin typeface="Lucida Sans Unicode" charset="0"/>
                <a:ea typeface="ＭＳ Ｐゴシック" charset="0"/>
              </a:defRPr>
            </a:lvl9pPr>
          </a:lstStyle>
          <a:p>
            <a:fld id="{16B634C1-A38E-3345-A0F3-C301EECD9D0B}" type="slidenum">
              <a:rPr lang="en-AU" sz="1000">
                <a:latin typeface="Arial" charset="0"/>
              </a:rPr>
              <a:pPr/>
              <a:t>21</a:t>
            </a:fld>
            <a:endParaRPr lang="en-AU" sz="1000">
              <a:latin typeface="Arial" charset="0"/>
            </a:endParaRPr>
          </a:p>
        </p:txBody>
      </p:sp>
    </p:spTree>
    <p:extLst>
      <p:ext uri="{BB962C8B-B14F-4D97-AF65-F5344CB8AC3E}">
        <p14:creationId xmlns:p14="http://schemas.microsoft.com/office/powerpoint/2010/main" val="13465744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Owners Equity </a:t>
            </a:r>
          </a:p>
        </p:txBody>
      </p:sp>
      <p:sp>
        <p:nvSpPr>
          <p:cNvPr id="3" name="Content Placeholder 2"/>
          <p:cNvSpPr>
            <a:spLocks noGrp="1"/>
          </p:cNvSpPr>
          <p:nvPr>
            <p:ph idx="1"/>
          </p:nvPr>
        </p:nvSpPr>
        <p:spPr>
          <a:xfrm>
            <a:off x="1419225" y="2181225"/>
            <a:ext cx="10018713" cy="3124201"/>
          </a:xfrm>
        </p:spPr>
        <p:txBody>
          <a:bodyPr vert="horz" lIns="91440" tIns="45720" rIns="91440" bIns="45720" rtlCol="0" anchor="t">
            <a:normAutofit fontScale="92500" lnSpcReduction="20000"/>
          </a:bodyPr>
          <a:lstStyle/>
          <a:p>
            <a:r>
              <a:rPr lang="en-AU" sz="2800" dirty="0">
                <a:latin typeface="Calibri"/>
              </a:rPr>
              <a:t>The owner's entitlement in the business/entity. It includes capital and accumulated profits.  CAPITAL is the owner's contribution or investment in the business.   </a:t>
            </a:r>
            <a:endParaRPr lang="en-GB" sz="2800">
              <a:latin typeface="Calibri"/>
            </a:endParaRPr>
          </a:p>
          <a:p>
            <a:r>
              <a:rPr lang="en-AU" sz="2800" dirty="0">
                <a:latin typeface="Calibri"/>
              </a:rPr>
              <a:t>Assets - Liabilities = (Net Assets) = Equity </a:t>
            </a:r>
          </a:p>
          <a:p>
            <a:endParaRPr lang="en-AU" sz="2800" dirty="0">
              <a:latin typeface="Calibri"/>
            </a:endParaRPr>
          </a:p>
          <a:p>
            <a:r>
              <a:rPr lang="en-AU" sz="2800" dirty="0">
                <a:latin typeface="Calibri"/>
              </a:rPr>
              <a:t>Income from the business goes to the owner and increases Owners' Equity</a:t>
            </a:r>
          </a:p>
          <a:p>
            <a:r>
              <a:rPr lang="en-AU" sz="2800" dirty="0">
                <a:latin typeface="Calibri"/>
              </a:rPr>
              <a:t>Expenses in the business need to be paid by the owner and so reduces Owner’s Equit</a:t>
            </a:r>
            <a:r>
              <a:rPr lang="en-AU" dirty="0"/>
              <a:t>y</a:t>
            </a:r>
            <a:endParaRPr lang="en-GB" dirty="0"/>
          </a:p>
          <a:p>
            <a:endParaRPr lang="en-US" dirty="0"/>
          </a:p>
        </p:txBody>
      </p:sp>
      <p:sp>
        <p:nvSpPr>
          <p:cNvPr id="4" name="Date Placeholder 3"/>
          <p:cNvSpPr>
            <a:spLocks noGrp="1"/>
          </p:cNvSpPr>
          <p:nvPr>
            <p:ph type="dt" sz="half" idx="10"/>
          </p:nvPr>
        </p:nvSpPr>
        <p:spPr>
          <a:xfrm>
            <a:off x="9732656" y="5883275"/>
            <a:ext cx="1143000" cy="365125"/>
          </a:xfrm>
        </p:spPr>
        <p:txBody>
          <a:bodyPr/>
          <a:lstStyle/>
          <a:p>
            <a:fld id="{ADD1C08E-86F2-4B40-AA0A-404F42F7C84E}" type="datetime1">
              <a:rPr lang="en-AU" smtClean="0"/>
              <a:t>13/03/2018</a:t>
            </a:fld>
            <a:endParaRPr lang="en-AU"/>
          </a:p>
        </p:txBody>
      </p:sp>
      <p:sp>
        <p:nvSpPr>
          <p:cNvPr id="5" name="Footer Placeholder 4"/>
          <p:cNvSpPr>
            <a:spLocks noGrp="1"/>
          </p:cNvSpPr>
          <p:nvPr>
            <p:ph type="ftr" sz="quarter" idx="11"/>
          </p:nvPr>
        </p:nvSpPr>
        <p:spPr>
          <a:xfrm>
            <a:off x="1022612" y="6049693"/>
            <a:ext cx="7084177" cy="365125"/>
          </a:xfrm>
        </p:spPr>
        <p:txBody>
          <a:bodyPr/>
          <a:lstStyle/>
          <a:p>
            <a:endParaRPr lang="en-AU"/>
          </a:p>
        </p:txBody>
      </p:sp>
      <p:sp>
        <p:nvSpPr>
          <p:cNvPr id="6" name="Slide Number Placeholder 5"/>
          <p:cNvSpPr>
            <a:spLocks noGrp="1"/>
          </p:cNvSpPr>
          <p:nvPr>
            <p:ph type="sldNum" sz="quarter" idx="12"/>
          </p:nvPr>
        </p:nvSpPr>
        <p:spPr/>
        <p:txBody>
          <a:bodyPr/>
          <a:lstStyle/>
          <a:p>
            <a:fld id="{45F41791-387E-467B-9DB5-B22C52E5F4D9}" type="slidenum">
              <a:rPr lang="en-AU" smtClean="0"/>
              <a:t>22</a:t>
            </a:fld>
            <a:endParaRPr lang="en-AU"/>
          </a:p>
        </p:txBody>
      </p:sp>
    </p:spTree>
    <p:extLst>
      <p:ext uri="{BB962C8B-B14F-4D97-AF65-F5344CB8AC3E}">
        <p14:creationId xmlns:p14="http://schemas.microsoft.com/office/powerpoint/2010/main" val="17267987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Income and expenses</a:t>
            </a:r>
          </a:p>
        </p:txBody>
      </p:sp>
      <p:sp>
        <p:nvSpPr>
          <p:cNvPr id="3" name="Content Placeholder 2"/>
          <p:cNvSpPr>
            <a:spLocks noGrp="1"/>
          </p:cNvSpPr>
          <p:nvPr>
            <p:ph idx="1"/>
          </p:nvPr>
        </p:nvSpPr>
        <p:spPr>
          <a:xfrm>
            <a:off x="856943" y="1616074"/>
            <a:ext cx="10018713" cy="4433619"/>
          </a:xfrm>
        </p:spPr>
        <p:txBody>
          <a:bodyPr vert="horz" lIns="91440" tIns="45720" rIns="91440" bIns="45720" rtlCol="0" anchor="t">
            <a:noAutofit/>
          </a:bodyPr>
          <a:lstStyle/>
          <a:p>
            <a:r>
              <a:rPr lang="en-US" sz="2800" dirty="0">
                <a:latin typeface="Calibri"/>
              </a:rPr>
              <a:t>Income:  money earned from the operations of the business </a:t>
            </a:r>
            <a:endParaRPr lang="en-US" sz="2800" dirty="0" smtClean="0">
              <a:latin typeface="Calibri"/>
            </a:endParaRPr>
          </a:p>
          <a:p>
            <a:pPr lvl="1"/>
            <a:r>
              <a:rPr lang="en-US" sz="2400" dirty="0" smtClean="0">
                <a:latin typeface="Calibri"/>
              </a:rPr>
              <a:t>fees</a:t>
            </a:r>
            <a:r>
              <a:rPr lang="en-US" sz="2400" dirty="0">
                <a:latin typeface="Calibri"/>
              </a:rPr>
              <a:t>, </a:t>
            </a:r>
            <a:endParaRPr lang="en-US" sz="2400" dirty="0" smtClean="0">
              <a:latin typeface="Calibri"/>
            </a:endParaRPr>
          </a:p>
          <a:p>
            <a:pPr lvl="1"/>
            <a:r>
              <a:rPr lang="en-US" sz="2400" dirty="0" smtClean="0">
                <a:latin typeface="Calibri"/>
              </a:rPr>
              <a:t>sales</a:t>
            </a:r>
            <a:r>
              <a:rPr lang="en-US" sz="2400" dirty="0">
                <a:latin typeface="Calibri"/>
              </a:rPr>
              <a:t>, </a:t>
            </a:r>
            <a:endParaRPr lang="en-US" sz="2400" dirty="0" smtClean="0">
              <a:latin typeface="Calibri"/>
            </a:endParaRPr>
          </a:p>
          <a:p>
            <a:pPr lvl="1"/>
            <a:r>
              <a:rPr lang="en-US" sz="2400" dirty="0" smtClean="0">
                <a:latin typeface="Calibri"/>
              </a:rPr>
              <a:t>Commission</a:t>
            </a:r>
            <a:r>
              <a:rPr lang="en-US" dirty="0" smtClean="0">
                <a:latin typeface="Calibri"/>
              </a:rPr>
              <a:t> received</a:t>
            </a:r>
            <a:r>
              <a:rPr lang="en-US" sz="2400" dirty="0" smtClean="0">
                <a:latin typeface="Calibri"/>
              </a:rPr>
              <a:t> </a:t>
            </a:r>
          </a:p>
          <a:p>
            <a:pPr lvl="1"/>
            <a:r>
              <a:rPr lang="en-US" sz="2400" dirty="0" smtClean="0">
                <a:latin typeface="Calibri"/>
              </a:rPr>
              <a:t>service </a:t>
            </a:r>
            <a:r>
              <a:rPr lang="en-US" sz="2400" dirty="0">
                <a:latin typeface="Calibri"/>
              </a:rPr>
              <a:t>provided,  </a:t>
            </a:r>
            <a:endParaRPr lang="en-US" sz="2800" dirty="0">
              <a:latin typeface="Calibri"/>
            </a:endParaRPr>
          </a:p>
          <a:p>
            <a:r>
              <a:rPr lang="en-US" sz="2800" dirty="0">
                <a:latin typeface="Calibri"/>
              </a:rPr>
              <a:t>Expenses: cost incurred in the normal operations of the </a:t>
            </a:r>
            <a:r>
              <a:rPr lang="en-US" sz="2800" dirty="0" smtClean="0">
                <a:latin typeface="Calibri"/>
              </a:rPr>
              <a:t>business</a:t>
            </a:r>
          </a:p>
          <a:p>
            <a:pPr lvl="1"/>
            <a:r>
              <a:rPr lang="en-US" sz="2400" dirty="0" smtClean="0">
                <a:latin typeface="Calibri"/>
              </a:rPr>
              <a:t>wages</a:t>
            </a:r>
            <a:r>
              <a:rPr lang="en-US" sz="2400" dirty="0">
                <a:latin typeface="Calibri"/>
              </a:rPr>
              <a:t>, </a:t>
            </a:r>
            <a:endParaRPr lang="en-US" sz="2400" dirty="0" smtClean="0">
              <a:latin typeface="Calibri"/>
            </a:endParaRPr>
          </a:p>
          <a:p>
            <a:pPr lvl="1"/>
            <a:r>
              <a:rPr lang="en-US" sz="2400" dirty="0" smtClean="0">
                <a:latin typeface="Calibri"/>
              </a:rPr>
              <a:t>rent</a:t>
            </a:r>
            <a:r>
              <a:rPr lang="en-US" sz="2400" dirty="0">
                <a:latin typeface="Calibri"/>
              </a:rPr>
              <a:t>, </a:t>
            </a:r>
            <a:endParaRPr lang="en-US" sz="2400" dirty="0" smtClean="0">
              <a:latin typeface="Calibri"/>
            </a:endParaRPr>
          </a:p>
          <a:p>
            <a:pPr lvl="1"/>
            <a:r>
              <a:rPr lang="en-US" sz="2400" dirty="0" smtClean="0">
                <a:latin typeface="Calibri"/>
              </a:rPr>
              <a:t>Interest expense</a:t>
            </a:r>
          </a:p>
          <a:p>
            <a:pPr lvl="1"/>
            <a:r>
              <a:rPr lang="en-US" sz="2400" dirty="0" smtClean="0">
                <a:latin typeface="Calibri"/>
              </a:rPr>
              <a:t>Utilities</a:t>
            </a:r>
            <a:r>
              <a:rPr lang="en-US" dirty="0" smtClean="0">
                <a:latin typeface="Calibri"/>
              </a:rPr>
              <a:t> expense</a:t>
            </a:r>
            <a:r>
              <a:rPr lang="en-US" sz="2400" dirty="0">
                <a:latin typeface="Calibri"/>
              </a:rPr>
              <a:t> </a:t>
            </a:r>
          </a:p>
        </p:txBody>
      </p:sp>
      <p:sp>
        <p:nvSpPr>
          <p:cNvPr id="4" name="Date Placeholder 3"/>
          <p:cNvSpPr>
            <a:spLocks noGrp="1"/>
          </p:cNvSpPr>
          <p:nvPr>
            <p:ph type="dt" sz="half" idx="10"/>
          </p:nvPr>
        </p:nvSpPr>
        <p:spPr>
          <a:xfrm>
            <a:off x="9732656" y="5883275"/>
            <a:ext cx="1143000" cy="365125"/>
          </a:xfrm>
        </p:spPr>
        <p:txBody>
          <a:bodyPr/>
          <a:lstStyle/>
          <a:p>
            <a:fld id="{ADD1C08E-86F2-4B40-AA0A-404F42F7C84E}" type="datetime1">
              <a:rPr lang="en-AU" smtClean="0"/>
              <a:t>13/03/2018</a:t>
            </a:fld>
            <a:endParaRPr lang="en-AU"/>
          </a:p>
        </p:txBody>
      </p:sp>
      <p:sp>
        <p:nvSpPr>
          <p:cNvPr id="5" name="Footer Placeholder 4"/>
          <p:cNvSpPr>
            <a:spLocks noGrp="1"/>
          </p:cNvSpPr>
          <p:nvPr>
            <p:ph type="ftr" sz="quarter" idx="11"/>
          </p:nvPr>
        </p:nvSpPr>
        <p:spPr>
          <a:xfrm>
            <a:off x="1022612" y="6049693"/>
            <a:ext cx="7084177" cy="365125"/>
          </a:xfrm>
        </p:spPr>
        <p:txBody>
          <a:bodyPr/>
          <a:lstStyle/>
          <a:p>
            <a:endParaRPr lang="en-AU"/>
          </a:p>
        </p:txBody>
      </p:sp>
      <p:sp>
        <p:nvSpPr>
          <p:cNvPr id="6" name="Slide Number Placeholder 5"/>
          <p:cNvSpPr>
            <a:spLocks noGrp="1"/>
          </p:cNvSpPr>
          <p:nvPr>
            <p:ph type="sldNum" sz="quarter" idx="12"/>
          </p:nvPr>
        </p:nvSpPr>
        <p:spPr/>
        <p:txBody>
          <a:bodyPr/>
          <a:lstStyle/>
          <a:p>
            <a:fld id="{45F41791-387E-467B-9DB5-B22C52E5F4D9}" type="slidenum">
              <a:rPr lang="en-AU" smtClean="0"/>
              <a:t>23</a:t>
            </a:fld>
            <a:endParaRPr lang="en-AU"/>
          </a:p>
        </p:txBody>
      </p:sp>
    </p:spTree>
    <p:extLst>
      <p:ext uri="{BB962C8B-B14F-4D97-AF65-F5344CB8AC3E}">
        <p14:creationId xmlns:p14="http://schemas.microsoft.com/office/powerpoint/2010/main" val="12327704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a:xfrm>
            <a:off x="1775520" y="116632"/>
            <a:ext cx="8640960" cy="936104"/>
          </a:xfrm>
        </p:spPr>
        <p:txBody>
          <a:bodyPr>
            <a:normAutofit/>
          </a:bodyPr>
          <a:lstStyle/>
          <a:p>
            <a:pPr>
              <a:defRPr/>
            </a:pPr>
            <a:r>
              <a:rPr lang="en-AU" dirty="0">
                <a:solidFill>
                  <a:schemeClr val="bg2">
                    <a:lumMod val="25000"/>
                  </a:schemeClr>
                </a:solidFill>
                <a:ea typeface="+mj-ea"/>
              </a:rPr>
              <a:t>Assets &amp; Expenses</a:t>
            </a:r>
            <a:r>
              <a:rPr lang="en-AU" dirty="0">
                <a:solidFill>
                  <a:schemeClr val="bg2">
                    <a:lumMod val="25000"/>
                  </a:schemeClr>
                </a:solidFill>
              </a:rPr>
              <a:t>:</a:t>
            </a:r>
            <a:r>
              <a:rPr lang="en-AU" sz="2800" dirty="0">
                <a:solidFill>
                  <a:schemeClr val="bg2">
                    <a:lumMod val="25000"/>
                  </a:schemeClr>
                </a:solidFill>
              </a:rPr>
              <a:t> what is the difference?</a:t>
            </a:r>
            <a:endParaRPr lang="en-GB" sz="3600" dirty="0">
              <a:solidFill>
                <a:schemeClr val="bg2">
                  <a:lumMod val="25000"/>
                </a:schemeClr>
              </a:solidFill>
            </a:endParaRPr>
          </a:p>
        </p:txBody>
      </p:sp>
      <p:sp>
        <p:nvSpPr>
          <p:cNvPr id="23556" name="Rectangle 3"/>
          <p:cNvSpPr>
            <a:spLocks noGrp="1" noChangeArrowheads="1"/>
          </p:cNvSpPr>
          <p:nvPr>
            <p:ph idx="1"/>
          </p:nvPr>
        </p:nvSpPr>
        <p:spPr>
          <a:xfrm>
            <a:off x="1774825" y="908050"/>
            <a:ext cx="8713788" cy="5195888"/>
          </a:xfrm>
        </p:spPr>
        <p:txBody>
          <a:bodyPr vert="horz" lIns="54864" tIns="91440" rtlCol="0" anchor="t">
            <a:normAutofit/>
          </a:bodyPr>
          <a:lstStyle/>
          <a:p>
            <a:pPr marL="438150" eaLnBrk="1" hangingPunct="1"/>
            <a:r>
              <a:rPr lang="en-AU" sz="2800" dirty="0">
                <a:solidFill>
                  <a:srgbClr val="FF0000"/>
                </a:solidFill>
                <a:latin typeface="Calibri"/>
              </a:rPr>
              <a:t>Assets =</a:t>
            </a:r>
            <a:r>
              <a:rPr lang="en-AU" sz="2800" dirty="0">
                <a:latin typeface="Calibri"/>
              </a:rPr>
              <a:t> Future economic benefits of value</a:t>
            </a:r>
            <a:endParaRPr lang="en-US" dirty="0">
              <a:latin typeface="Calibri"/>
            </a:endParaRPr>
          </a:p>
          <a:p>
            <a:pPr marL="438150" eaLnBrk="1" hangingPunct="1"/>
            <a:r>
              <a:rPr lang="en-AU" sz="2800" dirty="0">
                <a:solidFill>
                  <a:srgbClr val="FF0000"/>
                </a:solidFill>
                <a:latin typeface="Calibri"/>
              </a:rPr>
              <a:t>Expenses = </a:t>
            </a:r>
            <a:r>
              <a:rPr lang="en-AU" sz="2800" dirty="0">
                <a:latin typeface="Calibri"/>
              </a:rPr>
              <a:t>Economic benefits that have been </a:t>
            </a:r>
            <a:r>
              <a:rPr lang="en-AU" sz="2800" dirty="0">
                <a:solidFill>
                  <a:srgbClr val="FF0000"/>
                </a:solidFill>
                <a:latin typeface="Calibri"/>
              </a:rPr>
              <a:t>used up</a:t>
            </a:r>
            <a:endParaRPr lang="en-AU" sz="2800" dirty="0">
              <a:solidFill>
                <a:srgbClr val="FF0000"/>
              </a:solidFill>
              <a:latin typeface="Calibri"/>
              <a:cs typeface="Calibri"/>
            </a:endParaRPr>
          </a:p>
          <a:p>
            <a:pPr marL="438150" eaLnBrk="1" hangingPunct="1">
              <a:buFont typeface="Wingdings" charset="0"/>
              <a:buNone/>
            </a:pPr>
            <a:endParaRPr lang="en-AU" sz="1000" dirty="0">
              <a:latin typeface="Calibri"/>
              <a:cs typeface="Lucida Sans Unicode"/>
            </a:endParaRPr>
          </a:p>
          <a:p>
            <a:pPr marL="438150" eaLnBrk="1" hangingPunct="1"/>
            <a:r>
              <a:rPr lang="en-AU" sz="2800" dirty="0">
                <a:solidFill>
                  <a:srgbClr val="C00000"/>
                </a:solidFill>
                <a:latin typeface="Calibri"/>
              </a:rPr>
              <a:t>How do we determine the difference?</a:t>
            </a:r>
            <a:endParaRPr lang="en-AU" sz="2800" dirty="0">
              <a:solidFill>
                <a:srgbClr val="C00000"/>
              </a:solidFill>
              <a:latin typeface="Calibri"/>
              <a:cs typeface="Lucida Sans Unicode"/>
            </a:endParaRPr>
          </a:p>
          <a:p>
            <a:pPr lvl="1"/>
            <a:r>
              <a:rPr lang="en-AU" sz="2400" dirty="0">
                <a:latin typeface="Calibri"/>
              </a:rPr>
              <a:t> </a:t>
            </a:r>
            <a:r>
              <a:rPr lang="en-AU" sz="2500" dirty="0">
                <a:latin typeface="Calibri"/>
              </a:rPr>
              <a:t>Rent </a:t>
            </a:r>
            <a:r>
              <a:rPr lang="en-AU" sz="2500" dirty="0" smtClean="0">
                <a:latin typeface="Calibri"/>
              </a:rPr>
              <a:t>prepaid  vs </a:t>
            </a:r>
            <a:r>
              <a:rPr lang="en-AU" sz="2500" dirty="0">
                <a:latin typeface="Calibri"/>
              </a:rPr>
              <a:t>Rent </a:t>
            </a:r>
            <a:r>
              <a:rPr lang="en-AU" sz="2500" dirty="0" smtClean="0">
                <a:latin typeface="Calibri"/>
              </a:rPr>
              <a:t>expense</a:t>
            </a:r>
            <a:endParaRPr lang="en-AU" sz="2500" dirty="0">
              <a:latin typeface="Calibri"/>
            </a:endParaRPr>
          </a:p>
          <a:p>
            <a:pPr lvl="1"/>
            <a:r>
              <a:rPr lang="en-AU" sz="2500" dirty="0">
                <a:latin typeface="Calibri"/>
              </a:rPr>
              <a:t> Purchase of land vs Payment of land tax</a:t>
            </a:r>
          </a:p>
          <a:p>
            <a:pPr lvl="1" eaLnBrk="1" hangingPunct="1">
              <a:buFont typeface="Verdana" charset="0"/>
              <a:buNone/>
            </a:pPr>
            <a:endParaRPr lang="en-AU" sz="1200" dirty="0">
              <a:latin typeface="Calibri"/>
            </a:endParaRPr>
          </a:p>
          <a:p>
            <a:pPr marL="438150" eaLnBrk="1" hangingPunct="1"/>
            <a:r>
              <a:rPr lang="en-AU" sz="2800" dirty="0">
                <a:solidFill>
                  <a:srgbClr val="C00000"/>
                </a:solidFill>
                <a:latin typeface="Calibri"/>
              </a:rPr>
              <a:t>Expensing an Asset over time</a:t>
            </a:r>
            <a:endParaRPr lang="en-AU" sz="2800" dirty="0">
              <a:solidFill>
                <a:srgbClr val="C00000"/>
              </a:solidFill>
              <a:latin typeface="Calibri"/>
              <a:cs typeface="Lucida Sans Unicode"/>
            </a:endParaRPr>
          </a:p>
          <a:p>
            <a:pPr lvl="1" eaLnBrk="1" hangingPunct="1"/>
            <a:r>
              <a:rPr lang="en-AU" sz="2500" dirty="0">
                <a:latin typeface="Calibri"/>
              </a:rPr>
              <a:t>Most assets turn into expenses – Why?</a:t>
            </a:r>
          </a:p>
          <a:p>
            <a:pPr lvl="1" eaLnBrk="1" hangingPunct="1"/>
            <a:r>
              <a:rPr lang="en-AU" sz="2500" dirty="0">
                <a:latin typeface="Calibri"/>
              </a:rPr>
              <a:t>End of accounting period problems – Which assets have been used up?</a:t>
            </a:r>
          </a:p>
          <a:p>
            <a:pPr marL="391795" lvl="1" indent="0">
              <a:buNone/>
            </a:pPr>
            <a:endParaRPr lang="en-AU" sz="2500" dirty="0">
              <a:solidFill>
                <a:srgbClr val="FF0000"/>
              </a:solidFill>
              <a:latin typeface="Calibri"/>
              <a:cs typeface="Lucida Sans Unicode"/>
            </a:endParaRPr>
          </a:p>
        </p:txBody>
      </p:sp>
      <p:sp>
        <p:nvSpPr>
          <p:cNvPr id="33796" name="Slide Number Placeholder 1"/>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700">
                <a:solidFill>
                  <a:schemeClr val="tx1"/>
                </a:solidFill>
                <a:latin typeface="Lucida Sans Unicode" charset="0"/>
                <a:ea typeface="ＭＳ Ｐゴシック" charset="0"/>
              </a:defRPr>
            </a:lvl1pPr>
            <a:lvl2pPr marL="742950" indent="-285750">
              <a:defRPr sz="2300">
                <a:solidFill>
                  <a:schemeClr val="tx1"/>
                </a:solidFill>
                <a:latin typeface="Lucida Sans Unicode" charset="0"/>
                <a:ea typeface="ＭＳ Ｐゴシック" charset="0"/>
              </a:defRPr>
            </a:lvl2pPr>
            <a:lvl3pPr marL="1143000">
              <a:defRPr sz="2100">
                <a:solidFill>
                  <a:schemeClr val="tx1"/>
                </a:solidFill>
                <a:latin typeface="Lucida Sans Unicode" charset="0"/>
                <a:ea typeface="ＭＳ Ｐゴシック" charset="0"/>
              </a:defRPr>
            </a:lvl3pPr>
            <a:lvl4pPr marL="1600200">
              <a:defRPr sz="1900">
                <a:solidFill>
                  <a:schemeClr val="tx1"/>
                </a:solidFill>
                <a:latin typeface="Lucida Sans Unicode" charset="0"/>
                <a:ea typeface="ＭＳ Ｐゴシック" charset="0"/>
              </a:defRPr>
            </a:lvl4pPr>
            <a:lvl5pPr marL="2057400">
              <a:defRPr>
                <a:solidFill>
                  <a:schemeClr val="tx1"/>
                </a:solidFill>
                <a:latin typeface="Lucida Sans Unicode" charset="0"/>
                <a:ea typeface="ＭＳ Ｐゴシック" charset="0"/>
              </a:defRPr>
            </a:lvl5pPr>
            <a:lvl6pPr marL="2514600" eaLnBrk="0" fontAlgn="base" hangingPunct="0">
              <a:spcAft>
                <a:spcPct val="0"/>
              </a:spcAft>
              <a:buClr>
                <a:schemeClr val="accent2"/>
              </a:buClr>
              <a:buFont typeface="Wingdings 2" charset="0"/>
              <a:buChar char=""/>
              <a:defRPr>
                <a:solidFill>
                  <a:schemeClr val="tx1"/>
                </a:solidFill>
                <a:latin typeface="Lucida Sans Unicode" charset="0"/>
                <a:ea typeface="ＭＳ Ｐゴシック" charset="0"/>
              </a:defRPr>
            </a:lvl6pPr>
            <a:lvl7pPr marL="2971800" eaLnBrk="0" fontAlgn="base" hangingPunct="0">
              <a:spcAft>
                <a:spcPct val="0"/>
              </a:spcAft>
              <a:buClr>
                <a:schemeClr val="accent2"/>
              </a:buClr>
              <a:buFont typeface="Wingdings 2" charset="0"/>
              <a:buChar char=""/>
              <a:defRPr>
                <a:solidFill>
                  <a:schemeClr val="tx1"/>
                </a:solidFill>
                <a:latin typeface="Lucida Sans Unicode" charset="0"/>
                <a:ea typeface="ＭＳ Ｐゴシック" charset="0"/>
              </a:defRPr>
            </a:lvl7pPr>
            <a:lvl8pPr marL="3429000" eaLnBrk="0" fontAlgn="base" hangingPunct="0">
              <a:spcAft>
                <a:spcPct val="0"/>
              </a:spcAft>
              <a:buClr>
                <a:schemeClr val="accent2"/>
              </a:buClr>
              <a:buFont typeface="Wingdings 2" charset="0"/>
              <a:buChar char=""/>
              <a:defRPr>
                <a:solidFill>
                  <a:schemeClr val="tx1"/>
                </a:solidFill>
                <a:latin typeface="Lucida Sans Unicode" charset="0"/>
                <a:ea typeface="ＭＳ Ｐゴシック" charset="0"/>
              </a:defRPr>
            </a:lvl8pPr>
            <a:lvl9pPr marL="3886200" eaLnBrk="0" fontAlgn="base" hangingPunct="0">
              <a:spcAft>
                <a:spcPct val="0"/>
              </a:spcAft>
              <a:buClr>
                <a:schemeClr val="accent2"/>
              </a:buClr>
              <a:buFont typeface="Wingdings 2" charset="0"/>
              <a:buChar char=""/>
              <a:defRPr>
                <a:solidFill>
                  <a:schemeClr val="tx1"/>
                </a:solidFill>
                <a:latin typeface="Lucida Sans Unicode" charset="0"/>
                <a:ea typeface="ＭＳ Ｐゴシック" charset="0"/>
              </a:defRPr>
            </a:lvl9pPr>
          </a:lstStyle>
          <a:p>
            <a:fld id="{2DEC3BC2-241D-6E4F-8F3C-F0BF65A8EE86}" type="slidenum">
              <a:rPr lang="en-AU" sz="1000">
                <a:latin typeface="Arial" charset="0"/>
              </a:rPr>
              <a:pPr/>
              <a:t>24</a:t>
            </a:fld>
            <a:endParaRPr lang="en-AU" sz="1000">
              <a:latin typeface="Arial" charset="0"/>
            </a:endParaRPr>
          </a:p>
        </p:txBody>
      </p:sp>
    </p:spTree>
    <p:extLst>
      <p:ext uri="{BB962C8B-B14F-4D97-AF65-F5344CB8AC3E}">
        <p14:creationId xmlns:p14="http://schemas.microsoft.com/office/powerpoint/2010/main" val="8994135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1952596" y="188640"/>
            <a:ext cx="8229600" cy="720080"/>
          </a:xfrm>
        </p:spPr>
        <p:txBody>
          <a:bodyPr>
            <a:normAutofit/>
          </a:bodyPr>
          <a:lstStyle/>
          <a:p>
            <a:pPr algn="ctr">
              <a:defRPr/>
            </a:pPr>
            <a:r>
              <a:rPr lang="en-US" dirty="0">
                <a:solidFill>
                  <a:schemeClr val="bg2">
                    <a:lumMod val="25000"/>
                  </a:schemeClr>
                </a:solidFill>
                <a:effectLst/>
                <a:ea typeface="+mj-ea"/>
              </a:rPr>
              <a:t>Financial</a:t>
            </a:r>
            <a:r>
              <a:rPr lang="en-US" dirty="0">
                <a:solidFill>
                  <a:schemeClr val="bg2">
                    <a:lumMod val="25000"/>
                  </a:schemeClr>
                </a:solidFill>
                <a:ea typeface="+mj-ea"/>
              </a:rPr>
              <a:t> Statements</a:t>
            </a:r>
            <a:endParaRPr lang="en-AU" dirty="0">
              <a:solidFill>
                <a:schemeClr val="bg2">
                  <a:lumMod val="25000"/>
                </a:schemeClr>
              </a:solidFill>
              <a:ea typeface="+mj-ea"/>
            </a:endParaRPr>
          </a:p>
        </p:txBody>
      </p:sp>
      <p:sp>
        <p:nvSpPr>
          <p:cNvPr id="6147" name="Content Placeholder 2"/>
          <p:cNvSpPr>
            <a:spLocks noGrp="1"/>
          </p:cNvSpPr>
          <p:nvPr>
            <p:ph idx="1"/>
          </p:nvPr>
        </p:nvSpPr>
        <p:spPr>
          <a:xfrm>
            <a:off x="2047875" y="1219200"/>
            <a:ext cx="8401050" cy="4881562"/>
          </a:xfrm>
        </p:spPr>
        <p:txBody>
          <a:bodyPr vert="horz" lIns="91440" tIns="45720" rIns="91440" bIns="45720" rtlCol="0" anchor="t">
            <a:normAutofit/>
          </a:bodyPr>
          <a:lstStyle/>
          <a:p>
            <a:pPr marL="365760" indent="-255905">
              <a:buNone/>
              <a:defRPr/>
            </a:pPr>
            <a:endParaRPr lang="en-US" sz="3000" b="1" dirty="0">
              <a:solidFill>
                <a:srgbClr val="0070C0"/>
              </a:solidFill>
              <a:latin typeface="Corbel"/>
            </a:endParaRPr>
          </a:p>
          <a:p>
            <a:pPr marL="365760" indent="-255905">
              <a:buFont typeface="Wingdings 3"/>
              <a:buChar char=""/>
              <a:defRPr/>
            </a:pPr>
            <a:r>
              <a:rPr lang="en-US" sz="2800" dirty="0">
                <a:solidFill>
                  <a:srgbClr val="C00000"/>
                </a:solidFill>
                <a:latin typeface="Calibri"/>
              </a:rPr>
              <a:t>Income Statement </a:t>
            </a:r>
            <a:r>
              <a:rPr lang="en-US" sz="2800" dirty="0">
                <a:latin typeface="Calibri"/>
              </a:rPr>
              <a:t>(Statement of Financial Performance</a:t>
            </a:r>
          </a:p>
          <a:p>
            <a:pPr marL="109220" indent="0">
              <a:buNone/>
              <a:defRPr/>
            </a:pPr>
            <a:endParaRPr lang="en-US" sz="2800" dirty="0">
              <a:latin typeface="Calibri"/>
            </a:endParaRPr>
          </a:p>
          <a:p>
            <a:pPr marL="365760" indent="-255905">
              <a:buFont typeface="Wingdings 3"/>
              <a:buChar char=""/>
              <a:defRPr/>
            </a:pPr>
            <a:r>
              <a:rPr lang="en-US" sz="2800" dirty="0">
                <a:solidFill>
                  <a:srgbClr val="C00000"/>
                </a:solidFill>
                <a:latin typeface="Calibri"/>
              </a:rPr>
              <a:t>Balance Sheet </a:t>
            </a:r>
            <a:r>
              <a:rPr lang="en-US" sz="2800" dirty="0">
                <a:latin typeface="Calibri"/>
              </a:rPr>
              <a:t>(Statement of Financial Position</a:t>
            </a:r>
            <a:r>
              <a:rPr lang="en-US" sz="2800" dirty="0" smtClean="0">
                <a:latin typeface="Calibri"/>
              </a:rPr>
              <a:t>)</a:t>
            </a:r>
          </a:p>
          <a:p>
            <a:pPr marL="109855" indent="0">
              <a:buNone/>
              <a:defRPr/>
            </a:pPr>
            <a:endParaRPr lang="en-US" sz="2800" dirty="0" smtClean="0">
              <a:latin typeface="Calibri"/>
            </a:endParaRPr>
          </a:p>
          <a:p>
            <a:pPr marL="365760" indent="-255905">
              <a:buFont typeface="Wingdings 3"/>
              <a:buChar char=""/>
              <a:defRPr/>
            </a:pPr>
            <a:r>
              <a:rPr lang="en-US" dirty="0" smtClean="0">
                <a:latin typeface="Calibri"/>
              </a:rPr>
              <a:t>Statement of Equity </a:t>
            </a:r>
            <a:r>
              <a:rPr lang="en-US" sz="2000" dirty="0" smtClean="0">
                <a:latin typeface="Calibri"/>
              </a:rPr>
              <a:t>(often included in the Balance Sheet</a:t>
            </a:r>
            <a:endParaRPr lang="en-US" sz="2000" dirty="0">
              <a:latin typeface="Calibri"/>
            </a:endParaRPr>
          </a:p>
          <a:p>
            <a:pPr marL="109220" indent="0">
              <a:buNone/>
              <a:defRPr/>
            </a:pPr>
            <a:endParaRPr lang="en-US" sz="2800" dirty="0">
              <a:latin typeface="Calibri"/>
            </a:endParaRPr>
          </a:p>
          <a:p>
            <a:pPr marL="109220" indent="0">
              <a:buNone/>
              <a:defRPr/>
            </a:pPr>
            <a:endParaRPr lang="en-US" sz="2800" dirty="0">
              <a:latin typeface="Calibri"/>
            </a:endParaRPr>
          </a:p>
          <a:p>
            <a:pPr marL="109220" indent="0">
              <a:buNone/>
              <a:defRPr/>
            </a:pPr>
            <a:endParaRPr lang="en-US" dirty="0"/>
          </a:p>
        </p:txBody>
      </p:sp>
      <p:sp>
        <p:nvSpPr>
          <p:cNvPr id="34820" name="Slide Number Placeholder 1"/>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700">
                <a:solidFill>
                  <a:schemeClr val="tx1"/>
                </a:solidFill>
                <a:latin typeface="Lucida Sans Unicode" charset="0"/>
                <a:ea typeface="ＭＳ Ｐゴシック" charset="0"/>
              </a:defRPr>
            </a:lvl1pPr>
            <a:lvl2pPr marL="742950" indent="-285750">
              <a:defRPr sz="2300">
                <a:solidFill>
                  <a:schemeClr val="tx1"/>
                </a:solidFill>
                <a:latin typeface="Lucida Sans Unicode" charset="0"/>
                <a:ea typeface="ＭＳ Ｐゴシック" charset="0"/>
              </a:defRPr>
            </a:lvl2pPr>
            <a:lvl3pPr marL="1143000">
              <a:defRPr sz="2100">
                <a:solidFill>
                  <a:schemeClr val="tx1"/>
                </a:solidFill>
                <a:latin typeface="Lucida Sans Unicode" charset="0"/>
                <a:ea typeface="ＭＳ Ｐゴシック" charset="0"/>
              </a:defRPr>
            </a:lvl3pPr>
            <a:lvl4pPr marL="1600200">
              <a:defRPr sz="1900">
                <a:solidFill>
                  <a:schemeClr val="tx1"/>
                </a:solidFill>
                <a:latin typeface="Lucida Sans Unicode" charset="0"/>
                <a:ea typeface="ＭＳ Ｐゴシック" charset="0"/>
              </a:defRPr>
            </a:lvl4pPr>
            <a:lvl5pPr marL="2057400">
              <a:defRPr>
                <a:solidFill>
                  <a:schemeClr val="tx1"/>
                </a:solidFill>
                <a:latin typeface="Lucida Sans Unicode" charset="0"/>
                <a:ea typeface="ＭＳ Ｐゴシック" charset="0"/>
              </a:defRPr>
            </a:lvl5pPr>
            <a:lvl6pPr marL="2514600" eaLnBrk="0" fontAlgn="base" hangingPunct="0">
              <a:spcAft>
                <a:spcPct val="0"/>
              </a:spcAft>
              <a:buClr>
                <a:schemeClr val="accent2"/>
              </a:buClr>
              <a:buFont typeface="Wingdings 2" charset="0"/>
              <a:buChar char=""/>
              <a:defRPr>
                <a:solidFill>
                  <a:schemeClr val="tx1"/>
                </a:solidFill>
                <a:latin typeface="Lucida Sans Unicode" charset="0"/>
                <a:ea typeface="ＭＳ Ｐゴシック" charset="0"/>
              </a:defRPr>
            </a:lvl6pPr>
            <a:lvl7pPr marL="2971800" eaLnBrk="0" fontAlgn="base" hangingPunct="0">
              <a:spcAft>
                <a:spcPct val="0"/>
              </a:spcAft>
              <a:buClr>
                <a:schemeClr val="accent2"/>
              </a:buClr>
              <a:buFont typeface="Wingdings 2" charset="0"/>
              <a:buChar char=""/>
              <a:defRPr>
                <a:solidFill>
                  <a:schemeClr val="tx1"/>
                </a:solidFill>
                <a:latin typeface="Lucida Sans Unicode" charset="0"/>
                <a:ea typeface="ＭＳ Ｐゴシック" charset="0"/>
              </a:defRPr>
            </a:lvl7pPr>
            <a:lvl8pPr marL="3429000" eaLnBrk="0" fontAlgn="base" hangingPunct="0">
              <a:spcAft>
                <a:spcPct val="0"/>
              </a:spcAft>
              <a:buClr>
                <a:schemeClr val="accent2"/>
              </a:buClr>
              <a:buFont typeface="Wingdings 2" charset="0"/>
              <a:buChar char=""/>
              <a:defRPr>
                <a:solidFill>
                  <a:schemeClr val="tx1"/>
                </a:solidFill>
                <a:latin typeface="Lucida Sans Unicode" charset="0"/>
                <a:ea typeface="ＭＳ Ｐゴシック" charset="0"/>
              </a:defRPr>
            </a:lvl8pPr>
            <a:lvl9pPr marL="3886200" eaLnBrk="0" fontAlgn="base" hangingPunct="0">
              <a:spcAft>
                <a:spcPct val="0"/>
              </a:spcAft>
              <a:buClr>
                <a:schemeClr val="accent2"/>
              </a:buClr>
              <a:buFont typeface="Wingdings 2" charset="0"/>
              <a:buChar char=""/>
              <a:defRPr>
                <a:solidFill>
                  <a:schemeClr val="tx1"/>
                </a:solidFill>
                <a:latin typeface="Lucida Sans Unicode" charset="0"/>
                <a:ea typeface="ＭＳ Ｐゴシック" charset="0"/>
              </a:defRPr>
            </a:lvl9pPr>
          </a:lstStyle>
          <a:p>
            <a:fld id="{57A13EF2-B156-BE4F-9992-F0F90C865683}" type="slidenum">
              <a:rPr lang="en-AU" sz="1000">
                <a:latin typeface="Arial" charset="0"/>
              </a:rPr>
              <a:pPr/>
              <a:t>25</a:t>
            </a:fld>
            <a:endParaRPr lang="en-AU" sz="1000">
              <a:latin typeface="Arial" charset="0"/>
            </a:endParaRPr>
          </a:p>
        </p:txBody>
      </p:sp>
    </p:spTree>
    <p:extLst>
      <p:ext uri="{BB962C8B-B14F-4D97-AF65-F5344CB8AC3E}">
        <p14:creationId xmlns:p14="http://schemas.microsoft.com/office/powerpoint/2010/main" val="3053536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normAutofit/>
          </a:bodyPr>
          <a:lstStyle/>
          <a:p>
            <a:pPr eaLnBrk="1" hangingPunct="1">
              <a:defRPr/>
            </a:pPr>
            <a:r>
              <a:rPr lang="en-AU" dirty="0">
                <a:solidFill>
                  <a:schemeClr val="bg2">
                    <a:lumMod val="25000"/>
                  </a:schemeClr>
                </a:solidFill>
              </a:rPr>
              <a:t>Simple</a:t>
            </a:r>
            <a:r>
              <a:rPr lang="en-AU" sz="4000" dirty="0">
                <a:solidFill>
                  <a:schemeClr val="bg2">
                    <a:lumMod val="25000"/>
                  </a:schemeClr>
                </a:solidFill>
              </a:rPr>
              <a:t> Income Statement</a:t>
            </a:r>
            <a:endParaRPr lang="en-US" sz="4000" dirty="0">
              <a:solidFill>
                <a:schemeClr val="bg2">
                  <a:lumMod val="25000"/>
                </a:schemeClr>
              </a:solidFill>
            </a:endParaRPr>
          </a:p>
        </p:txBody>
      </p:sp>
      <p:sp>
        <p:nvSpPr>
          <p:cNvPr id="35844" name="Slide Number Placeholder 1"/>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700">
                <a:solidFill>
                  <a:schemeClr val="tx1"/>
                </a:solidFill>
                <a:latin typeface="Lucida Sans Unicode" charset="0"/>
                <a:ea typeface="ＭＳ Ｐゴシック" charset="0"/>
              </a:defRPr>
            </a:lvl1pPr>
            <a:lvl2pPr marL="742950" indent="-285750">
              <a:defRPr sz="2300">
                <a:solidFill>
                  <a:schemeClr val="tx1"/>
                </a:solidFill>
                <a:latin typeface="Lucida Sans Unicode" charset="0"/>
                <a:ea typeface="ＭＳ Ｐゴシック" charset="0"/>
              </a:defRPr>
            </a:lvl2pPr>
            <a:lvl3pPr marL="1143000">
              <a:defRPr sz="2100">
                <a:solidFill>
                  <a:schemeClr val="tx1"/>
                </a:solidFill>
                <a:latin typeface="Lucida Sans Unicode" charset="0"/>
                <a:ea typeface="ＭＳ Ｐゴシック" charset="0"/>
              </a:defRPr>
            </a:lvl3pPr>
            <a:lvl4pPr marL="1600200">
              <a:defRPr sz="1900">
                <a:solidFill>
                  <a:schemeClr val="tx1"/>
                </a:solidFill>
                <a:latin typeface="Lucida Sans Unicode" charset="0"/>
                <a:ea typeface="ＭＳ Ｐゴシック" charset="0"/>
              </a:defRPr>
            </a:lvl4pPr>
            <a:lvl5pPr marL="2057400">
              <a:defRPr>
                <a:solidFill>
                  <a:schemeClr val="tx1"/>
                </a:solidFill>
                <a:latin typeface="Lucida Sans Unicode" charset="0"/>
                <a:ea typeface="ＭＳ Ｐゴシック" charset="0"/>
              </a:defRPr>
            </a:lvl5pPr>
            <a:lvl6pPr marL="2514600" eaLnBrk="0" fontAlgn="base" hangingPunct="0">
              <a:spcAft>
                <a:spcPct val="0"/>
              </a:spcAft>
              <a:buClr>
                <a:schemeClr val="accent2"/>
              </a:buClr>
              <a:buFont typeface="Wingdings 2" charset="0"/>
              <a:buChar char=""/>
              <a:defRPr>
                <a:solidFill>
                  <a:schemeClr val="tx1"/>
                </a:solidFill>
                <a:latin typeface="Lucida Sans Unicode" charset="0"/>
                <a:ea typeface="ＭＳ Ｐゴシック" charset="0"/>
              </a:defRPr>
            </a:lvl6pPr>
            <a:lvl7pPr marL="2971800" eaLnBrk="0" fontAlgn="base" hangingPunct="0">
              <a:spcAft>
                <a:spcPct val="0"/>
              </a:spcAft>
              <a:buClr>
                <a:schemeClr val="accent2"/>
              </a:buClr>
              <a:buFont typeface="Wingdings 2" charset="0"/>
              <a:buChar char=""/>
              <a:defRPr>
                <a:solidFill>
                  <a:schemeClr val="tx1"/>
                </a:solidFill>
                <a:latin typeface="Lucida Sans Unicode" charset="0"/>
                <a:ea typeface="ＭＳ Ｐゴシック" charset="0"/>
              </a:defRPr>
            </a:lvl7pPr>
            <a:lvl8pPr marL="3429000" eaLnBrk="0" fontAlgn="base" hangingPunct="0">
              <a:spcAft>
                <a:spcPct val="0"/>
              </a:spcAft>
              <a:buClr>
                <a:schemeClr val="accent2"/>
              </a:buClr>
              <a:buFont typeface="Wingdings 2" charset="0"/>
              <a:buChar char=""/>
              <a:defRPr>
                <a:solidFill>
                  <a:schemeClr val="tx1"/>
                </a:solidFill>
                <a:latin typeface="Lucida Sans Unicode" charset="0"/>
                <a:ea typeface="ＭＳ Ｐゴシック" charset="0"/>
              </a:defRPr>
            </a:lvl8pPr>
            <a:lvl9pPr marL="3886200" eaLnBrk="0" fontAlgn="base" hangingPunct="0">
              <a:spcAft>
                <a:spcPct val="0"/>
              </a:spcAft>
              <a:buClr>
                <a:schemeClr val="accent2"/>
              </a:buClr>
              <a:buFont typeface="Wingdings 2" charset="0"/>
              <a:buChar char=""/>
              <a:defRPr>
                <a:solidFill>
                  <a:schemeClr val="tx1"/>
                </a:solidFill>
                <a:latin typeface="Lucida Sans Unicode" charset="0"/>
                <a:ea typeface="ＭＳ Ｐゴシック" charset="0"/>
              </a:defRPr>
            </a:lvl9pPr>
          </a:lstStyle>
          <a:p>
            <a:fld id="{0EAB68FD-95C8-2E42-B304-1F24E32B7FA0}" type="slidenum">
              <a:rPr lang="en-AU" sz="1000">
                <a:latin typeface="Arial" charset="0"/>
              </a:rPr>
              <a:pPr/>
              <a:t>26</a:t>
            </a:fld>
            <a:endParaRPr lang="en-AU" sz="1000">
              <a:latin typeface="Arial" charset="0"/>
            </a:endParaRPr>
          </a:p>
        </p:txBody>
      </p:sp>
      <p:sp>
        <p:nvSpPr>
          <p:cNvPr id="35843" name="Rectangle 4"/>
          <p:cNvSpPr>
            <a:spLocks noChangeArrowheads="1"/>
          </p:cNvSpPr>
          <p:nvPr/>
        </p:nvSpPr>
        <p:spPr bwMode="auto">
          <a:xfrm>
            <a:off x="4638675" y="2162175"/>
            <a:ext cx="3961201" cy="4020987"/>
          </a:xfrm>
          <a:prstGeom prst="rect">
            <a:avLst/>
          </a:prstGeom>
          <a:solidFill>
            <a:srgbClr val="CCFFFF"/>
          </a:solidFill>
          <a:ln w="9525">
            <a:solidFill>
              <a:schemeClr val="tx1"/>
            </a:solidFill>
            <a:miter lim="800000"/>
            <a:headEnd/>
            <a:tailEnd/>
          </a:ln>
        </p:spPr>
        <p:txBody>
          <a:bodyPr wrap="none" anchor="ctr"/>
          <a:lstStyle/>
          <a:p>
            <a:pPr algn="ctr" eaLnBrk="0" hangingPunct="0"/>
            <a:r>
              <a:rPr lang="en-AU" b="1" i="1" dirty="0"/>
              <a:t>Jack's Pizza Income Statement</a:t>
            </a:r>
            <a:endParaRPr lang="en-US"/>
          </a:p>
          <a:p>
            <a:pPr algn="ctr" eaLnBrk="0" hangingPunct="0"/>
            <a:r>
              <a:rPr lang="en-AU" sz="1400" i="1" dirty="0"/>
              <a:t>For the year ending 30/6/??</a:t>
            </a:r>
            <a:endParaRPr lang="en-AU" sz="1900" i="1" dirty="0"/>
          </a:p>
          <a:p>
            <a:pPr eaLnBrk="0" hangingPunct="0"/>
            <a:endParaRPr lang="en-AU" sz="1900" b="1" i="1" dirty="0"/>
          </a:p>
          <a:p>
            <a:pPr eaLnBrk="0" hangingPunct="0"/>
            <a:r>
              <a:rPr lang="en-AU" sz="1900" u="sng" dirty="0"/>
              <a:t>Income</a:t>
            </a:r>
          </a:p>
          <a:p>
            <a:pPr eaLnBrk="0" hangingPunct="0"/>
            <a:r>
              <a:rPr lang="en-AU" sz="1900" dirty="0"/>
              <a:t>Fees	            9,000</a:t>
            </a:r>
          </a:p>
          <a:p>
            <a:pPr eaLnBrk="0" hangingPunct="0"/>
            <a:endParaRPr lang="en-AU" sz="1900" dirty="0">
              <a:solidFill>
                <a:srgbClr val="FF0000"/>
              </a:solidFill>
            </a:endParaRPr>
          </a:p>
          <a:p>
            <a:pPr eaLnBrk="0" hangingPunct="0"/>
            <a:r>
              <a:rPr lang="en-AU" sz="1900" u="sng" dirty="0">
                <a:solidFill>
                  <a:srgbClr val="C00000"/>
                </a:solidFill>
              </a:rPr>
              <a:t>Less Expenses:</a:t>
            </a:r>
          </a:p>
          <a:p>
            <a:pPr eaLnBrk="0" hangingPunct="0"/>
            <a:r>
              <a:rPr lang="en-AU" sz="1900" dirty="0">
                <a:solidFill>
                  <a:srgbClr val="C00000"/>
                </a:solidFill>
              </a:rPr>
              <a:t>Wages      600</a:t>
            </a:r>
          </a:p>
          <a:p>
            <a:pPr eaLnBrk="0" hangingPunct="0"/>
            <a:r>
              <a:rPr lang="en-AU" sz="1900" dirty="0">
                <a:solidFill>
                  <a:srgbClr val="C00000"/>
                </a:solidFill>
              </a:rPr>
              <a:t>Rent          </a:t>
            </a:r>
            <a:r>
              <a:rPr lang="en-AU" sz="1900" u="sng" dirty="0">
                <a:solidFill>
                  <a:srgbClr val="C00000"/>
                </a:solidFill>
              </a:rPr>
              <a:t>500</a:t>
            </a:r>
            <a:r>
              <a:rPr lang="en-AU" sz="1900" dirty="0">
                <a:solidFill>
                  <a:srgbClr val="C00000"/>
                </a:solidFill>
              </a:rPr>
              <a:t>   </a:t>
            </a:r>
            <a:r>
              <a:rPr lang="en-AU" sz="1900" u="sng" dirty="0">
                <a:solidFill>
                  <a:srgbClr val="C00000"/>
                </a:solidFill>
              </a:rPr>
              <a:t>1,100</a:t>
            </a:r>
          </a:p>
          <a:p>
            <a:pPr eaLnBrk="0" hangingPunct="0"/>
            <a:endParaRPr lang="en-AU" sz="1900" b="1" u="sng" dirty="0"/>
          </a:p>
          <a:p>
            <a:pPr eaLnBrk="0" hangingPunct="0"/>
            <a:r>
              <a:rPr lang="en-AU" sz="1900" b="1" dirty="0"/>
              <a:t>NET PROFIT   </a:t>
            </a:r>
            <a:r>
              <a:rPr lang="en-AU" sz="1900" dirty="0"/>
              <a:t> </a:t>
            </a:r>
            <a:r>
              <a:rPr lang="en-AU" sz="1900" b="1" u="sng" dirty="0">
                <a:solidFill>
                  <a:srgbClr val="3333FF"/>
                </a:solidFill>
              </a:rPr>
              <a:t>$7,900</a:t>
            </a:r>
          </a:p>
          <a:p>
            <a:pPr eaLnBrk="0" hangingPunct="0"/>
            <a:endParaRPr lang="en-US" u="sng" dirty="0"/>
          </a:p>
          <a:p>
            <a:pPr eaLnBrk="0" hangingPunct="0"/>
            <a:endParaRPr lang="en-US" dirty="0"/>
          </a:p>
        </p:txBody>
      </p:sp>
    </p:spTree>
    <p:extLst>
      <p:ext uri="{BB962C8B-B14F-4D97-AF65-F5344CB8AC3E}">
        <p14:creationId xmlns:p14="http://schemas.microsoft.com/office/powerpoint/2010/main" val="17410015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p:txBody>
          <a:bodyPr/>
          <a:lstStyle/>
          <a:p>
            <a:pPr eaLnBrk="1" hangingPunct="1">
              <a:defRPr/>
            </a:pPr>
            <a:r>
              <a:rPr lang="en-AU" sz="4000" dirty="0">
                <a:solidFill>
                  <a:schemeClr val="bg2">
                    <a:lumMod val="25000"/>
                  </a:schemeClr>
                </a:solidFill>
              </a:rPr>
              <a:t>Simple Balance Sheet</a:t>
            </a:r>
            <a:endParaRPr lang="en-US" sz="4000" dirty="0">
              <a:solidFill>
                <a:schemeClr val="bg2">
                  <a:lumMod val="25000"/>
                </a:schemeClr>
              </a:solidFill>
            </a:endParaRPr>
          </a:p>
        </p:txBody>
      </p:sp>
      <p:sp>
        <p:nvSpPr>
          <p:cNvPr id="36871" name="Slide Number Placeholder 1"/>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700">
                <a:solidFill>
                  <a:schemeClr val="tx1"/>
                </a:solidFill>
                <a:latin typeface="Lucida Sans Unicode" charset="0"/>
                <a:ea typeface="ＭＳ Ｐゴシック" charset="0"/>
              </a:defRPr>
            </a:lvl1pPr>
            <a:lvl2pPr marL="742950" indent="-285750">
              <a:defRPr sz="2300">
                <a:solidFill>
                  <a:schemeClr val="tx1"/>
                </a:solidFill>
                <a:latin typeface="Lucida Sans Unicode" charset="0"/>
                <a:ea typeface="ＭＳ Ｐゴシック" charset="0"/>
              </a:defRPr>
            </a:lvl2pPr>
            <a:lvl3pPr marL="1143000">
              <a:defRPr sz="2100">
                <a:solidFill>
                  <a:schemeClr val="tx1"/>
                </a:solidFill>
                <a:latin typeface="Lucida Sans Unicode" charset="0"/>
                <a:ea typeface="ＭＳ Ｐゴシック" charset="0"/>
              </a:defRPr>
            </a:lvl3pPr>
            <a:lvl4pPr marL="1600200">
              <a:defRPr sz="1900">
                <a:solidFill>
                  <a:schemeClr val="tx1"/>
                </a:solidFill>
                <a:latin typeface="Lucida Sans Unicode" charset="0"/>
                <a:ea typeface="ＭＳ Ｐゴシック" charset="0"/>
              </a:defRPr>
            </a:lvl4pPr>
            <a:lvl5pPr marL="2057400">
              <a:defRPr>
                <a:solidFill>
                  <a:schemeClr val="tx1"/>
                </a:solidFill>
                <a:latin typeface="Lucida Sans Unicode" charset="0"/>
                <a:ea typeface="ＭＳ Ｐゴシック" charset="0"/>
              </a:defRPr>
            </a:lvl5pPr>
            <a:lvl6pPr marL="2514600" eaLnBrk="0" fontAlgn="base" hangingPunct="0">
              <a:spcAft>
                <a:spcPct val="0"/>
              </a:spcAft>
              <a:buClr>
                <a:schemeClr val="accent2"/>
              </a:buClr>
              <a:buFont typeface="Wingdings 2" charset="0"/>
              <a:buChar char=""/>
              <a:defRPr>
                <a:solidFill>
                  <a:schemeClr val="tx1"/>
                </a:solidFill>
                <a:latin typeface="Lucida Sans Unicode" charset="0"/>
                <a:ea typeface="ＭＳ Ｐゴシック" charset="0"/>
              </a:defRPr>
            </a:lvl6pPr>
            <a:lvl7pPr marL="2971800" eaLnBrk="0" fontAlgn="base" hangingPunct="0">
              <a:spcAft>
                <a:spcPct val="0"/>
              </a:spcAft>
              <a:buClr>
                <a:schemeClr val="accent2"/>
              </a:buClr>
              <a:buFont typeface="Wingdings 2" charset="0"/>
              <a:buChar char=""/>
              <a:defRPr>
                <a:solidFill>
                  <a:schemeClr val="tx1"/>
                </a:solidFill>
                <a:latin typeface="Lucida Sans Unicode" charset="0"/>
                <a:ea typeface="ＭＳ Ｐゴシック" charset="0"/>
              </a:defRPr>
            </a:lvl7pPr>
            <a:lvl8pPr marL="3429000" eaLnBrk="0" fontAlgn="base" hangingPunct="0">
              <a:spcAft>
                <a:spcPct val="0"/>
              </a:spcAft>
              <a:buClr>
                <a:schemeClr val="accent2"/>
              </a:buClr>
              <a:buFont typeface="Wingdings 2" charset="0"/>
              <a:buChar char=""/>
              <a:defRPr>
                <a:solidFill>
                  <a:schemeClr val="tx1"/>
                </a:solidFill>
                <a:latin typeface="Lucida Sans Unicode" charset="0"/>
                <a:ea typeface="ＭＳ Ｐゴシック" charset="0"/>
              </a:defRPr>
            </a:lvl8pPr>
            <a:lvl9pPr marL="3886200" eaLnBrk="0" fontAlgn="base" hangingPunct="0">
              <a:spcAft>
                <a:spcPct val="0"/>
              </a:spcAft>
              <a:buClr>
                <a:schemeClr val="accent2"/>
              </a:buClr>
              <a:buFont typeface="Wingdings 2" charset="0"/>
              <a:buChar char=""/>
              <a:defRPr>
                <a:solidFill>
                  <a:schemeClr val="tx1"/>
                </a:solidFill>
                <a:latin typeface="Lucida Sans Unicode" charset="0"/>
                <a:ea typeface="ＭＳ Ｐゴシック" charset="0"/>
              </a:defRPr>
            </a:lvl9pPr>
          </a:lstStyle>
          <a:p>
            <a:fld id="{8A7ED9F7-E938-C046-9EE9-B86FA48787E7}" type="slidenum">
              <a:rPr lang="en-AU" sz="1000">
                <a:latin typeface="Arial" charset="0"/>
              </a:rPr>
              <a:pPr/>
              <a:t>27</a:t>
            </a:fld>
            <a:endParaRPr lang="en-AU" sz="1000">
              <a:latin typeface="Arial" charset="0"/>
            </a:endParaRPr>
          </a:p>
        </p:txBody>
      </p:sp>
      <p:sp>
        <p:nvSpPr>
          <p:cNvPr id="36867" name="Rectangle 3"/>
          <p:cNvSpPr>
            <a:spLocks noChangeArrowheads="1"/>
          </p:cNvSpPr>
          <p:nvPr/>
        </p:nvSpPr>
        <p:spPr bwMode="auto">
          <a:xfrm>
            <a:off x="3924300" y="1819275"/>
            <a:ext cx="7272338" cy="4897438"/>
          </a:xfrm>
          <a:prstGeom prst="rect">
            <a:avLst/>
          </a:prstGeom>
          <a:solidFill>
            <a:srgbClr val="BADECC"/>
          </a:solidFill>
          <a:ln w="9525">
            <a:solidFill>
              <a:schemeClr val="tx1"/>
            </a:solidFill>
            <a:miter lim="800000"/>
            <a:headEnd/>
            <a:tailEnd/>
          </a:ln>
        </p:spPr>
        <p:txBody>
          <a:bodyPr wrap="none" anchor="ctr"/>
          <a:lstStyle/>
          <a:p>
            <a:pPr eaLnBrk="0" hangingPunct="0"/>
            <a:r>
              <a:rPr lang="en-AU" sz="2000" b="1" dirty="0">
                <a:solidFill>
                  <a:srgbClr val="00B050"/>
                </a:solidFill>
              </a:rPr>
              <a:t>Jack Pizza Balance sheet as at 30/6/??</a:t>
            </a:r>
          </a:p>
          <a:p>
            <a:pPr eaLnBrk="0" hangingPunct="0"/>
            <a:endParaRPr lang="en-AU" sz="1900" b="1" dirty="0"/>
          </a:p>
          <a:p>
            <a:pPr eaLnBrk="0" hangingPunct="0"/>
            <a:r>
              <a:rPr lang="en-AU" sz="1900" b="1" u="sng" dirty="0"/>
              <a:t>ASSETS	</a:t>
            </a:r>
            <a:r>
              <a:rPr lang="en-AU" sz="1900" u="sng" dirty="0"/>
              <a:t>                        		 </a:t>
            </a:r>
            <a:r>
              <a:rPr lang="en-AU" sz="1900" b="1" u="sng" dirty="0"/>
              <a:t>LIABILITIES</a:t>
            </a:r>
          </a:p>
          <a:p>
            <a:pPr eaLnBrk="0" hangingPunct="0"/>
            <a:r>
              <a:rPr lang="en-AU" sz="1900" dirty="0"/>
              <a:t>Cash	                                       Accounts Payable     </a:t>
            </a:r>
          </a:p>
          <a:p>
            <a:pPr eaLnBrk="0" hangingPunct="0"/>
            <a:r>
              <a:rPr lang="en-AU" sz="1900" dirty="0"/>
              <a:t>Accounts Receivable                Loan              </a:t>
            </a:r>
          </a:p>
          <a:p>
            <a:pPr eaLnBrk="0" hangingPunct="0"/>
            <a:r>
              <a:rPr lang="en-AU" sz="1900" dirty="0"/>
              <a:t>Equipment                                   </a:t>
            </a:r>
            <a:r>
              <a:rPr lang="en-AU" sz="1900" b="1" dirty="0">
                <a:solidFill>
                  <a:schemeClr val="accent2"/>
                </a:solidFill>
              </a:rPr>
              <a:t>Total Liabilities</a:t>
            </a:r>
          </a:p>
          <a:p>
            <a:pPr eaLnBrk="0" hangingPunct="0"/>
            <a:r>
              <a:rPr lang="en-AU" sz="1900" dirty="0"/>
              <a:t>Delivery Van	                         	</a:t>
            </a:r>
          </a:p>
          <a:p>
            <a:pPr eaLnBrk="0" hangingPunct="0"/>
            <a:r>
              <a:rPr lang="en-AU" sz="1900" b="1" dirty="0"/>
              <a:t>						OWNERS EQUITY (OE)</a:t>
            </a:r>
          </a:p>
          <a:p>
            <a:pPr eaLnBrk="0" hangingPunct="0"/>
            <a:r>
              <a:rPr lang="en-AU" sz="1900" dirty="0"/>
              <a:t>	                                       	Capital or OE at start </a:t>
            </a:r>
          </a:p>
          <a:p>
            <a:pPr eaLnBrk="0" hangingPunct="0"/>
            <a:r>
              <a:rPr lang="en-AU" sz="1900" dirty="0"/>
              <a:t>                                                    	 + additional capital contributions</a:t>
            </a:r>
          </a:p>
          <a:p>
            <a:pPr eaLnBrk="0" hangingPunct="0"/>
            <a:r>
              <a:rPr lang="en-AU" sz="1900" dirty="0"/>
              <a:t>		                         		</a:t>
            </a:r>
            <a:r>
              <a:rPr lang="en-AU" sz="1900" b="1" dirty="0">
                <a:solidFill>
                  <a:srgbClr val="0070C0"/>
                </a:solidFill>
              </a:rPr>
              <a:t>+ Net</a:t>
            </a:r>
            <a:r>
              <a:rPr lang="en-AU" sz="1900" dirty="0">
                <a:solidFill>
                  <a:srgbClr val="0070C0"/>
                </a:solidFill>
              </a:rPr>
              <a:t> </a:t>
            </a:r>
            <a:r>
              <a:rPr lang="en-AU" sz="1900" b="1" dirty="0">
                <a:solidFill>
                  <a:srgbClr val="0070C0"/>
                </a:solidFill>
              </a:rPr>
              <a:t>profit  </a:t>
            </a:r>
          </a:p>
          <a:p>
            <a:pPr eaLnBrk="0" hangingPunct="0"/>
            <a:r>
              <a:rPr lang="en-AU" sz="1900" b="1" dirty="0"/>
              <a:t>                                                           </a:t>
            </a:r>
            <a:r>
              <a:rPr lang="en-AU" sz="1900" b="1" dirty="0">
                <a:solidFill>
                  <a:srgbClr val="0070C0"/>
                </a:solidFill>
              </a:rPr>
              <a:t>(or – Net Loss) </a:t>
            </a:r>
            <a:r>
              <a:rPr lang="en-AU" sz="1900" b="1" dirty="0">
                <a:solidFill>
                  <a:srgbClr val="3333FF"/>
                </a:solidFill>
              </a:rPr>
              <a:t>  </a:t>
            </a:r>
          </a:p>
          <a:p>
            <a:pPr eaLnBrk="0" hangingPunct="0"/>
            <a:r>
              <a:rPr lang="en-AU" sz="1900" dirty="0"/>
              <a:t>		                        		 - Drawings</a:t>
            </a:r>
          </a:p>
          <a:p>
            <a:pPr eaLnBrk="0" hangingPunct="0"/>
            <a:r>
              <a:rPr lang="en-AU" sz="1900" dirty="0">
                <a:solidFill>
                  <a:srgbClr val="FF0000"/>
                </a:solidFill>
              </a:rPr>
              <a:t>                                                    	</a:t>
            </a:r>
            <a:r>
              <a:rPr lang="en-AU" sz="1900" b="1" dirty="0">
                <a:solidFill>
                  <a:schemeClr val="accent2"/>
                </a:solidFill>
              </a:rPr>
              <a:t>= Capital or OE at end</a:t>
            </a:r>
            <a:r>
              <a:rPr lang="en-AU" sz="1900" b="1" dirty="0">
                <a:solidFill>
                  <a:srgbClr val="FF0000"/>
                </a:solidFill>
              </a:rPr>
              <a:t> </a:t>
            </a:r>
          </a:p>
          <a:p>
            <a:pPr eaLnBrk="0" hangingPunct="0"/>
            <a:r>
              <a:rPr lang="en-AU" sz="1900" b="1" dirty="0">
                <a:solidFill>
                  <a:srgbClr val="FF3300"/>
                </a:solidFill>
              </a:rPr>
              <a:t>TOTAL ASSETS</a:t>
            </a:r>
            <a:r>
              <a:rPr lang="en-AU" sz="1900" b="1" dirty="0"/>
              <a:t>                         </a:t>
            </a:r>
            <a:r>
              <a:rPr lang="en-AU" sz="1900" b="1" dirty="0">
                <a:solidFill>
                  <a:srgbClr val="FF3300"/>
                </a:solidFill>
              </a:rPr>
              <a:t>TOTAL EQUITIES</a:t>
            </a:r>
            <a:r>
              <a:rPr lang="en-AU" sz="1900" b="1" dirty="0"/>
              <a:t>    </a:t>
            </a:r>
            <a:endParaRPr lang="en-US" sz="1900" b="1" dirty="0"/>
          </a:p>
        </p:txBody>
      </p:sp>
      <p:sp>
        <p:nvSpPr>
          <p:cNvPr id="2" name="TextBox 1"/>
          <p:cNvSpPr txBox="1"/>
          <p:nvPr/>
        </p:nvSpPr>
        <p:spPr>
          <a:xfrm>
            <a:off x="609599" y="4076054"/>
            <a:ext cx="2071607" cy="1661993"/>
          </a:xfrm>
          <a:prstGeom prst="rect">
            <a:avLst/>
          </a:prstGeom>
          <a:noFill/>
        </p:spPr>
        <p:txBody>
          <a:bodyPr wrap="square" rtlCol="0">
            <a:spAutoFit/>
          </a:bodyPr>
          <a:lstStyle/>
          <a:p>
            <a:r>
              <a:rPr lang="en-US" dirty="0"/>
              <a:t>NB Owners Equity section can be presented in its own </a:t>
            </a:r>
            <a:r>
              <a:rPr lang="en-US" sz="2400" b="1" dirty="0"/>
              <a:t>Statement of Equity</a:t>
            </a:r>
          </a:p>
        </p:txBody>
      </p:sp>
      <p:cxnSp>
        <p:nvCxnSpPr>
          <p:cNvPr id="4" name="Straight Arrow Connector 3"/>
          <p:cNvCxnSpPr/>
          <p:nvPr/>
        </p:nvCxnSpPr>
        <p:spPr>
          <a:xfrm flipV="1">
            <a:off x="2681206" y="4468969"/>
            <a:ext cx="3990050" cy="517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80747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5"/>
          <p:cNvSpPr>
            <a:spLocks noGrp="1" noChangeArrowheads="1"/>
          </p:cNvSpPr>
          <p:nvPr>
            <p:ph type="title"/>
          </p:nvPr>
        </p:nvSpPr>
        <p:spPr/>
        <p:txBody>
          <a:bodyPr>
            <a:noAutofit/>
          </a:bodyPr>
          <a:lstStyle/>
          <a:p>
            <a:pPr>
              <a:defRPr/>
            </a:pPr>
            <a:r>
              <a:rPr lang="en-US" sz="2800" u="sng" dirty="0">
                <a:solidFill>
                  <a:schemeClr val="bg2">
                    <a:lumMod val="25000"/>
                  </a:schemeClr>
                </a:solidFill>
              </a:rPr>
              <a:t>Classified</a:t>
            </a:r>
            <a:r>
              <a:rPr lang="en-US" sz="2800" dirty="0">
                <a:solidFill>
                  <a:schemeClr val="bg2">
                    <a:lumMod val="25000"/>
                  </a:schemeClr>
                </a:solidFill>
              </a:rPr>
              <a:t> Balance Sheet – </a:t>
            </a:r>
            <a:r>
              <a:rPr lang="en-US" sz="2800" dirty="0">
                <a:solidFill>
                  <a:srgbClr val="323536"/>
                </a:solidFill>
              </a:rPr>
              <a:t>in </a:t>
            </a:r>
            <a:r>
              <a:rPr lang="en-US" sz="2800" dirty="0">
                <a:solidFill>
                  <a:srgbClr val="C00000"/>
                </a:solidFill>
              </a:rPr>
              <a:t>‘T’ Format</a:t>
            </a:r>
            <a:endParaRPr lang="en-AU" sz="2800" dirty="0">
              <a:solidFill>
                <a:srgbClr val="C00000"/>
              </a:solidFill>
            </a:endParaRPr>
          </a:p>
        </p:txBody>
      </p:sp>
      <p:pic>
        <p:nvPicPr>
          <p:cNvPr id="37891" name="Picture 4" descr="Figure 02"/>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a:xfrm>
            <a:off x="2336774" y="1825625"/>
            <a:ext cx="7518451" cy="4351338"/>
          </a:xfrm>
          <a:noFill/>
        </p:spPr>
      </p:pic>
      <p:sp>
        <p:nvSpPr>
          <p:cNvPr id="37892" name="Slide Number Placeholder 1"/>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700">
                <a:solidFill>
                  <a:schemeClr val="tx1"/>
                </a:solidFill>
                <a:latin typeface="Lucida Sans Unicode" charset="0"/>
                <a:ea typeface="ＭＳ Ｐゴシック" charset="0"/>
              </a:defRPr>
            </a:lvl1pPr>
            <a:lvl2pPr marL="742950" indent="-285750">
              <a:defRPr sz="2300">
                <a:solidFill>
                  <a:schemeClr val="tx1"/>
                </a:solidFill>
                <a:latin typeface="Lucida Sans Unicode" charset="0"/>
                <a:ea typeface="ＭＳ Ｐゴシック" charset="0"/>
              </a:defRPr>
            </a:lvl2pPr>
            <a:lvl3pPr marL="1143000">
              <a:defRPr sz="2100">
                <a:solidFill>
                  <a:schemeClr val="tx1"/>
                </a:solidFill>
                <a:latin typeface="Lucida Sans Unicode" charset="0"/>
                <a:ea typeface="ＭＳ Ｐゴシック" charset="0"/>
              </a:defRPr>
            </a:lvl3pPr>
            <a:lvl4pPr marL="1600200">
              <a:defRPr sz="1900">
                <a:solidFill>
                  <a:schemeClr val="tx1"/>
                </a:solidFill>
                <a:latin typeface="Lucida Sans Unicode" charset="0"/>
                <a:ea typeface="ＭＳ Ｐゴシック" charset="0"/>
              </a:defRPr>
            </a:lvl4pPr>
            <a:lvl5pPr marL="2057400">
              <a:defRPr>
                <a:solidFill>
                  <a:schemeClr val="tx1"/>
                </a:solidFill>
                <a:latin typeface="Lucida Sans Unicode" charset="0"/>
                <a:ea typeface="ＭＳ Ｐゴシック" charset="0"/>
              </a:defRPr>
            </a:lvl5pPr>
            <a:lvl6pPr marL="2514600" eaLnBrk="0" fontAlgn="base" hangingPunct="0">
              <a:spcAft>
                <a:spcPct val="0"/>
              </a:spcAft>
              <a:buClr>
                <a:schemeClr val="accent2"/>
              </a:buClr>
              <a:buFont typeface="Wingdings 2" charset="0"/>
              <a:buChar char=""/>
              <a:defRPr>
                <a:solidFill>
                  <a:schemeClr val="tx1"/>
                </a:solidFill>
                <a:latin typeface="Lucida Sans Unicode" charset="0"/>
                <a:ea typeface="ＭＳ Ｐゴシック" charset="0"/>
              </a:defRPr>
            </a:lvl6pPr>
            <a:lvl7pPr marL="2971800" eaLnBrk="0" fontAlgn="base" hangingPunct="0">
              <a:spcAft>
                <a:spcPct val="0"/>
              </a:spcAft>
              <a:buClr>
                <a:schemeClr val="accent2"/>
              </a:buClr>
              <a:buFont typeface="Wingdings 2" charset="0"/>
              <a:buChar char=""/>
              <a:defRPr>
                <a:solidFill>
                  <a:schemeClr val="tx1"/>
                </a:solidFill>
                <a:latin typeface="Lucida Sans Unicode" charset="0"/>
                <a:ea typeface="ＭＳ Ｐゴシック" charset="0"/>
              </a:defRPr>
            </a:lvl7pPr>
            <a:lvl8pPr marL="3429000" eaLnBrk="0" fontAlgn="base" hangingPunct="0">
              <a:spcAft>
                <a:spcPct val="0"/>
              </a:spcAft>
              <a:buClr>
                <a:schemeClr val="accent2"/>
              </a:buClr>
              <a:buFont typeface="Wingdings 2" charset="0"/>
              <a:buChar char=""/>
              <a:defRPr>
                <a:solidFill>
                  <a:schemeClr val="tx1"/>
                </a:solidFill>
                <a:latin typeface="Lucida Sans Unicode" charset="0"/>
                <a:ea typeface="ＭＳ Ｐゴシック" charset="0"/>
              </a:defRPr>
            </a:lvl8pPr>
            <a:lvl9pPr marL="3886200" eaLnBrk="0" fontAlgn="base" hangingPunct="0">
              <a:spcAft>
                <a:spcPct val="0"/>
              </a:spcAft>
              <a:buClr>
                <a:schemeClr val="accent2"/>
              </a:buClr>
              <a:buFont typeface="Wingdings 2" charset="0"/>
              <a:buChar char=""/>
              <a:defRPr>
                <a:solidFill>
                  <a:schemeClr val="tx1"/>
                </a:solidFill>
                <a:latin typeface="Lucida Sans Unicode" charset="0"/>
                <a:ea typeface="ＭＳ Ｐゴシック" charset="0"/>
              </a:defRPr>
            </a:lvl9pPr>
          </a:lstStyle>
          <a:p>
            <a:fld id="{9278B3FD-D7F3-F048-9565-B0F537160DD7}" type="slidenum">
              <a:rPr lang="en-AU" sz="1000">
                <a:latin typeface="Arial" charset="0"/>
              </a:rPr>
              <a:pPr/>
              <a:t>28</a:t>
            </a:fld>
            <a:endParaRPr lang="en-AU" sz="1000">
              <a:latin typeface="Arial" charset="0"/>
            </a:endParaRPr>
          </a:p>
        </p:txBody>
      </p:sp>
    </p:spTree>
    <p:extLst>
      <p:ext uri="{BB962C8B-B14F-4D97-AF65-F5344CB8AC3E}">
        <p14:creationId xmlns:p14="http://schemas.microsoft.com/office/powerpoint/2010/main" val="17280406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43636" y="308505"/>
            <a:ext cx="9748452" cy="1143000"/>
          </a:xfrm>
        </p:spPr>
        <p:txBody>
          <a:bodyPr>
            <a:normAutofit/>
          </a:bodyPr>
          <a:lstStyle/>
          <a:p>
            <a:r>
              <a:rPr lang="en-US" dirty="0">
                <a:latin typeface="Arial"/>
                <a:cs typeface="Arial"/>
              </a:rPr>
              <a:t>Linking the Financial Statements</a:t>
            </a:r>
            <a:endParaRPr lang="en-US" sz="3200" dirty="0">
              <a:latin typeface="Arial"/>
              <a:cs typeface="Arial"/>
            </a:endParaRPr>
          </a:p>
        </p:txBody>
      </p:sp>
      <p:sp>
        <p:nvSpPr>
          <p:cNvPr id="3" name="Date Placeholder 2"/>
          <p:cNvSpPr>
            <a:spLocks noGrp="1"/>
          </p:cNvSpPr>
          <p:nvPr>
            <p:ph type="dt" sz="half" idx="10"/>
          </p:nvPr>
        </p:nvSpPr>
        <p:spPr>
          <a:xfrm>
            <a:off x="9732656" y="5883275"/>
            <a:ext cx="1143000" cy="365125"/>
          </a:xfrm>
        </p:spPr>
        <p:txBody>
          <a:bodyPr/>
          <a:lstStyle/>
          <a:p>
            <a:fld id="{CF1CC52D-B5DC-49E2-B7FB-1791A10CD79B}" type="datetime1">
              <a:rPr lang="en-AU" smtClean="0"/>
              <a:t>13/03/2018</a:t>
            </a:fld>
            <a:endParaRPr lang="en-AU"/>
          </a:p>
        </p:txBody>
      </p:sp>
      <p:sp>
        <p:nvSpPr>
          <p:cNvPr id="4" name="Footer Placeholder 3"/>
          <p:cNvSpPr>
            <a:spLocks noGrp="1"/>
          </p:cNvSpPr>
          <p:nvPr>
            <p:ph type="ftr" sz="quarter" idx="11"/>
          </p:nvPr>
        </p:nvSpPr>
        <p:spPr>
          <a:xfrm>
            <a:off x="1022612" y="6049693"/>
            <a:ext cx="7084177" cy="365125"/>
          </a:xfrm>
        </p:spPr>
        <p:txBody>
          <a:bodyPr/>
          <a:lstStyle/>
          <a:p>
            <a:endParaRPr lang="en-AU"/>
          </a:p>
        </p:txBody>
      </p:sp>
      <p:sp>
        <p:nvSpPr>
          <p:cNvPr id="8" name="Slide Number Placeholder 7"/>
          <p:cNvSpPr>
            <a:spLocks noGrp="1"/>
          </p:cNvSpPr>
          <p:nvPr>
            <p:ph type="sldNum" sz="quarter" idx="12"/>
          </p:nvPr>
        </p:nvSpPr>
        <p:spPr/>
        <p:txBody>
          <a:bodyPr/>
          <a:lstStyle/>
          <a:p>
            <a:fld id="{45F41791-387E-467B-9DB5-B22C52E5F4D9}" type="slidenum">
              <a:rPr lang="en-AU" smtClean="0"/>
              <a:t>29</a:t>
            </a:fld>
            <a:endParaRPr lang="en-AU"/>
          </a:p>
        </p:txBody>
      </p:sp>
      <p:sp>
        <p:nvSpPr>
          <p:cNvPr id="5" name="Rectangle 4"/>
          <p:cNvSpPr/>
          <p:nvPr/>
        </p:nvSpPr>
        <p:spPr>
          <a:xfrm>
            <a:off x="1080869" y="2132426"/>
            <a:ext cx="2543481" cy="616424"/>
          </a:xfrm>
          <a:prstGeom prst="rect">
            <a:avLst/>
          </a:prstGeom>
          <a:solidFill>
            <a:srgbClr val="00CC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latin typeface="Arial"/>
                <a:cs typeface="Arial"/>
              </a:rPr>
              <a:t>ASSETS</a:t>
            </a:r>
          </a:p>
        </p:txBody>
      </p:sp>
      <p:sp>
        <p:nvSpPr>
          <p:cNvPr id="39" name="TextBox 38"/>
          <p:cNvSpPr txBox="1"/>
          <p:nvPr/>
        </p:nvSpPr>
        <p:spPr>
          <a:xfrm flipH="1">
            <a:off x="7339844" y="2176350"/>
            <a:ext cx="1056117" cy="584776"/>
          </a:xfrm>
          <a:prstGeom prst="rect">
            <a:avLst/>
          </a:prstGeom>
          <a:noFill/>
        </p:spPr>
        <p:txBody>
          <a:bodyPr wrap="square" rtlCol="0">
            <a:spAutoFit/>
          </a:bodyPr>
          <a:lstStyle/>
          <a:p>
            <a:r>
              <a:rPr lang="en-US" sz="3200" dirty="0"/>
              <a:t>+</a:t>
            </a:r>
          </a:p>
        </p:txBody>
      </p:sp>
      <p:sp>
        <p:nvSpPr>
          <p:cNvPr id="7" name="Rectangle 6"/>
          <p:cNvSpPr/>
          <p:nvPr/>
        </p:nvSpPr>
        <p:spPr>
          <a:xfrm>
            <a:off x="4734596" y="2117403"/>
            <a:ext cx="2208245" cy="648072"/>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latin typeface="Arial"/>
                <a:cs typeface="Arial"/>
              </a:rPr>
              <a:t>LIABILITIES</a:t>
            </a:r>
          </a:p>
        </p:txBody>
      </p:sp>
      <p:sp>
        <p:nvSpPr>
          <p:cNvPr id="36" name="TextBox 35"/>
          <p:cNvSpPr txBox="1"/>
          <p:nvPr/>
        </p:nvSpPr>
        <p:spPr>
          <a:xfrm flipH="1">
            <a:off x="3948958" y="2053240"/>
            <a:ext cx="1056117" cy="707886"/>
          </a:xfrm>
          <a:prstGeom prst="rect">
            <a:avLst/>
          </a:prstGeom>
          <a:noFill/>
        </p:spPr>
        <p:txBody>
          <a:bodyPr wrap="square" rtlCol="0">
            <a:spAutoFit/>
          </a:bodyPr>
          <a:lstStyle/>
          <a:p>
            <a:r>
              <a:rPr lang="en-US" sz="4000" dirty="0"/>
              <a:t>=</a:t>
            </a:r>
          </a:p>
        </p:txBody>
      </p:sp>
      <p:sp>
        <p:nvSpPr>
          <p:cNvPr id="6" name="Rectangle 5"/>
          <p:cNvSpPr/>
          <p:nvPr/>
        </p:nvSpPr>
        <p:spPr>
          <a:xfrm>
            <a:off x="7867901" y="2100778"/>
            <a:ext cx="1536171" cy="648072"/>
          </a:xfrm>
          <a:prstGeom prst="rect">
            <a:avLst/>
          </a:prstGeom>
          <a:solidFill>
            <a:srgbClr val="0070C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latin typeface="Arial"/>
                <a:cs typeface="Arial"/>
              </a:rPr>
              <a:t>EQUITY</a:t>
            </a:r>
          </a:p>
        </p:txBody>
      </p:sp>
      <p:sp>
        <p:nvSpPr>
          <p:cNvPr id="12" name="Rectangle 11"/>
          <p:cNvSpPr/>
          <p:nvPr/>
        </p:nvSpPr>
        <p:spPr>
          <a:xfrm>
            <a:off x="7876213" y="2826589"/>
            <a:ext cx="1536171" cy="648072"/>
          </a:xfrm>
          <a:prstGeom prst="rect">
            <a:avLst/>
          </a:prstGeom>
          <a:solidFill>
            <a:srgbClr val="0070C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latin typeface="Arial"/>
                <a:cs typeface="Arial"/>
              </a:rPr>
              <a:t>Capital</a:t>
            </a:r>
          </a:p>
        </p:txBody>
      </p:sp>
      <p:sp>
        <p:nvSpPr>
          <p:cNvPr id="13" name="Rectangle 12"/>
          <p:cNvSpPr/>
          <p:nvPr/>
        </p:nvSpPr>
        <p:spPr>
          <a:xfrm>
            <a:off x="7895216" y="3553933"/>
            <a:ext cx="1536171" cy="648072"/>
          </a:xfrm>
          <a:prstGeom prst="rect">
            <a:avLst/>
          </a:prstGeom>
          <a:solidFill>
            <a:srgbClr val="0070C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latin typeface="Arial"/>
                <a:cs typeface="Arial"/>
              </a:rPr>
              <a:t>Drawings</a:t>
            </a:r>
          </a:p>
        </p:txBody>
      </p:sp>
      <p:sp>
        <p:nvSpPr>
          <p:cNvPr id="14" name="Rectangle 13"/>
          <p:cNvSpPr/>
          <p:nvPr/>
        </p:nvSpPr>
        <p:spPr>
          <a:xfrm>
            <a:off x="7911841" y="4310300"/>
            <a:ext cx="1536171" cy="648072"/>
          </a:xfrm>
          <a:prstGeom prst="rect">
            <a:avLst/>
          </a:prstGeom>
          <a:solidFill>
            <a:srgbClr val="0070C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latin typeface="Arial"/>
                <a:cs typeface="Arial"/>
              </a:rPr>
              <a:t>Income</a:t>
            </a:r>
          </a:p>
        </p:txBody>
      </p:sp>
      <p:sp>
        <p:nvSpPr>
          <p:cNvPr id="15" name="Rectangle 14"/>
          <p:cNvSpPr/>
          <p:nvPr/>
        </p:nvSpPr>
        <p:spPr>
          <a:xfrm>
            <a:off x="7911841" y="5045768"/>
            <a:ext cx="1536171" cy="648072"/>
          </a:xfrm>
          <a:prstGeom prst="rect">
            <a:avLst/>
          </a:prstGeom>
          <a:solidFill>
            <a:srgbClr val="0070C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latin typeface="Arial"/>
                <a:cs typeface="Arial"/>
              </a:rPr>
              <a:t>Expenses</a:t>
            </a:r>
          </a:p>
        </p:txBody>
      </p:sp>
      <p:sp>
        <p:nvSpPr>
          <p:cNvPr id="16" name="TextBox 15"/>
          <p:cNvSpPr txBox="1"/>
          <p:nvPr/>
        </p:nvSpPr>
        <p:spPr>
          <a:xfrm>
            <a:off x="9666462" y="5155242"/>
            <a:ext cx="2273391" cy="523220"/>
          </a:xfrm>
          <a:prstGeom prst="rect">
            <a:avLst/>
          </a:prstGeom>
          <a:noFill/>
        </p:spPr>
        <p:txBody>
          <a:bodyPr wrap="square" rtlCol="0">
            <a:spAutoFit/>
          </a:bodyPr>
          <a:lstStyle/>
          <a:p>
            <a:r>
              <a:rPr lang="en-US" sz="2800" dirty="0"/>
              <a:t> </a:t>
            </a:r>
            <a:r>
              <a:rPr lang="en-US" dirty="0">
                <a:latin typeface="Arial"/>
                <a:cs typeface="Arial"/>
              </a:rPr>
              <a:t>reduce</a:t>
            </a:r>
            <a:r>
              <a:rPr lang="en-US" sz="2800" dirty="0">
                <a:latin typeface="Arial"/>
                <a:cs typeface="Arial"/>
              </a:rPr>
              <a:t> </a:t>
            </a:r>
            <a:r>
              <a:rPr lang="en-US" dirty="0">
                <a:latin typeface="Arial"/>
                <a:cs typeface="Arial"/>
              </a:rPr>
              <a:t>equity </a:t>
            </a:r>
          </a:p>
        </p:txBody>
      </p:sp>
      <p:sp>
        <p:nvSpPr>
          <p:cNvPr id="17" name="TextBox 16"/>
          <p:cNvSpPr txBox="1"/>
          <p:nvPr/>
        </p:nvSpPr>
        <p:spPr>
          <a:xfrm>
            <a:off x="9666461" y="3616359"/>
            <a:ext cx="2273391" cy="523220"/>
          </a:xfrm>
          <a:prstGeom prst="rect">
            <a:avLst/>
          </a:prstGeom>
          <a:noFill/>
        </p:spPr>
        <p:txBody>
          <a:bodyPr wrap="square" rtlCol="0">
            <a:spAutoFit/>
          </a:bodyPr>
          <a:lstStyle/>
          <a:p>
            <a:r>
              <a:rPr lang="en-US" sz="2800" dirty="0">
                <a:latin typeface="Arial"/>
                <a:cs typeface="Arial"/>
              </a:rPr>
              <a:t> </a:t>
            </a:r>
            <a:r>
              <a:rPr lang="en-US" dirty="0">
                <a:latin typeface="Arial"/>
                <a:cs typeface="Arial"/>
              </a:rPr>
              <a:t>reduce</a:t>
            </a:r>
            <a:r>
              <a:rPr lang="en-US" sz="2800" dirty="0">
                <a:latin typeface="Arial"/>
                <a:cs typeface="Arial"/>
              </a:rPr>
              <a:t> </a:t>
            </a:r>
            <a:r>
              <a:rPr lang="en-US" dirty="0">
                <a:latin typeface="Arial"/>
                <a:cs typeface="Arial"/>
              </a:rPr>
              <a:t>equity </a:t>
            </a:r>
          </a:p>
        </p:txBody>
      </p:sp>
      <p:sp>
        <p:nvSpPr>
          <p:cNvPr id="18" name="TextBox 17"/>
          <p:cNvSpPr txBox="1"/>
          <p:nvPr/>
        </p:nvSpPr>
        <p:spPr>
          <a:xfrm>
            <a:off x="9680311" y="2951441"/>
            <a:ext cx="2273391" cy="523220"/>
          </a:xfrm>
          <a:prstGeom prst="rect">
            <a:avLst/>
          </a:prstGeom>
          <a:noFill/>
        </p:spPr>
        <p:txBody>
          <a:bodyPr wrap="square" rtlCol="0">
            <a:spAutoFit/>
          </a:bodyPr>
          <a:lstStyle/>
          <a:p>
            <a:r>
              <a:rPr lang="en-US" sz="2800" dirty="0">
                <a:latin typeface="Arial"/>
                <a:cs typeface="Arial"/>
              </a:rPr>
              <a:t> </a:t>
            </a:r>
            <a:r>
              <a:rPr lang="en-US" dirty="0">
                <a:latin typeface="Arial"/>
                <a:cs typeface="Arial"/>
              </a:rPr>
              <a:t>improves equity </a:t>
            </a:r>
          </a:p>
        </p:txBody>
      </p:sp>
      <p:sp>
        <p:nvSpPr>
          <p:cNvPr id="22" name="TextBox 21"/>
          <p:cNvSpPr txBox="1"/>
          <p:nvPr/>
        </p:nvSpPr>
        <p:spPr>
          <a:xfrm>
            <a:off x="9660772" y="4437592"/>
            <a:ext cx="2273391" cy="523220"/>
          </a:xfrm>
          <a:prstGeom prst="rect">
            <a:avLst/>
          </a:prstGeom>
          <a:noFill/>
        </p:spPr>
        <p:txBody>
          <a:bodyPr wrap="square" rtlCol="0">
            <a:spAutoFit/>
          </a:bodyPr>
          <a:lstStyle/>
          <a:p>
            <a:r>
              <a:rPr lang="en-US" sz="2800" dirty="0">
                <a:latin typeface="Arial"/>
                <a:cs typeface="Arial"/>
              </a:rPr>
              <a:t> </a:t>
            </a:r>
            <a:r>
              <a:rPr lang="en-US" dirty="0">
                <a:latin typeface="Arial"/>
                <a:cs typeface="Arial"/>
              </a:rPr>
              <a:t>improves equity </a:t>
            </a:r>
          </a:p>
        </p:txBody>
      </p:sp>
      <p:sp>
        <p:nvSpPr>
          <p:cNvPr id="19" name="TextBox 18"/>
          <p:cNvSpPr txBox="1"/>
          <p:nvPr/>
        </p:nvSpPr>
        <p:spPr>
          <a:xfrm>
            <a:off x="232528" y="393546"/>
            <a:ext cx="912219" cy="861774"/>
          </a:xfrm>
          <a:prstGeom prst="rect">
            <a:avLst/>
          </a:prstGeom>
          <a:noFill/>
        </p:spPr>
        <p:txBody>
          <a:bodyPr wrap="square" rtlCol="0">
            <a:spAutoFit/>
          </a:bodyPr>
          <a:lstStyle/>
          <a:p>
            <a:fld id="{043EBF95-10C7-455E-AEBF-42693604C538}" type="slidenum">
              <a:rPr lang="zh-CN" altLang="en-US" sz="5000">
                <a:ln w="18415" cmpd="sng">
                  <a:solidFill>
                    <a:srgbClr val="FFFFFF"/>
                  </a:solidFill>
                  <a:prstDash val="solid"/>
                </a:ln>
                <a:solidFill>
                  <a:srgbClr val="FFFFFF"/>
                </a:solidFill>
                <a:effectLst>
                  <a:outerShdw blurRad="63500" dir="3600000" algn="tl" rotWithShape="0">
                    <a:srgbClr val="000000">
                      <a:alpha val="70000"/>
                    </a:srgbClr>
                  </a:outerShdw>
                </a:effectLst>
              </a:rPr>
              <a:pPr/>
              <a:t>29</a:t>
            </a:fld>
            <a:endParaRPr lang="zh-CN" altLang="en-US" sz="5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1" name="TextBox 10"/>
          <p:cNvSpPr txBox="1"/>
          <p:nvPr/>
        </p:nvSpPr>
        <p:spPr>
          <a:xfrm>
            <a:off x="2618154" y="1094154"/>
            <a:ext cx="184666" cy="369332"/>
          </a:xfrm>
          <a:prstGeom prst="rect">
            <a:avLst/>
          </a:prstGeom>
          <a:noFill/>
        </p:spPr>
        <p:txBody>
          <a:bodyPr wrap="none" rtlCol="0">
            <a:spAutoFit/>
          </a:bodyPr>
          <a:lstStyle/>
          <a:p>
            <a:endParaRPr lang="en-AU" dirty="0"/>
          </a:p>
        </p:txBody>
      </p:sp>
    </p:spTree>
    <p:extLst>
      <p:ext uri="{BB962C8B-B14F-4D97-AF65-F5344CB8AC3E}">
        <p14:creationId xmlns:p14="http://schemas.microsoft.com/office/powerpoint/2010/main" val="5783707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16" grpId="0"/>
      <p:bldP spid="17" grpId="0"/>
      <p:bldP spid="18" grpId="0"/>
      <p:bldP spid="2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685670" y="2698496"/>
            <a:ext cx="540892" cy="45923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a:solidFill>
                  <a:schemeClr val="tx1"/>
                </a:solidFill>
              </a:rPr>
              <a:t>+</a:t>
            </a:r>
          </a:p>
        </p:txBody>
      </p:sp>
      <p:sp>
        <p:nvSpPr>
          <p:cNvPr id="4" name="Half Frame 3"/>
          <p:cNvSpPr/>
          <p:nvPr/>
        </p:nvSpPr>
        <p:spPr>
          <a:xfrm rot="2795149">
            <a:off x="5423540" y="3515661"/>
            <a:ext cx="1022267" cy="1128315"/>
          </a:xfrm>
          <a:prstGeom prst="halfFrame">
            <a:avLst>
              <a:gd name="adj1" fmla="val 21485"/>
              <a:gd name="adj2" fmla="val 13064"/>
            </a:avLst>
          </a:prstGeom>
          <a:solidFill>
            <a:schemeClr val="tx1">
              <a:lumMod val="50000"/>
              <a:lumOff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CC00"/>
              </a:solidFill>
            </a:endParaRPr>
          </a:p>
        </p:txBody>
      </p:sp>
      <p:sp>
        <p:nvSpPr>
          <p:cNvPr id="5" name="Rectangle 4"/>
          <p:cNvSpPr/>
          <p:nvPr/>
        </p:nvSpPr>
        <p:spPr>
          <a:xfrm>
            <a:off x="1058289" y="2608480"/>
            <a:ext cx="3840427" cy="648072"/>
          </a:xfrm>
          <a:prstGeom prst="rect">
            <a:avLst/>
          </a:prstGeom>
          <a:solidFill>
            <a:srgbClr val="00CC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latin typeface="Arial"/>
                <a:cs typeface="Arial"/>
              </a:rPr>
              <a:t>ASSETS</a:t>
            </a:r>
          </a:p>
        </p:txBody>
      </p:sp>
      <p:cxnSp>
        <p:nvCxnSpPr>
          <p:cNvPr id="9" name="Straight Connector 8"/>
          <p:cNvCxnSpPr/>
          <p:nvPr/>
        </p:nvCxnSpPr>
        <p:spPr>
          <a:xfrm>
            <a:off x="1058289" y="3328560"/>
            <a:ext cx="9601067" cy="0"/>
          </a:xfrm>
          <a:prstGeom prst="line">
            <a:avLst/>
          </a:prstGeom>
          <a:ln w="38100" cmpd="sng">
            <a:solidFill>
              <a:schemeClr val="tx1">
                <a:lumMod val="50000"/>
                <a:lumOff val="50000"/>
              </a:schemeClr>
            </a:solidFill>
          </a:ln>
        </p:spPr>
        <p:style>
          <a:lnRef idx="2">
            <a:schemeClr val="accent1"/>
          </a:lnRef>
          <a:fillRef idx="0">
            <a:schemeClr val="accent1"/>
          </a:fillRef>
          <a:effectRef idx="1">
            <a:schemeClr val="accent1"/>
          </a:effectRef>
          <a:fontRef idx="minor">
            <a:schemeClr val="tx1"/>
          </a:fontRef>
        </p:style>
      </p:cxnSp>
      <p:sp>
        <p:nvSpPr>
          <p:cNvPr id="36" name="TextBox 35"/>
          <p:cNvSpPr txBox="1"/>
          <p:nvPr/>
        </p:nvSpPr>
        <p:spPr>
          <a:xfrm flipH="1">
            <a:off x="5653252" y="2528005"/>
            <a:ext cx="1056117" cy="707886"/>
          </a:xfrm>
          <a:prstGeom prst="rect">
            <a:avLst/>
          </a:prstGeom>
          <a:noFill/>
        </p:spPr>
        <p:txBody>
          <a:bodyPr wrap="square" rtlCol="0">
            <a:spAutoFit/>
          </a:bodyPr>
          <a:lstStyle/>
          <a:p>
            <a:r>
              <a:rPr lang="en-US" sz="4000" dirty="0"/>
              <a:t>=</a:t>
            </a:r>
          </a:p>
        </p:txBody>
      </p:sp>
      <p:sp>
        <p:nvSpPr>
          <p:cNvPr id="6" name="Rectangle 5"/>
          <p:cNvSpPr/>
          <p:nvPr/>
        </p:nvSpPr>
        <p:spPr>
          <a:xfrm>
            <a:off x="9143505" y="2608480"/>
            <a:ext cx="1536171" cy="648072"/>
          </a:xfrm>
          <a:prstGeom prst="rect">
            <a:avLst/>
          </a:prstGeom>
          <a:solidFill>
            <a:srgbClr val="0070C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latin typeface="Arial"/>
                <a:cs typeface="Arial"/>
              </a:rPr>
              <a:t>EQUITY</a:t>
            </a:r>
          </a:p>
        </p:txBody>
      </p:sp>
      <p:sp>
        <p:nvSpPr>
          <p:cNvPr id="7" name="Rectangle 6"/>
          <p:cNvSpPr/>
          <p:nvPr/>
        </p:nvSpPr>
        <p:spPr>
          <a:xfrm>
            <a:off x="6327697" y="2608480"/>
            <a:ext cx="2304256" cy="648072"/>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latin typeface="Arial"/>
                <a:cs typeface="Arial"/>
              </a:rPr>
              <a:t>LIABILITIES</a:t>
            </a:r>
          </a:p>
        </p:txBody>
      </p:sp>
      <p:sp>
        <p:nvSpPr>
          <p:cNvPr id="13" name="Title 1"/>
          <p:cNvSpPr>
            <a:spLocks noGrp="1"/>
          </p:cNvSpPr>
          <p:nvPr>
            <p:ph type="title"/>
          </p:nvPr>
        </p:nvSpPr>
        <p:spPr>
          <a:xfrm>
            <a:off x="1442266" y="274495"/>
            <a:ext cx="9778665" cy="1143000"/>
          </a:xfrm>
        </p:spPr>
        <p:txBody>
          <a:bodyPr>
            <a:normAutofit/>
          </a:bodyPr>
          <a:lstStyle/>
          <a:p>
            <a:r>
              <a:rPr lang="en-US" dirty="0">
                <a:latin typeface="Arial"/>
                <a:cs typeface="Arial"/>
              </a:rPr>
              <a:t>The Accounting Equation</a:t>
            </a:r>
            <a:br>
              <a:rPr lang="en-US" dirty="0">
                <a:latin typeface="Arial"/>
                <a:cs typeface="Arial"/>
              </a:rPr>
            </a:br>
            <a:r>
              <a:rPr lang="en-AU" sz="3200" dirty="0">
                <a:latin typeface="Arial"/>
                <a:cs typeface="Arial"/>
              </a:rPr>
              <a:t>it </a:t>
            </a:r>
            <a:r>
              <a:rPr lang="en-US" sz="3200" dirty="0">
                <a:latin typeface="Arial"/>
                <a:cs typeface="Arial"/>
              </a:rPr>
              <a:t> must always balance</a:t>
            </a:r>
            <a:endParaRPr lang="en-AU" sz="3200" dirty="0">
              <a:latin typeface="Arial"/>
              <a:cs typeface="Arial"/>
            </a:endParaRPr>
          </a:p>
        </p:txBody>
      </p:sp>
      <p:sp>
        <p:nvSpPr>
          <p:cNvPr id="2" name="Date Placeholder 1"/>
          <p:cNvSpPr>
            <a:spLocks noGrp="1"/>
          </p:cNvSpPr>
          <p:nvPr>
            <p:ph type="dt" sz="half" idx="10"/>
          </p:nvPr>
        </p:nvSpPr>
        <p:spPr>
          <a:xfrm>
            <a:off x="9732656" y="5883275"/>
            <a:ext cx="1143000" cy="365125"/>
          </a:xfrm>
        </p:spPr>
        <p:txBody>
          <a:bodyPr/>
          <a:lstStyle/>
          <a:p>
            <a:fld id="{4A616F67-F388-455B-8537-344C5AE546D0}" type="datetime1">
              <a:rPr lang="en-AU" smtClean="0"/>
              <a:t>13/03/2018</a:t>
            </a:fld>
            <a:endParaRPr lang="en-AU"/>
          </a:p>
        </p:txBody>
      </p:sp>
      <p:sp>
        <p:nvSpPr>
          <p:cNvPr id="8" name="Footer Placeholder 7"/>
          <p:cNvSpPr>
            <a:spLocks noGrp="1"/>
          </p:cNvSpPr>
          <p:nvPr>
            <p:ph type="ftr" sz="quarter" idx="11"/>
          </p:nvPr>
        </p:nvSpPr>
        <p:spPr>
          <a:xfrm>
            <a:off x="1022612" y="6049693"/>
            <a:ext cx="7084177" cy="365125"/>
          </a:xfrm>
        </p:spPr>
        <p:txBody>
          <a:bodyPr/>
          <a:lstStyle/>
          <a:p>
            <a:endParaRPr lang="en-AU"/>
          </a:p>
        </p:txBody>
      </p:sp>
      <p:sp>
        <p:nvSpPr>
          <p:cNvPr id="10" name="Slide Number Placeholder 9"/>
          <p:cNvSpPr>
            <a:spLocks noGrp="1"/>
          </p:cNvSpPr>
          <p:nvPr>
            <p:ph type="sldNum" sz="quarter" idx="12"/>
          </p:nvPr>
        </p:nvSpPr>
        <p:spPr/>
        <p:txBody>
          <a:bodyPr/>
          <a:lstStyle/>
          <a:p>
            <a:fld id="{45F41791-387E-467B-9DB5-B22C52E5F4D9}" type="slidenum">
              <a:rPr lang="en-AU" smtClean="0"/>
              <a:t>3</a:t>
            </a:fld>
            <a:endParaRPr lang="en-AU"/>
          </a:p>
        </p:txBody>
      </p:sp>
      <p:sp>
        <p:nvSpPr>
          <p:cNvPr id="15" name="TextBox 14"/>
          <p:cNvSpPr txBox="1"/>
          <p:nvPr/>
        </p:nvSpPr>
        <p:spPr>
          <a:xfrm>
            <a:off x="232528" y="393546"/>
            <a:ext cx="912219" cy="861774"/>
          </a:xfrm>
          <a:prstGeom prst="rect">
            <a:avLst/>
          </a:prstGeom>
          <a:noFill/>
        </p:spPr>
        <p:txBody>
          <a:bodyPr wrap="square" rtlCol="0">
            <a:spAutoFit/>
          </a:bodyPr>
          <a:lstStyle/>
          <a:p>
            <a:fld id="{043EBF95-10C7-455E-AEBF-42693604C538}" type="slidenum">
              <a:rPr lang="zh-CN" altLang="en-US" sz="5000">
                <a:ln w="18415" cmpd="sng">
                  <a:solidFill>
                    <a:srgbClr val="FFFFFF"/>
                  </a:solidFill>
                  <a:prstDash val="solid"/>
                </a:ln>
                <a:solidFill>
                  <a:srgbClr val="FFFFFF"/>
                </a:solidFill>
                <a:effectLst>
                  <a:outerShdw blurRad="63500" dir="3600000" algn="tl" rotWithShape="0">
                    <a:srgbClr val="000000">
                      <a:alpha val="70000"/>
                    </a:srgbClr>
                  </a:outerShdw>
                </a:effectLst>
              </a:rPr>
              <a:pPr/>
              <a:t>3</a:t>
            </a:fld>
            <a:endParaRPr lang="zh-CN" altLang="en-US" sz="5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Tree>
    <p:extLst>
      <p:ext uri="{BB962C8B-B14F-4D97-AF65-F5344CB8AC3E}">
        <p14:creationId xmlns:p14="http://schemas.microsoft.com/office/powerpoint/2010/main" val="30978060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a:t>Murphy’s Law task in your workbook</a:t>
            </a:r>
          </a:p>
        </p:txBody>
      </p:sp>
      <p:sp>
        <p:nvSpPr>
          <p:cNvPr id="10" name="Content Placeholder 9"/>
          <p:cNvSpPr>
            <a:spLocks noGrp="1"/>
          </p:cNvSpPr>
          <p:nvPr>
            <p:ph idx="1"/>
          </p:nvPr>
        </p:nvSpPr>
        <p:spPr/>
        <p:txBody>
          <a:bodyPr vert="horz" lIns="54864" tIns="91440" rtlCol="0" anchor="t">
            <a:normAutofit/>
          </a:bodyPr>
          <a:lstStyle/>
          <a:p>
            <a:pPr marL="438785"/>
            <a:endParaRPr lang="en-US" dirty="0"/>
          </a:p>
        </p:txBody>
      </p:sp>
      <p:sp>
        <p:nvSpPr>
          <p:cNvPr id="4" name="Date Placeholder 3"/>
          <p:cNvSpPr>
            <a:spLocks noGrp="1"/>
          </p:cNvSpPr>
          <p:nvPr>
            <p:ph type="dt" sz="half" idx="10"/>
          </p:nvPr>
        </p:nvSpPr>
        <p:spPr>
          <a:xfrm>
            <a:off x="9732656" y="5883275"/>
            <a:ext cx="1143000" cy="365125"/>
          </a:xfrm>
        </p:spPr>
        <p:txBody>
          <a:bodyPr/>
          <a:lstStyle/>
          <a:p>
            <a:fld id="{ADD1C08E-86F2-4B40-AA0A-404F42F7C84E}" type="datetime1">
              <a:rPr lang="en-AU" smtClean="0"/>
              <a:t>13/03/2018</a:t>
            </a:fld>
            <a:endParaRPr lang="en-AU"/>
          </a:p>
        </p:txBody>
      </p:sp>
      <p:sp>
        <p:nvSpPr>
          <p:cNvPr id="5" name="Footer Placeholder 4"/>
          <p:cNvSpPr>
            <a:spLocks noGrp="1"/>
          </p:cNvSpPr>
          <p:nvPr>
            <p:ph type="ftr" sz="quarter" idx="11"/>
          </p:nvPr>
        </p:nvSpPr>
        <p:spPr>
          <a:xfrm>
            <a:off x="1022612" y="6049693"/>
            <a:ext cx="7084177" cy="365125"/>
          </a:xfrm>
        </p:spPr>
        <p:txBody>
          <a:bodyPr/>
          <a:lstStyle/>
          <a:p>
            <a:endParaRPr lang="en-AU"/>
          </a:p>
        </p:txBody>
      </p:sp>
      <p:sp>
        <p:nvSpPr>
          <p:cNvPr id="6" name="Slide Number Placeholder 5"/>
          <p:cNvSpPr>
            <a:spLocks noGrp="1"/>
          </p:cNvSpPr>
          <p:nvPr>
            <p:ph type="sldNum" sz="quarter" idx="12"/>
          </p:nvPr>
        </p:nvSpPr>
        <p:spPr/>
        <p:txBody>
          <a:bodyPr/>
          <a:lstStyle/>
          <a:p>
            <a:fld id="{45F41791-387E-467B-9DB5-B22C52E5F4D9}" type="slidenum">
              <a:rPr lang="en-AU" smtClean="0"/>
              <a:t>30</a:t>
            </a:fld>
            <a:endParaRPr lang="en-AU"/>
          </a:p>
        </p:txBody>
      </p:sp>
    </p:spTree>
    <p:extLst>
      <p:ext uri="{BB962C8B-B14F-4D97-AF65-F5344CB8AC3E}">
        <p14:creationId xmlns:p14="http://schemas.microsoft.com/office/powerpoint/2010/main" val="9260357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a:t>
            </a:r>
          </a:p>
        </p:txBody>
      </p:sp>
      <p:sp>
        <p:nvSpPr>
          <p:cNvPr id="4" name="Date Placeholder 3"/>
          <p:cNvSpPr>
            <a:spLocks noGrp="1"/>
          </p:cNvSpPr>
          <p:nvPr>
            <p:ph type="dt" sz="half" idx="10"/>
          </p:nvPr>
        </p:nvSpPr>
        <p:spPr>
          <a:xfrm>
            <a:off x="9732656" y="5883275"/>
            <a:ext cx="1143000" cy="365125"/>
          </a:xfrm>
        </p:spPr>
        <p:txBody>
          <a:bodyPr/>
          <a:lstStyle/>
          <a:p>
            <a:fld id="{ADD1C08E-86F2-4B40-AA0A-404F42F7C84E}" type="datetime1">
              <a:rPr lang="en-AU" smtClean="0"/>
              <a:t>13/03/2018</a:t>
            </a:fld>
            <a:endParaRPr lang="en-AU"/>
          </a:p>
        </p:txBody>
      </p:sp>
      <p:sp>
        <p:nvSpPr>
          <p:cNvPr id="5" name="Footer Placeholder 4"/>
          <p:cNvSpPr>
            <a:spLocks noGrp="1"/>
          </p:cNvSpPr>
          <p:nvPr>
            <p:ph type="ftr" sz="quarter" idx="11"/>
          </p:nvPr>
        </p:nvSpPr>
        <p:spPr>
          <a:xfrm>
            <a:off x="1022612" y="6049693"/>
            <a:ext cx="7084177" cy="365125"/>
          </a:xfrm>
        </p:spPr>
        <p:txBody>
          <a:bodyPr/>
          <a:lstStyle/>
          <a:p>
            <a:endParaRPr lang="en-AU"/>
          </a:p>
        </p:txBody>
      </p:sp>
      <p:sp>
        <p:nvSpPr>
          <p:cNvPr id="6" name="Slide Number Placeholder 5"/>
          <p:cNvSpPr>
            <a:spLocks noGrp="1"/>
          </p:cNvSpPr>
          <p:nvPr>
            <p:ph type="sldNum" sz="quarter" idx="12"/>
          </p:nvPr>
        </p:nvSpPr>
        <p:spPr/>
        <p:txBody>
          <a:bodyPr/>
          <a:lstStyle/>
          <a:p>
            <a:fld id="{45F41791-387E-467B-9DB5-B22C52E5F4D9}" type="slidenum">
              <a:rPr lang="en-AU" smtClean="0"/>
              <a:t>31</a:t>
            </a:fld>
            <a:endParaRPr lang="en-AU"/>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4116739349"/>
              </p:ext>
            </p:extLst>
          </p:nvPr>
        </p:nvGraphicFramePr>
        <p:xfrm>
          <a:off x="3149600" y="-24342"/>
          <a:ext cx="7501466" cy="6807200"/>
        </p:xfrm>
        <a:graphic>
          <a:graphicData uri="http://schemas.openxmlformats.org/drawingml/2006/table">
            <a:tbl>
              <a:tblPr firstRow="1" bandRow="1">
                <a:tableStyleId>{5C22544A-7EE6-4342-B048-85BDC9FD1C3A}</a:tableStyleId>
              </a:tblPr>
              <a:tblGrid>
                <a:gridCol w="1641458"/>
                <a:gridCol w="1936922"/>
                <a:gridCol w="1050534"/>
                <a:gridCol w="1822018"/>
                <a:gridCol w="1050534"/>
              </a:tblGrid>
              <a:tr h="362903">
                <a:tc gridSpan="3">
                  <a:txBody>
                    <a:bodyPr/>
                    <a:lstStyle/>
                    <a:p>
                      <a:pPr algn="l" fontAlgn="b"/>
                      <a:r>
                        <a:rPr lang="en-US" sz="2000" u="none" strike="noStrike" dirty="0">
                          <a:effectLst/>
                        </a:rPr>
                        <a:t>Murphy's law Income Statement at 30/6</a:t>
                      </a:r>
                      <a:endParaRPr lang="en-US" sz="2000" b="0"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AU"/>
                    </a:p>
                  </a:txBody>
                  <a:tcPr/>
                </a:tc>
                <a:tc hMerge="1">
                  <a:txBody>
                    <a:bodyPr/>
                    <a:lstStyle/>
                    <a:p>
                      <a:endParaRPr lang="en-AU"/>
                    </a:p>
                  </a:txBody>
                  <a:tcPr/>
                </a:tc>
                <a:tc>
                  <a:txBody>
                    <a:bodyPr/>
                    <a:lstStyle/>
                    <a:p>
                      <a:pPr algn="l" fontAlgn="b"/>
                      <a:endParaRPr lang="en-AU" sz="2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AU" sz="2000" b="0" i="0" u="none" strike="noStrike">
                        <a:solidFill>
                          <a:srgbClr val="000000"/>
                        </a:solidFill>
                        <a:effectLst/>
                        <a:latin typeface="Calibri" panose="020F0502020204030204" pitchFamily="34" charset="0"/>
                      </a:endParaRPr>
                    </a:p>
                  </a:txBody>
                  <a:tcPr marL="9525" marR="9525" marT="9525" marB="0" anchor="b"/>
                </a:tc>
              </a:tr>
              <a:tr h="271329">
                <a:tc>
                  <a:txBody>
                    <a:bodyPr/>
                    <a:lstStyle/>
                    <a:p>
                      <a:pPr algn="l" fontAlgn="b"/>
                      <a:r>
                        <a:rPr lang="en-AU" sz="2000" b="1" u="none" strike="noStrike" dirty="0">
                          <a:effectLst/>
                        </a:rPr>
                        <a:t>Income </a:t>
                      </a:r>
                      <a:endParaRPr lang="en-AU" sz="20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AU" sz="2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AU" sz="2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AU" sz="2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AU" sz="2000" b="0" i="0" u="none" strike="noStrike">
                        <a:solidFill>
                          <a:srgbClr val="000000"/>
                        </a:solidFill>
                        <a:effectLst/>
                        <a:latin typeface="Calibri" panose="020F0502020204030204" pitchFamily="34" charset="0"/>
                      </a:endParaRPr>
                    </a:p>
                  </a:txBody>
                  <a:tcPr marL="9525" marR="9525" marT="9525" marB="0" anchor="b"/>
                </a:tc>
              </a:tr>
              <a:tr h="271329">
                <a:tc>
                  <a:txBody>
                    <a:bodyPr/>
                    <a:lstStyle/>
                    <a:p>
                      <a:pPr algn="l" fontAlgn="b"/>
                      <a:r>
                        <a:rPr lang="en-AU" sz="2000" u="none" strike="noStrike" dirty="0">
                          <a:effectLst/>
                        </a:rPr>
                        <a:t> Legal fees </a:t>
                      </a:r>
                      <a:endParaRPr lang="en-AU" sz="20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AU" sz="2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2000" u="none" strike="noStrike">
                          <a:effectLst/>
                        </a:rPr>
                        <a:t> 155,820 </a:t>
                      </a:r>
                      <a:endParaRPr lang="en-AU" sz="2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AU" sz="2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AU" sz="2000" b="0" i="0" u="none" strike="noStrike">
                        <a:solidFill>
                          <a:srgbClr val="000000"/>
                        </a:solidFill>
                        <a:effectLst/>
                        <a:latin typeface="Calibri" panose="020F0502020204030204" pitchFamily="34" charset="0"/>
                      </a:endParaRPr>
                    </a:p>
                  </a:txBody>
                  <a:tcPr marL="9525" marR="9525" marT="9525" marB="0" anchor="b"/>
                </a:tc>
              </a:tr>
              <a:tr h="271329">
                <a:tc>
                  <a:txBody>
                    <a:bodyPr/>
                    <a:lstStyle/>
                    <a:p>
                      <a:pPr algn="l" fontAlgn="b"/>
                      <a:r>
                        <a:rPr lang="en-AU" sz="2000" u="none" strike="noStrike" dirty="0">
                          <a:effectLst/>
                        </a:rPr>
                        <a:t> </a:t>
                      </a:r>
                      <a:r>
                        <a:rPr lang="en-AU" sz="2000" b="1" u="none" strike="noStrike" dirty="0">
                          <a:effectLst/>
                        </a:rPr>
                        <a:t>less expenses </a:t>
                      </a:r>
                      <a:endParaRPr lang="en-AU" sz="20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AU" sz="2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AU" sz="2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AU" sz="2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AU" sz="2000" b="0" i="0" u="none" strike="noStrike">
                        <a:solidFill>
                          <a:srgbClr val="000000"/>
                        </a:solidFill>
                        <a:effectLst/>
                        <a:latin typeface="Calibri" panose="020F0502020204030204" pitchFamily="34" charset="0"/>
                      </a:endParaRPr>
                    </a:p>
                  </a:txBody>
                  <a:tcPr marL="9525" marR="9525" marT="9525" marB="0" anchor="b"/>
                </a:tc>
              </a:tr>
              <a:tr h="271329">
                <a:tc>
                  <a:txBody>
                    <a:bodyPr/>
                    <a:lstStyle/>
                    <a:p>
                      <a:pPr algn="l" fontAlgn="b"/>
                      <a:r>
                        <a:rPr lang="en-AU" sz="2000" u="none" strike="noStrike" dirty="0">
                          <a:effectLst/>
                        </a:rPr>
                        <a:t> Advert </a:t>
                      </a:r>
                      <a:endParaRPr lang="en-AU" sz="20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AU" sz="2000" u="none" strike="noStrike">
                          <a:effectLst/>
                        </a:rPr>
                        <a:t> 20,600 </a:t>
                      </a:r>
                      <a:endParaRPr lang="en-AU" sz="2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AU" sz="2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AU" sz="2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AU" sz="2000" b="0" i="0" u="none" strike="noStrike">
                        <a:solidFill>
                          <a:srgbClr val="000000"/>
                        </a:solidFill>
                        <a:effectLst/>
                        <a:latin typeface="Calibri" panose="020F0502020204030204" pitchFamily="34" charset="0"/>
                      </a:endParaRPr>
                    </a:p>
                  </a:txBody>
                  <a:tcPr marL="9525" marR="9525" marT="9525" marB="0" anchor="b"/>
                </a:tc>
              </a:tr>
              <a:tr h="271329">
                <a:tc>
                  <a:txBody>
                    <a:bodyPr/>
                    <a:lstStyle/>
                    <a:p>
                      <a:pPr algn="l" fontAlgn="b"/>
                      <a:r>
                        <a:rPr lang="en-AU" sz="2000" u="none" strike="noStrike" dirty="0">
                          <a:effectLst/>
                        </a:rPr>
                        <a:t> Electricity </a:t>
                      </a:r>
                      <a:endParaRPr lang="en-AU" sz="20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AU" sz="2000" u="none" strike="noStrike">
                          <a:effectLst/>
                        </a:rPr>
                        <a:t> 720 </a:t>
                      </a:r>
                      <a:endParaRPr lang="en-AU" sz="2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AU" sz="2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AU" sz="2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AU" sz="2000" b="0" i="0" u="none" strike="noStrike" dirty="0">
                        <a:solidFill>
                          <a:srgbClr val="000000"/>
                        </a:solidFill>
                        <a:effectLst/>
                        <a:latin typeface="Calibri" panose="020F0502020204030204" pitchFamily="34" charset="0"/>
                      </a:endParaRPr>
                    </a:p>
                  </a:txBody>
                  <a:tcPr marL="9525" marR="9525" marT="9525" marB="0" anchor="b"/>
                </a:tc>
              </a:tr>
              <a:tr h="271329">
                <a:tc>
                  <a:txBody>
                    <a:bodyPr/>
                    <a:lstStyle/>
                    <a:p>
                      <a:pPr algn="l" fontAlgn="b"/>
                      <a:r>
                        <a:rPr lang="en-AU" sz="2000" u="none" strike="noStrike" dirty="0">
                          <a:effectLst/>
                        </a:rPr>
                        <a:t> Rent  </a:t>
                      </a:r>
                      <a:endParaRPr lang="en-AU" sz="20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AU" sz="2000" u="none" strike="noStrike">
                          <a:effectLst/>
                        </a:rPr>
                        <a:t> 32,000 </a:t>
                      </a:r>
                      <a:endParaRPr lang="en-AU" sz="2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AU" sz="2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AU" sz="2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AU" sz="2000" b="0" i="0" u="none" strike="noStrike">
                        <a:solidFill>
                          <a:srgbClr val="000000"/>
                        </a:solidFill>
                        <a:effectLst/>
                        <a:latin typeface="Calibri" panose="020F0502020204030204" pitchFamily="34" charset="0"/>
                      </a:endParaRPr>
                    </a:p>
                  </a:txBody>
                  <a:tcPr marL="9525" marR="9525" marT="9525" marB="0" anchor="b"/>
                </a:tc>
              </a:tr>
              <a:tr h="271329">
                <a:tc>
                  <a:txBody>
                    <a:bodyPr/>
                    <a:lstStyle/>
                    <a:p>
                      <a:pPr algn="l" fontAlgn="b"/>
                      <a:r>
                        <a:rPr lang="en-AU" sz="2000" u="none" strike="noStrike" dirty="0">
                          <a:effectLst/>
                        </a:rPr>
                        <a:t> Wages </a:t>
                      </a:r>
                      <a:endParaRPr lang="en-AU" sz="20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AU" sz="2000" u="none" strike="noStrike">
                          <a:effectLst/>
                        </a:rPr>
                        <a:t> 52,050 </a:t>
                      </a:r>
                      <a:endParaRPr lang="en-AU" sz="2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AU" sz="2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AU" sz="2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AU" sz="2000" b="0" i="0" u="none" strike="noStrike">
                        <a:solidFill>
                          <a:srgbClr val="000000"/>
                        </a:solidFill>
                        <a:effectLst/>
                        <a:latin typeface="Calibri" panose="020F0502020204030204" pitchFamily="34" charset="0"/>
                      </a:endParaRPr>
                    </a:p>
                  </a:txBody>
                  <a:tcPr marL="9525" marR="9525" marT="9525" marB="0" anchor="b"/>
                </a:tc>
              </a:tr>
              <a:tr h="271329">
                <a:tc>
                  <a:txBody>
                    <a:bodyPr/>
                    <a:lstStyle/>
                    <a:p>
                      <a:pPr algn="l" fontAlgn="b"/>
                      <a:endParaRPr lang="en-AU" sz="20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AU" sz="2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AU" sz="2000" u="none" strike="noStrike">
                          <a:effectLst/>
                        </a:rPr>
                        <a:t>105,370</a:t>
                      </a:r>
                      <a:endParaRPr lang="en-AU" sz="2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AU" sz="2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AU" sz="2000" b="0" i="0" u="none" strike="noStrike">
                        <a:solidFill>
                          <a:srgbClr val="000000"/>
                        </a:solidFill>
                        <a:effectLst/>
                        <a:latin typeface="Calibri" panose="020F0502020204030204" pitchFamily="34" charset="0"/>
                      </a:endParaRPr>
                    </a:p>
                  </a:txBody>
                  <a:tcPr marL="9525" marR="9525" marT="9525" marB="0" anchor="b"/>
                </a:tc>
              </a:tr>
              <a:tr h="271329">
                <a:tc>
                  <a:txBody>
                    <a:bodyPr/>
                    <a:lstStyle/>
                    <a:p>
                      <a:pPr algn="l" fontAlgn="b"/>
                      <a:r>
                        <a:rPr lang="en-AU" sz="2000" u="none" strike="noStrike" dirty="0">
                          <a:effectLst/>
                        </a:rPr>
                        <a:t> = profit </a:t>
                      </a:r>
                      <a:endParaRPr lang="en-AU" sz="20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AU" sz="2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2000" u="none" strike="noStrike">
                          <a:effectLst/>
                        </a:rPr>
                        <a:t> 50,450 </a:t>
                      </a:r>
                      <a:endParaRPr lang="en-AU" sz="2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AU" sz="2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AU" sz="2000" b="0" i="0" u="none" strike="noStrike">
                        <a:solidFill>
                          <a:srgbClr val="000000"/>
                        </a:solidFill>
                        <a:effectLst/>
                        <a:latin typeface="Calibri" panose="020F0502020204030204" pitchFamily="34" charset="0"/>
                      </a:endParaRPr>
                    </a:p>
                  </a:txBody>
                  <a:tcPr marL="9525" marR="9525" marT="9525" marB="0" anchor="b"/>
                </a:tc>
              </a:tr>
              <a:tr h="271329">
                <a:tc gridSpan="5">
                  <a:txBody>
                    <a:bodyPr/>
                    <a:lstStyle/>
                    <a:p>
                      <a:pPr algn="ctr" fontAlgn="b"/>
                      <a:r>
                        <a:rPr lang="en-US" sz="2000" u="none" strike="noStrike" dirty="0">
                          <a:effectLst/>
                        </a:rPr>
                        <a:t> </a:t>
                      </a:r>
                      <a:r>
                        <a:rPr lang="en-US" sz="2000" b="1" u="none" strike="noStrike" dirty="0">
                          <a:effectLst/>
                        </a:rPr>
                        <a:t>Balance sheet as at 30/6/2018 </a:t>
                      </a:r>
                      <a:endParaRPr lang="en-US" sz="2000" b="1"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AU"/>
                    </a:p>
                  </a:txBody>
                  <a:tcPr/>
                </a:tc>
                <a:tc hMerge="1">
                  <a:txBody>
                    <a:bodyPr/>
                    <a:lstStyle/>
                    <a:p>
                      <a:pPr algn="l" fontAlgn="b"/>
                      <a:endParaRPr lang="en-AU" sz="2000" b="0" i="0" u="none" strike="noStrike" dirty="0">
                        <a:solidFill>
                          <a:srgbClr val="000000"/>
                        </a:solidFill>
                        <a:effectLst/>
                        <a:latin typeface="Calibri" panose="020F0502020204030204" pitchFamily="34" charset="0"/>
                      </a:endParaRPr>
                    </a:p>
                  </a:txBody>
                  <a:tcPr marL="9525" marR="9525" marT="9525" marB="0" anchor="b"/>
                </a:tc>
                <a:tc hMerge="1">
                  <a:txBody>
                    <a:bodyPr/>
                    <a:lstStyle/>
                    <a:p>
                      <a:pPr algn="l" fontAlgn="b"/>
                      <a:endParaRPr lang="en-AU" sz="2000" b="0" i="0" u="none" strike="noStrike" dirty="0">
                        <a:solidFill>
                          <a:srgbClr val="000000"/>
                        </a:solidFill>
                        <a:effectLst/>
                        <a:latin typeface="Calibri" panose="020F0502020204030204" pitchFamily="34" charset="0"/>
                      </a:endParaRPr>
                    </a:p>
                  </a:txBody>
                  <a:tcPr marL="9525" marR="9525" marT="9525" marB="0" anchor="b"/>
                </a:tc>
                <a:tc hMerge="1">
                  <a:txBody>
                    <a:bodyPr/>
                    <a:lstStyle/>
                    <a:p>
                      <a:pPr algn="l" fontAlgn="b"/>
                      <a:endParaRPr lang="en-AU" sz="2000" b="0" i="0" u="none" strike="noStrike" dirty="0">
                        <a:solidFill>
                          <a:srgbClr val="000000"/>
                        </a:solidFill>
                        <a:effectLst/>
                        <a:latin typeface="Calibri" panose="020F0502020204030204" pitchFamily="34" charset="0"/>
                      </a:endParaRPr>
                    </a:p>
                  </a:txBody>
                  <a:tcPr marL="9525" marR="9525" marT="9525" marB="0" anchor="b"/>
                </a:tc>
              </a:tr>
              <a:tr h="271329">
                <a:tc>
                  <a:txBody>
                    <a:bodyPr/>
                    <a:lstStyle/>
                    <a:p>
                      <a:pPr algn="l" fontAlgn="b"/>
                      <a:r>
                        <a:rPr lang="en-AU" sz="2000" u="none" strike="noStrike" dirty="0">
                          <a:effectLst/>
                        </a:rPr>
                        <a:t> </a:t>
                      </a:r>
                      <a:r>
                        <a:rPr lang="en-AU" sz="2000" b="1" u="none" strike="noStrike" dirty="0">
                          <a:effectLst/>
                        </a:rPr>
                        <a:t>Current assets </a:t>
                      </a:r>
                      <a:endParaRPr lang="en-AU" sz="20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AU" sz="20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AU" sz="2000" b="0" i="0" u="none" strike="noStrike">
                        <a:solidFill>
                          <a:srgbClr val="000000"/>
                        </a:solidFill>
                        <a:effectLst/>
                        <a:latin typeface="Calibri" panose="020F0502020204030204" pitchFamily="34" charset="0"/>
                      </a:endParaRPr>
                    </a:p>
                  </a:txBody>
                  <a:tcPr marL="9525" marR="9525" marT="9525" marB="0" anchor="b"/>
                </a:tc>
                <a:tc gridSpan="2">
                  <a:txBody>
                    <a:bodyPr/>
                    <a:lstStyle/>
                    <a:p>
                      <a:pPr algn="l" fontAlgn="b"/>
                      <a:r>
                        <a:rPr lang="en-AU" sz="2000" b="1" u="none" strike="noStrike" dirty="0">
                          <a:effectLst/>
                        </a:rPr>
                        <a:t> Current liabilities </a:t>
                      </a:r>
                      <a:endParaRPr lang="en-AU" sz="2000" b="1"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AU"/>
                    </a:p>
                  </a:txBody>
                  <a:tcPr/>
                </a:tc>
              </a:tr>
              <a:tr h="271329">
                <a:tc>
                  <a:txBody>
                    <a:bodyPr/>
                    <a:lstStyle/>
                    <a:p>
                      <a:pPr algn="l" fontAlgn="b"/>
                      <a:r>
                        <a:rPr lang="en-AU" sz="2000" u="none" strike="noStrike">
                          <a:effectLst/>
                        </a:rPr>
                        <a:t> Bank </a:t>
                      </a:r>
                      <a:endParaRPr lang="en-AU" sz="2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2000" u="none" strike="noStrike" dirty="0">
                          <a:effectLst/>
                        </a:rPr>
                        <a:t> 33,040 </a:t>
                      </a:r>
                      <a:endParaRPr lang="en-AU" sz="20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AU" sz="2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2000" u="none" strike="noStrike">
                          <a:effectLst/>
                        </a:rPr>
                        <a:t> Accs payable </a:t>
                      </a:r>
                      <a:endParaRPr lang="en-AU" sz="2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AU" sz="2000" u="none" strike="noStrike">
                          <a:effectLst/>
                        </a:rPr>
                        <a:t>1,405</a:t>
                      </a:r>
                      <a:endParaRPr lang="en-AU" sz="2000" b="0" i="0" u="none" strike="noStrike">
                        <a:solidFill>
                          <a:srgbClr val="000000"/>
                        </a:solidFill>
                        <a:effectLst/>
                        <a:latin typeface="Calibri" panose="020F0502020204030204" pitchFamily="34" charset="0"/>
                      </a:endParaRPr>
                    </a:p>
                  </a:txBody>
                  <a:tcPr marL="9525" marR="9525" marT="9525" marB="0" anchor="b"/>
                </a:tc>
              </a:tr>
              <a:tr h="271329">
                <a:tc>
                  <a:txBody>
                    <a:bodyPr/>
                    <a:lstStyle/>
                    <a:p>
                      <a:pPr algn="l" fontAlgn="b"/>
                      <a:r>
                        <a:rPr lang="en-AU" sz="2000" u="none" strike="noStrike">
                          <a:effectLst/>
                        </a:rPr>
                        <a:t> Accs receivable </a:t>
                      </a:r>
                      <a:endParaRPr lang="en-AU" sz="2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2000" u="none" strike="noStrike" dirty="0">
                          <a:effectLst/>
                        </a:rPr>
                        <a:t> 22,000 </a:t>
                      </a:r>
                      <a:endParaRPr lang="en-AU" sz="20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AU" sz="2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2000" u="none" strike="noStrike">
                          <a:effectLst/>
                        </a:rPr>
                        <a:t> unearned rev </a:t>
                      </a:r>
                      <a:endParaRPr lang="en-AU" sz="2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AU" sz="2000" u="none" strike="noStrike">
                          <a:effectLst/>
                        </a:rPr>
                        <a:t>450</a:t>
                      </a:r>
                      <a:endParaRPr lang="en-AU" sz="2000" b="0" i="0" u="none" strike="noStrike">
                        <a:solidFill>
                          <a:srgbClr val="000000"/>
                        </a:solidFill>
                        <a:effectLst/>
                        <a:latin typeface="Calibri" panose="020F0502020204030204" pitchFamily="34" charset="0"/>
                      </a:endParaRPr>
                    </a:p>
                  </a:txBody>
                  <a:tcPr marL="9525" marR="9525" marT="9525" marB="0" anchor="b"/>
                </a:tc>
              </a:tr>
              <a:tr h="271329">
                <a:tc>
                  <a:txBody>
                    <a:bodyPr/>
                    <a:lstStyle/>
                    <a:p>
                      <a:pPr algn="l" fontAlgn="b"/>
                      <a:r>
                        <a:rPr lang="en-AU" sz="2000" u="none" strike="noStrike">
                          <a:effectLst/>
                        </a:rPr>
                        <a:t> Prepaid </a:t>
                      </a:r>
                      <a:endParaRPr lang="en-AU" sz="2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2000" u="none" strike="noStrike" dirty="0">
                          <a:effectLst/>
                        </a:rPr>
                        <a:t> 2,920 </a:t>
                      </a:r>
                      <a:endParaRPr lang="en-AU" sz="20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AU" sz="2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2000" u="none" strike="noStrike">
                          <a:effectLst/>
                        </a:rPr>
                        <a:t>loan</a:t>
                      </a:r>
                      <a:endParaRPr lang="en-AU" sz="2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AU" sz="2000" u="none" strike="noStrike">
                          <a:effectLst/>
                        </a:rPr>
                        <a:t>12000</a:t>
                      </a:r>
                      <a:endParaRPr lang="en-AU" sz="2000" b="0" i="0" u="none" strike="noStrike">
                        <a:solidFill>
                          <a:srgbClr val="000000"/>
                        </a:solidFill>
                        <a:effectLst/>
                        <a:latin typeface="Calibri" panose="020F0502020204030204" pitchFamily="34" charset="0"/>
                      </a:endParaRPr>
                    </a:p>
                  </a:txBody>
                  <a:tcPr marL="9525" marR="9525" marT="9525" marB="0" anchor="b"/>
                </a:tc>
              </a:tr>
              <a:tr h="271329">
                <a:tc>
                  <a:txBody>
                    <a:bodyPr/>
                    <a:lstStyle/>
                    <a:p>
                      <a:pPr algn="l" fontAlgn="b"/>
                      <a:endParaRPr lang="en-AU" sz="2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AU" sz="20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AU" sz="20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AU" sz="2000" u="none" strike="noStrike" dirty="0">
                          <a:effectLst/>
                        </a:rPr>
                        <a:t> </a:t>
                      </a:r>
                      <a:r>
                        <a:rPr lang="en-AU" sz="2000" b="1" u="none" strike="noStrike" dirty="0">
                          <a:effectLst/>
                        </a:rPr>
                        <a:t>Equity </a:t>
                      </a:r>
                      <a:endParaRPr lang="en-AU" sz="20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AU" sz="2000" b="0" i="0" u="none" strike="noStrike">
                        <a:solidFill>
                          <a:srgbClr val="000000"/>
                        </a:solidFill>
                        <a:effectLst/>
                        <a:latin typeface="Calibri" panose="020F0502020204030204" pitchFamily="34" charset="0"/>
                      </a:endParaRPr>
                    </a:p>
                  </a:txBody>
                  <a:tcPr marL="9525" marR="9525" marT="9525" marB="0" anchor="b"/>
                </a:tc>
              </a:tr>
              <a:tr h="271329">
                <a:tc gridSpan="2">
                  <a:txBody>
                    <a:bodyPr/>
                    <a:lstStyle/>
                    <a:p>
                      <a:pPr algn="l" fontAlgn="b"/>
                      <a:r>
                        <a:rPr lang="en-AU" sz="2000" b="1" u="none" strike="noStrike" dirty="0">
                          <a:effectLst/>
                        </a:rPr>
                        <a:t>non current asset </a:t>
                      </a:r>
                      <a:endParaRPr lang="en-AU" sz="2000" b="1"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AU"/>
                    </a:p>
                  </a:txBody>
                  <a:tcPr/>
                </a:tc>
                <a:tc>
                  <a:txBody>
                    <a:bodyPr/>
                    <a:lstStyle/>
                    <a:p>
                      <a:pPr algn="l" fontAlgn="b"/>
                      <a:endParaRPr lang="en-AU" sz="20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AU" sz="2000" u="none" strike="noStrike" dirty="0">
                          <a:effectLst/>
                        </a:rPr>
                        <a:t> Capital </a:t>
                      </a:r>
                      <a:endParaRPr lang="en-AU" sz="20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AU" sz="2000" u="none" strike="noStrike">
                          <a:effectLst/>
                        </a:rPr>
                        <a:t>36,950</a:t>
                      </a:r>
                      <a:endParaRPr lang="en-AU" sz="2000" b="0" i="0" u="none" strike="noStrike">
                        <a:solidFill>
                          <a:srgbClr val="000000"/>
                        </a:solidFill>
                        <a:effectLst/>
                        <a:latin typeface="Calibri" panose="020F0502020204030204" pitchFamily="34" charset="0"/>
                      </a:endParaRPr>
                    </a:p>
                  </a:txBody>
                  <a:tcPr marL="9525" marR="9525" marT="9525" marB="0" anchor="b"/>
                </a:tc>
              </a:tr>
              <a:tr h="271329">
                <a:tc>
                  <a:txBody>
                    <a:bodyPr/>
                    <a:lstStyle/>
                    <a:p>
                      <a:pPr algn="l" fontAlgn="b"/>
                      <a:r>
                        <a:rPr lang="en-AU" sz="2000" u="none" strike="noStrike">
                          <a:effectLst/>
                        </a:rPr>
                        <a:t> MV </a:t>
                      </a:r>
                      <a:endParaRPr lang="en-AU" sz="2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2000" u="none" strike="noStrike">
                          <a:effectLst/>
                        </a:rPr>
                        <a:t> 36,695 </a:t>
                      </a:r>
                      <a:endParaRPr lang="en-AU" sz="2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AU" sz="2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2000" u="none" strike="noStrike" dirty="0">
                          <a:effectLst/>
                        </a:rPr>
                        <a:t> plus profit </a:t>
                      </a:r>
                      <a:endParaRPr lang="en-AU" sz="20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AU" sz="2000" u="none" strike="noStrike" dirty="0">
                          <a:effectLst/>
                        </a:rPr>
                        <a:t>50,450</a:t>
                      </a:r>
                      <a:endParaRPr lang="en-AU" sz="2000" b="0" i="0" u="none" strike="noStrike" dirty="0">
                        <a:solidFill>
                          <a:srgbClr val="000000"/>
                        </a:solidFill>
                        <a:effectLst/>
                        <a:latin typeface="Calibri" panose="020F0502020204030204" pitchFamily="34" charset="0"/>
                      </a:endParaRPr>
                    </a:p>
                  </a:txBody>
                  <a:tcPr marL="9525" marR="9525" marT="9525" marB="0" anchor="b"/>
                </a:tc>
              </a:tr>
              <a:tr h="481647">
                <a:tc>
                  <a:txBody>
                    <a:bodyPr/>
                    <a:lstStyle/>
                    <a:p>
                      <a:pPr algn="l" fontAlgn="b"/>
                      <a:endParaRPr lang="en-AU" sz="2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AU" sz="2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AU" sz="2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2000" u="none" strike="noStrike">
                          <a:effectLst/>
                        </a:rPr>
                        <a:t> less drawings  </a:t>
                      </a:r>
                      <a:endParaRPr lang="en-AU" sz="2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AU" sz="2000" u="none" strike="noStrike" dirty="0">
                          <a:effectLst/>
                        </a:rPr>
                        <a:t>-6,600</a:t>
                      </a:r>
                      <a:endParaRPr lang="en-AU" sz="2000" b="0" i="0" u="none" strike="noStrike" dirty="0">
                        <a:solidFill>
                          <a:srgbClr val="000000"/>
                        </a:solidFill>
                        <a:effectLst/>
                        <a:latin typeface="Calibri" panose="020F0502020204030204" pitchFamily="34" charset="0"/>
                      </a:endParaRPr>
                    </a:p>
                  </a:txBody>
                  <a:tcPr marL="9525" marR="9525" marT="9525" marB="0" anchor="b"/>
                </a:tc>
              </a:tr>
              <a:tr h="271329">
                <a:tc>
                  <a:txBody>
                    <a:bodyPr/>
                    <a:lstStyle/>
                    <a:p>
                      <a:pPr algn="l" fontAlgn="b"/>
                      <a:r>
                        <a:rPr lang="en-AU" sz="2000" b="1" u="none" strike="noStrike" dirty="0">
                          <a:effectLst/>
                        </a:rPr>
                        <a:t> total Assets</a:t>
                      </a:r>
                      <a:r>
                        <a:rPr lang="en-AU" sz="2000" u="none" strike="noStrike" dirty="0">
                          <a:effectLst/>
                        </a:rPr>
                        <a:t> </a:t>
                      </a:r>
                      <a:endParaRPr lang="en-AU" sz="20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AU" sz="2000" u="none" strike="noStrike">
                          <a:effectLst/>
                        </a:rPr>
                        <a:t> 94,655 </a:t>
                      </a:r>
                      <a:endParaRPr lang="en-AU" sz="2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AU" sz="2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2000" u="none" strike="noStrike" dirty="0">
                          <a:effectLst/>
                        </a:rPr>
                        <a:t> </a:t>
                      </a:r>
                      <a:r>
                        <a:rPr lang="en-AU" sz="2000" b="1" u="none" strike="noStrike" dirty="0">
                          <a:effectLst/>
                        </a:rPr>
                        <a:t>total </a:t>
                      </a:r>
                      <a:endParaRPr lang="en-AU" sz="20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AU" sz="2000" u="none" strike="noStrike" dirty="0">
                          <a:effectLst/>
                        </a:rPr>
                        <a:t>94,655</a:t>
                      </a:r>
                      <a:endParaRPr lang="en-AU" sz="2000" b="0" i="0" u="none" strike="noStrike" dirty="0">
                        <a:solidFill>
                          <a:srgbClr val="000000"/>
                        </a:solidFill>
                        <a:effectLst/>
                        <a:latin typeface="Calibri" panose="020F0502020204030204" pitchFamily="34" charset="0"/>
                      </a:endParaRPr>
                    </a:p>
                  </a:txBody>
                  <a:tcPr marL="9525" marR="9525" marT="9525" marB="0" anchor="b"/>
                </a:tc>
              </a:tr>
            </a:tbl>
          </a:graphicData>
        </a:graphic>
      </p:graphicFrame>
    </p:spTree>
    <p:extLst>
      <p:ext uri="{BB962C8B-B14F-4D97-AF65-F5344CB8AC3E}">
        <p14:creationId xmlns:p14="http://schemas.microsoft.com/office/powerpoint/2010/main" val="4791046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732656" y="5883275"/>
            <a:ext cx="1143000" cy="365125"/>
          </a:xfrm>
        </p:spPr>
        <p:txBody>
          <a:bodyPr/>
          <a:lstStyle/>
          <a:p>
            <a:fld id="{0D9EBDD2-4644-482E-9230-A73EF7A72D6A}" type="datetime1">
              <a:rPr lang="en-AU" smtClean="0"/>
              <a:t>13/03/2018</a:t>
            </a:fld>
            <a:endParaRPr lang="en-AU"/>
          </a:p>
        </p:txBody>
      </p:sp>
      <p:sp>
        <p:nvSpPr>
          <p:cNvPr id="4" name="Footer Placeholder 3"/>
          <p:cNvSpPr>
            <a:spLocks noGrp="1"/>
          </p:cNvSpPr>
          <p:nvPr>
            <p:ph type="ftr" sz="quarter" idx="11"/>
          </p:nvPr>
        </p:nvSpPr>
        <p:spPr>
          <a:xfrm>
            <a:off x="1022612" y="6049693"/>
            <a:ext cx="7084177" cy="365125"/>
          </a:xfrm>
        </p:spPr>
        <p:txBody>
          <a:bodyPr/>
          <a:lstStyle/>
          <a:p>
            <a:endParaRPr lang="en-AU"/>
          </a:p>
        </p:txBody>
      </p:sp>
      <p:sp>
        <p:nvSpPr>
          <p:cNvPr id="5" name="Slide Number Placeholder 4"/>
          <p:cNvSpPr>
            <a:spLocks noGrp="1"/>
          </p:cNvSpPr>
          <p:nvPr>
            <p:ph type="sldNum" sz="quarter" idx="12"/>
          </p:nvPr>
        </p:nvSpPr>
        <p:spPr/>
        <p:txBody>
          <a:bodyPr/>
          <a:lstStyle/>
          <a:p>
            <a:fld id="{043EBF95-10C7-455E-AEBF-42693604C538}" type="slidenum">
              <a:rPr lang="zh-CN" altLang="en-US" smtClean="0"/>
              <a:t>32</a:t>
            </a:fld>
            <a:endParaRPr lang="zh-CN" altLang="en-US"/>
          </a:p>
        </p:txBody>
      </p:sp>
      <p:sp>
        <p:nvSpPr>
          <p:cNvPr id="6" name="TextBox 5"/>
          <p:cNvSpPr txBox="1"/>
          <p:nvPr/>
        </p:nvSpPr>
        <p:spPr>
          <a:xfrm>
            <a:off x="1308641" y="993942"/>
            <a:ext cx="4515275" cy="147732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r>
              <a:rPr lang="en-AU" sz="2400" dirty="0">
                <a:solidFill>
                  <a:schemeClr val="bg1"/>
                </a:solidFill>
                <a:latin typeface="Arial" panose="020B0604020202020204" pitchFamily="34" charset="0"/>
                <a:cs typeface="Arial" panose="020B0604020202020204" pitchFamily="34" charset="0"/>
              </a:rPr>
              <a:t>Hello Adele…</a:t>
            </a:r>
          </a:p>
          <a:p>
            <a:r>
              <a:rPr lang="en-AU" sz="2400" dirty="0">
                <a:solidFill>
                  <a:schemeClr val="bg1"/>
                </a:solidFill>
                <a:latin typeface="Arial" panose="020B0604020202020204" pitchFamily="34" charset="0"/>
                <a:cs typeface="Arial" panose="020B0604020202020204" pitchFamily="34" charset="0"/>
              </a:rPr>
              <a:t>Her garden design business is going well.</a:t>
            </a:r>
          </a:p>
          <a:p>
            <a:endParaRPr lang="en-AU" dirty="0"/>
          </a:p>
        </p:txBody>
      </p:sp>
      <p:sp>
        <p:nvSpPr>
          <p:cNvPr id="2" name="TextBox 1"/>
          <p:cNvSpPr txBox="1"/>
          <p:nvPr/>
        </p:nvSpPr>
        <p:spPr>
          <a:xfrm>
            <a:off x="1397758" y="3564093"/>
            <a:ext cx="4140200" cy="1569660"/>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endParaRPr lang="en-AU" sz="2400" dirty="0"/>
          </a:p>
          <a:p>
            <a:r>
              <a:rPr lang="en-AU" sz="2400" dirty="0">
                <a:solidFill>
                  <a:schemeClr val="bg1"/>
                </a:solidFill>
                <a:latin typeface="Arial" panose="020B0604020202020204" pitchFamily="34" charset="0"/>
                <a:cs typeface="Arial" panose="020B0604020202020204" pitchFamily="34" charset="0"/>
              </a:rPr>
              <a:t>What are some of her typical business transactions?</a:t>
            </a:r>
          </a:p>
          <a:p>
            <a:endParaRPr lang="en-AU" sz="2400" dirty="0"/>
          </a:p>
        </p:txBody>
      </p:sp>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b="5927"/>
          <a:stretch/>
        </p:blipFill>
        <p:spPr>
          <a:xfrm>
            <a:off x="6608679" y="881649"/>
            <a:ext cx="3806179" cy="5201971"/>
          </a:xfrm>
          <a:prstGeom prst="rect">
            <a:avLst/>
          </a:prstGeom>
        </p:spPr>
      </p:pic>
      <p:sp>
        <p:nvSpPr>
          <p:cNvPr id="9" name="TextBox 8"/>
          <p:cNvSpPr txBox="1"/>
          <p:nvPr/>
        </p:nvSpPr>
        <p:spPr>
          <a:xfrm>
            <a:off x="232528" y="393546"/>
            <a:ext cx="1104192" cy="861774"/>
          </a:xfrm>
          <a:prstGeom prst="rect">
            <a:avLst/>
          </a:prstGeom>
          <a:noFill/>
        </p:spPr>
        <p:txBody>
          <a:bodyPr wrap="square" rtlCol="0">
            <a:spAutoFit/>
          </a:bodyPr>
          <a:lstStyle/>
          <a:p>
            <a:fld id="{043EBF95-10C7-455E-AEBF-42693604C538}" type="slidenum">
              <a:rPr lang="zh-CN" altLang="en-US" sz="5000">
                <a:ln w="18415" cmpd="sng">
                  <a:solidFill>
                    <a:srgbClr val="FFFFFF"/>
                  </a:solidFill>
                  <a:prstDash val="solid"/>
                </a:ln>
                <a:solidFill>
                  <a:srgbClr val="FFFFFF"/>
                </a:solidFill>
                <a:effectLst>
                  <a:outerShdw blurRad="63500" dir="3600000" algn="tl" rotWithShape="0">
                    <a:srgbClr val="000000">
                      <a:alpha val="70000"/>
                    </a:srgbClr>
                  </a:outerShdw>
                </a:effectLst>
              </a:rPr>
              <a:pPr/>
              <a:t>32</a:t>
            </a:fld>
            <a:endParaRPr lang="zh-CN" altLang="en-US" sz="5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Tree>
    <p:extLst>
      <p:ext uri="{BB962C8B-B14F-4D97-AF65-F5344CB8AC3E}">
        <p14:creationId xmlns:p14="http://schemas.microsoft.com/office/powerpoint/2010/main" val="3521748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021446358"/>
              </p:ext>
            </p:extLst>
          </p:nvPr>
        </p:nvGraphicFramePr>
        <p:xfrm>
          <a:off x="1627323" y="264279"/>
          <a:ext cx="9237098" cy="6625183"/>
        </p:xfrm>
        <a:graphic>
          <a:graphicData uri="http://schemas.openxmlformats.org/drawingml/2006/table">
            <a:tbl>
              <a:tblPr firstRow="1" firstCol="1" bandRow="1">
                <a:tableStyleId>{5C22544A-7EE6-4342-B048-85BDC9FD1C3A}</a:tableStyleId>
              </a:tblPr>
              <a:tblGrid>
                <a:gridCol w="1578480">
                  <a:extLst>
                    <a:ext uri="{9D8B030D-6E8A-4147-A177-3AD203B41FA5}">
                      <a16:colId xmlns:a16="http://schemas.microsoft.com/office/drawing/2014/main" xmlns="" val="20000"/>
                    </a:ext>
                  </a:extLst>
                </a:gridCol>
                <a:gridCol w="436511">
                  <a:extLst>
                    <a:ext uri="{9D8B030D-6E8A-4147-A177-3AD203B41FA5}">
                      <a16:colId xmlns:a16="http://schemas.microsoft.com/office/drawing/2014/main" xmlns="" val="20001"/>
                    </a:ext>
                  </a:extLst>
                </a:gridCol>
                <a:gridCol w="7222107">
                  <a:extLst>
                    <a:ext uri="{9D8B030D-6E8A-4147-A177-3AD203B41FA5}">
                      <a16:colId xmlns:a16="http://schemas.microsoft.com/office/drawing/2014/main" xmlns="" val="20002"/>
                    </a:ext>
                  </a:extLst>
                </a:gridCol>
              </a:tblGrid>
              <a:tr h="593966">
                <a:tc>
                  <a:txBody>
                    <a:bodyPr/>
                    <a:lstStyle/>
                    <a:p>
                      <a:pPr marL="134620" indent="-6350" algn="l">
                        <a:lnSpc>
                          <a:spcPct val="107000"/>
                        </a:lnSpc>
                        <a:spcAft>
                          <a:spcPts val="0"/>
                        </a:spcAft>
                      </a:pPr>
                      <a:r>
                        <a:rPr lang="en-AU" sz="1100">
                          <a:effectLst/>
                        </a:rPr>
                        <a:t>Date  </a:t>
                      </a:r>
                      <a:endParaRPr lang="en-GB" sz="1100">
                        <a:solidFill>
                          <a:srgbClr val="000000"/>
                        </a:solidFill>
                        <a:effectLst/>
                        <a:latin typeface="Arial" charset="0"/>
                        <a:ea typeface="Arial" charset="0"/>
                      </a:endParaRPr>
                    </a:p>
                  </a:txBody>
                  <a:tcPr marL="0" marR="0" marT="1905" marB="0"/>
                </a:tc>
                <a:tc>
                  <a:txBody>
                    <a:bodyPr/>
                    <a:lstStyle/>
                    <a:p>
                      <a:pPr marL="134620" indent="-6350" algn="l">
                        <a:lnSpc>
                          <a:spcPct val="107000"/>
                        </a:lnSpc>
                        <a:spcAft>
                          <a:spcPts val="0"/>
                        </a:spcAft>
                      </a:pPr>
                      <a:r>
                        <a:rPr lang="en-AU" sz="1200">
                          <a:effectLst/>
                        </a:rPr>
                        <a:t>√</a:t>
                      </a:r>
                      <a:r>
                        <a:rPr lang="en-AU" sz="1100">
                          <a:effectLst/>
                        </a:rPr>
                        <a:t> </a:t>
                      </a:r>
                      <a:endParaRPr lang="en-GB" sz="1100">
                        <a:solidFill>
                          <a:srgbClr val="000000"/>
                        </a:solidFill>
                        <a:effectLst/>
                        <a:latin typeface="Arial" charset="0"/>
                        <a:ea typeface="Arial" charset="0"/>
                      </a:endParaRPr>
                    </a:p>
                  </a:txBody>
                  <a:tcPr marL="0" marR="0" marT="1905" marB="0"/>
                </a:tc>
                <a:tc>
                  <a:txBody>
                    <a:bodyPr/>
                    <a:lstStyle/>
                    <a:p>
                      <a:pPr marL="134620" indent="-6350" algn="l">
                        <a:lnSpc>
                          <a:spcPct val="107000"/>
                        </a:lnSpc>
                        <a:spcAft>
                          <a:spcPts val="0"/>
                        </a:spcAft>
                      </a:pPr>
                      <a:r>
                        <a:rPr lang="en-AU" sz="1100" dirty="0">
                          <a:effectLst/>
                        </a:rPr>
                        <a:t>Transaction </a:t>
                      </a:r>
                      <a:endParaRPr lang="en-GB" sz="1100" dirty="0">
                        <a:solidFill>
                          <a:srgbClr val="000000"/>
                        </a:solidFill>
                        <a:effectLst/>
                        <a:latin typeface="Arial" charset="0"/>
                        <a:ea typeface="Arial" charset="0"/>
                      </a:endParaRPr>
                    </a:p>
                  </a:txBody>
                  <a:tcPr marL="0" marR="0" marT="1905" marB="0"/>
                </a:tc>
                <a:extLst>
                  <a:ext uri="{0D108BD9-81ED-4DB2-BD59-A6C34878D82A}">
                    <a16:rowId xmlns:a16="http://schemas.microsoft.com/office/drawing/2014/main" xmlns="" val="10000"/>
                  </a:ext>
                </a:extLst>
              </a:tr>
              <a:tr h="398526">
                <a:tc>
                  <a:txBody>
                    <a:bodyPr/>
                    <a:lstStyle/>
                    <a:p>
                      <a:pPr marL="134620" indent="-6350" algn="l">
                        <a:lnSpc>
                          <a:spcPct val="107000"/>
                        </a:lnSpc>
                        <a:spcAft>
                          <a:spcPts val="0"/>
                        </a:spcAft>
                      </a:pPr>
                      <a:r>
                        <a:rPr lang="en-AU" sz="2400" dirty="0">
                          <a:effectLst/>
                        </a:rPr>
                        <a:t>1</a:t>
                      </a:r>
                      <a:r>
                        <a:rPr lang="en-AU" sz="2400" baseline="30000" dirty="0">
                          <a:effectLst/>
                        </a:rPr>
                        <a:t>st</a:t>
                      </a:r>
                      <a:r>
                        <a:rPr lang="en-AU" sz="2400" dirty="0">
                          <a:effectLst/>
                        </a:rPr>
                        <a:t> Feb </a:t>
                      </a:r>
                      <a:endParaRPr lang="en-GB" sz="2400" dirty="0">
                        <a:solidFill>
                          <a:srgbClr val="000000"/>
                        </a:solidFill>
                        <a:effectLst/>
                        <a:latin typeface="Arial" charset="0"/>
                        <a:ea typeface="Arial" charset="0"/>
                      </a:endParaRPr>
                    </a:p>
                  </a:txBody>
                  <a:tcPr marL="0" marR="0" marT="1905" marB="0"/>
                </a:tc>
                <a:tc>
                  <a:txBody>
                    <a:bodyPr/>
                    <a:lstStyle/>
                    <a:p>
                      <a:pPr marL="134620" indent="-6350" algn="l">
                        <a:lnSpc>
                          <a:spcPct val="107000"/>
                        </a:lnSpc>
                        <a:spcAft>
                          <a:spcPts val="0"/>
                        </a:spcAft>
                      </a:pPr>
                      <a:r>
                        <a:rPr lang="en-AU" sz="1400">
                          <a:effectLst/>
                        </a:rPr>
                        <a:t> </a:t>
                      </a:r>
                      <a:endParaRPr lang="en-GB" sz="1400">
                        <a:solidFill>
                          <a:srgbClr val="000000"/>
                        </a:solidFill>
                        <a:effectLst/>
                        <a:latin typeface="Arial" charset="0"/>
                        <a:ea typeface="Arial" charset="0"/>
                      </a:endParaRPr>
                    </a:p>
                  </a:txBody>
                  <a:tcPr marL="0" marR="0" marT="1905" marB="0"/>
                </a:tc>
                <a:tc>
                  <a:txBody>
                    <a:bodyPr/>
                    <a:lstStyle/>
                    <a:p>
                      <a:pPr marL="134620" indent="-6350" algn="l">
                        <a:lnSpc>
                          <a:spcPct val="107000"/>
                        </a:lnSpc>
                        <a:spcAft>
                          <a:spcPts val="0"/>
                        </a:spcAft>
                      </a:pPr>
                      <a:r>
                        <a:rPr lang="en-AU" sz="2000" dirty="0">
                          <a:effectLst/>
                        </a:rPr>
                        <a:t>Adele contributed $25,000 of her own savings to the business. </a:t>
                      </a:r>
                      <a:endParaRPr lang="en-GB" sz="2000" dirty="0">
                        <a:solidFill>
                          <a:srgbClr val="000000"/>
                        </a:solidFill>
                        <a:effectLst/>
                        <a:latin typeface="Arial" charset="0"/>
                        <a:ea typeface="Arial" charset="0"/>
                      </a:endParaRPr>
                    </a:p>
                  </a:txBody>
                  <a:tcPr marL="0" marR="0" marT="1905" marB="0"/>
                </a:tc>
                <a:extLst>
                  <a:ext uri="{0D108BD9-81ED-4DB2-BD59-A6C34878D82A}">
                    <a16:rowId xmlns:a16="http://schemas.microsoft.com/office/drawing/2014/main" xmlns="" val="10001"/>
                  </a:ext>
                </a:extLst>
              </a:tr>
              <a:tr h="400709">
                <a:tc>
                  <a:txBody>
                    <a:bodyPr/>
                    <a:lstStyle/>
                    <a:p>
                      <a:pPr marL="134620" indent="-6350" algn="l">
                        <a:lnSpc>
                          <a:spcPct val="107000"/>
                        </a:lnSpc>
                        <a:spcAft>
                          <a:spcPts val="0"/>
                        </a:spcAft>
                      </a:pPr>
                      <a:r>
                        <a:rPr lang="en-AU" sz="2400" dirty="0">
                          <a:effectLst/>
                        </a:rPr>
                        <a:t>3</a:t>
                      </a:r>
                      <a:r>
                        <a:rPr lang="en-AU" sz="2400" baseline="30000" dirty="0">
                          <a:effectLst/>
                        </a:rPr>
                        <a:t>rd</a:t>
                      </a:r>
                      <a:r>
                        <a:rPr lang="en-AU" sz="2400" dirty="0">
                          <a:effectLst/>
                        </a:rPr>
                        <a:t> Feb </a:t>
                      </a:r>
                      <a:endParaRPr lang="en-GB" sz="2400" dirty="0">
                        <a:solidFill>
                          <a:srgbClr val="000000"/>
                        </a:solidFill>
                        <a:effectLst/>
                        <a:latin typeface="Arial" charset="0"/>
                        <a:ea typeface="Arial" charset="0"/>
                      </a:endParaRPr>
                    </a:p>
                  </a:txBody>
                  <a:tcPr marL="0" marR="0" marT="1905" marB="0"/>
                </a:tc>
                <a:tc>
                  <a:txBody>
                    <a:bodyPr/>
                    <a:lstStyle/>
                    <a:p>
                      <a:pPr marL="134620" indent="-6350" algn="l">
                        <a:lnSpc>
                          <a:spcPct val="107000"/>
                        </a:lnSpc>
                        <a:spcAft>
                          <a:spcPts val="0"/>
                        </a:spcAft>
                      </a:pPr>
                      <a:r>
                        <a:rPr lang="en-AU" sz="1400">
                          <a:effectLst/>
                        </a:rPr>
                        <a:t> </a:t>
                      </a:r>
                      <a:endParaRPr lang="en-GB" sz="1400">
                        <a:solidFill>
                          <a:srgbClr val="000000"/>
                        </a:solidFill>
                        <a:effectLst/>
                        <a:latin typeface="Arial" charset="0"/>
                        <a:ea typeface="Arial" charset="0"/>
                      </a:endParaRPr>
                    </a:p>
                  </a:txBody>
                  <a:tcPr marL="0" marR="0" marT="1905" marB="0"/>
                </a:tc>
                <a:tc>
                  <a:txBody>
                    <a:bodyPr/>
                    <a:lstStyle/>
                    <a:p>
                      <a:pPr marL="134620" indent="-6350" algn="l">
                        <a:lnSpc>
                          <a:spcPct val="107000"/>
                        </a:lnSpc>
                        <a:spcAft>
                          <a:spcPts val="0"/>
                        </a:spcAft>
                      </a:pPr>
                      <a:r>
                        <a:rPr lang="en-AU" sz="2000" dirty="0">
                          <a:effectLst/>
                        </a:rPr>
                        <a:t>purchased office equipment for $2500 and paid by cash. </a:t>
                      </a:r>
                      <a:endParaRPr lang="en-GB" sz="2000" dirty="0">
                        <a:solidFill>
                          <a:srgbClr val="000000"/>
                        </a:solidFill>
                        <a:effectLst/>
                        <a:latin typeface="Arial" charset="0"/>
                        <a:ea typeface="Arial" charset="0"/>
                      </a:endParaRPr>
                    </a:p>
                  </a:txBody>
                  <a:tcPr marL="0" marR="0" marT="1905" marB="0"/>
                </a:tc>
                <a:extLst>
                  <a:ext uri="{0D108BD9-81ED-4DB2-BD59-A6C34878D82A}">
                    <a16:rowId xmlns:a16="http://schemas.microsoft.com/office/drawing/2014/main" xmlns="" val="10002"/>
                  </a:ext>
                </a:extLst>
              </a:tr>
              <a:tr h="675856">
                <a:tc>
                  <a:txBody>
                    <a:bodyPr/>
                    <a:lstStyle/>
                    <a:p>
                      <a:pPr marL="134620" indent="-6350" algn="l">
                        <a:lnSpc>
                          <a:spcPct val="107000"/>
                        </a:lnSpc>
                        <a:spcAft>
                          <a:spcPts val="0"/>
                        </a:spcAft>
                      </a:pPr>
                      <a:r>
                        <a:rPr lang="en-AU" sz="2400" dirty="0">
                          <a:effectLst/>
                        </a:rPr>
                        <a:t>5</a:t>
                      </a:r>
                      <a:r>
                        <a:rPr lang="en-AU" sz="2400" baseline="30000" dirty="0">
                          <a:effectLst/>
                        </a:rPr>
                        <a:t>th</a:t>
                      </a:r>
                      <a:r>
                        <a:rPr lang="en-AU" sz="2400" dirty="0">
                          <a:effectLst/>
                        </a:rPr>
                        <a:t> Feb </a:t>
                      </a:r>
                      <a:endParaRPr lang="en-GB" sz="2400" dirty="0">
                        <a:solidFill>
                          <a:srgbClr val="000000"/>
                        </a:solidFill>
                        <a:effectLst/>
                        <a:latin typeface="Arial" charset="0"/>
                        <a:ea typeface="Arial" charset="0"/>
                      </a:endParaRPr>
                    </a:p>
                  </a:txBody>
                  <a:tcPr marL="0" marR="0" marT="1905" marB="0"/>
                </a:tc>
                <a:tc>
                  <a:txBody>
                    <a:bodyPr/>
                    <a:lstStyle/>
                    <a:p>
                      <a:pPr marL="134620" indent="-6350" algn="l">
                        <a:lnSpc>
                          <a:spcPct val="107000"/>
                        </a:lnSpc>
                        <a:spcAft>
                          <a:spcPts val="0"/>
                        </a:spcAft>
                      </a:pPr>
                      <a:r>
                        <a:rPr lang="en-AU" sz="1400" dirty="0">
                          <a:effectLst/>
                        </a:rPr>
                        <a:t> </a:t>
                      </a:r>
                      <a:endParaRPr lang="en-GB" sz="1400" dirty="0">
                        <a:solidFill>
                          <a:srgbClr val="000000"/>
                        </a:solidFill>
                        <a:effectLst/>
                        <a:latin typeface="Arial" charset="0"/>
                        <a:ea typeface="Arial" charset="0"/>
                      </a:endParaRPr>
                    </a:p>
                  </a:txBody>
                  <a:tcPr marL="0" marR="0" marT="1905" marB="0"/>
                </a:tc>
                <a:tc>
                  <a:txBody>
                    <a:bodyPr/>
                    <a:lstStyle/>
                    <a:p>
                      <a:pPr marL="134620" indent="-6350" algn="l">
                        <a:lnSpc>
                          <a:spcPct val="107000"/>
                        </a:lnSpc>
                        <a:spcAft>
                          <a:spcPts val="0"/>
                        </a:spcAft>
                      </a:pPr>
                      <a:r>
                        <a:rPr lang="en-AU" sz="2000" dirty="0">
                          <a:effectLst/>
                        </a:rPr>
                        <a:t>provided design services to clients $5000. Received $1500 in cash and invoiced the clients for the balance. </a:t>
                      </a:r>
                      <a:endParaRPr lang="en-GB" sz="2000" dirty="0">
                        <a:solidFill>
                          <a:srgbClr val="000000"/>
                        </a:solidFill>
                        <a:effectLst/>
                        <a:latin typeface="Arial" charset="0"/>
                        <a:ea typeface="Arial" charset="0"/>
                      </a:endParaRPr>
                    </a:p>
                  </a:txBody>
                  <a:tcPr marL="0" marR="0" marT="1905" marB="0"/>
                </a:tc>
                <a:extLst>
                  <a:ext uri="{0D108BD9-81ED-4DB2-BD59-A6C34878D82A}">
                    <a16:rowId xmlns:a16="http://schemas.microsoft.com/office/drawing/2014/main" xmlns="" val="10003"/>
                  </a:ext>
                </a:extLst>
              </a:tr>
              <a:tr h="400709">
                <a:tc>
                  <a:txBody>
                    <a:bodyPr/>
                    <a:lstStyle/>
                    <a:p>
                      <a:pPr marL="134620" indent="-6350" algn="l">
                        <a:lnSpc>
                          <a:spcPct val="107000"/>
                        </a:lnSpc>
                        <a:spcAft>
                          <a:spcPts val="0"/>
                        </a:spcAft>
                      </a:pPr>
                      <a:r>
                        <a:rPr lang="en-AU" sz="2400" dirty="0">
                          <a:effectLst/>
                        </a:rPr>
                        <a:t>12</a:t>
                      </a:r>
                      <a:r>
                        <a:rPr lang="en-AU" sz="2400" baseline="30000" dirty="0">
                          <a:effectLst/>
                        </a:rPr>
                        <a:t>th</a:t>
                      </a:r>
                      <a:r>
                        <a:rPr lang="en-AU" sz="2400" dirty="0">
                          <a:effectLst/>
                        </a:rPr>
                        <a:t> Feb </a:t>
                      </a:r>
                      <a:endParaRPr lang="en-GB" sz="2400" dirty="0">
                        <a:solidFill>
                          <a:srgbClr val="000000"/>
                        </a:solidFill>
                        <a:effectLst/>
                        <a:latin typeface="Arial" charset="0"/>
                        <a:ea typeface="Arial" charset="0"/>
                      </a:endParaRPr>
                    </a:p>
                  </a:txBody>
                  <a:tcPr marL="0" marR="0" marT="1905" marB="0"/>
                </a:tc>
                <a:tc>
                  <a:txBody>
                    <a:bodyPr/>
                    <a:lstStyle/>
                    <a:p>
                      <a:pPr marL="134620" indent="-6350" algn="l">
                        <a:lnSpc>
                          <a:spcPct val="107000"/>
                        </a:lnSpc>
                        <a:spcAft>
                          <a:spcPts val="0"/>
                        </a:spcAft>
                      </a:pPr>
                      <a:r>
                        <a:rPr lang="en-AU" sz="1400" dirty="0">
                          <a:effectLst/>
                        </a:rPr>
                        <a:t> </a:t>
                      </a:r>
                      <a:endParaRPr lang="en-GB" sz="1400" dirty="0">
                        <a:solidFill>
                          <a:srgbClr val="000000"/>
                        </a:solidFill>
                        <a:effectLst/>
                        <a:latin typeface="Arial" charset="0"/>
                        <a:ea typeface="Arial" charset="0"/>
                      </a:endParaRPr>
                    </a:p>
                  </a:txBody>
                  <a:tcPr marL="0" marR="0" marT="1905" marB="0"/>
                </a:tc>
                <a:tc>
                  <a:txBody>
                    <a:bodyPr/>
                    <a:lstStyle/>
                    <a:p>
                      <a:pPr marL="134620" indent="-6350" algn="l">
                        <a:lnSpc>
                          <a:spcPct val="107000"/>
                        </a:lnSpc>
                        <a:spcAft>
                          <a:spcPts val="0"/>
                        </a:spcAft>
                      </a:pPr>
                      <a:r>
                        <a:rPr lang="en-AU" sz="2000" dirty="0">
                          <a:effectLst/>
                        </a:rPr>
                        <a:t>paid electricity bill of $350 cash for February. </a:t>
                      </a:r>
                      <a:endParaRPr lang="en-GB" sz="2000" dirty="0">
                        <a:solidFill>
                          <a:srgbClr val="000000"/>
                        </a:solidFill>
                        <a:effectLst/>
                        <a:latin typeface="Arial" charset="0"/>
                        <a:ea typeface="Arial" charset="0"/>
                      </a:endParaRPr>
                    </a:p>
                  </a:txBody>
                  <a:tcPr marL="0" marR="0" marT="1905" marB="0"/>
                </a:tc>
                <a:extLst>
                  <a:ext uri="{0D108BD9-81ED-4DB2-BD59-A6C34878D82A}">
                    <a16:rowId xmlns:a16="http://schemas.microsoft.com/office/drawing/2014/main" xmlns="" val="10004"/>
                  </a:ext>
                </a:extLst>
              </a:tr>
              <a:tr h="951003">
                <a:tc>
                  <a:txBody>
                    <a:bodyPr/>
                    <a:lstStyle/>
                    <a:p>
                      <a:pPr marL="134620" indent="-6350" algn="l">
                        <a:lnSpc>
                          <a:spcPct val="107000"/>
                        </a:lnSpc>
                        <a:spcAft>
                          <a:spcPts val="0"/>
                        </a:spcAft>
                      </a:pPr>
                      <a:r>
                        <a:rPr lang="en-AU" sz="2400" dirty="0">
                          <a:effectLst/>
                        </a:rPr>
                        <a:t>14</a:t>
                      </a:r>
                      <a:r>
                        <a:rPr lang="en-AU" sz="2400" baseline="30000" dirty="0">
                          <a:effectLst/>
                        </a:rPr>
                        <a:t>th</a:t>
                      </a:r>
                      <a:r>
                        <a:rPr lang="en-AU" sz="2400" dirty="0">
                          <a:effectLst/>
                        </a:rPr>
                        <a:t> Feb </a:t>
                      </a:r>
                      <a:endParaRPr lang="en-GB" sz="2400" dirty="0">
                        <a:solidFill>
                          <a:srgbClr val="000000"/>
                        </a:solidFill>
                        <a:effectLst/>
                        <a:latin typeface="Arial" charset="0"/>
                        <a:ea typeface="Arial" charset="0"/>
                      </a:endParaRPr>
                    </a:p>
                  </a:txBody>
                  <a:tcPr marL="0" marR="0" marT="1905" marB="0"/>
                </a:tc>
                <a:tc>
                  <a:txBody>
                    <a:bodyPr/>
                    <a:lstStyle/>
                    <a:p>
                      <a:pPr marL="134620" indent="-6350" algn="l">
                        <a:lnSpc>
                          <a:spcPct val="107000"/>
                        </a:lnSpc>
                        <a:spcAft>
                          <a:spcPts val="0"/>
                        </a:spcAft>
                      </a:pPr>
                      <a:r>
                        <a:rPr lang="en-AU" sz="1400">
                          <a:effectLst/>
                        </a:rPr>
                        <a:t> </a:t>
                      </a:r>
                      <a:endParaRPr lang="en-GB" sz="1400">
                        <a:solidFill>
                          <a:srgbClr val="000000"/>
                        </a:solidFill>
                        <a:effectLst/>
                        <a:latin typeface="Arial" charset="0"/>
                        <a:ea typeface="Arial" charset="0"/>
                      </a:endParaRPr>
                    </a:p>
                  </a:txBody>
                  <a:tcPr marL="0" marR="0" marT="1905" marB="0"/>
                </a:tc>
                <a:tc>
                  <a:txBody>
                    <a:bodyPr/>
                    <a:lstStyle/>
                    <a:p>
                      <a:pPr marL="134620" indent="-6350" algn="l">
                        <a:lnSpc>
                          <a:spcPct val="107000"/>
                        </a:lnSpc>
                        <a:spcAft>
                          <a:spcPts val="0"/>
                        </a:spcAft>
                      </a:pPr>
                      <a:r>
                        <a:rPr lang="en-AU" sz="2000" dirty="0">
                          <a:effectLst/>
                        </a:rPr>
                        <a:t>hired a part time administration assistant for the Design business who will assist Adele in general office duties. The assistant will commence her position next month. </a:t>
                      </a:r>
                      <a:endParaRPr lang="en-GB" sz="2000" dirty="0">
                        <a:solidFill>
                          <a:srgbClr val="000000"/>
                        </a:solidFill>
                        <a:effectLst/>
                        <a:latin typeface="Arial" charset="0"/>
                        <a:ea typeface="Arial" charset="0"/>
                      </a:endParaRPr>
                    </a:p>
                  </a:txBody>
                  <a:tcPr marL="0" marR="0" marT="1905" marB="0"/>
                </a:tc>
                <a:extLst>
                  <a:ext uri="{0D108BD9-81ED-4DB2-BD59-A6C34878D82A}">
                    <a16:rowId xmlns:a16="http://schemas.microsoft.com/office/drawing/2014/main" xmlns="" val="10005"/>
                  </a:ext>
                </a:extLst>
              </a:tr>
              <a:tr h="400709">
                <a:tc>
                  <a:txBody>
                    <a:bodyPr/>
                    <a:lstStyle/>
                    <a:p>
                      <a:pPr marL="134620" indent="-6350" algn="l">
                        <a:lnSpc>
                          <a:spcPct val="107000"/>
                        </a:lnSpc>
                        <a:spcAft>
                          <a:spcPts val="0"/>
                        </a:spcAft>
                      </a:pPr>
                      <a:r>
                        <a:rPr lang="en-AU" sz="2400" dirty="0">
                          <a:effectLst/>
                        </a:rPr>
                        <a:t>15</a:t>
                      </a:r>
                      <a:r>
                        <a:rPr lang="en-AU" sz="2400" baseline="30000" dirty="0">
                          <a:effectLst/>
                        </a:rPr>
                        <a:t>th</a:t>
                      </a:r>
                      <a:r>
                        <a:rPr lang="en-AU" sz="2400" dirty="0">
                          <a:effectLst/>
                        </a:rPr>
                        <a:t> Feb </a:t>
                      </a:r>
                      <a:endParaRPr lang="en-GB" sz="2400" dirty="0">
                        <a:solidFill>
                          <a:srgbClr val="000000"/>
                        </a:solidFill>
                        <a:effectLst/>
                        <a:latin typeface="Arial" charset="0"/>
                        <a:ea typeface="Arial" charset="0"/>
                      </a:endParaRPr>
                    </a:p>
                  </a:txBody>
                  <a:tcPr marL="0" marR="0" marT="1905" marB="0"/>
                </a:tc>
                <a:tc>
                  <a:txBody>
                    <a:bodyPr/>
                    <a:lstStyle/>
                    <a:p>
                      <a:pPr marL="134620" indent="-6350" algn="l">
                        <a:lnSpc>
                          <a:spcPct val="107000"/>
                        </a:lnSpc>
                        <a:spcAft>
                          <a:spcPts val="0"/>
                        </a:spcAft>
                      </a:pPr>
                      <a:r>
                        <a:rPr lang="en-AU" sz="1400">
                          <a:effectLst/>
                        </a:rPr>
                        <a:t> </a:t>
                      </a:r>
                      <a:endParaRPr lang="en-GB" sz="1400">
                        <a:solidFill>
                          <a:srgbClr val="000000"/>
                        </a:solidFill>
                        <a:effectLst/>
                        <a:latin typeface="Arial" charset="0"/>
                        <a:ea typeface="Arial" charset="0"/>
                      </a:endParaRPr>
                    </a:p>
                  </a:txBody>
                  <a:tcPr marL="0" marR="0" marT="1905" marB="0"/>
                </a:tc>
                <a:tc>
                  <a:txBody>
                    <a:bodyPr/>
                    <a:lstStyle/>
                    <a:p>
                      <a:pPr marL="134620" indent="-6350" algn="l">
                        <a:lnSpc>
                          <a:spcPct val="107000"/>
                        </a:lnSpc>
                        <a:spcAft>
                          <a:spcPts val="0"/>
                        </a:spcAft>
                      </a:pPr>
                      <a:r>
                        <a:rPr lang="en-AU" sz="2000" dirty="0">
                          <a:effectLst/>
                        </a:rPr>
                        <a:t>purchased $250 office supplies on credit. </a:t>
                      </a:r>
                      <a:endParaRPr lang="en-GB" sz="2000" dirty="0">
                        <a:solidFill>
                          <a:srgbClr val="000000"/>
                        </a:solidFill>
                        <a:effectLst/>
                        <a:latin typeface="Arial" charset="0"/>
                        <a:ea typeface="Arial" charset="0"/>
                      </a:endParaRPr>
                    </a:p>
                  </a:txBody>
                  <a:tcPr marL="0" marR="0" marT="1905" marB="0"/>
                </a:tc>
                <a:extLst>
                  <a:ext uri="{0D108BD9-81ED-4DB2-BD59-A6C34878D82A}">
                    <a16:rowId xmlns:a16="http://schemas.microsoft.com/office/drawing/2014/main" xmlns="" val="10006"/>
                  </a:ext>
                </a:extLst>
              </a:tr>
              <a:tr h="398526">
                <a:tc>
                  <a:txBody>
                    <a:bodyPr/>
                    <a:lstStyle/>
                    <a:p>
                      <a:pPr marL="134620" indent="-6350" algn="l">
                        <a:lnSpc>
                          <a:spcPct val="107000"/>
                        </a:lnSpc>
                        <a:spcAft>
                          <a:spcPts val="0"/>
                        </a:spcAft>
                      </a:pPr>
                      <a:r>
                        <a:rPr lang="en-AU" sz="2400" dirty="0">
                          <a:effectLst/>
                        </a:rPr>
                        <a:t>16</a:t>
                      </a:r>
                      <a:r>
                        <a:rPr lang="en-AU" sz="2400" baseline="30000" dirty="0">
                          <a:effectLst/>
                        </a:rPr>
                        <a:t>th</a:t>
                      </a:r>
                      <a:r>
                        <a:rPr lang="en-AU" sz="2400" dirty="0">
                          <a:effectLst/>
                        </a:rPr>
                        <a:t> Feb </a:t>
                      </a:r>
                      <a:endParaRPr lang="en-GB" sz="2400" dirty="0">
                        <a:solidFill>
                          <a:srgbClr val="000000"/>
                        </a:solidFill>
                        <a:effectLst/>
                        <a:latin typeface="Arial" charset="0"/>
                        <a:ea typeface="Arial" charset="0"/>
                      </a:endParaRPr>
                    </a:p>
                  </a:txBody>
                  <a:tcPr marL="0" marR="0" marT="1905" marB="0"/>
                </a:tc>
                <a:tc>
                  <a:txBody>
                    <a:bodyPr/>
                    <a:lstStyle/>
                    <a:p>
                      <a:pPr marL="134620" indent="-6350" algn="l">
                        <a:lnSpc>
                          <a:spcPct val="107000"/>
                        </a:lnSpc>
                        <a:spcAft>
                          <a:spcPts val="0"/>
                        </a:spcAft>
                      </a:pPr>
                      <a:r>
                        <a:rPr lang="en-AU" sz="1400">
                          <a:effectLst/>
                        </a:rPr>
                        <a:t> </a:t>
                      </a:r>
                      <a:endParaRPr lang="en-GB" sz="1400">
                        <a:solidFill>
                          <a:srgbClr val="000000"/>
                        </a:solidFill>
                        <a:effectLst/>
                        <a:latin typeface="Arial" charset="0"/>
                        <a:ea typeface="Arial" charset="0"/>
                      </a:endParaRPr>
                    </a:p>
                  </a:txBody>
                  <a:tcPr marL="0" marR="0" marT="1905" marB="0"/>
                </a:tc>
                <a:tc>
                  <a:txBody>
                    <a:bodyPr/>
                    <a:lstStyle/>
                    <a:p>
                      <a:pPr marL="134620" indent="-6350" algn="l">
                        <a:lnSpc>
                          <a:spcPct val="107000"/>
                        </a:lnSpc>
                        <a:spcAft>
                          <a:spcPts val="0"/>
                        </a:spcAft>
                      </a:pPr>
                      <a:r>
                        <a:rPr lang="en-AU" sz="2000" dirty="0">
                          <a:effectLst/>
                        </a:rPr>
                        <a:t>received $3,500 from clients invoiced on 5</a:t>
                      </a:r>
                      <a:r>
                        <a:rPr lang="en-AU" sz="2000" baseline="30000" dirty="0">
                          <a:effectLst/>
                        </a:rPr>
                        <a:t>th</a:t>
                      </a:r>
                      <a:r>
                        <a:rPr lang="en-AU" sz="2000" dirty="0">
                          <a:effectLst/>
                        </a:rPr>
                        <a:t> February. </a:t>
                      </a:r>
                      <a:endParaRPr lang="en-GB" sz="2000" dirty="0">
                        <a:solidFill>
                          <a:srgbClr val="000000"/>
                        </a:solidFill>
                        <a:effectLst/>
                        <a:latin typeface="Arial" charset="0"/>
                        <a:ea typeface="Arial" charset="0"/>
                      </a:endParaRPr>
                    </a:p>
                  </a:txBody>
                  <a:tcPr marL="0" marR="0" marT="1905" marB="0"/>
                </a:tc>
                <a:extLst>
                  <a:ext uri="{0D108BD9-81ED-4DB2-BD59-A6C34878D82A}">
                    <a16:rowId xmlns:a16="http://schemas.microsoft.com/office/drawing/2014/main" xmlns="" val="10007"/>
                  </a:ext>
                </a:extLst>
              </a:tr>
              <a:tr h="398526">
                <a:tc>
                  <a:txBody>
                    <a:bodyPr/>
                    <a:lstStyle/>
                    <a:p>
                      <a:pPr marL="134620" indent="-6350" algn="l">
                        <a:lnSpc>
                          <a:spcPct val="107000"/>
                        </a:lnSpc>
                        <a:spcAft>
                          <a:spcPts val="0"/>
                        </a:spcAft>
                      </a:pPr>
                      <a:r>
                        <a:rPr lang="en-AU" sz="2400" dirty="0">
                          <a:effectLst/>
                        </a:rPr>
                        <a:t>19</a:t>
                      </a:r>
                      <a:r>
                        <a:rPr lang="en-AU" sz="2400" baseline="30000" dirty="0">
                          <a:effectLst/>
                        </a:rPr>
                        <a:t>th</a:t>
                      </a:r>
                      <a:r>
                        <a:rPr lang="en-AU" sz="2400" dirty="0">
                          <a:effectLst/>
                        </a:rPr>
                        <a:t> Feb  </a:t>
                      </a:r>
                      <a:endParaRPr lang="en-GB" sz="2400" dirty="0">
                        <a:solidFill>
                          <a:srgbClr val="000000"/>
                        </a:solidFill>
                        <a:effectLst/>
                        <a:latin typeface="Arial" charset="0"/>
                        <a:ea typeface="Arial" charset="0"/>
                      </a:endParaRPr>
                    </a:p>
                  </a:txBody>
                  <a:tcPr marL="0" marR="0" marT="1905" marB="0"/>
                </a:tc>
                <a:tc>
                  <a:txBody>
                    <a:bodyPr/>
                    <a:lstStyle/>
                    <a:p>
                      <a:pPr marL="134620" indent="-6350" algn="l">
                        <a:lnSpc>
                          <a:spcPct val="107000"/>
                        </a:lnSpc>
                        <a:spcAft>
                          <a:spcPts val="0"/>
                        </a:spcAft>
                      </a:pPr>
                      <a:r>
                        <a:rPr lang="en-AU" sz="1400">
                          <a:effectLst/>
                        </a:rPr>
                        <a:t> </a:t>
                      </a:r>
                      <a:endParaRPr lang="en-GB" sz="1400">
                        <a:solidFill>
                          <a:srgbClr val="000000"/>
                        </a:solidFill>
                        <a:effectLst/>
                        <a:latin typeface="Arial" charset="0"/>
                        <a:ea typeface="Arial" charset="0"/>
                      </a:endParaRPr>
                    </a:p>
                  </a:txBody>
                  <a:tcPr marL="0" marR="0" marT="1905" marB="0"/>
                </a:tc>
                <a:tc>
                  <a:txBody>
                    <a:bodyPr/>
                    <a:lstStyle/>
                    <a:p>
                      <a:pPr marL="134620" indent="-6350" algn="l">
                        <a:lnSpc>
                          <a:spcPct val="107000"/>
                        </a:lnSpc>
                        <a:spcAft>
                          <a:spcPts val="0"/>
                        </a:spcAft>
                      </a:pPr>
                      <a:r>
                        <a:rPr lang="en-AU" sz="2000" dirty="0">
                          <a:effectLst/>
                        </a:rPr>
                        <a:t>paid the annual insurance premium $2400. </a:t>
                      </a:r>
                      <a:endParaRPr lang="en-GB" sz="2000" dirty="0">
                        <a:solidFill>
                          <a:srgbClr val="000000"/>
                        </a:solidFill>
                        <a:effectLst/>
                        <a:latin typeface="Arial" charset="0"/>
                        <a:ea typeface="Arial" charset="0"/>
                      </a:endParaRPr>
                    </a:p>
                  </a:txBody>
                  <a:tcPr marL="0" marR="0" marT="1905" marB="0"/>
                </a:tc>
                <a:extLst>
                  <a:ext uri="{0D108BD9-81ED-4DB2-BD59-A6C34878D82A}">
                    <a16:rowId xmlns:a16="http://schemas.microsoft.com/office/drawing/2014/main" xmlns="" val="10008"/>
                  </a:ext>
                </a:extLst>
              </a:tr>
              <a:tr h="400709">
                <a:tc>
                  <a:txBody>
                    <a:bodyPr/>
                    <a:lstStyle/>
                    <a:p>
                      <a:pPr marL="134620" indent="-6350" algn="l">
                        <a:lnSpc>
                          <a:spcPct val="107000"/>
                        </a:lnSpc>
                        <a:spcAft>
                          <a:spcPts val="0"/>
                        </a:spcAft>
                      </a:pPr>
                      <a:r>
                        <a:rPr lang="en-AU" sz="2400" dirty="0">
                          <a:effectLst/>
                        </a:rPr>
                        <a:t>22</a:t>
                      </a:r>
                      <a:r>
                        <a:rPr lang="en-AU" sz="2400" baseline="30000" dirty="0">
                          <a:effectLst/>
                        </a:rPr>
                        <a:t>nd</a:t>
                      </a:r>
                      <a:r>
                        <a:rPr lang="en-AU" sz="2400" dirty="0">
                          <a:effectLst/>
                        </a:rPr>
                        <a:t> Feb </a:t>
                      </a:r>
                      <a:endParaRPr lang="en-GB" sz="2400" dirty="0">
                        <a:solidFill>
                          <a:srgbClr val="000000"/>
                        </a:solidFill>
                        <a:effectLst/>
                        <a:latin typeface="Arial" charset="0"/>
                        <a:ea typeface="Arial" charset="0"/>
                      </a:endParaRPr>
                    </a:p>
                  </a:txBody>
                  <a:tcPr marL="0" marR="0" marT="1905" marB="0"/>
                </a:tc>
                <a:tc>
                  <a:txBody>
                    <a:bodyPr/>
                    <a:lstStyle/>
                    <a:p>
                      <a:pPr marL="134620" indent="-6350" algn="l">
                        <a:lnSpc>
                          <a:spcPct val="107000"/>
                        </a:lnSpc>
                        <a:spcAft>
                          <a:spcPts val="0"/>
                        </a:spcAft>
                      </a:pPr>
                      <a:r>
                        <a:rPr lang="en-AU" sz="1400">
                          <a:effectLst/>
                        </a:rPr>
                        <a:t> </a:t>
                      </a:r>
                      <a:endParaRPr lang="en-GB" sz="1400">
                        <a:solidFill>
                          <a:srgbClr val="000000"/>
                        </a:solidFill>
                        <a:effectLst/>
                        <a:latin typeface="Arial" charset="0"/>
                        <a:ea typeface="Arial" charset="0"/>
                      </a:endParaRPr>
                    </a:p>
                  </a:txBody>
                  <a:tcPr marL="0" marR="0" marT="1905" marB="0"/>
                </a:tc>
                <a:tc>
                  <a:txBody>
                    <a:bodyPr/>
                    <a:lstStyle/>
                    <a:p>
                      <a:pPr marL="134620" indent="-6350" algn="l">
                        <a:lnSpc>
                          <a:spcPct val="107000"/>
                        </a:lnSpc>
                        <a:spcAft>
                          <a:spcPts val="0"/>
                        </a:spcAft>
                      </a:pPr>
                      <a:r>
                        <a:rPr lang="en-AU" sz="2000" dirty="0">
                          <a:effectLst/>
                        </a:rPr>
                        <a:t>received telephone bill $450, this will be paid next month. </a:t>
                      </a:r>
                      <a:endParaRPr lang="en-GB" sz="2000" dirty="0">
                        <a:solidFill>
                          <a:srgbClr val="000000"/>
                        </a:solidFill>
                        <a:effectLst/>
                        <a:latin typeface="Arial" charset="0"/>
                        <a:ea typeface="Arial" charset="0"/>
                      </a:endParaRPr>
                    </a:p>
                  </a:txBody>
                  <a:tcPr marL="0" marR="0" marT="1905" marB="0"/>
                </a:tc>
                <a:extLst>
                  <a:ext uri="{0D108BD9-81ED-4DB2-BD59-A6C34878D82A}">
                    <a16:rowId xmlns:a16="http://schemas.microsoft.com/office/drawing/2014/main" xmlns="" val="10009"/>
                  </a:ext>
                </a:extLst>
              </a:tr>
              <a:tr h="400709">
                <a:tc>
                  <a:txBody>
                    <a:bodyPr/>
                    <a:lstStyle/>
                    <a:p>
                      <a:pPr marL="134620" indent="-6350" algn="l">
                        <a:lnSpc>
                          <a:spcPct val="107000"/>
                        </a:lnSpc>
                        <a:spcAft>
                          <a:spcPts val="0"/>
                        </a:spcAft>
                      </a:pPr>
                      <a:r>
                        <a:rPr lang="en-AU" sz="2400" dirty="0">
                          <a:effectLst/>
                        </a:rPr>
                        <a:t>23</a:t>
                      </a:r>
                      <a:r>
                        <a:rPr lang="en-AU" sz="2400" baseline="30000" dirty="0">
                          <a:effectLst/>
                        </a:rPr>
                        <a:t>rd</a:t>
                      </a:r>
                      <a:r>
                        <a:rPr lang="en-AU" sz="2400" dirty="0">
                          <a:effectLst/>
                        </a:rPr>
                        <a:t> Feb </a:t>
                      </a:r>
                      <a:endParaRPr lang="en-GB" sz="2400" dirty="0">
                        <a:solidFill>
                          <a:srgbClr val="000000"/>
                        </a:solidFill>
                        <a:effectLst/>
                        <a:latin typeface="Arial" charset="0"/>
                        <a:ea typeface="Arial" charset="0"/>
                      </a:endParaRPr>
                    </a:p>
                  </a:txBody>
                  <a:tcPr marL="0" marR="0" marT="1905" marB="0"/>
                </a:tc>
                <a:tc>
                  <a:txBody>
                    <a:bodyPr/>
                    <a:lstStyle/>
                    <a:p>
                      <a:pPr marL="134620" indent="-6350" algn="l">
                        <a:lnSpc>
                          <a:spcPct val="107000"/>
                        </a:lnSpc>
                        <a:spcAft>
                          <a:spcPts val="0"/>
                        </a:spcAft>
                      </a:pPr>
                      <a:r>
                        <a:rPr lang="en-AU" sz="1400">
                          <a:effectLst/>
                        </a:rPr>
                        <a:t> </a:t>
                      </a:r>
                      <a:endParaRPr lang="en-GB" sz="1400">
                        <a:solidFill>
                          <a:srgbClr val="000000"/>
                        </a:solidFill>
                        <a:effectLst/>
                        <a:latin typeface="Arial" charset="0"/>
                        <a:ea typeface="Arial" charset="0"/>
                      </a:endParaRPr>
                    </a:p>
                  </a:txBody>
                  <a:tcPr marL="0" marR="0" marT="1905" marB="0"/>
                </a:tc>
                <a:tc>
                  <a:txBody>
                    <a:bodyPr/>
                    <a:lstStyle/>
                    <a:p>
                      <a:pPr marL="134620" indent="-6350" algn="l">
                        <a:lnSpc>
                          <a:spcPct val="107000"/>
                        </a:lnSpc>
                        <a:spcAft>
                          <a:spcPts val="0"/>
                        </a:spcAft>
                      </a:pPr>
                      <a:r>
                        <a:rPr lang="en-AU" sz="2000" dirty="0">
                          <a:effectLst/>
                        </a:rPr>
                        <a:t>provided design services $2300 and invoiced the clients. </a:t>
                      </a:r>
                      <a:endParaRPr lang="en-GB" sz="2000" dirty="0">
                        <a:solidFill>
                          <a:srgbClr val="000000"/>
                        </a:solidFill>
                        <a:effectLst/>
                        <a:latin typeface="Arial" charset="0"/>
                        <a:ea typeface="Arial" charset="0"/>
                      </a:endParaRPr>
                    </a:p>
                  </a:txBody>
                  <a:tcPr marL="0" marR="0" marT="1905" marB="0"/>
                </a:tc>
                <a:extLst>
                  <a:ext uri="{0D108BD9-81ED-4DB2-BD59-A6C34878D82A}">
                    <a16:rowId xmlns:a16="http://schemas.microsoft.com/office/drawing/2014/main" xmlns="" val="10010"/>
                  </a:ext>
                </a:extLst>
              </a:tr>
              <a:tr h="675856">
                <a:tc>
                  <a:txBody>
                    <a:bodyPr/>
                    <a:lstStyle/>
                    <a:p>
                      <a:pPr marL="134620" indent="-6350" algn="l">
                        <a:lnSpc>
                          <a:spcPct val="107000"/>
                        </a:lnSpc>
                        <a:spcAft>
                          <a:spcPts val="0"/>
                        </a:spcAft>
                      </a:pPr>
                      <a:r>
                        <a:rPr lang="en-AU" sz="2400" dirty="0">
                          <a:effectLst/>
                        </a:rPr>
                        <a:t>25</a:t>
                      </a:r>
                      <a:r>
                        <a:rPr lang="en-AU" sz="2400" baseline="30000" dirty="0">
                          <a:effectLst/>
                        </a:rPr>
                        <a:t>th</a:t>
                      </a:r>
                      <a:r>
                        <a:rPr lang="en-AU" sz="2400" dirty="0">
                          <a:effectLst/>
                        </a:rPr>
                        <a:t> Feb </a:t>
                      </a:r>
                      <a:endParaRPr lang="en-GB" sz="2400" dirty="0">
                        <a:solidFill>
                          <a:srgbClr val="000000"/>
                        </a:solidFill>
                        <a:effectLst/>
                        <a:latin typeface="Arial" charset="0"/>
                        <a:ea typeface="Arial" charset="0"/>
                      </a:endParaRPr>
                    </a:p>
                  </a:txBody>
                  <a:tcPr marL="0" marR="0" marT="1905" marB="0"/>
                </a:tc>
                <a:tc>
                  <a:txBody>
                    <a:bodyPr/>
                    <a:lstStyle/>
                    <a:p>
                      <a:pPr marL="134620" indent="-6350" algn="l">
                        <a:lnSpc>
                          <a:spcPct val="107000"/>
                        </a:lnSpc>
                        <a:spcAft>
                          <a:spcPts val="0"/>
                        </a:spcAft>
                      </a:pPr>
                      <a:r>
                        <a:rPr lang="en-AU" sz="1400">
                          <a:effectLst/>
                        </a:rPr>
                        <a:t> </a:t>
                      </a:r>
                      <a:endParaRPr lang="en-GB" sz="1400">
                        <a:solidFill>
                          <a:srgbClr val="000000"/>
                        </a:solidFill>
                        <a:effectLst/>
                        <a:latin typeface="Arial" charset="0"/>
                        <a:ea typeface="Arial" charset="0"/>
                      </a:endParaRPr>
                    </a:p>
                  </a:txBody>
                  <a:tcPr marL="0" marR="0" marT="1905" marB="0"/>
                </a:tc>
                <a:tc>
                  <a:txBody>
                    <a:bodyPr/>
                    <a:lstStyle/>
                    <a:p>
                      <a:pPr marL="134620" indent="-6350" algn="l">
                        <a:lnSpc>
                          <a:spcPct val="107000"/>
                        </a:lnSpc>
                        <a:spcAft>
                          <a:spcPts val="0"/>
                        </a:spcAft>
                      </a:pPr>
                      <a:r>
                        <a:rPr lang="en-AU" sz="2000" dirty="0">
                          <a:effectLst/>
                        </a:rPr>
                        <a:t>Adele pays her personal credit card invoice $1200 using her personal savings </a:t>
                      </a:r>
                      <a:endParaRPr lang="en-GB" sz="2000" dirty="0">
                        <a:solidFill>
                          <a:srgbClr val="000000"/>
                        </a:solidFill>
                        <a:effectLst/>
                        <a:latin typeface="Arial" charset="0"/>
                        <a:ea typeface="Arial" charset="0"/>
                      </a:endParaRPr>
                    </a:p>
                  </a:txBody>
                  <a:tcPr marL="0" marR="0" marT="1905" marB="0"/>
                </a:tc>
                <a:extLst>
                  <a:ext uri="{0D108BD9-81ED-4DB2-BD59-A6C34878D82A}">
                    <a16:rowId xmlns:a16="http://schemas.microsoft.com/office/drawing/2014/main" xmlns="" val="10011"/>
                  </a:ext>
                </a:extLst>
              </a:tr>
              <a:tr h="500069">
                <a:tc>
                  <a:txBody>
                    <a:bodyPr/>
                    <a:lstStyle/>
                    <a:p>
                      <a:pPr marL="134620" indent="-6350" algn="l">
                        <a:lnSpc>
                          <a:spcPct val="107000"/>
                        </a:lnSpc>
                        <a:spcAft>
                          <a:spcPts val="0"/>
                        </a:spcAft>
                      </a:pPr>
                      <a:r>
                        <a:rPr lang="en-AU" sz="2400" dirty="0">
                          <a:effectLst/>
                        </a:rPr>
                        <a:t>28</a:t>
                      </a:r>
                      <a:r>
                        <a:rPr lang="en-AU" sz="2400" baseline="30000" dirty="0">
                          <a:effectLst/>
                        </a:rPr>
                        <a:t>th</a:t>
                      </a:r>
                      <a:r>
                        <a:rPr lang="en-AU" sz="2400" dirty="0">
                          <a:effectLst/>
                        </a:rPr>
                        <a:t> Feb </a:t>
                      </a:r>
                      <a:endParaRPr lang="en-GB" sz="2400" dirty="0">
                        <a:solidFill>
                          <a:srgbClr val="000000"/>
                        </a:solidFill>
                        <a:effectLst/>
                        <a:latin typeface="Arial" charset="0"/>
                        <a:ea typeface="Arial" charset="0"/>
                      </a:endParaRPr>
                    </a:p>
                  </a:txBody>
                  <a:tcPr marL="0" marR="0" marT="1905" marB="0"/>
                </a:tc>
                <a:tc>
                  <a:txBody>
                    <a:bodyPr/>
                    <a:lstStyle/>
                    <a:p>
                      <a:pPr marL="134620" indent="-6350" algn="l">
                        <a:lnSpc>
                          <a:spcPct val="107000"/>
                        </a:lnSpc>
                        <a:spcAft>
                          <a:spcPts val="0"/>
                        </a:spcAft>
                      </a:pPr>
                      <a:r>
                        <a:rPr lang="en-AU" sz="1400">
                          <a:effectLst/>
                        </a:rPr>
                        <a:t> </a:t>
                      </a:r>
                      <a:endParaRPr lang="en-GB" sz="1400">
                        <a:solidFill>
                          <a:srgbClr val="000000"/>
                        </a:solidFill>
                        <a:effectLst/>
                        <a:latin typeface="Arial" charset="0"/>
                        <a:ea typeface="Arial" charset="0"/>
                      </a:endParaRPr>
                    </a:p>
                  </a:txBody>
                  <a:tcPr marL="0" marR="0" marT="1905" marB="0"/>
                </a:tc>
                <a:tc>
                  <a:txBody>
                    <a:bodyPr/>
                    <a:lstStyle/>
                    <a:p>
                      <a:pPr marL="134620" indent="-6350" algn="l">
                        <a:lnSpc>
                          <a:spcPct val="107000"/>
                        </a:lnSpc>
                        <a:spcAft>
                          <a:spcPts val="0"/>
                        </a:spcAft>
                      </a:pPr>
                      <a:r>
                        <a:rPr lang="en-AU" sz="2000" dirty="0">
                          <a:effectLst/>
                        </a:rPr>
                        <a:t>Adele withdrew $800 from the business for her personal use. </a:t>
                      </a:r>
                      <a:endParaRPr lang="en-GB" sz="2000" dirty="0">
                        <a:solidFill>
                          <a:srgbClr val="000000"/>
                        </a:solidFill>
                        <a:effectLst/>
                        <a:latin typeface="Arial" charset="0"/>
                        <a:ea typeface="Arial" charset="0"/>
                      </a:endParaRPr>
                    </a:p>
                  </a:txBody>
                  <a:tcPr marL="0" marR="0" marT="1905" marB="0"/>
                </a:tc>
                <a:extLst>
                  <a:ext uri="{0D108BD9-81ED-4DB2-BD59-A6C34878D82A}">
                    <a16:rowId xmlns:a16="http://schemas.microsoft.com/office/drawing/2014/main" xmlns="" val="10012"/>
                  </a:ext>
                </a:extLst>
              </a:tr>
            </a:tbl>
          </a:graphicData>
        </a:graphic>
      </p:graphicFrame>
      <p:sp>
        <p:nvSpPr>
          <p:cNvPr id="4" name="Date Placeholder 3"/>
          <p:cNvSpPr>
            <a:spLocks noGrp="1"/>
          </p:cNvSpPr>
          <p:nvPr>
            <p:ph type="dt" sz="half" idx="10"/>
          </p:nvPr>
        </p:nvSpPr>
        <p:spPr>
          <a:xfrm>
            <a:off x="9732656" y="5883275"/>
            <a:ext cx="1143000" cy="365125"/>
          </a:xfrm>
        </p:spPr>
        <p:txBody>
          <a:bodyPr/>
          <a:lstStyle/>
          <a:p>
            <a:fld id="{ADD1C08E-86F2-4B40-AA0A-404F42F7C84E}" type="datetime1">
              <a:rPr lang="en-AU" smtClean="0"/>
              <a:t>13/03/2018</a:t>
            </a:fld>
            <a:endParaRPr lang="en-AU"/>
          </a:p>
        </p:txBody>
      </p:sp>
      <p:sp>
        <p:nvSpPr>
          <p:cNvPr id="5" name="Footer Placeholder 4"/>
          <p:cNvSpPr>
            <a:spLocks noGrp="1"/>
          </p:cNvSpPr>
          <p:nvPr>
            <p:ph type="ftr" sz="quarter" idx="11"/>
          </p:nvPr>
        </p:nvSpPr>
        <p:spPr>
          <a:xfrm>
            <a:off x="1022612" y="6049693"/>
            <a:ext cx="7084177" cy="365125"/>
          </a:xfrm>
        </p:spPr>
        <p:txBody>
          <a:bodyPr/>
          <a:lstStyle/>
          <a:p>
            <a:endParaRPr lang="en-AU"/>
          </a:p>
        </p:txBody>
      </p:sp>
      <p:sp>
        <p:nvSpPr>
          <p:cNvPr id="6" name="Slide Number Placeholder 5"/>
          <p:cNvSpPr>
            <a:spLocks noGrp="1"/>
          </p:cNvSpPr>
          <p:nvPr>
            <p:ph type="sldNum" sz="quarter" idx="12"/>
          </p:nvPr>
        </p:nvSpPr>
        <p:spPr/>
        <p:txBody>
          <a:bodyPr/>
          <a:lstStyle/>
          <a:p>
            <a:fld id="{45F41791-387E-467B-9DB5-B22C52E5F4D9}" type="slidenum">
              <a:rPr lang="en-AU" smtClean="0"/>
              <a:t>33</a:t>
            </a:fld>
            <a:endParaRPr lang="en-AU"/>
          </a:p>
        </p:txBody>
      </p:sp>
      <p:sp>
        <p:nvSpPr>
          <p:cNvPr id="8" name="Rectangle 1"/>
          <p:cNvSpPr>
            <a:spLocks noChangeArrowheads="1"/>
          </p:cNvSpPr>
          <p:nvPr/>
        </p:nvSpPr>
        <p:spPr bwMode="auto">
          <a:xfrm>
            <a:off x="1833669" y="-105053"/>
            <a:ext cx="1985805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r>
              <a:rPr kumimoji="0" lang="en-US" altLang="en-US" sz="1800" i="0" u="none" strike="noStrike" cap="none" normalizeH="0" baseline="0" dirty="0">
                <a:ln>
                  <a:noFill/>
                </a:ln>
                <a:solidFill>
                  <a:schemeClr val="tx1"/>
                </a:solidFill>
                <a:effectLst/>
                <a:latin typeface="Arial" charset="0"/>
              </a:rPr>
              <a:t>Task 2 </a:t>
            </a:r>
            <a:r>
              <a:rPr kumimoji="0" lang="en-US" altLang="en-US" sz="1800" i="0" u="none" strike="noStrike" cap="none" normalizeH="0" baseline="0" dirty="0" smtClean="0">
                <a:ln>
                  <a:noFill/>
                </a:ln>
                <a:solidFill>
                  <a:schemeClr val="tx1"/>
                </a:solidFill>
                <a:effectLst/>
                <a:latin typeface="Arial" charset="0"/>
              </a:rPr>
              <a:t>Analyze </a:t>
            </a:r>
            <a:r>
              <a:rPr kumimoji="0" lang="en-US" altLang="en-US" sz="1800" i="0" u="none" strike="noStrike" cap="none" normalizeH="0" baseline="0" dirty="0">
                <a:ln>
                  <a:noFill/>
                </a:ln>
                <a:solidFill>
                  <a:schemeClr val="tx1"/>
                </a:solidFill>
                <a:effectLst/>
                <a:latin typeface="Arial" charset="0"/>
              </a:rPr>
              <a:t>the following transactions for the month ending 28th February.</a:t>
            </a:r>
            <a:r>
              <a:rPr lang="en-US" altLang="en-US" dirty="0">
                <a:latin typeface="Arial" charset="0"/>
              </a:rPr>
              <a:t>   </a:t>
            </a:r>
            <a:endParaRPr lang="en-US" altLang="en-US" sz="1800" b="0" i="0" u="none" strike="noStrike" cap="none" baseline="0" dirty="0">
              <a:solidFill>
                <a:schemeClr val="tx1"/>
              </a:solidFill>
              <a:latin typeface="Arial" charset="0"/>
              <a:cs typeface="Arial"/>
            </a:endParaRPr>
          </a:p>
        </p:txBody>
      </p:sp>
    </p:spTree>
    <p:extLst>
      <p:ext uri="{BB962C8B-B14F-4D97-AF65-F5344CB8AC3E}">
        <p14:creationId xmlns:p14="http://schemas.microsoft.com/office/powerpoint/2010/main" val="18760405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9175" y="466725"/>
            <a:ext cx="9941169" cy="1252728"/>
          </a:xfrm>
        </p:spPr>
        <p:txBody>
          <a:bodyPr>
            <a:normAutofit fontScale="90000"/>
          </a:bodyPr>
          <a:lstStyle/>
          <a:p>
            <a:r>
              <a:rPr lang="en-AU" dirty="0">
                <a:latin typeface="Arial"/>
                <a:cs typeface="Arial"/>
              </a:rPr>
              <a:t>Adele’s Garden Design:  key points before starting the exercise</a:t>
            </a:r>
            <a:r>
              <a:rPr lang="is-IS" dirty="0">
                <a:latin typeface="Arial"/>
                <a:cs typeface="Arial"/>
              </a:rPr>
              <a:t>…</a:t>
            </a:r>
            <a:r>
              <a:rPr lang="en-AU" dirty="0">
                <a:latin typeface="Arial"/>
                <a:cs typeface="Arial"/>
              </a:rPr>
              <a:t> </a:t>
            </a:r>
          </a:p>
        </p:txBody>
      </p:sp>
      <p:sp>
        <p:nvSpPr>
          <p:cNvPr id="3" name="Content Placeholder 2"/>
          <p:cNvSpPr>
            <a:spLocks noGrp="1"/>
          </p:cNvSpPr>
          <p:nvPr>
            <p:ph idx="1"/>
          </p:nvPr>
        </p:nvSpPr>
        <p:spPr>
          <a:xfrm>
            <a:off x="1019175" y="2461359"/>
            <a:ext cx="10018713" cy="3124201"/>
          </a:xfrm>
        </p:spPr>
        <p:txBody>
          <a:bodyPr>
            <a:normAutofit fontScale="92500" lnSpcReduction="10000"/>
          </a:bodyPr>
          <a:lstStyle/>
          <a:p>
            <a:r>
              <a:rPr lang="en-AU" sz="3200" dirty="0">
                <a:latin typeface="Calibri"/>
                <a:cs typeface="Arial"/>
              </a:rPr>
              <a:t>Income Statement: </a:t>
            </a:r>
            <a:endParaRPr lang="en-US" dirty="0">
              <a:latin typeface="Calibri"/>
            </a:endParaRPr>
          </a:p>
          <a:p>
            <a:pPr lvl="1"/>
            <a:r>
              <a:rPr lang="en-AU" sz="3200" dirty="0">
                <a:latin typeface="Calibri"/>
                <a:cs typeface="Arial"/>
              </a:rPr>
              <a:t>current accounting period is February</a:t>
            </a:r>
          </a:p>
          <a:p>
            <a:pPr lvl="1"/>
            <a:r>
              <a:rPr lang="en-AU" sz="3200" dirty="0">
                <a:latin typeface="Calibri"/>
                <a:cs typeface="Arial"/>
              </a:rPr>
              <a:t>Note income and expenses for activities in February</a:t>
            </a:r>
          </a:p>
          <a:p>
            <a:pPr marL="118745" indent="0">
              <a:buNone/>
            </a:pPr>
            <a:endParaRPr lang="en-AU" sz="1800" dirty="0">
              <a:latin typeface="Calibri"/>
              <a:cs typeface="Arial"/>
            </a:endParaRPr>
          </a:p>
          <a:p>
            <a:r>
              <a:rPr lang="en-AU" sz="3200" dirty="0">
                <a:latin typeface="Calibri"/>
                <a:cs typeface="Arial"/>
              </a:rPr>
              <a:t>Balance Sheet: </a:t>
            </a:r>
          </a:p>
          <a:p>
            <a:pPr lvl="1"/>
            <a:r>
              <a:rPr lang="en-AU" sz="3200" dirty="0">
                <a:latin typeface="Calibri"/>
                <a:cs typeface="Arial"/>
              </a:rPr>
              <a:t>Assets include</a:t>
            </a:r>
            <a:r>
              <a:rPr lang="en-AU" sz="3200" i="1" dirty="0">
                <a:latin typeface="Calibri"/>
                <a:cs typeface="Arial"/>
              </a:rPr>
              <a:t> receivables, prepaid</a:t>
            </a:r>
            <a:r>
              <a:rPr lang="en-AU" sz="3200" dirty="0">
                <a:latin typeface="Calibri"/>
                <a:cs typeface="Arial"/>
              </a:rPr>
              <a:t> items</a:t>
            </a:r>
            <a:r>
              <a:rPr lang="mr-IN" sz="3200" dirty="0">
                <a:latin typeface="Calibri"/>
                <a:cs typeface="Arial"/>
              </a:rPr>
              <a:t>…</a:t>
            </a:r>
            <a:r>
              <a:rPr lang="en-AU" sz="3200" dirty="0">
                <a:latin typeface="Calibri"/>
                <a:cs typeface="Arial"/>
              </a:rPr>
              <a:t>.</a:t>
            </a:r>
          </a:p>
          <a:p>
            <a:pPr lvl="1"/>
            <a:r>
              <a:rPr lang="en-AU" sz="3200" dirty="0">
                <a:latin typeface="Calibri"/>
                <a:cs typeface="Arial"/>
              </a:rPr>
              <a:t>Liabilities include </a:t>
            </a:r>
            <a:r>
              <a:rPr lang="en-AU" sz="3200" i="1" dirty="0">
                <a:latin typeface="Calibri"/>
                <a:cs typeface="Arial"/>
              </a:rPr>
              <a:t>payables , unearned income</a:t>
            </a:r>
            <a:r>
              <a:rPr lang="mr-IN" sz="3200" i="1" dirty="0">
                <a:latin typeface="Calibri"/>
                <a:cs typeface="Arial"/>
              </a:rPr>
              <a:t>…</a:t>
            </a:r>
            <a:endParaRPr lang="en-AU" sz="3200" i="1" dirty="0">
              <a:latin typeface="Calibri"/>
              <a:cs typeface="Arial"/>
            </a:endParaRPr>
          </a:p>
          <a:p>
            <a:pPr marL="457200" lvl="1" indent="0">
              <a:buNone/>
            </a:pPr>
            <a:endParaRPr lang="en-AU" sz="2000" dirty="0"/>
          </a:p>
          <a:p>
            <a:endParaRPr lang="en-AU" sz="3500" dirty="0"/>
          </a:p>
          <a:p>
            <a:endParaRPr lang="en-AU" sz="3500" dirty="0"/>
          </a:p>
          <a:p>
            <a:pPr marL="118745" indent="0">
              <a:buNone/>
            </a:pPr>
            <a:endParaRPr lang="en-AU" sz="3500" dirty="0"/>
          </a:p>
        </p:txBody>
      </p:sp>
      <p:sp>
        <p:nvSpPr>
          <p:cNvPr id="4" name="Date Placeholder 3"/>
          <p:cNvSpPr>
            <a:spLocks noGrp="1"/>
          </p:cNvSpPr>
          <p:nvPr>
            <p:ph type="dt" sz="half" idx="10"/>
          </p:nvPr>
        </p:nvSpPr>
        <p:spPr>
          <a:xfrm>
            <a:off x="9732656" y="5883275"/>
            <a:ext cx="1143000" cy="365125"/>
          </a:xfrm>
        </p:spPr>
        <p:txBody>
          <a:bodyPr/>
          <a:lstStyle/>
          <a:p>
            <a:fld id="{ADD1C08E-86F2-4B40-AA0A-404F42F7C84E}" type="datetime1">
              <a:rPr lang="en-AU" smtClean="0"/>
              <a:t>13/03/2018</a:t>
            </a:fld>
            <a:endParaRPr lang="en-AU"/>
          </a:p>
        </p:txBody>
      </p:sp>
      <p:sp>
        <p:nvSpPr>
          <p:cNvPr id="5" name="Footer Placeholder 4"/>
          <p:cNvSpPr>
            <a:spLocks noGrp="1"/>
          </p:cNvSpPr>
          <p:nvPr>
            <p:ph type="ftr" sz="quarter" idx="11"/>
          </p:nvPr>
        </p:nvSpPr>
        <p:spPr>
          <a:xfrm>
            <a:off x="1022612" y="6049693"/>
            <a:ext cx="7084177" cy="365125"/>
          </a:xfrm>
        </p:spPr>
        <p:txBody>
          <a:bodyPr/>
          <a:lstStyle/>
          <a:p>
            <a:endParaRPr lang="en-AU"/>
          </a:p>
        </p:txBody>
      </p:sp>
      <p:sp>
        <p:nvSpPr>
          <p:cNvPr id="6" name="Slide Number Placeholder 5"/>
          <p:cNvSpPr>
            <a:spLocks noGrp="1"/>
          </p:cNvSpPr>
          <p:nvPr>
            <p:ph type="sldNum" sz="quarter" idx="12"/>
          </p:nvPr>
        </p:nvSpPr>
        <p:spPr/>
        <p:txBody>
          <a:bodyPr/>
          <a:lstStyle/>
          <a:p>
            <a:fld id="{45F41791-387E-467B-9DB5-B22C52E5F4D9}" type="slidenum">
              <a:rPr lang="en-AU" smtClean="0"/>
              <a:t>34</a:t>
            </a:fld>
            <a:endParaRPr lang="en-AU"/>
          </a:p>
        </p:txBody>
      </p:sp>
      <p:sp>
        <p:nvSpPr>
          <p:cNvPr id="7" name="TextBox 6"/>
          <p:cNvSpPr txBox="1"/>
          <p:nvPr/>
        </p:nvSpPr>
        <p:spPr>
          <a:xfrm>
            <a:off x="232528" y="393546"/>
            <a:ext cx="1104192" cy="861774"/>
          </a:xfrm>
          <a:prstGeom prst="rect">
            <a:avLst/>
          </a:prstGeom>
          <a:noFill/>
        </p:spPr>
        <p:txBody>
          <a:bodyPr wrap="square" rtlCol="0">
            <a:spAutoFit/>
          </a:bodyPr>
          <a:lstStyle/>
          <a:p>
            <a:fld id="{043EBF95-10C7-455E-AEBF-42693604C538}" type="slidenum">
              <a:rPr lang="zh-CN" altLang="en-US" sz="5000">
                <a:ln w="18415" cmpd="sng">
                  <a:solidFill>
                    <a:srgbClr val="FFFFFF"/>
                  </a:solidFill>
                  <a:prstDash val="solid"/>
                </a:ln>
                <a:solidFill>
                  <a:srgbClr val="FFFFFF"/>
                </a:solidFill>
                <a:effectLst>
                  <a:outerShdw blurRad="63500" dir="3600000" algn="tl" rotWithShape="0">
                    <a:srgbClr val="000000">
                      <a:alpha val="70000"/>
                    </a:srgbClr>
                  </a:outerShdw>
                </a:effectLst>
              </a:rPr>
              <a:pPr/>
              <a:t>34</a:t>
            </a:fld>
            <a:endParaRPr lang="zh-CN" altLang="en-US" sz="5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Tree>
    <p:extLst>
      <p:ext uri="{BB962C8B-B14F-4D97-AF65-F5344CB8AC3E}">
        <p14:creationId xmlns:p14="http://schemas.microsoft.com/office/powerpoint/2010/main" val="2065228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t>Transaction analysis using the Accounting Equation</a:t>
            </a:r>
            <a:endParaRPr lang="en-US" dirty="0"/>
          </a:p>
        </p:txBody>
      </p:sp>
      <p:sp>
        <p:nvSpPr>
          <p:cNvPr id="3" name="Content Placeholder 2"/>
          <p:cNvSpPr>
            <a:spLocks noGrp="1"/>
          </p:cNvSpPr>
          <p:nvPr>
            <p:ph idx="1"/>
          </p:nvPr>
        </p:nvSpPr>
        <p:spPr/>
        <p:txBody>
          <a:bodyPr vert="horz" lIns="91440" tIns="45720" rIns="91440" bIns="45720" rtlCol="0" anchor="ctr">
            <a:noAutofit/>
          </a:bodyPr>
          <a:lstStyle/>
          <a:p>
            <a:pPr marL="118745" indent="0" fontAlgn="base">
              <a:buNone/>
            </a:pPr>
            <a:r>
              <a:rPr lang="en-AU" sz="2800" dirty="0">
                <a:latin typeface="Calibri"/>
              </a:rPr>
              <a:t>Three questions must be answered</a:t>
            </a:r>
            <a:r>
              <a:rPr lang="en-US" sz="2800" dirty="0">
                <a:latin typeface="Calibri"/>
              </a:rPr>
              <a:t>​</a:t>
            </a:r>
          </a:p>
          <a:p>
            <a:pPr marL="633095" indent="-514350" fontAlgn="base">
              <a:buFont typeface="+mj-lt"/>
              <a:buAutoNum type="arabicPeriod"/>
            </a:pPr>
            <a:r>
              <a:rPr lang="en-AU" sz="2800" dirty="0">
                <a:latin typeface="Calibri"/>
              </a:rPr>
              <a:t>Which </a:t>
            </a:r>
            <a:r>
              <a:rPr lang="en-AU" sz="2800" u="sng" dirty="0">
                <a:latin typeface="Calibri"/>
              </a:rPr>
              <a:t>element</a:t>
            </a:r>
            <a:r>
              <a:rPr lang="en-AU" sz="2800" dirty="0">
                <a:latin typeface="Calibri"/>
              </a:rPr>
              <a:t> is affected?</a:t>
            </a:r>
            <a:r>
              <a:rPr lang="en-US" sz="2800" dirty="0">
                <a:latin typeface="Calibri"/>
              </a:rPr>
              <a:t> </a:t>
            </a:r>
            <a:r>
              <a:rPr lang="en-AU" sz="2800" dirty="0">
                <a:latin typeface="Calibri"/>
              </a:rPr>
              <a:t>Asset, Liability, Owner’s Equity, Revenue or Expense</a:t>
            </a:r>
            <a:r>
              <a:rPr lang="en-US" sz="2800" dirty="0">
                <a:latin typeface="Calibri"/>
              </a:rPr>
              <a:t> </a:t>
            </a:r>
          </a:p>
          <a:p>
            <a:pPr marL="633095" indent="-514350" fontAlgn="base">
              <a:buFont typeface="+mj-lt"/>
              <a:buAutoNum type="arabicPeriod"/>
            </a:pPr>
            <a:r>
              <a:rPr lang="en-AU" sz="2800" dirty="0">
                <a:latin typeface="Calibri"/>
              </a:rPr>
              <a:t>Which </a:t>
            </a:r>
            <a:r>
              <a:rPr lang="en-AU" sz="2800" u="sng" dirty="0">
                <a:latin typeface="Calibri"/>
              </a:rPr>
              <a:t>specific item</a:t>
            </a:r>
            <a:r>
              <a:rPr lang="en-AU" sz="2800" dirty="0">
                <a:latin typeface="Calibri"/>
              </a:rPr>
              <a:t> is affected?</a:t>
            </a:r>
            <a:r>
              <a:rPr lang="en-US" sz="2800" dirty="0">
                <a:latin typeface="Calibri"/>
              </a:rPr>
              <a:t> </a:t>
            </a:r>
            <a:r>
              <a:rPr lang="en-AU" sz="2800" dirty="0">
                <a:latin typeface="Calibri"/>
              </a:rPr>
              <a:t>E.g. Cash at Bank, wages, loan, capital, service revenue</a:t>
            </a:r>
            <a:endParaRPr lang="en-US" sz="2800" dirty="0">
              <a:latin typeface="Calibri"/>
            </a:endParaRPr>
          </a:p>
          <a:p>
            <a:pPr marL="633095" indent="-514350" fontAlgn="base">
              <a:buFont typeface="+mj-lt"/>
              <a:buAutoNum type="arabicPeriod"/>
            </a:pPr>
            <a:r>
              <a:rPr lang="en-AU" sz="2800" dirty="0">
                <a:latin typeface="Calibri"/>
              </a:rPr>
              <a:t>Are the items </a:t>
            </a:r>
            <a:r>
              <a:rPr lang="en-AU" sz="2800" u="sng" dirty="0">
                <a:latin typeface="Calibri"/>
              </a:rPr>
              <a:t>increasing</a:t>
            </a:r>
            <a:r>
              <a:rPr lang="en-AU" sz="2800" dirty="0">
                <a:latin typeface="Calibri"/>
              </a:rPr>
              <a:t> or </a:t>
            </a:r>
            <a:r>
              <a:rPr lang="en-AU" sz="2800" u="sng" dirty="0">
                <a:latin typeface="Calibri"/>
              </a:rPr>
              <a:t>decreasing</a:t>
            </a:r>
            <a:r>
              <a:rPr lang="en-AU" sz="2800" dirty="0">
                <a:latin typeface="Calibri"/>
              </a:rPr>
              <a:t>?</a:t>
            </a:r>
            <a:endParaRPr lang="en-US" sz="2800" dirty="0">
              <a:latin typeface="Calibri"/>
            </a:endParaRPr>
          </a:p>
          <a:p>
            <a:pPr marL="633095" indent="-514350" fontAlgn="t">
              <a:buFont typeface="+mj-lt"/>
              <a:buAutoNum type="arabicPeriod"/>
            </a:pPr>
            <a:endParaRPr lang="en-US" dirty="0"/>
          </a:p>
        </p:txBody>
      </p:sp>
      <p:sp>
        <p:nvSpPr>
          <p:cNvPr id="4" name="Date Placeholder 3"/>
          <p:cNvSpPr>
            <a:spLocks noGrp="1"/>
          </p:cNvSpPr>
          <p:nvPr>
            <p:ph type="dt" sz="half" idx="10"/>
          </p:nvPr>
        </p:nvSpPr>
        <p:spPr>
          <a:xfrm>
            <a:off x="9732656" y="5883275"/>
            <a:ext cx="1143000" cy="365125"/>
          </a:xfrm>
        </p:spPr>
        <p:txBody>
          <a:bodyPr/>
          <a:lstStyle/>
          <a:p>
            <a:fld id="{ADD1C08E-86F2-4B40-AA0A-404F42F7C84E}" type="datetime1">
              <a:rPr lang="en-AU" smtClean="0"/>
              <a:t>13/03/2018</a:t>
            </a:fld>
            <a:endParaRPr lang="en-AU"/>
          </a:p>
        </p:txBody>
      </p:sp>
      <p:sp>
        <p:nvSpPr>
          <p:cNvPr id="5" name="Footer Placeholder 4"/>
          <p:cNvSpPr>
            <a:spLocks noGrp="1"/>
          </p:cNvSpPr>
          <p:nvPr>
            <p:ph type="ftr" sz="quarter" idx="11"/>
          </p:nvPr>
        </p:nvSpPr>
        <p:spPr>
          <a:xfrm>
            <a:off x="1022612" y="6049693"/>
            <a:ext cx="7084177" cy="365125"/>
          </a:xfrm>
        </p:spPr>
        <p:txBody>
          <a:bodyPr/>
          <a:lstStyle/>
          <a:p>
            <a:endParaRPr lang="en-AU"/>
          </a:p>
        </p:txBody>
      </p:sp>
      <p:sp>
        <p:nvSpPr>
          <p:cNvPr id="6" name="Slide Number Placeholder 5"/>
          <p:cNvSpPr>
            <a:spLocks noGrp="1"/>
          </p:cNvSpPr>
          <p:nvPr>
            <p:ph type="sldNum" sz="quarter" idx="12"/>
          </p:nvPr>
        </p:nvSpPr>
        <p:spPr/>
        <p:txBody>
          <a:bodyPr/>
          <a:lstStyle/>
          <a:p>
            <a:fld id="{45F41791-387E-467B-9DB5-B22C52E5F4D9}" type="slidenum">
              <a:rPr lang="en-AU" smtClean="0"/>
              <a:t>35</a:t>
            </a:fld>
            <a:endParaRPr lang="en-AU"/>
          </a:p>
        </p:txBody>
      </p:sp>
    </p:spTree>
    <p:extLst>
      <p:ext uri="{BB962C8B-B14F-4D97-AF65-F5344CB8AC3E}">
        <p14:creationId xmlns:p14="http://schemas.microsoft.com/office/powerpoint/2010/main" val="21111350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274426992"/>
              </p:ext>
            </p:extLst>
          </p:nvPr>
        </p:nvGraphicFramePr>
        <p:xfrm>
          <a:off x="2650207" y="356460"/>
          <a:ext cx="5935854" cy="6314396"/>
        </p:xfrm>
        <a:graphic>
          <a:graphicData uri="http://schemas.openxmlformats.org/drawingml/2006/table">
            <a:tbl>
              <a:tblPr firstRow="1" bandCol="1">
                <a:tableStyleId>{D7AC3CCA-C797-4891-BE02-D94E43425B78}</a:tableStyleId>
              </a:tblPr>
              <a:tblGrid>
                <a:gridCol w="827701">
                  <a:extLst>
                    <a:ext uri="{9D8B030D-6E8A-4147-A177-3AD203B41FA5}">
                      <a16:colId xmlns:a16="http://schemas.microsoft.com/office/drawing/2014/main" xmlns="" val="20000"/>
                    </a:ext>
                  </a:extLst>
                </a:gridCol>
                <a:gridCol w="1891333">
                  <a:extLst>
                    <a:ext uri="{9D8B030D-6E8A-4147-A177-3AD203B41FA5}">
                      <a16:colId xmlns:a16="http://schemas.microsoft.com/office/drawing/2014/main" xmlns="" val="20001"/>
                    </a:ext>
                  </a:extLst>
                </a:gridCol>
                <a:gridCol w="1377989">
                  <a:extLst>
                    <a:ext uri="{9D8B030D-6E8A-4147-A177-3AD203B41FA5}">
                      <a16:colId xmlns:a16="http://schemas.microsoft.com/office/drawing/2014/main" xmlns="" val="20002"/>
                    </a:ext>
                  </a:extLst>
                </a:gridCol>
                <a:gridCol w="1838831">
                  <a:extLst>
                    <a:ext uri="{9D8B030D-6E8A-4147-A177-3AD203B41FA5}">
                      <a16:colId xmlns:a16="http://schemas.microsoft.com/office/drawing/2014/main" xmlns="" val="20003"/>
                    </a:ext>
                  </a:extLst>
                </a:gridCol>
              </a:tblGrid>
              <a:tr h="355504">
                <a:tc>
                  <a:txBody>
                    <a:bodyPr/>
                    <a:lstStyle/>
                    <a:p>
                      <a:pPr marL="3175" indent="-6350" algn="l">
                        <a:lnSpc>
                          <a:spcPct val="107000"/>
                        </a:lnSpc>
                        <a:spcAft>
                          <a:spcPts val="0"/>
                        </a:spcAft>
                      </a:pPr>
                      <a:r>
                        <a:rPr lang="en-AU" sz="1800" dirty="0">
                          <a:effectLst/>
                        </a:rPr>
                        <a:t>Date </a:t>
                      </a:r>
                      <a:endParaRPr lang="en-GB" sz="1800" dirty="0">
                        <a:solidFill>
                          <a:srgbClr val="000000"/>
                        </a:solidFill>
                        <a:effectLst/>
                        <a:latin typeface="Arial" charset="0"/>
                        <a:ea typeface="Arial" charset="0"/>
                      </a:endParaRPr>
                    </a:p>
                  </a:txBody>
                  <a:tcPr marL="41401" marR="44916" marT="4296" marB="0"/>
                </a:tc>
                <a:tc>
                  <a:txBody>
                    <a:bodyPr/>
                    <a:lstStyle/>
                    <a:p>
                      <a:pPr marL="6350" indent="-6350" algn="ctr">
                        <a:lnSpc>
                          <a:spcPct val="107000"/>
                        </a:lnSpc>
                        <a:spcAft>
                          <a:spcPts val="0"/>
                        </a:spcAft>
                      </a:pPr>
                      <a:r>
                        <a:rPr lang="en-AU" sz="1800" dirty="0">
                          <a:effectLst/>
                        </a:rPr>
                        <a:t>Assets = </a:t>
                      </a:r>
                      <a:endParaRPr lang="en-GB" sz="1800" dirty="0">
                        <a:solidFill>
                          <a:srgbClr val="000000"/>
                        </a:solidFill>
                        <a:effectLst/>
                        <a:latin typeface="Arial" charset="0"/>
                        <a:ea typeface="Arial" charset="0"/>
                      </a:endParaRPr>
                    </a:p>
                  </a:txBody>
                  <a:tcPr marL="41401" marR="44916" marT="4296" marB="0"/>
                </a:tc>
                <a:tc>
                  <a:txBody>
                    <a:bodyPr/>
                    <a:lstStyle/>
                    <a:p>
                      <a:pPr marL="7620" indent="-6350" algn="ctr">
                        <a:lnSpc>
                          <a:spcPct val="107000"/>
                        </a:lnSpc>
                        <a:spcAft>
                          <a:spcPts val="0"/>
                        </a:spcAft>
                      </a:pPr>
                      <a:r>
                        <a:rPr lang="en-AU" sz="1800" dirty="0">
                          <a:effectLst/>
                        </a:rPr>
                        <a:t>Liabilities + </a:t>
                      </a:r>
                      <a:endParaRPr lang="en-GB" sz="1800" dirty="0">
                        <a:solidFill>
                          <a:srgbClr val="000000"/>
                        </a:solidFill>
                        <a:effectLst/>
                        <a:latin typeface="Arial" charset="0"/>
                        <a:ea typeface="Arial" charset="0"/>
                      </a:endParaRPr>
                    </a:p>
                  </a:txBody>
                  <a:tcPr marL="41401" marR="44916" marT="4296" marB="0"/>
                </a:tc>
                <a:tc>
                  <a:txBody>
                    <a:bodyPr/>
                    <a:lstStyle/>
                    <a:p>
                      <a:pPr marL="1270" indent="-6350" algn="ctr">
                        <a:lnSpc>
                          <a:spcPct val="107000"/>
                        </a:lnSpc>
                        <a:spcAft>
                          <a:spcPts val="0"/>
                        </a:spcAft>
                      </a:pPr>
                      <a:r>
                        <a:rPr lang="en-AU" sz="1800" dirty="0">
                          <a:effectLst/>
                        </a:rPr>
                        <a:t>Equity </a:t>
                      </a:r>
                      <a:endParaRPr lang="en-GB" sz="1800" dirty="0">
                        <a:solidFill>
                          <a:srgbClr val="000000"/>
                        </a:solidFill>
                        <a:effectLst/>
                        <a:latin typeface="Arial" charset="0"/>
                        <a:ea typeface="Arial" charset="0"/>
                      </a:endParaRPr>
                    </a:p>
                  </a:txBody>
                  <a:tcPr marL="41401" marR="44916" marT="4296" marB="0"/>
                </a:tc>
                <a:extLst>
                  <a:ext uri="{0D108BD9-81ED-4DB2-BD59-A6C34878D82A}">
                    <a16:rowId xmlns:a16="http://schemas.microsoft.com/office/drawing/2014/main" xmlns="" val="10000"/>
                  </a:ext>
                </a:extLst>
              </a:tr>
              <a:tr h="465907">
                <a:tc>
                  <a:txBody>
                    <a:bodyPr/>
                    <a:lstStyle/>
                    <a:p>
                      <a:pPr marL="7620" indent="-6350" algn="ctr">
                        <a:lnSpc>
                          <a:spcPct val="107000"/>
                        </a:lnSpc>
                        <a:spcAft>
                          <a:spcPts val="0"/>
                        </a:spcAft>
                      </a:pPr>
                      <a:r>
                        <a:rPr lang="en-AU" sz="1100" dirty="0">
                          <a:effectLst/>
                        </a:rPr>
                        <a:t>1st Feb </a:t>
                      </a:r>
                      <a:endParaRPr lang="en-GB" sz="1200" dirty="0">
                        <a:solidFill>
                          <a:srgbClr val="000000"/>
                        </a:solidFill>
                        <a:effectLst/>
                        <a:latin typeface="Arial" charset="0"/>
                        <a:ea typeface="Arial" charset="0"/>
                      </a:endParaRPr>
                    </a:p>
                  </a:txBody>
                  <a:tcPr marL="41401" marR="44916" marT="4296" marB="0" anchor="ctr"/>
                </a:tc>
                <a:tc>
                  <a:txBody>
                    <a:bodyPr/>
                    <a:lstStyle/>
                    <a:p>
                      <a:pPr marL="3175" indent="-6350" algn="l">
                        <a:lnSpc>
                          <a:spcPct val="107000"/>
                        </a:lnSpc>
                        <a:spcAft>
                          <a:spcPts val="0"/>
                        </a:spcAft>
                      </a:pPr>
                      <a:r>
                        <a:rPr lang="en-AU" sz="600">
                          <a:effectLst/>
                        </a:rPr>
                        <a:t> </a:t>
                      </a:r>
                      <a:endParaRPr lang="en-GB" sz="700">
                        <a:solidFill>
                          <a:srgbClr val="000000"/>
                        </a:solidFill>
                        <a:effectLst/>
                        <a:latin typeface="Arial" charset="0"/>
                        <a:ea typeface="Arial" charset="0"/>
                      </a:endParaRPr>
                    </a:p>
                  </a:txBody>
                  <a:tcPr marL="41401" marR="44916" marT="4296" marB="0" anchor="ctr"/>
                </a:tc>
                <a:tc>
                  <a:txBody>
                    <a:bodyPr/>
                    <a:lstStyle/>
                    <a:p>
                      <a:pPr marL="43815" indent="-6350" algn="ctr">
                        <a:lnSpc>
                          <a:spcPct val="107000"/>
                        </a:lnSpc>
                        <a:spcAft>
                          <a:spcPts val="0"/>
                        </a:spcAft>
                      </a:pPr>
                      <a:r>
                        <a:rPr lang="en-AU" sz="600">
                          <a:effectLst/>
                        </a:rPr>
                        <a:t> </a:t>
                      </a:r>
                      <a:endParaRPr lang="en-GB" sz="700">
                        <a:solidFill>
                          <a:srgbClr val="000000"/>
                        </a:solidFill>
                        <a:effectLst/>
                        <a:latin typeface="Arial" charset="0"/>
                        <a:ea typeface="Arial" charset="0"/>
                      </a:endParaRPr>
                    </a:p>
                  </a:txBody>
                  <a:tcPr marL="41401" marR="44916" marT="4296" marB="0" anchor="ctr"/>
                </a:tc>
                <a:tc>
                  <a:txBody>
                    <a:bodyPr/>
                    <a:lstStyle/>
                    <a:p>
                      <a:pPr marL="134620" indent="-6350" algn="l">
                        <a:lnSpc>
                          <a:spcPct val="107000"/>
                        </a:lnSpc>
                        <a:spcAft>
                          <a:spcPts val="0"/>
                        </a:spcAft>
                      </a:pPr>
                      <a:r>
                        <a:rPr lang="en-AU" sz="600">
                          <a:effectLst/>
                        </a:rPr>
                        <a:t> </a:t>
                      </a:r>
                      <a:endParaRPr lang="en-GB" sz="700">
                        <a:solidFill>
                          <a:srgbClr val="000000"/>
                        </a:solidFill>
                        <a:effectLst/>
                        <a:latin typeface="Arial" charset="0"/>
                        <a:ea typeface="Arial" charset="0"/>
                      </a:endParaRPr>
                    </a:p>
                  </a:txBody>
                  <a:tcPr marL="41401" marR="44916" marT="4296" marB="0" anchor="ctr"/>
                </a:tc>
                <a:extLst>
                  <a:ext uri="{0D108BD9-81ED-4DB2-BD59-A6C34878D82A}">
                    <a16:rowId xmlns:a16="http://schemas.microsoft.com/office/drawing/2014/main" xmlns="" val="10001"/>
                  </a:ext>
                </a:extLst>
              </a:tr>
              <a:tr h="576247">
                <a:tc>
                  <a:txBody>
                    <a:bodyPr/>
                    <a:lstStyle/>
                    <a:p>
                      <a:pPr marL="7620" indent="-6350" algn="ctr">
                        <a:lnSpc>
                          <a:spcPct val="107000"/>
                        </a:lnSpc>
                        <a:spcAft>
                          <a:spcPts val="0"/>
                        </a:spcAft>
                      </a:pPr>
                      <a:r>
                        <a:rPr lang="en-AU" sz="1100" dirty="0">
                          <a:effectLst/>
                        </a:rPr>
                        <a:t>3</a:t>
                      </a:r>
                      <a:r>
                        <a:rPr lang="en-AU" sz="1100" baseline="30000" dirty="0">
                          <a:effectLst/>
                        </a:rPr>
                        <a:t>rd</a:t>
                      </a:r>
                      <a:r>
                        <a:rPr lang="en-AU" sz="1100" dirty="0">
                          <a:effectLst/>
                        </a:rPr>
                        <a:t> Feb </a:t>
                      </a:r>
                      <a:endParaRPr lang="en-GB" sz="1200" dirty="0">
                        <a:solidFill>
                          <a:srgbClr val="000000"/>
                        </a:solidFill>
                        <a:effectLst/>
                        <a:latin typeface="Arial" charset="0"/>
                        <a:ea typeface="Arial" charset="0"/>
                      </a:endParaRPr>
                    </a:p>
                  </a:txBody>
                  <a:tcPr marL="41401" marR="44916" marT="4296" marB="0" anchor="ctr"/>
                </a:tc>
                <a:tc>
                  <a:txBody>
                    <a:bodyPr/>
                    <a:lstStyle/>
                    <a:p>
                      <a:pPr marL="3175" indent="-6350" algn="l">
                        <a:lnSpc>
                          <a:spcPct val="107000"/>
                        </a:lnSpc>
                        <a:spcAft>
                          <a:spcPts val="530"/>
                        </a:spcAft>
                      </a:pPr>
                      <a:r>
                        <a:rPr lang="en-AU" sz="600">
                          <a:effectLst/>
                        </a:rPr>
                        <a:t> </a:t>
                      </a:r>
                      <a:endParaRPr lang="en-GB" sz="700">
                        <a:effectLst/>
                      </a:endParaRPr>
                    </a:p>
                    <a:p>
                      <a:pPr marL="3175" indent="-6350" algn="l">
                        <a:lnSpc>
                          <a:spcPct val="107000"/>
                        </a:lnSpc>
                        <a:spcAft>
                          <a:spcPts val="530"/>
                        </a:spcAft>
                      </a:pPr>
                      <a:r>
                        <a:rPr lang="en-AU" sz="600">
                          <a:effectLst/>
                        </a:rPr>
                        <a:t> </a:t>
                      </a:r>
                      <a:endParaRPr lang="en-GB" sz="700">
                        <a:effectLst/>
                      </a:endParaRPr>
                    </a:p>
                    <a:p>
                      <a:pPr marL="3175" indent="-6350" algn="l">
                        <a:lnSpc>
                          <a:spcPct val="107000"/>
                        </a:lnSpc>
                        <a:spcAft>
                          <a:spcPts val="0"/>
                        </a:spcAft>
                      </a:pPr>
                      <a:r>
                        <a:rPr lang="en-AU" sz="600">
                          <a:effectLst/>
                        </a:rPr>
                        <a:t> </a:t>
                      </a:r>
                      <a:endParaRPr lang="en-GB" sz="700">
                        <a:solidFill>
                          <a:srgbClr val="000000"/>
                        </a:solidFill>
                        <a:effectLst/>
                        <a:latin typeface="Arial" charset="0"/>
                        <a:ea typeface="Arial" charset="0"/>
                      </a:endParaRPr>
                    </a:p>
                  </a:txBody>
                  <a:tcPr marL="41401" marR="44916" marT="4296" marB="0" anchor="ctr"/>
                </a:tc>
                <a:tc>
                  <a:txBody>
                    <a:bodyPr/>
                    <a:lstStyle/>
                    <a:p>
                      <a:pPr marL="43815" indent="-6350" algn="ctr">
                        <a:lnSpc>
                          <a:spcPct val="107000"/>
                        </a:lnSpc>
                        <a:spcAft>
                          <a:spcPts val="0"/>
                        </a:spcAft>
                      </a:pPr>
                      <a:r>
                        <a:rPr lang="en-AU" sz="600">
                          <a:effectLst/>
                        </a:rPr>
                        <a:t> </a:t>
                      </a:r>
                      <a:endParaRPr lang="en-GB" sz="700">
                        <a:solidFill>
                          <a:srgbClr val="000000"/>
                        </a:solidFill>
                        <a:effectLst/>
                        <a:latin typeface="Arial" charset="0"/>
                        <a:ea typeface="Arial" charset="0"/>
                      </a:endParaRPr>
                    </a:p>
                  </a:txBody>
                  <a:tcPr marL="41401" marR="44916" marT="4296" marB="0" anchor="ctr"/>
                </a:tc>
                <a:tc>
                  <a:txBody>
                    <a:bodyPr/>
                    <a:lstStyle/>
                    <a:p>
                      <a:pPr marL="134620" indent="-6350" algn="l">
                        <a:lnSpc>
                          <a:spcPct val="107000"/>
                        </a:lnSpc>
                        <a:spcAft>
                          <a:spcPts val="0"/>
                        </a:spcAft>
                      </a:pPr>
                      <a:r>
                        <a:rPr lang="en-AU" sz="600" dirty="0">
                          <a:effectLst/>
                        </a:rPr>
                        <a:t> </a:t>
                      </a:r>
                      <a:endParaRPr lang="en-GB" sz="700" dirty="0">
                        <a:solidFill>
                          <a:srgbClr val="000000"/>
                        </a:solidFill>
                        <a:effectLst/>
                        <a:latin typeface="Arial" charset="0"/>
                        <a:ea typeface="Arial" charset="0"/>
                      </a:endParaRPr>
                    </a:p>
                  </a:txBody>
                  <a:tcPr marL="41401" marR="44916" marT="4296" marB="0" anchor="ctr"/>
                </a:tc>
                <a:extLst>
                  <a:ext uri="{0D108BD9-81ED-4DB2-BD59-A6C34878D82A}">
                    <a16:rowId xmlns:a16="http://schemas.microsoft.com/office/drawing/2014/main" xmlns="" val="10002"/>
                  </a:ext>
                </a:extLst>
              </a:tr>
              <a:tr h="744586">
                <a:tc>
                  <a:txBody>
                    <a:bodyPr/>
                    <a:lstStyle/>
                    <a:p>
                      <a:pPr marL="7620" indent="-6350" algn="ctr">
                        <a:lnSpc>
                          <a:spcPct val="107000"/>
                        </a:lnSpc>
                        <a:spcAft>
                          <a:spcPts val="0"/>
                        </a:spcAft>
                      </a:pPr>
                      <a:r>
                        <a:rPr lang="en-AU" sz="1100" dirty="0">
                          <a:effectLst/>
                        </a:rPr>
                        <a:t>5</a:t>
                      </a:r>
                      <a:r>
                        <a:rPr lang="en-AU" sz="1100" baseline="30000" dirty="0">
                          <a:effectLst/>
                        </a:rPr>
                        <a:t>th</a:t>
                      </a:r>
                      <a:r>
                        <a:rPr lang="en-AU" sz="1100" dirty="0">
                          <a:effectLst/>
                        </a:rPr>
                        <a:t> Feb </a:t>
                      </a:r>
                      <a:endParaRPr lang="en-GB" sz="1200" dirty="0">
                        <a:solidFill>
                          <a:srgbClr val="000000"/>
                        </a:solidFill>
                        <a:effectLst/>
                        <a:latin typeface="Arial" charset="0"/>
                        <a:ea typeface="Arial" charset="0"/>
                      </a:endParaRPr>
                    </a:p>
                  </a:txBody>
                  <a:tcPr marL="41401" marR="44916" marT="4296" marB="0" anchor="ctr"/>
                </a:tc>
                <a:tc>
                  <a:txBody>
                    <a:bodyPr/>
                    <a:lstStyle/>
                    <a:p>
                      <a:pPr marL="3175" indent="-6350" algn="l">
                        <a:lnSpc>
                          <a:spcPct val="107000"/>
                        </a:lnSpc>
                        <a:spcAft>
                          <a:spcPts val="530"/>
                        </a:spcAft>
                      </a:pPr>
                      <a:r>
                        <a:rPr lang="en-AU" sz="600">
                          <a:effectLst/>
                        </a:rPr>
                        <a:t> </a:t>
                      </a:r>
                      <a:endParaRPr lang="en-GB" sz="700">
                        <a:effectLst/>
                      </a:endParaRPr>
                    </a:p>
                    <a:p>
                      <a:pPr marL="3175" indent="-6350" algn="l">
                        <a:lnSpc>
                          <a:spcPct val="107000"/>
                        </a:lnSpc>
                        <a:spcAft>
                          <a:spcPts val="530"/>
                        </a:spcAft>
                      </a:pPr>
                      <a:r>
                        <a:rPr lang="en-AU" sz="600">
                          <a:effectLst/>
                        </a:rPr>
                        <a:t> </a:t>
                      </a:r>
                      <a:endParaRPr lang="en-GB" sz="700">
                        <a:effectLst/>
                      </a:endParaRPr>
                    </a:p>
                    <a:p>
                      <a:pPr marL="3175" indent="-6350" algn="l">
                        <a:lnSpc>
                          <a:spcPct val="107000"/>
                        </a:lnSpc>
                        <a:spcAft>
                          <a:spcPts val="505"/>
                        </a:spcAft>
                      </a:pPr>
                      <a:r>
                        <a:rPr lang="en-AU" sz="600">
                          <a:effectLst/>
                        </a:rPr>
                        <a:t> </a:t>
                      </a:r>
                      <a:endParaRPr lang="en-GB" sz="700">
                        <a:effectLst/>
                      </a:endParaRPr>
                    </a:p>
                    <a:p>
                      <a:pPr marL="3175" indent="-6350" algn="l">
                        <a:lnSpc>
                          <a:spcPct val="107000"/>
                        </a:lnSpc>
                        <a:spcAft>
                          <a:spcPts val="0"/>
                        </a:spcAft>
                      </a:pPr>
                      <a:r>
                        <a:rPr lang="en-AU" sz="600">
                          <a:effectLst/>
                        </a:rPr>
                        <a:t> </a:t>
                      </a:r>
                      <a:endParaRPr lang="en-GB" sz="700">
                        <a:solidFill>
                          <a:srgbClr val="000000"/>
                        </a:solidFill>
                        <a:effectLst/>
                        <a:latin typeface="Arial" charset="0"/>
                        <a:ea typeface="Arial" charset="0"/>
                      </a:endParaRPr>
                    </a:p>
                  </a:txBody>
                  <a:tcPr marL="41401" marR="44916" marT="4296" marB="0" anchor="ctr"/>
                </a:tc>
                <a:tc>
                  <a:txBody>
                    <a:bodyPr/>
                    <a:lstStyle/>
                    <a:p>
                      <a:pPr marL="43815" indent="-6350" algn="ctr">
                        <a:lnSpc>
                          <a:spcPct val="107000"/>
                        </a:lnSpc>
                        <a:spcAft>
                          <a:spcPts val="0"/>
                        </a:spcAft>
                      </a:pPr>
                      <a:r>
                        <a:rPr lang="en-AU" sz="600">
                          <a:effectLst/>
                        </a:rPr>
                        <a:t> </a:t>
                      </a:r>
                      <a:endParaRPr lang="en-GB" sz="700">
                        <a:solidFill>
                          <a:srgbClr val="000000"/>
                        </a:solidFill>
                        <a:effectLst/>
                        <a:latin typeface="Arial" charset="0"/>
                        <a:ea typeface="Arial" charset="0"/>
                      </a:endParaRPr>
                    </a:p>
                  </a:txBody>
                  <a:tcPr marL="41401" marR="44916" marT="4296" marB="0" anchor="ctr"/>
                </a:tc>
                <a:tc>
                  <a:txBody>
                    <a:bodyPr/>
                    <a:lstStyle/>
                    <a:p>
                      <a:pPr marL="134620" indent="-6350" algn="l">
                        <a:lnSpc>
                          <a:spcPct val="107000"/>
                        </a:lnSpc>
                        <a:spcAft>
                          <a:spcPts val="0"/>
                        </a:spcAft>
                      </a:pPr>
                      <a:r>
                        <a:rPr lang="en-AU" sz="600">
                          <a:effectLst/>
                        </a:rPr>
                        <a:t> </a:t>
                      </a:r>
                      <a:endParaRPr lang="en-GB" sz="700">
                        <a:solidFill>
                          <a:srgbClr val="000000"/>
                        </a:solidFill>
                        <a:effectLst/>
                        <a:latin typeface="Arial" charset="0"/>
                        <a:ea typeface="Arial" charset="0"/>
                      </a:endParaRPr>
                    </a:p>
                  </a:txBody>
                  <a:tcPr marL="41401" marR="44916" marT="4296" marB="0" anchor="ctr"/>
                </a:tc>
                <a:extLst>
                  <a:ext uri="{0D108BD9-81ED-4DB2-BD59-A6C34878D82A}">
                    <a16:rowId xmlns:a16="http://schemas.microsoft.com/office/drawing/2014/main" xmlns="" val="10003"/>
                  </a:ext>
                </a:extLst>
              </a:tr>
              <a:tr h="747026">
                <a:tc>
                  <a:txBody>
                    <a:bodyPr/>
                    <a:lstStyle/>
                    <a:p>
                      <a:pPr marL="7620" indent="-6350" algn="ctr">
                        <a:lnSpc>
                          <a:spcPct val="107000"/>
                        </a:lnSpc>
                        <a:spcAft>
                          <a:spcPts val="0"/>
                        </a:spcAft>
                      </a:pPr>
                      <a:r>
                        <a:rPr lang="en-AU" sz="1100" dirty="0">
                          <a:effectLst/>
                        </a:rPr>
                        <a:t>12</a:t>
                      </a:r>
                      <a:r>
                        <a:rPr lang="en-AU" sz="1100" baseline="30000" dirty="0">
                          <a:effectLst/>
                        </a:rPr>
                        <a:t>th</a:t>
                      </a:r>
                      <a:r>
                        <a:rPr lang="en-AU" sz="1100" dirty="0">
                          <a:effectLst/>
                        </a:rPr>
                        <a:t> Feb </a:t>
                      </a:r>
                      <a:endParaRPr lang="en-GB" sz="1200" dirty="0">
                        <a:solidFill>
                          <a:srgbClr val="000000"/>
                        </a:solidFill>
                        <a:effectLst/>
                        <a:latin typeface="Arial" charset="0"/>
                        <a:ea typeface="Arial" charset="0"/>
                      </a:endParaRPr>
                    </a:p>
                  </a:txBody>
                  <a:tcPr marL="41401" marR="44916" marT="4296" marB="0" anchor="ctr"/>
                </a:tc>
                <a:tc>
                  <a:txBody>
                    <a:bodyPr/>
                    <a:lstStyle/>
                    <a:p>
                      <a:pPr marL="3175" indent="-6350" algn="l">
                        <a:lnSpc>
                          <a:spcPct val="107000"/>
                        </a:lnSpc>
                        <a:spcAft>
                          <a:spcPts val="530"/>
                        </a:spcAft>
                      </a:pPr>
                      <a:r>
                        <a:rPr lang="en-AU" sz="600" dirty="0">
                          <a:effectLst/>
                        </a:rPr>
                        <a:t> </a:t>
                      </a:r>
                      <a:endParaRPr lang="en-GB" sz="700" dirty="0">
                        <a:effectLst/>
                      </a:endParaRPr>
                    </a:p>
                    <a:p>
                      <a:pPr marL="3175" indent="-6350" algn="l">
                        <a:lnSpc>
                          <a:spcPct val="107000"/>
                        </a:lnSpc>
                        <a:spcAft>
                          <a:spcPts val="530"/>
                        </a:spcAft>
                      </a:pPr>
                      <a:r>
                        <a:rPr lang="en-AU" sz="600" dirty="0">
                          <a:effectLst/>
                        </a:rPr>
                        <a:t> </a:t>
                      </a:r>
                      <a:endParaRPr lang="en-GB" sz="700" dirty="0">
                        <a:effectLst/>
                      </a:endParaRPr>
                    </a:p>
                    <a:p>
                      <a:pPr marL="3175" indent="-6350" algn="l">
                        <a:lnSpc>
                          <a:spcPct val="107000"/>
                        </a:lnSpc>
                        <a:spcAft>
                          <a:spcPts val="530"/>
                        </a:spcAft>
                      </a:pPr>
                      <a:r>
                        <a:rPr lang="en-AU" sz="600" dirty="0">
                          <a:effectLst/>
                        </a:rPr>
                        <a:t> </a:t>
                      </a:r>
                      <a:endParaRPr lang="en-GB" sz="700" dirty="0">
                        <a:effectLst/>
                      </a:endParaRPr>
                    </a:p>
                    <a:p>
                      <a:pPr marL="3175" indent="-6350" algn="l">
                        <a:lnSpc>
                          <a:spcPct val="107000"/>
                        </a:lnSpc>
                        <a:spcAft>
                          <a:spcPts val="0"/>
                        </a:spcAft>
                      </a:pPr>
                      <a:r>
                        <a:rPr lang="en-AU" sz="600" dirty="0">
                          <a:effectLst/>
                        </a:rPr>
                        <a:t> </a:t>
                      </a:r>
                      <a:endParaRPr lang="en-GB" sz="700" dirty="0">
                        <a:solidFill>
                          <a:srgbClr val="000000"/>
                        </a:solidFill>
                        <a:effectLst/>
                        <a:latin typeface="Arial" charset="0"/>
                        <a:ea typeface="Arial" charset="0"/>
                      </a:endParaRPr>
                    </a:p>
                  </a:txBody>
                  <a:tcPr marL="41401" marR="44916" marT="4296" marB="0" anchor="ctr"/>
                </a:tc>
                <a:tc>
                  <a:txBody>
                    <a:bodyPr/>
                    <a:lstStyle/>
                    <a:p>
                      <a:pPr marL="43815" indent="-6350" algn="ctr">
                        <a:lnSpc>
                          <a:spcPct val="107000"/>
                        </a:lnSpc>
                        <a:spcAft>
                          <a:spcPts val="0"/>
                        </a:spcAft>
                      </a:pPr>
                      <a:r>
                        <a:rPr lang="en-AU" sz="600">
                          <a:effectLst/>
                        </a:rPr>
                        <a:t> </a:t>
                      </a:r>
                      <a:endParaRPr lang="en-GB" sz="700">
                        <a:solidFill>
                          <a:srgbClr val="000000"/>
                        </a:solidFill>
                        <a:effectLst/>
                        <a:latin typeface="Arial" charset="0"/>
                        <a:ea typeface="Arial" charset="0"/>
                      </a:endParaRPr>
                    </a:p>
                  </a:txBody>
                  <a:tcPr marL="41401" marR="44916" marT="4296" marB="0" anchor="ctr"/>
                </a:tc>
                <a:tc>
                  <a:txBody>
                    <a:bodyPr/>
                    <a:lstStyle/>
                    <a:p>
                      <a:pPr marL="134620" indent="-6350" algn="l">
                        <a:lnSpc>
                          <a:spcPct val="107000"/>
                        </a:lnSpc>
                        <a:spcAft>
                          <a:spcPts val="0"/>
                        </a:spcAft>
                      </a:pPr>
                      <a:r>
                        <a:rPr lang="en-AU" sz="600">
                          <a:effectLst/>
                        </a:rPr>
                        <a:t> </a:t>
                      </a:r>
                      <a:endParaRPr lang="en-GB" sz="700">
                        <a:solidFill>
                          <a:srgbClr val="000000"/>
                        </a:solidFill>
                        <a:effectLst/>
                        <a:latin typeface="Arial" charset="0"/>
                        <a:ea typeface="Arial" charset="0"/>
                      </a:endParaRPr>
                    </a:p>
                  </a:txBody>
                  <a:tcPr marL="41401" marR="44916" marT="4296" marB="0" anchor="ctr"/>
                </a:tc>
                <a:extLst>
                  <a:ext uri="{0D108BD9-81ED-4DB2-BD59-A6C34878D82A}">
                    <a16:rowId xmlns:a16="http://schemas.microsoft.com/office/drawing/2014/main" xmlns="" val="10004"/>
                  </a:ext>
                </a:extLst>
              </a:tr>
              <a:tr h="404985">
                <a:tc>
                  <a:txBody>
                    <a:bodyPr/>
                    <a:lstStyle/>
                    <a:p>
                      <a:pPr marL="7620" indent="-6350" algn="ctr">
                        <a:lnSpc>
                          <a:spcPct val="107000"/>
                        </a:lnSpc>
                        <a:spcAft>
                          <a:spcPts val="0"/>
                        </a:spcAft>
                      </a:pPr>
                      <a:r>
                        <a:rPr lang="en-AU" sz="1100" dirty="0">
                          <a:effectLst/>
                        </a:rPr>
                        <a:t>15</a:t>
                      </a:r>
                      <a:r>
                        <a:rPr lang="en-AU" sz="1100" baseline="30000" dirty="0">
                          <a:effectLst/>
                        </a:rPr>
                        <a:t>th</a:t>
                      </a:r>
                      <a:r>
                        <a:rPr lang="en-AU" sz="1100" dirty="0">
                          <a:effectLst/>
                        </a:rPr>
                        <a:t> Feb </a:t>
                      </a:r>
                      <a:endParaRPr lang="en-GB" sz="1200" dirty="0">
                        <a:solidFill>
                          <a:srgbClr val="000000"/>
                        </a:solidFill>
                        <a:effectLst/>
                        <a:latin typeface="Arial" charset="0"/>
                        <a:ea typeface="Arial" charset="0"/>
                      </a:endParaRPr>
                    </a:p>
                  </a:txBody>
                  <a:tcPr marL="41401" marR="44916" marT="4296" marB="0" anchor="ctr"/>
                </a:tc>
                <a:tc>
                  <a:txBody>
                    <a:bodyPr/>
                    <a:lstStyle/>
                    <a:p>
                      <a:pPr marL="3175" indent="-6350" algn="l">
                        <a:lnSpc>
                          <a:spcPct val="107000"/>
                        </a:lnSpc>
                        <a:spcAft>
                          <a:spcPts val="530"/>
                        </a:spcAft>
                      </a:pPr>
                      <a:r>
                        <a:rPr lang="en-AU" sz="600">
                          <a:effectLst/>
                        </a:rPr>
                        <a:t> </a:t>
                      </a:r>
                      <a:endParaRPr lang="en-GB" sz="700">
                        <a:effectLst/>
                      </a:endParaRPr>
                    </a:p>
                    <a:p>
                      <a:pPr marL="3175" indent="-6350" algn="l">
                        <a:lnSpc>
                          <a:spcPct val="107000"/>
                        </a:lnSpc>
                        <a:spcAft>
                          <a:spcPts val="0"/>
                        </a:spcAft>
                      </a:pPr>
                      <a:r>
                        <a:rPr lang="en-AU" sz="600">
                          <a:effectLst/>
                        </a:rPr>
                        <a:t> </a:t>
                      </a:r>
                      <a:endParaRPr lang="en-GB" sz="700">
                        <a:solidFill>
                          <a:srgbClr val="000000"/>
                        </a:solidFill>
                        <a:effectLst/>
                        <a:latin typeface="Arial" charset="0"/>
                        <a:ea typeface="Arial" charset="0"/>
                      </a:endParaRPr>
                    </a:p>
                  </a:txBody>
                  <a:tcPr marL="41401" marR="44916" marT="4296" marB="0" anchor="ctr"/>
                </a:tc>
                <a:tc>
                  <a:txBody>
                    <a:bodyPr/>
                    <a:lstStyle/>
                    <a:p>
                      <a:pPr marL="43815" indent="-6350" algn="ctr">
                        <a:lnSpc>
                          <a:spcPct val="107000"/>
                        </a:lnSpc>
                        <a:spcAft>
                          <a:spcPts val="0"/>
                        </a:spcAft>
                      </a:pPr>
                      <a:r>
                        <a:rPr lang="en-AU" sz="600">
                          <a:effectLst/>
                        </a:rPr>
                        <a:t> </a:t>
                      </a:r>
                      <a:endParaRPr lang="en-GB" sz="700">
                        <a:solidFill>
                          <a:srgbClr val="000000"/>
                        </a:solidFill>
                        <a:effectLst/>
                        <a:latin typeface="Arial" charset="0"/>
                        <a:ea typeface="Arial" charset="0"/>
                      </a:endParaRPr>
                    </a:p>
                  </a:txBody>
                  <a:tcPr marL="41401" marR="44916" marT="4296" marB="0" anchor="ctr"/>
                </a:tc>
                <a:tc>
                  <a:txBody>
                    <a:bodyPr/>
                    <a:lstStyle/>
                    <a:p>
                      <a:pPr marL="134620" indent="-6350" algn="l">
                        <a:lnSpc>
                          <a:spcPct val="107000"/>
                        </a:lnSpc>
                        <a:spcAft>
                          <a:spcPts val="0"/>
                        </a:spcAft>
                      </a:pPr>
                      <a:r>
                        <a:rPr lang="en-AU" sz="600">
                          <a:effectLst/>
                        </a:rPr>
                        <a:t> </a:t>
                      </a:r>
                      <a:endParaRPr lang="en-GB" sz="700">
                        <a:solidFill>
                          <a:srgbClr val="000000"/>
                        </a:solidFill>
                        <a:effectLst/>
                        <a:latin typeface="Arial" charset="0"/>
                        <a:ea typeface="Arial" charset="0"/>
                      </a:endParaRPr>
                    </a:p>
                  </a:txBody>
                  <a:tcPr marL="41401" marR="44916" marT="4296" marB="0" anchor="ctr"/>
                </a:tc>
                <a:extLst>
                  <a:ext uri="{0D108BD9-81ED-4DB2-BD59-A6C34878D82A}">
                    <a16:rowId xmlns:a16="http://schemas.microsoft.com/office/drawing/2014/main" xmlns="" val="10005"/>
                  </a:ext>
                </a:extLst>
              </a:tr>
              <a:tr h="404985">
                <a:tc>
                  <a:txBody>
                    <a:bodyPr/>
                    <a:lstStyle/>
                    <a:p>
                      <a:pPr marL="7620" indent="-6350" algn="ctr">
                        <a:lnSpc>
                          <a:spcPct val="107000"/>
                        </a:lnSpc>
                        <a:spcAft>
                          <a:spcPts val="0"/>
                        </a:spcAft>
                      </a:pPr>
                      <a:r>
                        <a:rPr lang="en-AU" sz="1100" dirty="0">
                          <a:effectLst/>
                        </a:rPr>
                        <a:t>16</a:t>
                      </a:r>
                      <a:r>
                        <a:rPr lang="en-AU" sz="1100" baseline="30000" dirty="0">
                          <a:effectLst/>
                        </a:rPr>
                        <a:t>th</a:t>
                      </a:r>
                      <a:r>
                        <a:rPr lang="en-AU" sz="1100" dirty="0">
                          <a:effectLst/>
                        </a:rPr>
                        <a:t> Feb </a:t>
                      </a:r>
                      <a:endParaRPr lang="en-GB" sz="1200" dirty="0">
                        <a:solidFill>
                          <a:srgbClr val="000000"/>
                        </a:solidFill>
                        <a:effectLst/>
                        <a:latin typeface="Arial" charset="0"/>
                        <a:ea typeface="Arial" charset="0"/>
                      </a:endParaRPr>
                    </a:p>
                  </a:txBody>
                  <a:tcPr marL="41401" marR="44916" marT="4296" marB="0" anchor="ctr"/>
                </a:tc>
                <a:tc>
                  <a:txBody>
                    <a:bodyPr/>
                    <a:lstStyle/>
                    <a:p>
                      <a:pPr marL="3175" indent="-6350" algn="l">
                        <a:lnSpc>
                          <a:spcPct val="107000"/>
                        </a:lnSpc>
                        <a:spcAft>
                          <a:spcPts val="530"/>
                        </a:spcAft>
                      </a:pPr>
                      <a:r>
                        <a:rPr lang="en-AU" sz="600">
                          <a:effectLst/>
                        </a:rPr>
                        <a:t> </a:t>
                      </a:r>
                      <a:endParaRPr lang="en-GB" sz="700">
                        <a:effectLst/>
                      </a:endParaRPr>
                    </a:p>
                    <a:p>
                      <a:pPr marL="3175" indent="-6350" algn="l">
                        <a:lnSpc>
                          <a:spcPct val="107000"/>
                        </a:lnSpc>
                        <a:spcAft>
                          <a:spcPts val="0"/>
                        </a:spcAft>
                      </a:pPr>
                      <a:r>
                        <a:rPr lang="en-AU" sz="600">
                          <a:effectLst/>
                        </a:rPr>
                        <a:t> </a:t>
                      </a:r>
                      <a:endParaRPr lang="en-GB" sz="700">
                        <a:solidFill>
                          <a:srgbClr val="000000"/>
                        </a:solidFill>
                        <a:effectLst/>
                        <a:latin typeface="Arial" charset="0"/>
                        <a:ea typeface="Arial" charset="0"/>
                      </a:endParaRPr>
                    </a:p>
                  </a:txBody>
                  <a:tcPr marL="41401" marR="44916" marT="4296" marB="0" anchor="ctr"/>
                </a:tc>
                <a:tc>
                  <a:txBody>
                    <a:bodyPr/>
                    <a:lstStyle/>
                    <a:p>
                      <a:pPr marL="43815" indent="-6350" algn="ctr">
                        <a:lnSpc>
                          <a:spcPct val="107000"/>
                        </a:lnSpc>
                        <a:spcAft>
                          <a:spcPts val="0"/>
                        </a:spcAft>
                      </a:pPr>
                      <a:r>
                        <a:rPr lang="en-AU" sz="600">
                          <a:effectLst/>
                        </a:rPr>
                        <a:t> </a:t>
                      </a:r>
                      <a:endParaRPr lang="en-GB" sz="700">
                        <a:solidFill>
                          <a:srgbClr val="000000"/>
                        </a:solidFill>
                        <a:effectLst/>
                        <a:latin typeface="Arial" charset="0"/>
                        <a:ea typeface="Arial" charset="0"/>
                      </a:endParaRPr>
                    </a:p>
                  </a:txBody>
                  <a:tcPr marL="41401" marR="44916" marT="4296" marB="0" anchor="ctr"/>
                </a:tc>
                <a:tc>
                  <a:txBody>
                    <a:bodyPr/>
                    <a:lstStyle/>
                    <a:p>
                      <a:pPr marL="134620" indent="-6350" algn="l">
                        <a:lnSpc>
                          <a:spcPct val="107000"/>
                        </a:lnSpc>
                        <a:spcAft>
                          <a:spcPts val="0"/>
                        </a:spcAft>
                      </a:pPr>
                      <a:r>
                        <a:rPr lang="en-AU" sz="600">
                          <a:effectLst/>
                        </a:rPr>
                        <a:t> </a:t>
                      </a:r>
                      <a:endParaRPr lang="en-GB" sz="700">
                        <a:solidFill>
                          <a:srgbClr val="000000"/>
                        </a:solidFill>
                        <a:effectLst/>
                        <a:latin typeface="Arial" charset="0"/>
                        <a:ea typeface="Arial" charset="0"/>
                      </a:endParaRPr>
                    </a:p>
                  </a:txBody>
                  <a:tcPr marL="41401" marR="44916" marT="4296" marB="0" anchor="ctr"/>
                </a:tc>
                <a:extLst>
                  <a:ext uri="{0D108BD9-81ED-4DB2-BD59-A6C34878D82A}">
                    <a16:rowId xmlns:a16="http://schemas.microsoft.com/office/drawing/2014/main" xmlns="" val="10006"/>
                  </a:ext>
                </a:extLst>
              </a:tr>
              <a:tr h="547297">
                <a:tc>
                  <a:txBody>
                    <a:bodyPr/>
                    <a:lstStyle/>
                    <a:p>
                      <a:pPr marL="7620" indent="-6350" algn="ctr">
                        <a:lnSpc>
                          <a:spcPct val="107000"/>
                        </a:lnSpc>
                        <a:spcAft>
                          <a:spcPts val="0"/>
                        </a:spcAft>
                      </a:pPr>
                      <a:r>
                        <a:rPr lang="en-AU" sz="1100" dirty="0">
                          <a:effectLst/>
                        </a:rPr>
                        <a:t>19</a:t>
                      </a:r>
                      <a:r>
                        <a:rPr lang="en-AU" sz="1100" baseline="30000" dirty="0">
                          <a:effectLst/>
                        </a:rPr>
                        <a:t>th</a:t>
                      </a:r>
                      <a:r>
                        <a:rPr lang="en-AU" sz="1100" dirty="0">
                          <a:effectLst/>
                        </a:rPr>
                        <a:t> Feb </a:t>
                      </a:r>
                      <a:endParaRPr lang="en-GB" sz="1200" dirty="0">
                        <a:solidFill>
                          <a:srgbClr val="000000"/>
                        </a:solidFill>
                        <a:effectLst/>
                        <a:latin typeface="Arial" charset="0"/>
                        <a:ea typeface="Arial" charset="0"/>
                      </a:endParaRPr>
                    </a:p>
                  </a:txBody>
                  <a:tcPr marL="41401" marR="44916" marT="4296" marB="0" anchor="ctr"/>
                </a:tc>
                <a:tc>
                  <a:txBody>
                    <a:bodyPr/>
                    <a:lstStyle/>
                    <a:p>
                      <a:pPr marL="3175" indent="-6350" algn="l">
                        <a:lnSpc>
                          <a:spcPct val="107000"/>
                        </a:lnSpc>
                        <a:spcAft>
                          <a:spcPts val="530"/>
                        </a:spcAft>
                      </a:pPr>
                      <a:r>
                        <a:rPr lang="en-AU" sz="600">
                          <a:effectLst/>
                        </a:rPr>
                        <a:t> </a:t>
                      </a:r>
                      <a:endParaRPr lang="en-GB" sz="700">
                        <a:effectLst/>
                      </a:endParaRPr>
                    </a:p>
                    <a:p>
                      <a:pPr marL="3175" indent="-6350" algn="l">
                        <a:lnSpc>
                          <a:spcPct val="107000"/>
                        </a:lnSpc>
                        <a:spcAft>
                          <a:spcPts val="0"/>
                        </a:spcAft>
                      </a:pPr>
                      <a:r>
                        <a:rPr lang="en-AU" sz="600">
                          <a:effectLst/>
                        </a:rPr>
                        <a:t> </a:t>
                      </a:r>
                      <a:endParaRPr lang="en-GB" sz="700">
                        <a:solidFill>
                          <a:srgbClr val="000000"/>
                        </a:solidFill>
                        <a:effectLst/>
                        <a:latin typeface="Arial" charset="0"/>
                        <a:ea typeface="Arial" charset="0"/>
                      </a:endParaRPr>
                    </a:p>
                  </a:txBody>
                  <a:tcPr marL="41401" marR="44916" marT="4296" marB="0" anchor="ctr"/>
                </a:tc>
                <a:tc>
                  <a:txBody>
                    <a:bodyPr/>
                    <a:lstStyle/>
                    <a:p>
                      <a:pPr marL="43815" indent="-6350" algn="ctr">
                        <a:lnSpc>
                          <a:spcPct val="107000"/>
                        </a:lnSpc>
                        <a:spcAft>
                          <a:spcPts val="0"/>
                        </a:spcAft>
                      </a:pPr>
                      <a:r>
                        <a:rPr lang="en-AU" sz="600">
                          <a:effectLst/>
                        </a:rPr>
                        <a:t> </a:t>
                      </a:r>
                      <a:endParaRPr lang="en-GB" sz="700">
                        <a:solidFill>
                          <a:srgbClr val="000000"/>
                        </a:solidFill>
                        <a:effectLst/>
                        <a:latin typeface="Arial" charset="0"/>
                        <a:ea typeface="Arial" charset="0"/>
                      </a:endParaRPr>
                    </a:p>
                  </a:txBody>
                  <a:tcPr marL="41401" marR="44916" marT="4296" marB="0" anchor="ctr"/>
                </a:tc>
                <a:tc>
                  <a:txBody>
                    <a:bodyPr/>
                    <a:lstStyle/>
                    <a:p>
                      <a:pPr marL="134620" indent="-6350" algn="l">
                        <a:lnSpc>
                          <a:spcPct val="107000"/>
                        </a:lnSpc>
                        <a:spcAft>
                          <a:spcPts val="0"/>
                        </a:spcAft>
                      </a:pPr>
                      <a:r>
                        <a:rPr lang="en-AU" sz="600">
                          <a:effectLst/>
                        </a:rPr>
                        <a:t> </a:t>
                      </a:r>
                      <a:endParaRPr lang="en-GB" sz="700">
                        <a:solidFill>
                          <a:srgbClr val="000000"/>
                        </a:solidFill>
                        <a:effectLst/>
                        <a:latin typeface="Arial" charset="0"/>
                        <a:ea typeface="Arial" charset="0"/>
                      </a:endParaRPr>
                    </a:p>
                  </a:txBody>
                  <a:tcPr marL="41401" marR="44916" marT="4296" marB="0" anchor="ctr"/>
                </a:tc>
                <a:extLst>
                  <a:ext uri="{0D108BD9-81ED-4DB2-BD59-A6C34878D82A}">
                    <a16:rowId xmlns:a16="http://schemas.microsoft.com/office/drawing/2014/main" xmlns="" val="10007"/>
                  </a:ext>
                </a:extLst>
              </a:tr>
              <a:tr h="747026">
                <a:tc>
                  <a:txBody>
                    <a:bodyPr/>
                    <a:lstStyle/>
                    <a:p>
                      <a:pPr marL="7620" indent="-6350" algn="ctr">
                        <a:lnSpc>
                          <a:spcPct val="107000"/>
                        </a:lnSpc>
                        <a:spcAft>
                          <a:spcPts val="0"/>
                        </a:spcAft>
                      </a:pPr>
                      <a:r>
                        <a:rPr lang="en-AU" sz="1100" dirty="0">
                          <a:effectLst/>
                        </a:rPr>
                        <a:t>22</a:t>
                      </a:r>
                      <a:r>
                        <a:rPr lang="en-AU" sz="1100" baseline="30000" dirty="0">
                          <a:effectLst/>
                        </a:rPr>
                        <a:t>nd</a:t>
                      </a:r>
                      <a:r>
                        <a:rPr lang="en-AU" sz="1100" dirty="0">
                          <a:effectLst/>
                        </a:rPr>
                        <a:t> Feb </a:t>
                      </a:r>
                      <a:endParaRPr lang="en-GB" sz="1200" dirty="0">
                        <a:solidFill>
                          <a:srgbClr val="000000"/>
                        </a:solidFill>
                        <a:effectLst/>
                        <a:latin typeface="Arial" charset="0"/>
                        <a:ea typeface="Arial" charset="0"/>
                      </a:endParaRPr>
                    </a:p>
                  </a:txBody>
                  <a:tcPr marL="41401" marR="44916" marT="4296" marB="0" anchor="ctr"/>
                </a:tc>
                <a:tc>
                  <a:txBody>
                    <a:bodyPr/>
                    <a:lstStyle/>
                    <a:p>
                      <a:pPr marL="3175" indent="-6350" algn="l">
                        <a:lnSpc>
                          <a:spcPct val="107000"/>
                        </a:lnSpc>
                        <a:spcAft>
                          <a:spcPts val="530"/>
                        </a:spcAft>
                      </a:pPr>
                      <a:r>
                        <a:rPr lang="en-AU" sz="600">
                          <a:effectLst/>
                        </a:rPr>
                        <a:t> </a:t>
                      </a:r>
                      <a:endParaRPr lang="en-GB" sz="700">
                        <a:effectLst/>
                      </a:endParaRPr>
                    </a:p>
                    <a:p>
                      <a:pPr marL="3175" indent="-6350" algn="l">
                        <a:lnSpc>
                          <a:spcPct val="107000"/>
                        </a:lnSpc>
                        <a:spcAft>
                          <a:spcPts val="530"/>
                        </a:spcAft>
                      </a:pPr>
                      <a:r>
                        <a:rPr lang="en-AU" sz="600">
                          <a:effectLst/>
                        </a:rPr>
                        <a:t> </a:t>
                      </a:r>
                      <a:endParaRPr lang="en-GB" sz="700">
                        <a:effectLst/>
                      </a:endParaRPr>
                    </a:p>
                    <a:p>
                      <a:pPr marL="3175" indent="-6350" algn="l">
                        <a:lnSpc>
                          <a:spcPct val="107000"/>
                        </a:lnSpc>
                        <a:spcAft>
                          <a:spcPts val="530"/>
                        </a:spcAft>
                      </a:pPr>
                      <a:r>
                        <a:rPr lang="en-AU" sz="600">
                          <a:effectLst/>
                        </a:rPr>
                        <a:t> </a:t>
                      </a:r>
                      <a:endParaRPr lang="en-GB" sz="700">
                        <a:effectLst/>
                      </a:endParaRPr>
                    </a:p>
                    <a:p>
                      <a:pPr marL="3175" indent="-6350" algn="l">
                        <a:lnSpc>
                          <a:spcPct val="107000"/>
                        </a:lnSpc>
                        <a:spcAft>
                          <a:spcPts val="0"/>
                        </a:spcAft>
                      </a:pPr>
                      <a:r>
                        <a:rPr lang="en-AU" sz="600">
                          <a:effectLst/>
                        </a:rPr>
                        <a:t> </a:t>
                      </a:r>
                      <a:endParaRPr lang="en-GB" sz="700">
                        <a:solidFill>
                          <a:srgbClr val="000000"/>
                        </a:solidFill>
                        <a:effectLst/>
                        <a:latin typeface="Arial" charset="0"/>
                        <a:ea typeface="Arial" charset="0"/>
                      </a:endParaRPr>
                    </a:p>
                  </a:txBody>
                  <a:tcPr marL="41401" marR="44916" marT="4296" marB="0" anchor="ctr"/>
                </a:tc>
                <a:tc>
                  <a:txBody>
                    <a:bodyPr/>
                    <a:lstStyle/>
                    <a:p>
                      <a:pPr marL="43815" indent="-6350" algn="ctr">
                        <a:lnSpc>
                          <a:spcPct val="107000"/>
                        </a:lnSpc>
                        <a:spcAft>
                          <a:spcPts val="0"/>
                        </a:spcAft>
                      </a:pPr>
                      <a:r>
                        <a:rPr lang="en-AU" sz="600">
                          <a:effectLst/>
                        </a:rPr>
                        <a:t> </a:t>
                      </a:r>
                      <a:endParaRPr lang="en-GB" sz="700">
                        <a:solidFill>
                          <a:srgbClr val="000000"/>
                        </a:solidFill>
                        <a:effectLst/>
                        <a:latin typeface="Arial" charset="0"/>
                        <a:ea typeface="Arial" charset="0"/>
                      </a:endParaRPr>
                    </a:p>
                  </a:txBody>
                  <a:tcPr marL="41401" marR="44916" marT="4296" marB="0" anchor="ctr"/>
                </a:tc>
                <a:tc>
                  <a:txBody>
                    <a:bodyPr/>
                    <a:lstStyle/>
                    <a:p>
                      <a:pPr marL="134620" indent="-6350" algn="l">
                        <a:lnSpc>
                          <a:spcPct val="107000"/>
                        </a:lnSpc>
                        <a:spcAft>
                          <a:spcPts val="0"/>
                        </a:spcAft>
                      </a:pPr>
                      <a:r>
                        <a:rPr lang="en-AU" sz="600">
                          <a:effectLst/>
                        </a:rPr>
                        <a:t> </a:t>
                      </a:r>
                      <a:endParaRPr lang="en-GB" sz="700">
                        <a:solidFill>
                          <a:srgbClr val="000000"/>
                        </a:solidFill>
                        <a:effectLst/>
                        <a:latin typeface="Arial" charset="0"/>
                        <a:ea typeface="Arial" charset="0"/>
                      </a:endParaRPr>
                    </a:p>
                  </a:txBody>
                  <a:tcPr marL="41401" marR="44916" marT="4296" marB="0" anchor="ctr"/>
                </a:tc>
                <a:extLst>
                  <a:ext uri="{0D108BD9-81ED-4DB2-BD59-A6C34878D82A}">
                    <a16:rowId xmlns:a16="http://schemas.microsoft.com/office/drawing/2014/main" xmlns="" val="10008"/>
                  </a:ext>
                </a:extLst>
              </a:tr>
              <a:tr h="744586">
                <a:tc>
                  <a:txBody>
                    <a:bodyPr/>
                    <a:lstStyle/>
                    <a:p>
                      <a:pPr marL="7620" indent="-6350" algn="ctr">
                        <a:lnSpc>
                          <a:spcPct val="107000"/>
                        </a:lnSpc>
                        <a:spcAft>
                          <a:spcPts val="0"/>
                        </a:spcAft>
                      </a:pPr>
                      <a:r>
                        <a:rPr lang="en-AU" sz="1100" dirty="0">
                          <a:effectLst/>
                        </a:rPr>
                        <a:t>23</a:t>
                      </a:r>
                      <a:r>
                        <a:rPr lang="en-AU" sz="1100" baseline="30000" dirty="0">
                          <a:effectLst/>
                        </a:rPr>
                        <a:t>rd</a:t>
                      </a:r>
                      <a:r>
                        <a:rPr lang="en-AU" sz="1100" dirty="0">
                          <a:effectLst/>
                        </a:rPr>
                        <a:t> Feb </a:t>
                      </a:r>
                      <a:endParaRPr lang="en-GB" sz="1200" dirty="0">
                        <a:solidFill>
                          <a:srgbClr val="000000"/>
                        </a:solidFill>
                        <a:effectLst/>
                        <a:latin typeface="Arial" charset="0"/>
                        <a:ea typeface="Arial" charset="0"/>
                      </a:endParaRPr>
                    </a:p>
                  </a:txBody>
                  <a:tcPr marL="41401" marR="44916" marT="4296" marB="0" anchor="ctr"/>
                </a:tc>
                <a:tc>
                  <a:txBody>
                    <a:bodyPr/>
                    <a:lstStyle/>
                    <a:p>
                      <a:pPr marL="3175" indent="-6350" algn="l">
                        <a:lnSpc>
                          <a:spcPct val="107000"/>
                        </a:lnSpc>
                        <a:spcAft>
                          <a:spcPts val="530"/>
                        </a:spcAft>
                      </a:pPr>
                      <a:r>
                        <a:rPr lang="en-AU" sz="600">
                          <a:effectLst/>
                        </a:rPr>
                        <a:t> </a:t>
                      </a:r>
                      <a:endParaRPr lang="en-GB" sz="700">
                        <a:effectLst/>
                      </a:endParaRPr>
                    </a:p>
                    <a:p>
                      <a:pPr marL="3175" indent="-6350" algn="l">
                        <a:lnSpc>
                          <a:spcPct val="107000"/>
                        </a:lnSpc>
                        <a:spcAft>
                          <a:spcPts val="530"/>
                        </a:spcAft>
                      </a:pPr>
                      <a:r>
                        <a:rPr lang="en-AU" sz="600">
                          <a:effectLst/>
                        </a:rPr>
                        <a:t> </a:t>
                      </a:r>
                      <a:endParaRPr lang="en-GB" sz="700">
                        <a:effectLst/>
                      </a:endParaRPr>
                    </a:p>
                    <a:p>
                      <a:pPr marL="3175" indent="-6350" algn="l">
                        <a:lnSpc>
                          <a:spcPct val="107000"/>
                        </a:lnSpc>
                        <a:spcAft>
                          <a:spcPts val="505"/>
                        </a:spcAft>
                      </a:pPr>
                      <a:r>
                        <a:rPr lang="en-AU" sz="600">
                          <a:effectLst/>
                        </a:rPr>
                        <a:t> </a:t>
                      </a:r>
                      <a:endParaRPr lang="en-GB" sz="700">
                        <a:effectLst/>
                      </a:endParaRPr>
                    </a:p>
                    <a:p>
                      <a:pPr marL="3175" indent="-6350" algn="l">
                        <a:lnSpc>
                          <a:spcPct val="107000"/>
                        </a:lnSpc>
                        <a:spcAft>
                          <a:spcPts val="0"/>
                        </a:spcAft>
                      </a:pPr>
                      <a:r>
                        <a:rPr lang="en-AU" sz="600">
                          <a:effectLst/>
                        </a:rPr>
                        <a:t> </a:t>
                      </a:r>
                      <a:endParaRPr lang="en-GB" sz="700">
                        <a:solidFill>
                          <a:srgbClr val="000000"/>
                        </a:solidFill>
                        <a:effectLst/>
                        <a:latin typeface="Arial" charset="0"/>
                        <a:ea typeface="Arial" charset="0"/>
                      </a:endParaRPr>
                    </a:p>
                  </a:txBody>
                  <a:tcPr marL="41401" marR="44916" marT="4296" marB="0" anchor="ctr"/>
                </a:tc>
                <a:tc>
                  <a:txBody>
                    <a:bodyPr/>
                    <a:lstStyle/>
                    <a:p>
                      <a:pPr marL="43815" indent="-6350" algn="ctr">
                        <a:lnSpc>
                          <a:spcPct val="107000"/>
                        </a:lnSpc>
                        <a:spcAft>
                          <a:spcPts val="0"/>
                        </a:spcAft>
                      </a:pPr>
                      <a:r>
                        <a:rPr lang="en-AU" sz="600">
                          <a:effectLst/>
                        </a:rPr>
                        <a:t> </a:t>
                      </a:r>
                      <a:endParaRPr lang="en-GB" sz="700">
                        <a:solidFill>
                          <a:srgbClr val="000000"/>
                        </a:solidFill>
                        <a:effectLst/>
                        <a:latin typeface="Arial" charset="0"/>
                        <a:ea typeface="Arial" charset="0"/>
                      </a:endParaRPr>
                    </a:p>
                  </a:txBody>
                  <a:tcPr marL="41401" marR="44916" marT="4296" marB="0" anchor="ctr"/>
                </a:tc>
                <a:tc>
                  <a:txBody>
                    <a:bodyPr/>
                    <a:lstStyle/>
                    <a:p>
                      <a:pPr marL="134620" indent="-6350" algn="l">
                        <a:lnSpc>
                          <a:spcPct val="107000"/>
                        </a:lnSpc>
                        <a:spcAft>
                          <a:spcPts val="0"/>
                        </a:spcAft>
                      </a:pPr>
                      <a:r>
                        <a:rPr lang="en-AU" sz="600">
                          <a:effectLst/>
                        </a:rPr>
                        <a:t> </a:t>
                      </a:r>
                      <a:endParaRPr lang="en-GB" sz="700">
                        <a:solidFill>
                          <a:srgbClr val="000000"/>
                        </a:solidFill>
                        <a:effectLst/>
                        <a:latin typeface="Arial" charset="0"/>
                        <a:ea typeface="Arial" charset="0"/>
                      </a:endParaRPr>
                    </a:p>
                  </a:txBody>
                  <a:tcPr marL="41401" marR="44916" marT="4296" marB="0" anchor="ctr"/>
                </a:tc>
                <a:extLst>
                  <a:ext uri="{0D108BD9-81ED-4DB2-BD59-A6C34878D82A}">
                    <a16:rowId xmlns:a16="http://schemas.microsoft.com/office/drawing/2014/main" xmlns="" val="10009"/>
                  </a:ext>
                </a:extLst>
              </a:tr>
              <a:tr h="576247">
                <a:tc>
                  <a:txBody>
                    <a:bodyPr/>
                    <a:lstStyle/>
                    <a:p>
                      <a:pPr marL="7620" indent="-6350" algn="ctr">
                        <a:lnSpc>
                          <a:spcPct val="107000"/>
                        </a:lnSpc>
                        <a:spcAft>
                          <a:spcPts val="0"/>
                        </a:spcAft>
                      </a:pPr>
                      <a:r>
                        <a:rPr lang="en-AU" sz="1100" dirty="0">
                          <a:effectLst/>
                        </a:rPr>
                        <a:t>28</a:t>
                      </a:r>
                      <a:r>
                        <a:rPr lang="en-AU" sz="1100" baseline="30000" dirty="0">
                          <a:effectLst/>
                        </a:rPr>
                        <a:t>th</a:t>
                      </a:r>
                      <a:r>
                        <a:rPr lang="en-AU" sz="1100" dirty="0">
                          <a:effectLst/>
                        </a:rPr>
                        <a:t> Feb </a:t>
                      </a:r>
                      <a:endParaRPr lang="en-GB" sz="1200" dirty="0">
                        <a:solidFill>
                          <a:srgbClr val="000000"/>
                        </a:solidFill>
                        <a:effectLst/>
                        <a:latin typeface="Arial" charset="0"/>
                        <a:ea typeface="Arial" charset="0"/>
                      </a:endParaRPr>
                    </a:p>
                  </a:txBody>
                  <a:tcPr marL="41401" marR="44916" marT="4296" marB="0" anchor="ctr"/>
                </a:tc>
                <a:tc>
                  <a:txBody>
                    <a:bodyPr/>
                    <a:lstStyle/>
                    <a:p>
                      <a:pPr marL="3175" indent="-6350" algn="l">
                        <a:lnSpc>
                          <a:spcPct val="107000"/>
                        </a:lnSpc>
                        <a:spcAft>
                          <a:spcPts val="530"/>
                        </a:spcAft>
                      </a:pPr>
                      <a:r>
                        <a:rPr lang="en-AU" sz="600">
                          <a:effectLst/>
                        </a:rPr>
                        <a:t> </a:t>
                      </a:r>
                      <a:endParaRPr lang="en-GB" sz="700">
                        <a:effectLst/>
                      </a:endParaRPr>
                    </a:p>
                    <a:p>
                      <a:pPr marL="3175" indent="-6350" algn="l">
                        <a:lnSpc>
                          <a:spcPct val="107000"/>
                        </a:lnSpc>
                        <a:spcAft>
                          <a:spcPts val="530"/>
                        </a:spcAft>
                      </a:pPr>
                      <a:r>
                        <a:rPr lang="en-AU" sz="600">
                          <a:effectLst/>
                        </a:rPr>
                        <a:t> </a:t>
                      </a:r>
                      <a:endParaRPr lang="en-GB" sz="700">
                        <a:effectLst/>
                      </a:endParaRPr>
                    </a:p>
                    <a:p>
                      <a:pPr marL="3175" indent="-6350" algn="l">
                        <a:lnSpc>
                          <a:spcPct val="107000"/>
                        </a:lnSpc>
                        <a:spcAft>
                          <a:spcPts val="0"/>
                        </a:spcAft>
                      </a:pPr>
                      <a:r>
                        <a:rPr lang="en-AU" sz="600">
                          <a:effectLst/>
                        </a:rPr>
                        <a:t> </a:t>
                      </a:r>
                      <a:endParaRPr lang="en-GB" sz="700">
                        <a:solidFill>
                          <a:srgbClr val="000000"/>
                        </a:solidFill>
                        <a:effectLst/>
                        <a:latin typeface="Arial" charset="0"/>
                        <a:ea typeface="Arial" charset="0"/>
                      </a:endParaRPr>
                    </a:p>
                  </a:txBody>
                  <a:tcPr marL="41401" marR="44916" marT="4296" marB="0" anchor="ctr"/>
                </a:tc>
                <a:tc>
                  <a:txBody>
                    <a:bodyPr/>
                    <a:lstStyle/>
                    <a:p>
                      <a:pPr marL="43815" indent="-6350" algn="ctr">
                        <a:lnSpc>
                          <a:spcPct val="107000"/>
                        </a:lnSpc>
                        <a:spcAft>
                          <a:spcPts val="0"/>
                        </a:spcAft>
                      </a:pPr>
                      <a:r>
                        <a:rPr lang="en-AU" sz="600">
                          <a:effectLst/>
                        </a:rPr>
                        <a:t> </a:t>
                      </a:r>
                      <a:endParaRPr lang="en-GB" sz="700">
                        <a:solidFill>
                          <a:srgbClr val="000000"/>
                        </a:solidFill>
                        <a:effectLst/>
                        <a:latin typeface="Arial" charset="0"/>
                        <a:ea typeface="Arial" charset="0"/>
                      </a:endParaRPr>
                    </a:p>
                  </a:txBody>
                  <a:tcPr marL="41401" marR="44916" marT="4296" marB="0" anchor="ctr"/>
                </a:tc>
                <a:tc>
                  <a:txBody>
                    <a:bodyPr/>
                    <a:lstStyle/>
                    <a:p>
                      <a:pPr marL="134620" indent="-6350" algn="l">
                        <a:lnSpc>
                          <a:spcPct val="107000"/>
                        </a:lnSpc>
                        <a:spcAft>
                          <a:spcPts val="0"/>
                        </a:spcAft>
                      </a:pPr>
                      <a:r>
                        <a:rPr lang="en-AU" sz="600" dirty="0">
                          <a:effectLst/>
                        </a:rPr>
                        <a:t> </a:t>
                      </a:r>
                      <a:endParaRPr lang="en-GB" sz="700" dirty="0">
                        <a:solidFill>
                          <a:srgbClr val="000000"/>
                        </a:solidFill>
                        <a:effectLst/>
                        <a:latin typeface="Arial" charset="0"/>
                        <a:ea typeface="Arial" charset="0"/>
                      </a:endParaRPr>
                    </a:p>
                  </a:txBody>
                  <a:tcPr marL="41401" marR="44916" marT="4296" marB="0" anchor="ctr"/>
                </a:tc>
                <a:extLst>
                  <a:ext uri="{0D108BD9-81ED-4DB2-BD59-A6C34878D82A}">
                    <a16:rowId xmlns:a16="http://schemas.microsoft.com/office/drawing/2014/main" xmlns="" val="10010"/>
                  </a:ext>
                </a:extLst>
              </a:tr>
            </a:tbl>
          </a:graphicData>
        </a:graphic>
      </p:graphicFrame>
      <p:sp>
        <p:nvSpPr>
          <p:cNvPr id="4" name="Date Placeholder 3"/>
          <p:cNvSpPr>
            <a:spLocks noGrp="1"/>
          </p:cNvSpPr>
          <p:nvPr>
            <p:ph type="dt" sz="half" idx="10"/>
          </p:nvPr>
        </p:nvSpPr>
        <p:spPr>
          <a:xfrm>
            <a:off x="9732656" y="5883275"/>
            <a:ext cx="1143000" cy="365125"/>
          </a:xfrm>
        </p:spPr>
        <p:txBody>
          <a:bodyPr/>
          <a:lstStyle/>
          <a:p>
            <a:fld id="{ADD1C08E-86F2-4B40-AA0A-404F42F7C84E}" type="datetime1">
              <a:rPr lang="en-AU" smtClean="0"/>
              <a:t>13/03/2018</a:t>
            </a:fld>
            <a:endParaRPr lang="en-AU"/>
          </a:p>
        </p:txBody>
      </p:sp>
      <p:sp>
        <p:nvSpPr>
          <p:cNvPr id="5" name="Footer Placeholder 4"/>
          <p:cNvSpPr>
            <a:spLocks noGrp="1"/>
          </p:cNvSpPr>
          <p:nvPr>
            <p:ph type="ftr" sz="quarter" idx="11"/>
          </p:nvPr>
        </p:nvSpPr>
        <p:spPr>
          <a:xfrm>
            <a:off x="1022612" y="6049693"/>
            <a:ext cx="7084177" cy="365125"/>
          </a:xfrm>
        </p:spPr>
        <p:txBody>
          <a:bodyPr/>
          <a:lstStyle/>
          <a:p>
            <a:endParaRPr lang="en-AU"/>
          </a:p>
        </p:txBody>
      </p:sp>
      <p:sp>
        <p:nvSpPr>
          <p:cNvPr id="6" name="Slide Number Placeholder 5"/>
          <p:cNvSpPr>
            <a:spLocks noGrp="1"/>
          </p:cNvSpPr>
          <p:nvPr>
            <p:ph type="sldNum" sz="quarter" idx="12"/>
          </p:nvPr>
        </p:nvSpPr>
        <p:spPr/>
        <p:txBody>
          <a:bodyPr/>
          <a:lstStyle/>
          <a:p>
            <a:fld id="{45F41791-387E-467B-9DB5-B22C52E5F4D9}" type="slidenum">
              <a:rPr lang="en-AU" smtClean="0"/>
              <a:t>36</a:t>
            </a:fld>
            <a:endParaRPr lang="en-AU"/>
          </a:p>
        </p:txBody>
      </p:sp>
    </p:spTree>
    <p:extLst>
      <p:ext uri="{BB962C8B-B14F-4D97-AF65-F5344CB8AC3E}">
        <p14:creationId xmlns:p14="http://schemas.microsoft.com/office/powerpoint/2010/main" val="12141190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13" y="202175"/>
            <a:ext cx="10018713" cy="653231"/>
          </a:xfrm>
        </p:spPr>
        <p:txBody>
          <a:bodyPr>
            <a:normAutofit/>
          </a:bodyPr>
          <a:lstStyle/>
          <a:p>
            <a:r>
              <a:rPr lang="en-US" sz="2800" dirty="0"/>
              <a:t>Solution</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27476409"/>
              </p:ext>
            </p:extLst>
          </p:nvPr>
        </p:nvGraphicFramePr>
        <p:xfrm>
          <a:off x="1504335" y="0"/>
          <a:ext cx="10687665" cy="7757160"/>
        </p:xfrm>
        <a:graphic>
          <a:graphicData uri="http://schemas.openxmlformats.org/drawingml/2006/table">
            <a:tbl>
              <a:tblPr/>
              <a:tblGrid>
                <a:gridCol w="1050798">
                  <a:extLst>
                    <a:ext uri="{9D8B030D-6E8A-4147-A177-3AD203B41FA5}">
                      <a16:colId xmlns:a16="http://schemas.microsoft.com/office/drawing/2014/main" xmlns="" val="20000"/>
                    </a:ext>
                  </a:extLst>
                </a:gridCol>
                <a:gridCol w="3187549">
                  <a:extLst>
                    <a:ext uri="{9D8B030D-6E8A-4147-A177-3AD203B41FA5}">
                      <a16:colId xmlns:a16="http://schemas.microsoft.com/office/drawing/2014/main" xmlns="" val="20001"/>
                    </a:ext>
                  </a:extLst>
                </a:gridCol>
                <a:gridCol w="2796918">
                  <a:extLst>
                    <a:ext uri="{9D8B030D-6E8A-4147-A177-3AD203B41FA5}">
                      <a16:colId xmlns:a16="http://schemas.microsoft.com/office/drawing/2014/main" xmlns="" val="20002"/>
                    </a:ext>
                  </a:extLst>
                </a:gridCol>
                <a:gridCol w="3652400">
                  <a:extLst>
                    <a:ext uri="{9D8B030D-6E8A-4147-A177-3AD203B41FA5}">
                      <a16:colId xmlns:a16="http://schemas.microsoft.com/office/drawing/2014/main" xmlns="" val="20003"/>
                    </a:ext>
                  </a:extLst>
                </a:gridCol>
              </a:tblGrid>
              <a:tr h="239377">
                <a:tc>
                  <a:txBody>
                    <a:bodyPr/>
                    <a:lstStyle/>
                    <a:p>
                      <a:r>
                        <a:rPr lang="en-US" sz="1100" b="1" dirty="0">
                          <a:effectLst/>
                          <a:latin typeface="Arial" charset="0"/>
                        </a:rPr>
                        <a:t>Date </a:t>
                      </a:r>
                      <a:endParaRPr lang="en-US" dirty="0">
                        <a:effectLst/>
                      </a:endParaRPr>
                    </a:p>
                  </a:txBody>
                  <a:tcPr anchor="ctr">
                    <a:lnL w="5753" cap="flat" cmpd="sng" algn="ctr">
                      <a:solidFill>
                        <a:srgbClr val="000000"/>
                      </a:solidFill>
                      <a:prstDash val="solid"/>
                      <a:round/>
                      <a:headEnd type="none" w="med" len="med"/>
                      <a:tailEnd type="none" w="med" len="med"/>
                    </a:lnL>
                    <a:lnR w="5753" cap="flat" cmpd="sng" algn="ctr">
                      <a:solidFill>
                        <a:srgbClr val="000000"/>
                      </a:solidFill>
                      <a:prstDash val="solid"/>
                      <a:round/>
                      <a:headEnd type="none" w="med" len="med"/>
                      <a:tailEnd type="none" w="med" len="med"/>
                    </a:lnR>
                    <a:lnT w="5753" cap="flat" cmpd="sng" algn="ctr">
                      <a:solidFill>
                        <a:srgbClr val="000000"/>
                      </a:solidFill>
                      <a:prstDash val="solid"/>
                      <a:round/>
                      <a:headEnd type="none" w="med" len="med"/>
                      <a:tailEnd type="none" w="med" len="med"/>
                    </a:lnT>
                    <a:lnB w="5753" cap="flat" cmpd="sng" algn="ctr">
                      <a:solidFill>
                        <a:srgbClr val="000000"/>
                      </a:solidFill>
                      <a:prstDash val="solid"/>
                      <a:round/>
                      <a:headEnd type="none" w="med" len="med"/>
                      <a:tailEnd type="none" w="med" len="med"/>
                    </a:lnB>
                  </a:tcPr>
                </a:tc>
                <a:tc>
                  <a:txBody>
                    <a:bodyPr/>
                    <a:lstStyle/>
                    <a:p>
                      <a:r>
                        <a:rPr lang="en-US" sz="1100" b="1" dirty="0">
                          <a:effectLst/>
                          <a:latin typeface="Arial" charset="0"/>
                        </a:rPr>
                        <a:t>Assets = </a:t>
                      </a:r>
                      <a:endParaRPr lang="en-US" dirty="0">
                        <a:effectLst/>
                      </a:endParaRPr>
                    </a:p>
                  </a:txBody>
                  <a:tcPr anchor="ctr">
                    <a:lnL w="5753" cap="flat" cmpd="sng" algn="ctr">
                      <a:solidFill>
                        <a:srgbClr val="000000"/>
                      </a:solidFill>
                      <a:prstDash val="solid"/>
                      <a:round/>
                      <a:headEnd type="none" w="med" len="med"/>
                      <a:tailEnd type="none" w="med" len="med"/>
                    </a:lnL>
                    <a:lnR w="5753" cap="flat" cmpd="sng" algn="ctr">
                      <a:solidFill>
                        <a:srgbClr val="000000"/>
                      </a:solidFill>
                      <a:prstDash val="solid"/>
                      <a:round/>
                      <a:headEnd type="none" w="med" len="med"/>
                      <a:tailEnd type="none" w="med" len="med"/>
                    </a:lnR>
                    <a:lnT w="5753" cap="flat" cmpd="sng" algn="ctr">
                      <a:solidFill>
                        <a:srgbClr val="000000"/>
                      </a:solidFill>
                      <a:prstDash val="solid"/>
                      <a:round/>
                      <a:headEnd type="none" w="med" len="med"/>
                      <a:tailEnd type="none" w="med" len="med"/>
                    </a:lnT>
                    <a:lnB w="5753" cap="flat" cmpd="sng" algn="ctr">
                      <a:solidFill>
                        <a:srgbClr val="000000"/>
                      </a:solidFill>
                      <a:prstDash val="solid"/>
                      <a:round/>
                      <a:headEnd type="none" w="med" len="med"/>
                      <a:tailEnd type="none" w="med" len="med"/>
                    </a:lnB>
                  </a:tcPr>
                </a:tc>
                <a:tc>
                  <a:txBody>
                    <a:bodyPr/>
                    <a:lstStyle/>
                    <a:p>
                      <a:r>
                        <a:rPr lang="en-US" sz="1100" b="1" dirty="0">
                          <a:effectLst/>
                          <a:latin typeface="Arial" charset="0"/>
                        </a:rPr>
                        <a:t>Liabilities + </a:t>
                      </a:r>
                      <a:endParaRPr lang="en-US" dirty="0">
                        <a:effectLst/>
                      </a:endParaRPr>
                    </a:p>
                  </a:txBody>
                  <a:tcPr anchor="ctr">
                    <a:lnL w="5753" cap="flat" cmpd="sng" algn="ctr">
                      <a:solidFill>
                        <a:srgbClr val="000000"/>
                      </a:solidFill>
                      <a:prstDash val="solid"/>
                      <a:round/>
                      <a:headEnd type="none" w="med" len="med"/>
                      <a:tailEnd type="none" w="med" len="med"/>
                    </a:lnL>
                    <a:lnR w="5753" cap="flat" cmpd="sng" algn="ctr">
                      <a:solidFill>
                        <a:srgbClr val="000000"/>
                      </a:solidFill>
                      <a:prstDash val="solid"/>
                      <a:round/>
                      <a:headEnd type="none" w="med" len="med"/>
                      <a:tailEnd type="none" w="med" len="med"/>
                    </a:lnR>
                    <a:lnT w="5753" cap="flat" cmpd="sng" algn="ctr">
                      <a:solidFill>
                        <a:srgbClr val="000000"/>
                      </a:solidFill>
                      <a:prstDash val="solid"/>
                      <a:round/>
                      <a:headEnd type="none" w="med" len="med"/>
                      <a:tailEnd type="none" w="med" len="med"/>
                    </a:lnT>
                    <a:lnB w="5753" cap="flat" cmpd="sng" algn="ctr">
                      <a:solidFill>
                        <a:srgbClr val="000000"/>
                      </a:solidFill>
                      <a:prstDash val="solid"/>
                      <a:round/>
                      <a:headEnd type="none" w="med" len="med"/>
                      <a:tailEnd type="none" w="med" len="med"/>
                    </a:lnB>
                  </a:tcPr>
                </a:tc>
                <a:tc>
                  <a:txBody>
                    <a:bodyPr/>
                    <a:lstStyle/>
                    <a:p>
                      <a:r>
                        <a:rPr lang="en-US" sz="1100" b="1" dirty="0">
                          <a:effectLst/>
                          <a:latin typeface="Arial" charset="0"/>
                        </a:rPr>
                        <a:t>Equity </a:t>
                      </a:r>
                      <a:endParaRPr lang="en-US" dirty="0">
                        <a:effectLst/>
                      </a:endParaRPr>
                    </a:p>
                  </a:txBody>
                  <a:tcPr anchor="ctr">
                    <a:lnL w="5753" cap="flat" cmpd="sng" algn="ctr">
                      <a:solidFill>
                        <a:srgbClr val="000000"/>
                      </a:solidFill>
                      <a:prstDash val="solid"/>
                      <a:round/>
                      <a:headEnd type="none" w="med" len="med"/>
                      <a:tailEnd type="none" w="med" len="med"/>
                    </a:lnL>
                    <a:lnR w="5753" cap="flat" cmpd="sng" algn="ctr">
                      <a:solidFill>
                        <a:srgbClr val="000000"/>
                      </a:solidFill>
                      <a:prstDash val="solid"/>
                      <a:round/>
                      <a:headEnd type="none" w="med" len="med"/>
                      <a:tailEnd type="none" w="med" len="med"/>
                    </a:lnR>
                    <a:lnT w="5753" cap="flat" cmpd="sng" algn="ctr">
                      <a:solidFill>
                        <a:srgbClr val="000000"/>
                      </a:solidFill>
                      <a:prstDash val="solid"/>
                      <a:round/>
                      <a:headEnd type="none" w="med" len="med"/>
                      <a:tailEnd type="none" w="med" len="med"/>
                    </a:lnT>
                    <a:lnB w="5753"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0"/>
                  </a:ext>
                </a:extLst>
              </a:tr>
              <a:tr h="548316">
                <a:tc>
                  <a:txBody>
                    <a:bodyPr/>
                    <a:lstStyle/>
                    <a:p>
                      <a:r>
                        <a:rPr lang="en-US" sz="1600" b="0" dirty="0">
                          <a:solidFill>
                            <a:srgbClr val="FF0000"/>
                          </a:solidFill>
                          <a:effectLst/>
                          <a:latin typeface="+mn-lt"/>
                        </a:rPr>
                        <a:t>2</a:t>
                      </a:r>
                      <a:r>
                        <a:rPr lang="en-US" sz="1100" b="0" dirty="0">
                          <a:solidFill>
                            <a:srgbClr val="FF0000"/>
                          </a:solidFill>
                          <a:effectLst/>
                          <a:latin typeface="+mn-lt"/>
                        </a:rPr>
                        <a:t>nd </a:t>
                      </a:r>
                      <a:r>
                        <a:rPr lang="en-US" sz="1600" b="0" dirty="0">
                          <a:solidFill>
                            <a:srgbClr val="FF0000"/>
                          </a:solidFill>
                          <a:effectLst/>
                          <a:latin typeface="+mn-lt"/>
                        </a:rPr>
                        <a:t>Feb </a:t>
                      </a:r>
                      <a:endParaRPr lang="en-US" sz="4000" b="0" dirty="0">
                        <a:effectLst/>
                        <a:latin typeface="+mn-lt"/>
                      </a:endParaRPr>
                    </a:p>
                  </a:txBody>
                  <a:tcPr anchor="ctr">
                    <a:lnL w="5753" cap="flat" cmpd="sng" algn="ctr">
                      <a:solidFill>
                        <a:srgbClr val="000000"/>
                      </a:solidFill>
                      <a:prstDash val="solid"/>
                      <a:round/>
                      <a:headEnd type="none" w="med" len="med"/>
                      <a:tailEnd type="none" w="med" len="med"/>
                    </a:lnL>
                    <a:lnR w="5753" cap="flat" cmpd="sng" algn="ctr">
                      <a:solidFill>
                        <a:srgbClr val="000000"/>
                      </a:solidFill>
                      <a:prstDash val="solid"/>
                      <a:round/>
                      <a:headEnd type="none" w="med" len="med"/>
                      <a:tailEnd type="none" w="med" len="med"/>
                    </a:lnR>
                    <a:lnT w="5753" cap="flat" cmpd="sng" algn="ctr">
                      <a:solidFill>
                        <a:srgbClr val="000000"/>
                      </a:solidFill>
                      <a:prstDash val="solid"/>
                      <a:round/>
                      <a:headEnd type="none" w="med" len="med"/>
                      <a:tailEnd type="none" w="med" len="med"/>
                    </a:lnT>
                    <a:lnB w="5753" cap="flat" cmpd="sng" algn="ctr">
                      <a:solidFill>
                        <a:srgbClr val="000000"/>
                      </a:solidFill>
                      <a:prstDash val="solid"/>
                      <a:round/>
                      <a:headEnd type="none" w="med" len="med"/>
                      <a:tailEnd type="none" w="med" len="med"/>
                    </a:lnB>
                  </a:tcPr>
                </a:tc>
                <a:tc>
                  <a:txBody>
                    <a:bodyPr/>
                    <a:lstStyle/>
                    <a:p>
                      <a:r>
                        <a:rPr lang="en-US" sz="1600" b="0" dirty="0">
                          <a:solidFill>
                            <a:srgbClr val="FF0000"/>
                          </a:solidFill>
                          <a:effectLst/>
                          <a:latin typeface="+mn-lt"/>
                        </a:rPr>
                        <a:t>Cash at bank </a:t>
                      </a:r>
                      <a:r>
                        <a:rPr lang="en-US" sz="1600" b="0" dirty="0" smtClean="0">
                          <a:solidFill>
                            <a:srgbClr val="FF0000"/>
                          </a:solidFill>
                          <a:effectLst/>
                          <a:latin typeface="+mn-lt"/>
                        </a:rPr>
                        <a:t>$25000 </a:t>
                      </a:r>
                      <a:endParaRPr lang="en-US" sz="4000" b="0" dirty="0">
                        <a:effectLst/>
                        <a:latin typeface="+mn-lt"/>
                      </a:endParaRPr>
                    </a:p>
                  </a:txBody>
                  <a:tcPr anchor="ctr">
                    <a:lnL w="5753" cap="flat" cmpd="sng" algn="ctr">
                      <a:solidFill>
                        <a:srgbClr val="000000"/>
                      </a:solidFill>
                      <a:prstDash val="solid"/>
                      <a:round/>
                      <a:headEnd type="none" w="med" len="med"/>
                      <a:tailEnd type="none" w="med" len="med"/>
                    </a:lnL>
                    <a:lnR w="5753" cap="flat" cmpd="sng" algn="ctr">
                      <a:solidFill>
                        <a:srgbClr val="000000"/>
                      </a:solidFill>
                      <a:prstDash val="solid"/>
                      <a:round/>
                      <a:headEnd type="none" w="med" len="med"/>
                      <a:tailEnd type="none" w="med" len="med"/>
                    </a:lnR>
                    <a:lnT w="5753" cap="flat" cmpd="sng" algn="ctr">
                      <a:solidFill>
                        <a:srgbClr val="000000"/>
                      </a:solidFill>
                      <a:prstDash val="solid"/>
                      <a:round/>
                      <a:headEnd type="none" w="med" len="med"/>
                      <a:tailEnd type="none" w="med" len="med"/>
                    </a:lnT>
                    <a:lnB w="5753" cap="flat" cmpd="sng" algn="ctr">
                      <a:solidFill>
                        <a:srgbClr val="000000"/>
                      </a:solidFill>
                      <a:prstDash val="solid"/>
                      <a:round/>
                      <a:headEnd type="none" w="med" len="med"/>
                      <a:tailEnd type="none" w="med" len="med"/>
                    </a:lnB>
                  </a:tcPr>
                </a:tc>
                <a:tc>
                  <a:txBody>
                    <a:bodyPr/>
                    <a:lstStyle/>
                    <a:p>
                      <a:endParaRPr lang="en-US" sz="4000" b="0" dirty="0">
                        <a:effectLst/>
                        <a:latin typeface="+mn-lt"/>
                      </a:endParaRPr>
                    </a:p>
                  </a:txBody>
                  <a:tcPr anchor="ctr">
                    <a:lnL w="5753" cap="flat" cmpd="sng" algn="ctr">
                      <a:solidFill>
                        <a:srgbClr val="000000"/>
                      </a:solidFill>
                      <a:prstDash val="solid"/>
                      <a:round/>
                      <a:headEnd type="none" w="med" len="med"/>
                      <a:tailEnd type="none" w="med" len="med"/>
                    </a:lnL>
                    <a:lnR w="5753" cap="flat" cmpd="sng" algn="ctr">
                      <a:solidFill>
                        <a:srgbClr val="000000"/>
                      </a:solidFill>
                      <a:prstDash val="solid"/>
                      <a:round/>
                      <a:headEnd type="none" w="med" len="med"/>
                      <a:tailEnd type="none" w="med" len="med"/>
                    </a:lnR>
                    <a:lnT w="5753" cap="flat" cmpd="sng" algn="ctr">
                      <a:solidFill>
                        <a:srgbClr val="000000"/>
                      </a:solidFill>
                      <a:prstDash val="solid"/>
                      <a:round/>
                      <a:headEnd type="none" w="med" len="med"/>
                      <a:tailEnd type="none" w="med" len="med"/>
                    </a:lnT>
                    <a:lnB w="5753" cap="flat" cmpd="sng" algn="ctr">
                      <a:solidFill>
                        <a:srgbClr val="000000"/>
                      </a:solidFill>
                      <a:prstDash val="solid"/>
                      <a:round/>
                      <a:headEnd type="none" w="med" len="med"/>
                      <a:tailEnd type="none" w="med" len="med"/>
                    </a:lnB>
                  </a:tcPr>
                </a:tc>
                <a:tc>
                  <a:txBody>
                    <a:bodyPr/>
                    <a:lstStyle/>
                    <a:p>
                      <a:r>
                        <a:rPr lang="en-US" sz="1600" b="0" dirty="0">
                          <a:solidFill>
                            <a:srgbClr val="FF0000"/>
                          </a:solidFill>
                          <a:effectLst/>
                          <a:latin typeface="+mn-lt"/>
                        </a:rPr>
                        <a:t>Adele, Capital </a:t>
                      </a:r>
                      <a:r>
                        <a:rPr lang="en-US" sz="1600" b="0" dirty="0" smtClean="0">
                          <a:solidFill>
                            <a:srgbClr val="FF0000"/>
                          </a:solidFill>
                          <a:effectLst/>
                          <a:latin typeface="+mn-lt"/>
                        </a:rPr>
                        <a:t> </a:t>
                      </a:r>
                      <a:r>
                        <a:rPr lang="en-US" sz="1600" b="0" dirty="0">
                          <a:solidFill>
                            <a:srgbClr val="FF0000"/>
                          </a:solidFill>
                          <a:effectLst/>
                          <a:latin typeface="+mn-lt"/>
                        </a:rPr>
                        <a:t>$25000 </a:t>
                      </a:r>
                      <a:endParaRPr lang="en-US" sz="4000" b="0" dirty="0">
                        <a:effectLst/>
                        <a:latin typeface="+mn-lt"/>
                      </a:endParaRPr>
                    </a:p>
                  </a:txBody>
                  <a:tcPr anchor="ctr">
                    <a:lnL w="5753" cap="flat" cmpd="sng" algn="ctr">
                      <a:solidFill>
                        <a:srgbClr val="000000"/>
                      </a:solidFill>
                      <a:prstDash val="solid"/>
                      <a:round/>
                      <a:headEnd type="none" w="med" len="med"/>
                      <a:tailEnd type="none" w="med" len="med"/>
                    </a:lnL>
                    <a:lnR w="5753" cap="flat" cmpd="sng" algn="ctr">
                      <a:solidFill>
                        <a:srgbClr val="000000"/>
                      </a:solidFill>
                      <a:prstDash val="solid"/>
                      <a:round/>
                      <a:headEnd type="none" w="med" len="med"/>
                      <a:tailEnd type="none" w="med" len="med"/>
                    </a:lnR>
                    <a:lnT w="5753" cap="flat" cmpd="sng" algn="ctr">
                      <a:solidFill>
                        <a:srgbClr val="000000"/>
                      </a:solidFill>
                      <a:prstDash val="solid"/>
                      <a:round/>
                      <a:headEnd type="none" w="med" len="med"/>
                      <a:tailEnd type="none" w="med" len="med"/>
                    </a:lnT>
                    <a:lnB w="5753"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1"/>
                  </a:ext>
                </a:extLst>
              </a:tr>
              <a:tr h="644944">
                <a:tc>
                  <a:txBody>
                    <a:bodyPr/>
                    <a:lstStyle/>
                    <a:p>
                      <a:r>
                        <a:rPr lang="en-US" sz="1600" b="0" dirty="0">
                          <a:solidFill>
                            <a:srgbClr val="FF0000"/>
                          </a:solidFill>
                          <a:effectLst/>
                          <a:latin typeface="+mn-lt"/>
                        </a:rPr>
                        <a:t>3</a:t>
                      </a:r>
                      <a:r>
                        <a:rPr lang="en-US" sz="1100" b="0" dirty="0">
                          <a:solidFill>
                            <a:srgbClr val="FF0000"/>
                          </a:solidFill>
                          <a:effectLst/>
                          <a:latin typeface="+mn-lt"/>
                        </a:rPr>
                        <a:t>rd </a:t>
                      </a:r>
                      <a:r>
                        <a:rPr lang="en-US" sz="1600" b="0" dirty="0">
                          <a:solidFill>
                            <a:srgbClr val="FF0000"/>
                          </a:solidFill>
                          <a:effectLst/>
                          <a:latin typeface="+mn-lt"/>
                        </a:rPr>
                        <a:t>Feb </a:t>
                      </a:r>
                      <a:endParaRPr lang="en-US" sz="4000" b="0" dirty="0">
                        <a:effectLst/>
                        <a:latin typeface="+mn-lt"/>
                      </a:endParaRPr>
                    </a:p>
                  </a:txBody>
                  <a:tcPr anchor="ctr">
                    <a:lnL w="5753" cap="flat" cmpd="sng" algn="ctr">
                      <a:solidFill>
                        <a:srgbClr val="000000"/>
                      </a:solidFill>
                      <a:prstDash val="solid"/>
                      <a:round/>
                      <a:headEnd type="none" w="med" len="med"/>
                      <a:tailEnd type="none" w="med" len="med"/>
                    </a:lnL>
                    <a:lnR w="5753" cap="flat" cmpd="sng" algn="ctr">
                      <a:solidFill>
                        <a:srgbClr val="000000"/>
                      </a:solidFill>
                      <a:prstDash val="solid"/>
                      <a:round/>
                      <a:headEnd type="none" w="med" len="med"/>
                      <a:tailEnd type="none" w="med" len="med"/>
                    </a:lnR>
                    <a:lnT w="5753" cap="flat" cmpd="sng" algn="ctr">
                      <a:solidFill>
                        <a:srgbClr val="000000"/>
                      </a:solidFill>
                      <a:prstDash val="solid"/>
                      <a:round/>
                      <a:headEnd type="none" w="med" len="med"/>
                      <a:tailEnd type="none" w="med" len="med"/>
                    </a:lnT>
                    <a:lnB w="5753" cap="flat" cmpd="sng" algn="ctr">
                      <a:solidFill>
                        <a:srgbClr val="000000"/>
                      </a:solidFill>
                      <a:prstDash val="solid"/>
                      <a:round/>
                      <a:headEnd type="none" w="med" len="med"/>
                      <a:tailEnd type="none" w="med" len="med"/>
                    </a:lnB>
                  </a:tcPr>
                </a:tc>
                <a:tc>
                  <a:txBody>
                    <a:bodyPr/>
                    <a:lstStyle/>
                    <a:p>
                      <a:r>
                        <a:rPr lang="en-US" sz="1600" b="0" dirty="0">
                          <a:solidFill>
                            <a:srgbClr val="FF0000"/>
                          </a:solidFill>
                          <a:effectLst/>
                          <a:latin typeface="+mn-lt"/>
                        </a:rPr>
                        <a:t>office equipment</a:t>
                      </a:r>
                      <a:r>
                        <a:rPr lang="en-US" sz="1600" b="0" baseline="0" dirty="0">
                          <a:solidFill>
                            <a:srgbClr val="FF0000"/>
                          </a:solidFill>
                          <a:effectLst/>
                          <a:latin typeface="+mn-lt"/>
                        </a:rPr>
                        <a:t> </a:t>
                      </a:r>
                      <a:r>
                        <a:rPr lang="en-US" sz="1600" b="0" dirty="0" smtClean="0">
                          <a:solidFill>
                            <a:srgbClr val="FF0000"/>
                          </a:solidFill>
                          <a:effectLst/>
                          <a:latin typeface="+mn-lt"/>
                        </a:rPr>
                        <a:t>$2500</a:t>
                      </a:r>
                      <a:r>
                        <a:rPr lang="en-US" sz="1600" b="0" dirty="0">
                          <a:solidFill>
                            <a:srgbClr val="FF0000"/>
                          </a:solidFill>
                          <a:effectLst/>
                          <a:latin typeface="+mn-lt"/>
                        </a:rPr>
                        <a:t/>
                      </a:r>
                      <a:br>
                        <a:rPr lang="en-US" sz="1600" b="0" dirty="0">
                          <a:solidFill>
                            <a:srgbClr val="FF0000"/>
                          </a:solidFill>
                          <a:effectLst/>
                          <a:latin typeface="+mn-lt"/>
                        </a:rPr>
                      </a:br>
                      <a:r>
                        <a:rPr lang="en-US" sz="1600" b="0" dirty="0">
                          <a:solidFill>
                            <a:srgbClr val="FF0000"/>
                          </a:solidFill>
                          <a:effectLst/>
                          <a:latin typeface="+mn-lt"/>
                        </a:rPr>
                        <a:t>cash at bank </a:t>
                      </a:r>
                      <a:r>
                        <a:rPr lang="en-US" sz="1600" b="0" dirty="0" smtClean="0">
                          <a:solidFill>
                            <a:srgbClr val="FF0000"/>
                          </a:solidFill>
                          <a:effectLst/>
                          <a:latin typeface="+mn-lt"/>
                        </a:rPr>
                        <a:t>$2500 </a:t>
                      </a:r>
                      <a:endParaRPr lang="en-US" sz="4000" b="0" dirty="0">
                        <a:effectLst/>
                        <a:latin typeface="+mn-lt"/>
                      </a:endParaRPr>
                    </a:p>
                  </a:txBody>
                  <a:tcPr anchor="ctr">
                    <a:lnL w="5753" cap="flat" cmpd="sng" algn="ctr">
                      <a:solidFill>
                        <a:srgbClr val="000000"/>
                      </a:solidFill>
                      <a:prstDash val="solid"/>
                      <a:round/>
                      <a:headEnd type="none" w="med" len="med"/>
                      <a:tailEnd type="none" w="med" len="med"/>
                    </a:lnL>
                    <a:lnR w="5753" cap="flat" cmpd="sng" algn="ctr">
                      <a:solidFill>
                        <a:srgbClr val="000000"/>
                      </a:solidFill>
                      <a:prstDash val="solid"/>
                      <a:round/>
                      <a:headEnd type="none" w="med" len="med"/>
                      <a:tailEnd type="none" w="med" len="med"/>
                    </a:lnR>
                    <a:lnT w="5753" cap="flat" cmpd="sng" algn="ctr">
                      <a:solidFill>
                        <a:srgbClr val="000000"/>
                      </a:solidFill>
                      <a:prstDash val="solid"/>
                      <a:round/>
                      <a:headEnd type="none" w="med" len="med"/>
                      <a:tailEnd type="none" w="med" len="med"/>
                    </a:lnT>
                    <a:lnB w="5753" cap="flat" cmpd="sng" algn="ctr">
                      <a:solidFill>
                        <a:srgbClr val="000000"/>
                      </a:solidFill>
                      <a:prstDash val="solid"/>
                      <a:round/>
                      <a:headEnd type="none" w="med" len="med"/>
                      <a:tailEnd type="none" w="med" len="med"/>
                    </a:lnB>
                  </a:tcPr>
                </a:tc>
                <a:tc>
                  <a:txBody>
                    <a:bodyPr/>
                    <a:lstStyle/>
                    <a:p>
                      <a:endParaRPr lang="en-US" sz="4000" b="0" dirty="0">
                        <a:effectLst/>
                        <a:latin typeface="+mn-lt"/>
                      </a:endParaRPr>
                    </a:p>
                  </a:txBody>
                  <a:tcPr anchor="ctr">
                    <a:lnL w="5753" cap="flat" cmpd="sng" algn="ctr">
                      <a:solidFill>
                        <a:srgbClr val="000000"/>
                      </a:solidFill>
                      <a:prstDash val="solid"/>
                      <a:round/>
                      <a:headEnd type="none" w="med" len="med"/>
                      <a:tailEnd type="none" w="med" len="med"/>
                    </a:lnL>
                    <a:lnR w="5753" cap="flat" cmpd="sng" algn="ctr">
                      <a:solidFill>
                        <a:srgbClr val="000000"/>
                      </a:solidFill>
                      <a:prstDash val="solid"/>
                      <a:round/>
                      <a:headEnd type="none" w="med" len="med"/>
                      <a:tailEnd type="none" w="med" len="med"/>
                    </a:lnR>
                    <a:lnT w="5753" cap="flat" cmpd="sng" algn="ctr">
                      <a:solidFill>
                        <a:srgbClr val="000000"/>
                      </a:solidFill>
                      <a:prstDash val="solid"/>
                      <a:round/>
                      <a:headEnd type="none" w="med" len="med"/>
                      <a:tailEnd type="none" w="med" len="med"/>
                    </a:lnT>
                    <a:lnB w="5753" cap="flat" cmpd="sng" algn="ctr">
                      <a:solidFill>
                        <a:srgbClr val="000000"/>
                      </a:solidFill>
                      <a:prstDash val="solid"/>
                      <a:round/>
                      <a:headEnd type="none" w="med" len="med"/>
                      <a:tailEnd type="none" w="med" len="med"/>
                    </a:lnB>
                  </a:tcPr>
                </a:tc>
                <a:tc>
                  <a:txBody>
                    <a:bodyPr/>
                    <a:lstStyle/>
                    <a:p>
                      <a:endParaRPr lang="en-US" sz="4000" b="0" dirty="0">
                        <a:effectLst/>
                        <a:latin typeface="+mn-lt"/>
                      </a:endParaRPr>
                    </a:p>
                  </a:txBody>
                  <a:tcPr anchor="ctr">
                    <a:lnL w="5753" cap="flat" cmpd="sng" algn="ctr">
                      <a:solidFill>
                        <a:srgbClr val="000000"/>
                      </a:solidFill>
                      <a:prstDash val="solid"/>
                      <a:round/>
                      <a:headEnd type="none" w="med" len="med"/>
                      <a:tailEnd type="none" w="med" len="med"/>
                    </a:lnL>
                    <a:lnR w="5753" cap="flat" cmpd="sng" algn="ctr">
                      <a:solidFill>
                        <a:srgbClr val="000000"/>
                      </a:solidFill>
                      <a:prstDash val="solid"/>
                      <a:round/>
                      <a:headEnd type="none" w="med" len="med"/>
                      <a:tailEnd type="none" w="med" len="med"/>
                    </a:lnR>
                    <a:lnT w="5753" cap="flat" cmpd="sng" algn="ctr">
                      <a:solidFill>
                        <a:srgbClr val="000000"/>
                      </a:solidFill>
                      <a:prstDash val="solid"/>
                      <a:round/>
                      <a:headEnd type="none" w="med" len="med"/>
                      <a:tailEnd type="none" w="med" len="med"/>
                    </a:lnT>
                    <a:lnB w="5753"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2"/>
                  </a:ext>
                </a:extLst>
              </a:tr>
              <a:tr h="0">
                <a:tc>
                  <a:txBody>
                    <a:bodyPr/>
                    <a:lstStyle/>
                    <a:p>
                      <a:r>
                        <a:rPr lang="en-US" sz="1600" b="0" dirty="0">
                          <a:solidFill>
                            <a:srgbClr val="FF0000"/>
                          </a:solidFill>
                          <a:effectLst/>
                          <a:latin typeface="+mn-lt"/>
                        </a:rPr>
                        <a:t>5</a:t>
                      </a:r>
                      <a:r>
                        <a:rPr lang="en-US" sz="1100" b="0" dirty="0">
                          <a:solidFill>
                            <a:srgbClr val="FF0000"/>
                          </a:solidFill>
                          <a:effectLst/>
                          <a:latin typeface="+mn-lt"/>
                        </a:rPr>
                        <a:t>th </a:t>
                      </a:r>
                      <a:r>
                        <a:rPr lang="en-US" sz="1600" b="0" dirty="0">
                          <a:solidFill>
                            <a:srgbClr val="FF0000"/>
                          </a:solidFill>
                          <a:effectLst/>
                          <a:latin typeface="+mn-lt"/>
                        </a:rPr>
                        <a:t>Feb </a:t>
                      </a:r>
                      <a:endParaRPr lang="en-US" sz="4000" b="0" dirty="0">
                        <a:effectLst/>
                        <a:latin typeface="+mn-lt"/>
                      </a:endParaRPr>
                    </a:p>
                  </a:txBody>
                  <a:tcPr anchor="ctr">
                    <a:lnL w="5753" cap="flat" cmpd="sng" algn="ctr">
                      <a:solidFill>
                        <a:srgbClr val="000000"/>
                      </a:solidFill>
                      <a:prstDash val="solid"/>
                      <a:round/>
                      <a:headEnd type="none" w="med" len="med"/>
                      <a:tailEnd type="none" w="med" len="med"/>
                    </a:lnL>
                    <a:lnR w="5753" cap="flat" cmpd="sng" algn="ctr">
                      <a:solidFill>
                        <a:srgbClr val="000000"/>
                      </a:solidFill>
                      <a:prstDash val="solid"/>
                      <a:round/>
                      <a:headEnd type="none" w="med" len="med"/>
                      <a:tailEnd type="none" w="med" len="med"/>
                    </a:lnR>
                    <a:lnT w="5753" cap="flat" cmpd="sng" algn="ctr">
                      <a:solidFill>
                        <a:srgbClr val="000000"/>
                      </a:solidFill>
                      <a:prstDash val="solid"/>
                      <a:round/>
                      <a:headEnd type="none" w="med" len="med"/>
                      <a:tailEnd type="none" w="med" len="med"/>
                    </a:lnT>
                    <a:lnB w="5753" cap="flat" cmpd="sng" algn="ctr">
                      <a:solidFill>
                        <a:srgbClr val="000000"/>
                      </a:solidFill>
                      <a:prstDash val="solid"/>
                      <a:round/>
                      <a:headEnd type="none" w="med" len="med"/>
                      <a:tailEnd type="none" w="med" len="med"/>
                    </a:lnB>
                  </a:tcPr>
                </a:tc>
                <a:tc>
                  <a:txBody>
                    <a:bodyPr/>
                    <a:lstStyle/>
                    <a:p>
                      <a:r>
                        <a:rPr lang="en-US" sz="1600" b="0" dirty="0">
                          <a:solidFill>
                            <a:srgbClr val="FF0000"/>
                          </a:solidFill>
                          <a:effectLst/>
                          <a:latin typeface="+mn-lt"/>
                        </a:rPr>
                        <a:t>Cash at bank </a:t>
                      </a:r>
                      <a:r>
                        <a:rPr lang="en-US" sz="1600" b="0" dirty="0" smtClean="0">
                          <a:solidFill>
                            <a:srgbClr val="FF0000"/>
                          </a:solidFill>
                          <a:effectLst/>
                          <a:latin typeface="+mn-lt"/>
                        </a:rPr>
                        <a:t>$1500 </a:t>
                      </a:r>
                    </a:p>
                    <a:p>
                      <a:r>
                        <a:rPr lang="en-US" sz="1600" b="0" dirty="0" smtClean="0">
                          <a:solidFill>
                            <a:srgbClr val="FF0000"/>
                          </a:solidFill>
                          <a:effectLst/>
                          <a:latin typeface="+mn-lt"/>
                        </a:rPr>
                        <a:t>Accounts receivable</a:t>
                      </a:r>
                      <a:r>
                        <a:rPr lang="en-US" sz="1600" b="0" baseline="0" dirty="0">
                          <a:solidFill>
                            <a:srgbClr val="FF0000"/>
                          </a:solidFill>
                          <a:effectLst/>
                          <a:latin typeface="+mn-lt"/>
                        </a:rPr>
                        <a:t> </a:t>
                      </a:r>
                      <a:r>
                        <a:rPr lang="en-US" sz="1600" b="0" dirty="0" smtClean="0">
                          <a:solidFill>
                            <a:srgbClr val="FF0000"/>
                          </a:solidFill>
                          <a:effectLst/>
                          <a:latin typeface="+mn-lt"/>
                        </a:rPr>
                        <a:t>$3500 </a:t>
                      </a:r>
                      <a:endParaRPr lang="en-US" sz="4000" b="0" dirty="0">
                        <a:effectLst/>
                        <a:latin typeface="+mn-lt"/>
                      </a:endParaRPr>
                    </a:p>
                  </a:txBody>
                  <a:tcPr anchor="ctr">
                    <a:lnL w="5753" cap="flat" cmpd="sng" algn="ctr">
                      <a:solidFill>
                        <a:srgbClr val="000000"/>
                      </a:solidFill>
                      <a:prstDash val="solid"/>
                      <a:round/>
                      <a:headEnd type="none" w="med" len="med"/>
                      <a:tailEnd type="none" w="med" len="med"/>
                    </a:lnL>
                    <a:lnR w="5753" cap="flat" cmpd="sng" algn="ctr">
                      <a:solidFill>
                        <a:srgbClr val="000000"/>
                      </a:solidFill>
                      <a:prstDash val="solid"/>
                      <a:round/>
                      <a:headEnd type="none" w="med" len="med"/>
                      <a:tailEnd type="none" w="med" len="med"/>
                    </a:lnR>
                    <a:lnT w="5753" cap="flat" cmpd="sng" algn="ctr">
                      <a:solidFill>
                        <a:srgbClr val="000000"/>
                      </a:solidFill>
                      <a:prstDash val="solid"/>
                      <a:round/>
                      <a:headEnd type="none" w="med" len="med"/>
                      <a:tailEnd type="none" w="med" len="med"/>
                    </a:lnT>
                    <a:lnB w="5753" cap="flat" cmpd="sng" algn="ctr">
                      <a:solidFill>
                        <a:srgbClr val="000000"/>
                      </a:solidFill>
                      <a:prstDash val="solid"/>
                      <a:round/>
                      <a:headEnd type="none" w="med" len="med"/>
                      <a:tailEnd type="none" w="med" len="med"/>
                    </a:lnB>
                  </a:tcPr>
                </a:tc>
                <a:tc>
                  <a:txBody>
                    <a:bodyPr/>
                    <a:lstStyle/>
                    <a:p>
                      <a:endParaRPr lang="en-US" sz="4000" b="0" dirty="0">
                        <a:effectLst/>
                        <a:latin typeface="+mn-lt"/>
                      </a:endParaRPr>
                    </a:p>
                  </a:txBody>
                  <a:tcPr anchor="ctr">
                    <a:lnL w="5753" cap="flat" cmpd="sng" algn="ctr">
                      <a:solidFill>
                        <a:srgbClr val="000000"/>
                      </a:solidFill>
                      <a:prstDash val="solid"/>
                      <a:round/>
                      <a:headEnd type="none" w="med" len="med"/>
                      <a:tailEnd type="none" w="med" len="med"/>
                    </a:lnL>
                    <a:lnR w="5753" cap="flat" cmpd="sng" algn="ctr">
                      <a:solidFill>
                        <a:srgbClr val="000000"/>
                      </a:solidFill>
                      <a:prstDash val="solid"/>
                      <a:round/>
                      <a:headEnd type="none" w="med" len="med"/>
                      <a:tailEnd type="none" w="med" len="med"/>
                    </a:lnR>
                    <a:lnT w="5753" cap="flat" cmpd="sng" algn="ctr">
                      <a:solidFill>
                        <a:srgbClr val="000000"/>
                      </a:solidFill>
                      <a:prstDash val="solid"/>
                      <a:round/>
                      <a:headEnd type="none" w="med" len="med"/>
                      <a:tailEnd type="none" w="med" len="med"/>
                    </a:lnT>
                    <a:lnB w="5753" cap="flat" cmpd="sng" algn="ctr">
                      <a:solidFill>
                        <a:srgbClr val="000000"/>
                      </a:solidFill>
                      <a:prstDash val="solid"/>
                      <a:round/>
                      <a:headEnd type="none" w="med" len="med"/>
                      <a:tailEnd type="none" w="med" len="med"/>
                    </a:lnB>
                  </a:tcPr>
                </a:tc>
                <a:tc>
                  <a:txBody>
                    <a:bodyPr/>
                    <a:lstStyle/>
                    <a:p>
                      <a:r>
                        <a:rPr lang="en-US" sz="1600" b="0" dirty="0">
                          <a:solidFill>
                            <a:srgbClr val="FF0000"/>
                          </a:solidFill>
                          <a:effectLst/>
                          <a:latin typeface="+mn-lt"/>
                        </a:rPr>
                        <a:t>Equity improves </a:t>
                      </a:r>
                      <a:r>
                        <a:rPr lang="en-US" sz="1600" b="0" dirty="0" smtClean="0">
                          <a:solidFill>
                            <a:srgbClr val="FF0000"/>
                          </a:solidFill>
                          <a:effectLst/>
                          <a:latin typeface="+mn-lt"/>
                        </a:rPr>
                        <a:t>$5000 </a:t>
                      </a:r>
                      <a:endParaRPr lang="en-US" sz="4000" b="0" dirty="0">
                        <a:effectLst/>
                        <a:latin typeface="+mn-lt"/>
                      </a:endParaRPr>
                    </a:p>
                    <a:p>
                      <a:r>
                        <a:rPr lang="en-US" sz="1600" b="0" dirty="0">
                          <a:solidFill>
                            <a:srgbClr val="FF0000"/>
                          </a:solidFill>
                          <a:effectLst/>
                          <a:latin typeface="+mn-lt"/>
                        </a:rPr>
                        <a:t>(as Services revenue $5000 is reported in the Income Statement) </a:t>
                      </a:r>
                      <a:endParaRPr lang="en-US" sz="4000" b="0" dirty="0">
                        <a:effectLst/>
                        <a:latin typeface="+mn-lt"/>
                      </a:endParaRPr>
                    </a:p>
                  </a:txBody>
                  <a:tcPr anchor="ctr">
                    <a:lnL w="5753" cap="flat" cmpd="sng" algn="ctr">
                      <a:solidFill>
                        <a:srgbClr val="000000"/>
                      </a:solidFill>
                      <a:prstDash val="solid"/>
                      <a:round/>
                      <a:headEnd type="none" w="med" len="med"/>
                      <a:tailEnd type="none" w="med" len="med"/>
                    </a:lnL>
                    <a:lnR w="5753" cap="flat" cmpd="sng" algn="ctr">
                      <a:solidFill>
                        <a:srgbClr val="000000"/>
                      </a:solidFill>
                      <a:prstDash val="solid"/>
                      <a:round/>
                      <a:headEnd type="none" w="med" len="med"/>
                      <a:tailEnd type="none" w="med" len="med"/>
                    </a:lnR>
                    <a:lnT w="5753" cap="flat" cmpd="sng" algn="ctr">
                      <a:solidFill>
                        <a:srgbClr val="000000"/>
                      </a:solidFill>
                      <a:prstDash val="solid"/>
                      <a:round/>
                      <a:headEnd type="none" w="med" len="med"/>
                      <a:tailEnd type="none" w="med" len="med"/>
                    </a:lnT>
                    <a:lnB w="5753"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3"/>
                  </a:ext>
                </a:extLst>
              </a:tr>
              <a:tr h="0">
                <a:tc>
                  <a:txBody>
                    <a:bodyPr/>
                    <a:lstStyle/>
                    <a:p>
                      <a:r>
                        <a:rPr lang="en-US" sz="1600" b="0" dirty="0">
                          <a:solidFill>
                            <a:srgbClr val="FF0000"/>
                          </a:solidFill>
                          <a:effectLst/>
                          <a:latin typeface="+mn-lt"/>
                        </a:rPr>
                        <a:t>12</a:t>
                      </a:r>
                      <a:r>
                        <a:rPr lang="en-US" sz="1100" b="0" dirty="0">
                          <a:solidFill>
                            <a:srgbClr val="FF0000"/>
                          </a:solidFill>
                          <a:effectLst/>
                          <a:latin typeface="+mn-lt"/>
                        </a:rPr>
                        <a:t>th </a:t>
                      </a:r>
                      <a:r>
                        <a:rPr lang="en-US" sz="1600" b="0" dirty="0">
                          <a:solidFill>
                            <a:srgbClr val="FF0000"/>
                          </a:solidFill>
                          <a:effectLst/>
                          <a:latin typeface="+mn-lt"/>
                        </a:rPr>
                        <a:t>Feb </a:t>
                      </a:r>
                      <a:endParaRPr lang="en-US" sz="4000" b="0" dirty="0">
                        <a:effectLst/>
                        <a:latin typeface="+mn-lt"/>
                      </a:endParaRPr>
                    </a:p>
                  </a:txBody>
                  <a:tcPr anchor="ctr">
                    <a:lnL w="5753" cap="flat" cmpd="sng" algn="ctr">
                      <a:solidFill>
                        <a:srgbClr val="000000"/>
                      </a:solidFill>
                      <a:prstDash val="solid"/>
                      <a:round/>
                      <a:headEnd type="none" w="med" len="med"/>
                      <a:tailEnd type="none" w="med" len="med"/>
                    </a:lnL>
                    <a:lnR w="5753" cap="flat" cmpd="sng" algn="ctr">
                      <a:solidFill>
                        <a:srgbClr val="000000"/>
                      </a:solidFill>
                      <a:prstDash val="solid"/>
                      <a:round/>
                      <a:headEnd type="none" w="med" len="med"/>
                      <a:tailEnd type="none" w="med" len="med"/>
                    </a:lnR>
                    <a:lnT w="5753" cap="flat" cmpd="sng" algn="ctr">
                      <a:solidFill>
                        <a:srgbClr val="000000"/>
                      </a:solidFill>
                      <a:prstDash val="solid"/>
                      <a:round/>
                      <a:headEnd type="none" w="med" len="med"/>
                      <a:tailEnd type="none" w="med" len="med"/>
                    </a:lnT>
                    <a:lnB w="5753" cap="flat" cmpd="sng" algn="ctr">
                      <a:solidFill>
                        <a:srgbClr val="000000"/>
                      </a:solidFill>
                      <a:prstDash val="solid"/>
                      <a:round/>
                      <a:headEnd type="none" w="med" len="med"/>
                      <a:tailEnd type="none" w="med" len="med"/>
                    </a:lnB>
                  </a:tcPr>
                </a:tc>
                <a:tc>
                  <a:txBody>
                    <a:bodyPr/>
                    <a:lstStyle/>
                    <a:p>
                      <a:r>
                        <a:rPr lang="en-US" sz="1600" b="0" dirty="0">
                          <a:solidFill>
                            <a:srgbClr val="FF0000"/>
                          </a:solidFill>
                          <a:effectLst/>
                          <a:latin typeface="+mn-lt"/>
                        </a:rPr>
                        <a:t>Cash at bank </a:t>
                      </a:r>
                      <a:r>
                        <a:rPr lang="en-US" sz="1600" b="0" dirty="0" smtClean="0">
                          <a:solidFill>
                            <a:srgbClr val="FF0000"/>
                          </a:solidFill>
                          <a:effectLst/>
                          <a:latin typeface="+mn-lt"/>
                        </a:rPr>
                        <a:t> </a:t>
                      </a:r>
                      <a:r>
                        <a:rPr lang="en-US" sz="1600" b="0" dirty="0">
                          <a:solidFill>
                            <a:srgbClr val="FF0000"/>
                          </a:solidFill>
                          <a:effectLst/>
                          <a:latin typeface="+mn-lt"/>
                        </a:rPr>
                        <a:t>$350 </a:t>
                      </a:r>
                      <a:endParaRPr lang="en-US" sz="4000" b="0" dirty="0">
                        <a:effectLst/>
                        <a:latin typeface="+mn-lt"/>
                      </a:endParaRPr>
                    </a:p>
                  </a:txBody>
                  <a:tcPr anchor="ctr">
                    <a:lnL w="5753" cap="flat" cmpd="sng" algn="ctr">
                      <a:solidFill>
                        <a:srgbClr val="000000"/>
                      </a:solidFill>
                      <a:prstDash val="solid"/>
                      <a:round/>
                      <a:headEnd type="none" w="med" len="med"/>
                      <a:tailEnd type="none" w="med" len="med"/>
                    </a:lnL>
                    <a:lnR w="5753" cap="flat" cmpd="sng" algn="ctr">
                      <a:solidFill>
                        <a:srgbClr val="000000"/>
                      </a:solidFill>
                      <a:prstDash val="solid"/>
                      <a:round/>
                      <a:headEnd type="none" w="med" len="med"/>
                      <a:tailEnd type="none" w="med" len="med"/>
                    </a:lnR>
                    <a:lnT w="5753" cap="flat" cmpd="sng" algn="ctr">
                      <a:solidFill>
                        <a:srgbClr val="000000"/>
                      </a:solidFill>
                      <a:prstDash val="solid"/>
                      <a:round/>
                      <a:headEnd type="none" w="med" len="med"/>
                      <a:tailEnd type="none" w="med" len="med"/>
                    </a:lnT>
                    <a:lnB w="5753" cap="flat" cmpd="sng" algn="ctr">
                      <a:solidFill>
                        <a:srgbClr val="000000"/>
                      </a:solidFill>
                      <a:prstDash val="solid"/>
                      <a:round/>
                      <a:headEnd type="none" w="med" len="med"/>
                      <a:tailEnd type="none" w="med" len="med"/>
                    </a:lnB>
                  </a:tcPr>
                </a:tc>
                <a:tc>
                  <a:txBody>
                    <a:bodyPr/>
                    <a:lstStyle/>
                    <a:p>
                      <a:endParaRPr lang="en-US" sz="4000" b="0" dirty="0">
                        <a:effectLst/>
                        <a:latin typeface="+mn-lt"/>
                      </a:endParaRPr>
                    </a:p>
                  </a:txBody>
                  <a:tcPr anchor="ctr">
                    <a:lnL w="5753" cap="flat" cmpd="sng" algn="ctr">
                      <a:solidFill>
                        <a:srgbClr val="000000"/>
                      </a:solidFill>
                      <a:prstDash val="solid"/>
                      <a:round/>
                      <a:headEnd type="none" w="med" len="med"/>
                      <a:tailEnd type="none" w="med" len="med"/>
                    </a:lnL>
                    <a:lnR w="5753" cap="flat" cmpd="sng" algn="ctr">
                      <a:solidFill>
                        <a:srgbClr val="000000"/>
                      </a:solidFill>
                      <a:prstDash val="solid"/>
                      <a:round/>
                      <a:headEnd type="none" w="med" len="med"/>
                      <a:tailEnd type="none" w="med" len="med"/>
                    </a:lnR>
                    <a:lnT w="5753" cap="flat" cmpd="sng" algn="ctr">
                      <a:solidFill>
                        <a:srgbClr val="000000"/>
                      </a:solidFill>
                      <a:prstDash val="solid"/>
                      <a:round/>
                      <a:headEnd type="none" w="med" len="med"/>
                      <a:tailEnd type="none" w="med" len="med"/>
                    </a:lnT>
                    <a:lnB w="5753" cap="flat" cmpd="sng" algn="ctr">
                      <a:solidFill>
                        <a:srgbClr val="000000"/>
                      </a:solidFill>
                      <a:prstDash val="solid"/>
                      <a:round/>
                      <a:headEnd type="none" w="med" len="med"/>
                      <a:tailEnd type="none" w="med" len="med"/>
                    </a:lnB>
                  </a:tcPr>
                </a:tc>
                <a:tc>
                  <a:txBody>
                    <a:bodyPr/>
                    <a:lstStyle/>
                    <a:p>
                      <a:r>
                        <a:rPr lang="en-US" sz="1600" b="0" dirty="0">
                          <a:solidFill>
                            <a:srgbClr val="FF0000"/>
                          </a:solidFill>
                          <a:effectLst/>
                          <a:latin typeface="+mn-lt"/>
                        </a:rPr>
                        <a:t>Equity reduces </a:t>
                      </a:r>
                      <a:r>
                        <a:rPr lang="en-US" sz="1600" b="0" dirty="0" smtClean="0">
                          <a:solidFill>
                            <a:srgbClr val="FF0000"/>
                          </a:solidFill>
                          <a:effectLst/>
                          <a:latin typeface="+mn-lt"/>
                        </a:rPr>
                        <a:t> </a:t>
                      </a:r>
                      <a:r>
                        <a:rPr lang="en-US" sz="1600" b="0" dirty="0">
                          <a:solidFill>
                            <a:srgbClr val="FF0000"/>
                          </a:solidFill>
                          <a:effectLst/>
                          <a:latin typeface="+mn-lt"/>
                        </a:rPr>
                        <a:t>$350 </a:t>
                      </a:r>
                      <a:endParaRPr lang="en-US" sz="4000" b="0" dirty="0">
                        <a:effectLst/>
                        <a:latin typeface="+mn-lt"/>
                      </a:endParaRPr>
                    </a:p>
                    <a:p>
                      <a:r>
                        <a:rPr lang="en-US" sz="1600" b="0" dirty="0">
                          <a:solidFill>
                            <a:srgbClr val="FF0000"/>
                          </a:solidFill>
                          <a:effectLst/>
                          <a:latin typeface="+mn-lt"/>
                        </a:rPr>
                        <a:t>(as Electricity expense $350 is reported in Income statement) </a:t>
                      </a:r>
                      <a:endParaRPr lang="en-US" sz="4000" b="0" dirty="0">
                        <a:effectLst/>
                        <a:latin typeface="+mn-lt"/>
                      </a:endParaRPr>
                    </a:p>
                  </a:txBody>
                  <a:tcPr anchor="ctr">
                    <a:lnL w="5753" cap="flat" cmpd="sng" algn="ctr">
                      <a:solidFill>
                        <a:srgbClr val="000000"/>
                      </a:solidFill>
                      <a:prstDash val="solid"/>
                      <a:round/>
                      <a:headEnd type="none" w="med" len="med"/>
                      <a:tailEnd type="none" w="med" len="med"/>
                    </a:lnL>
                    <a:lnR w="5753" cap="flat" cmpd="sng" algn="ctr">
                      <a:solidFill>
                        <a:srgbClr val="000000"/>
                      </a:solidFill>
                      <a:prstDash val="solid"/>
                      <a:round/>
                      <a:headEnd type="none" w="med" len="med"/>
                      <a:tailEnd type="none" w="med" len="med"/>
                    </a:lnR>
                    <a:lnT w="5753" cap="flat" cmpd="sng" algn="ctr">
                      <a:solidFill>
                        <a:srgbClr val="000000"/>
                      </a:solidFill>
                      <a:prstDash val="solid"/>
                      <a:round/>
                      <a:headEnd type="none" w="med" len="med"/>
                      <a:tailEnd type="none" w="med" len="med"/>
                    </a:lnT>
                    <a:lnB w="5753"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4"/>
                  </a:ext>
                </a:extLst>
              </a:tr>
              <a:tr h="0">
                <a:tc>
                  <a:txBody>
                    <a:bodyPr/>
                    <a:lstStyle/>
                    <a:p>
                      <a:r>
                        <a:rPr lang="en-US" sz="1600" b="0" dirty="0">
                          <a:solidFill>
                            <a:srgbClr val="FF0000"/>
                          </a:solidFill>
                          <a:effectLst/>
                          <a:latin typeface="+mn-lt"/>
                        </a:rPr>
                        <a:t>15</a:t>
                      </a:r>
                      <a:r>
                        <a:rPr lang="en-US" sz="1100" b="0" dirty="0">
                          <a:solidFill>
                            <a:srgbClr val="FF0000"/>
                          </a:solidFill>
                          <a:effectLst/>
                          <a:latin typeface="+mn-lt"/>
                        </a:rPr>
                        <a:t>th </a:t>
                      </a:r>
                      <a:r>
                        <a:rPr lang="en-US" sz="1600" b="0" dirty="0">
                          <a:solidFill>
                            <a:srgbClr val="FF0000"/>
                          </a:solidFill>
                          <a:effectLst/>
                          <a:latin typeface="+mn-lt"/>
                        </a:rPr>
                        <a:t>Feb </a:t>
                      </a:r>
                      <a:endParaRPr lang="en-US" sz="4000" b="0" dirty="0">
                        <a:effectLst/>
                        <a:latin typeface="+mn-lt"/>
                      </a:endParaRPr>
                    </a:p>
                  </a:txBody>
                  <a:tcPr anchor="ctr">
                    <a:lnL w="5753" cap="flat" cmpd="sng" algn="ctr">
                      <a:solidFill>
                        <a:srgbClr val="000000"/>
                      </a:solidFill>
                      <a:prstDash val="solid"/>
                      <a:round/>
                      <a:headEnd type="none" w="med" len="med"/>
                      <a:tailEnd type="none" w="med" len="med"/>
                    </a:lnL>
                    <a:lnR w="5753" cap="flat" cmpd="sng" algn="ctr">
                      <a:solidFill>
                        <a:srgbClr val="000000"/>
                      </a:solidFill>
                      <a:prstDash val="solid"/>
                      <a:round/>
                      <a:headEnd type="none" w="med" len="med"/>
                      <a:tailEnd type="none" w="med" len="med"/>
                    </a:lnR>
                    <a:lnT w="5753" cap="flat" cmpd="sng" algn="ctr">
                      <a:solidFill>
                        <a:srgbClr val="000000"/>
                      </a:solidFill>
                      <a:prstDash val="solid"/>
                      <a:round/>
                      <a:headEnd type="none" w="med" len="med"/>
                      <a:tailEnd type="none" w="med" len="med"/>
                    </a:lnT>
                    <a:lnB w="5753" cap="flat" cmpd="sng" algn="ctr">
                      <a:solidFill>
                        <a:srgbClr val="000000"/>
                      </a:solidFill>
                      <a:prstDash val="solid"/>
                      <a:round/>
                      <a:headEnd type="none" w="med" len="med"/>
                      <a:tailEnd type="none" w="med" len="med"/>
                    </a:lnB>
                  </a:tcPr>
                </a:tc>
                <a:tc>
                  <a:txBody>
                    <a:bodyPr/>
                    <a:lstStyle/>
                    <a:p>
                      <a:r>
                        <a:rPr lang="en-US" sz="1600" b="0" dirty="0">
                          <a:solidFill>
                            <a:srgbClr val="FF0000"/>
                          </a:solidFill>
                          <a:effectLst/>
                          <a:latin typeface="+mn-lt"/>
                        </a:rPr>
                        <a:t>Office supplies </a:t>
                      </a:r>
                      <a:r>
                        <a:rPr lang="en-US" sz="1600" b="0" dirty="0" smtClean="0">
                          <a:solidFill>
                            <a:srgbClr val="FF0000"/>
                          </a:solidFill>
                          <a:effectLst/>
                          <a:latin typeface="+mn-lt"/>
                        </a:rPr>
                        <a:t>$250 </a:t>
                      </a:r>
                      <a:endParaRPr lang="en-US" sz="4000" b="0" dirty="0">
                        <a:effectLst/>
                        <a:latin typeface="+mn-lt"/>
                      </a:endParaRPr>
                    </a:p>
                  </a:txBody>
                  <a:tcPr anchor="ctr">
                    <a:lnL w="5753" cap="flat" cmpd="sng" algn="ctr">
                      <a:solidFill>
                        <a:srgbClr val="000000"/>
                      </a:solidFill>
                      <a:prstDash val="solid"/>
                      <a:round/>
                      <a:headEnd type="none" w="med" len="med"/>
                      <a:tailEnd type="none" w="med" len="med"/>
                    </a:lnL>
                    <a:lnR w="5753" cap="flat" cmpd="sng" algn="ctr">
                      <a:solidFill>
                        <a:srgbClr val="000000"/>
                      </a:solidFill>
                      <a:prstDash val="solid"/>
                      <a:round/>
                      <a:headEnd type="none" w="med" len="med"/>
                      <a:tailEnd type="none" w="med" len="med"/>
                    </a:lnR>
                    <a:lnT w="5753" cap="flat" cmpd="sng" algn="ctr">
                      <a:solidFill>
                        <a:srgbClr val="000000"/>
                      </a:solidFill>
                      <a:prstDash val="solid"/>
                      <a:round/>
                      <a:headEnd type="none" w="med" len="med"/>
                      <a:tailEnd type="none" w="med" len="med"/>
                    </a:lnT>
                    <a:lnB w="5753" cap="flat" cmpd="sng" algn="ctr">
                      <a:solidFill>
                        <a:srgbClr val="000000"/>
                      </a:solidFill>
                      <a:prstDash val="solid"/>
                      <a:round/>
                      <a:headEnd type="none" w="med" len="med"/>
                      <a:tailEnd type="none" w="med" len="med"/>
                    </a:lnB>
                  </a:tcPr>
                </a:tc>
                <a:tc>
                  <a:txBody>
                    <a:bodyPr/>
                    <a:lstStyle/>
                    <a:p>
                      <a:r>
                        <a:rPr lang="en-US" sz="1600" b="0" dirty="0">
                          <a:solidFill>
                            <a:srgbClr val="FF0000"/>
                          </a:solidFill>
                          <a:effectLst/>
                          <a:latin typeface="+mn-lt"/>
                        </a:rPr>
                        <a:t>Accounts payable </a:t>
                      </a:r>
                      <a:r>
                        <a:rPr lang="en-US" sz="1600" b="0" dirty="0" smtClean="0">
                          <a:solidFill>
                            <a:srgbClr val="FF0000"/>
                          </a:solidFill>
                          <a:effectLst/>
                          <a:latin typeface="+mn-lt"/>
                        </a:rPr>
                        <a:t>$250 </a:t>
                      </a:r>
                      <a:endParaRPr lang="en-US" sz="4000" b="0" dirty="0">
                        <a:effectLst/>
                        <a:latin typeface="+mn-lt"/>
                      </a:endParaRPr>
                    </a:p>
                  </a:txBody>
                  <a:tcPr anchor="ctr">
                    <a:lnL w="5753" cap="flat" cmpd="sng" algn="ctr">
                      <a:solidFill>
                        <a:srgbClr val="000000"/>
                      </a:solidFill>
                      <a:prstDash val="solid"/>
                      <a:round/>
                      <a:headEnd type="none" w="med" len="med"/>
                      <a:tailEnd type="none" w="med" len="med"/>
                    </a:lnL>
                    <a:lnR w="5753" cap="flat" cmpd="sng" algn="ctr">
                      <a:solidFill>
                        <a:srgbClr val="000000"/>
                      </a:solidFill>
                      <a:prstDash val="solid"/>
                      <a:round/>
                      <a:headEnd type="none" w="med" len="med"/>
                      <a:tailEnd type="none" w="med" len="med"/>
                    </a:lnR>
                    <a:lnT w="5753" cap="flat" cmpd="sng" algn="ctr">
                      <a:solidFill>
                        <a:srgbClr val="000000"/>
                      </a:solidFill>
                      <a:prstDash val="solid"/>
                      <a:round/>
                      <a:headEnd type="none" w="med" len="med"/>
                      <a:tailEnd type="none" w="med" len="med"/>
                    </a:lnT>
                    <a:lnB w="5753" cap="flat" cmpd="sng" algn="ctr">
                      <a:solidFill>
                        <a:srgbClr val="000000"/>
                      </a:solidFill>
                      <a:prstDash val="solid"/>
                      <a:round/>
                      <a:headEnd type="none" w="med" len="med"/>
                      <a:tailEnd type="none" w="med" len="med"/>
                    </a:lnB>
                  </a:tcPr>
                </a:tc>
                <a:tc>
                  <a:txBody>
                    <a:bodyPr/>
                    <a:lstStyle/>
                    <a:p>
                      <a:endParaRPr lang="en-US" sz="4000" b="0" dirty="0">
                        <a:effectLst/>
                        <a:latin typeface="+mn-lt"/>
                      </a:endParaRPr>
                    </a:p>
                  </a:txBody>
                  <a:tcPr anchor="ctr">
                    <a:lnL w="5753" cap="flat" cmpd="sng" algn="ctr">
                      <a:solidFill>
                        <a:srgbClr val="000000"/>
                      </a:solidFill>
                      <a:prstDash val="solid"/>
                      <a:round/>
                      <a:headEnd type="none" w="med" len="med"/>
                      <a:tailEnd type="none" w="med" len="med"/>
                    </a:lnL>
                    <a:lnR w="5753" cap="flat" cmpd="sng" algn="ctr">
                      <a:solidFill>
                        <a:srgbClr val="000000"/>
                      </a:solidFill>
                      <a:prstDash val="solid"/>
                      <a:round/>
                      <a:headEnd type="none" w="med" len="med"/>
                      <a:tailEnd type="none" w="med" len="med"/>
                    </a:lnR>
                    <a:lnT w="5753" cap="flat" cmpd="sng" algn="ctr">
                      <a:solidFill>
                        <a:srgbClr val="000000"/>
                      </a:solidFill>
                      <a:prstDash val="solid"/>
                      <a:round/>
                      <a:headEnd type="none" w="med" len="med"/>
                      <a:tailEnd type="none" w="med" len="med"/>
                    </a:lnT>
                    <a:lnB w="5753"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5"/>
                  </a:ext>
                </a:extLst>
              </a:tr>
              <a:tr h="0">
                <a:tc>
                  <a:txBody>
                    <a:bodyPr/>
                    <a:lstStyle/>
                    <a:p>
                      <a:r>
                        <a:rPr lang="en-US" sz="1600" b="0">
                          <a:solidFill>
                            <a:srgbClr val="FF0000"/>
                          </a:solidFill>
                          <a:effectLst/>
                          <a:latin typeface="+mn-lt"/>
                        </a:rPr>
                        <a:t>16</a:t>
                      </a:r>
                      <a:r>
                        <a:rPr lang="en-US" sz="1100" b="0">
                          <a:solidFill>
                            <a:srgbClr val="FF0000"/>
                          </a:solidFill>
                          <a:effectLst/>
                          <a:latin typeface="+mn-lt"/>
                        </a:rPr>
                        <a:t>th </a:t>
                      </a:r>
                      <a:r>
                        <a:rPr lang="en-US" sz="1600" b="0">
                          <a:solidFill>
                            <a:srgbClr val="FF0000"/>
                          </a:solidFill>
                          <a:effectLst/>
                          <a:latin typeface="+mn-lt"/>
                        </a:rPr>
                        <a:t>Feb </a:t>
                      </a:r>
                      <a:endParaRPr lang="en-US" sz="4000" b="0">
                        <a:effectLst/>
                        <a:latin typeface="+mn-lt"/>
                      </a:endParaRPr>
                    </a:p>
                  </a:txBody>
                  <a:tcPr anchor="ctr">
                    <a:lnL w="5753" cap="flat" cmpd="sng" algn="ctr">
                      <a:solidFill>
                        <a:srgbClr val="000000"/>
                      </a:solidFill>
                      <a:prstDash val="solid"/>
                      <a:round/>
                      <a:headEnd type="none" w="med" len="med"/>
                      <a:tailEnd type="none" w="med" len="med"/>
                    </a:lnL>
                    <a:lnR w="5753" cap="flat" cmpd="sng" algn="ctr">
                      <a:solidFill>
                        <a:srgbClr val="000000"/>
                      </a:solidFill>
                      <a:prstDash val="solid"/>
                      <a:round/>
                      <a:headEnd type="none" w="med" len="med"/>
                      <a:tailEnd type="none" w="med" len="med"/>
                    </a:lnR>
                    <a:lnT w="5753" cap="flat" cmpd="sng" algn="ctr">
                      <a:solidFill>
                        <a:srgbClr val="000000"/>
                      </a:solidFill>
                      <a:prstDash val="solid"/>
                      <a:round/>
                      <a:headEnd type="none" w="med" len="med"/>
                      <a:tailEnd type="none" w="med" len="med"/>
                    </a:lnT>
                    <a:lnB w="5753" cap="flat" cmpd="sng" algn="ctr">
                      <a:solidFill>
                        <a:srgbClr val="000000"/>
                      </a:solidFill>
                      <a:prstDash val="solid"/>
                      <a:round/>
                      <a:headEnd type="none" w="med" len="med"/>
                      <a:tailEnd type="none" w="med" len="med"/>
                    </a:lnB>
                  </a:tcPr>
                </a:tc>
                <a:tc>
                  <a:txBody>
                    <a:bodyPr/>
                    <a:lstStyle/>
                    <a:p>
                      <a:r>
                        <a:rPr lang="en-US" sz="1600" b="0" dirty="0">
                          <a:solidFill>
                            <a:srgbClr val="FF0000"/>
                          </a:solidFill>
                          <a:effectLst/>
                          <a:latin typeface="+mn-lt"/>
                        </a:rPr>
                        <a:t>Cash at bank </a:t>
                      </a:r>
                      <a:r>
                        <a:rPr lang="en-US" sz="1600" b="0" dirty="0" smtClean="0">
                          <a:solidFill>
                            <a:srgbClr val="FF0000"/>
                          </a:solidFill>
                          <a:effectLst/>
                          <a:latin typeface="+mn-lt"/>
                        </a:rPr>
                        <a:t>$3,500 </a:t>
                      </a:r>
                      <a:endParaRPr lang="en-US" sz="1600" b="0" dirty="0">
                        <a:solidFill>
                          <a:srgbClr val="FF0000"/>
                        </a:solidFill>
                        <a:effectLst/>
                        <a:latin typeface="+mn-lt"/>
                      </a:endParaRPr>
                    </a:p>
                    <a:p>
                      <a:r>
                        <a:rPr lang="en-US" sz="1600" b="0" dirty="0">
                          <a:solidFill>
                            <a:srgbClr val="FF0000"/>
                          </a:solidFill>
                          <a:effectLst/>
                          <a:latin typeface="+mn-lt"/>
                        </a:rPr>
                        <a:t>Accounts receivable </a:t>
                      </a:r>
                      <a:r>
                        <a:rPr lang="en-US" sz="1600" b="0" dirty="0" smtClean="0">
                          <a:solidFill>
                            <a:srgbClr val="FF0000"/>
                          </a:solidFill>
                          <a:effectLst/>
                          <a:latin typeface="+mn-lt"/>
                        </a:rPr>
                        <a:t> </a:t>
                      </a:r>
                      <a:r>
                        <a:rPr lang="en-US" sz="1600" b="0" dirty="0">
                          <a:solidFill>
                            <a:srgbClr val="FF0000"/>
                          </a:solidFill>
                          <a:effectLst/>
                          <a:latin typeface="+mn-lt"/>
                        </a:rPr>
                        <a:t>$3,500 </a:t>
                      </a:r>
                      <a:endParaRPr lang="en-US" sz="4000" b="0" dirty="0">
                        <a:effectLst/>
                        <a:latin typeface="+mn-lt"/>
                      </a:endParaRPr>
                    </a:p>
                  </a:txBody>
                  <a:tcPr anchor="ctr">
                    <a:lnL w="5753" cap="flat" cmpd="sng" algn="ctr">
                      <a:solidFill>
                        <a:srgbClr val="000000"/>
                      </a:solidFill>
                      <a:prstDash val="solid"/>
                      <a:round/>
                      <a:headEnd type="none" w="med" len="med"/>
                      <a:tailEnd type="none" w="med" len="med"/>
                    </a:lnL>
                    <a:lnR w="5753" cap="flat" cmpd="sng" algn="ctr">
                      <a:solidFill>
                        <a:srgbClr val="000000"/>
                      </a:solidFill>
                      <a:prstDash val="solid"/>
                      <a:round/>
                      <a:headEnd type="none" w="med" len="med"/>
                      <a:tailEnd type="none" w="med" len="med"/>
                    </a:lnR>
                    <a:lnT w="5753" cap="flat" cmpd="sng" algn="ctr">
                      <a:solidFill>
                        <a:srgbClr val="000000"/>
                      </a:solidFill>
                      <a:prstDash val="solid"/>
                      <a:round/>
                      <a:headEnd type="none" w="med" len="med"/>
                      <a:tailEnd type="none" w="med" len="med"/>
                    </a:lnT>
                    <a:lnB w="5753" cap="flat" cmpd="sng" algn="ctr">
                      <a:solidFill>
                        <a:srgbClr val="000000"/>
                      </a:solidFill>
                      <a:prstDash val="solid"/>
                      <a:round/>
                      <a:headEnd type="none" w="med" len="med"/>
                      <a:tailEnd type="none" w="med" len="med"/>
                    </a:lnB>
                  </a:tcPr>
                </a:tc>
                <a:tc>
                  <a:txBody>
                    <a:bodyPr/>
                    <a:lstStyle/>
                    <a:p>
                      <a:endParaRPr lang="en-US" sz="4000" b="0" dirty="0">
                        <a:effectLst/>
                        <a:latin typeface="+mn-lt"/>
                      </a:endParaRPr>
                    </a:p>
                  </a:txBody>
                  <a:tcPr anchor="ctr">
                    <a:lnL w="5753" cap="flat" cmpd="sng" algn="ctr">
                      <a:solidFill>
                        <a:srgbClr val="000000"/>
                      </a:solidFill>
                      <a:prstDash val="solid"/>
                      <a:round/>
                      <a:headEnd type="none" w="med" len="med"/>
                      <a:tailEnd type="none" w="med" len="med"/>
                    </a:lnL>
                    <a:lnR w="5753" cap="flat" cmpd="sng" algn="ctr">
                      <a:solidFill>
                        <a:srgbClr val="000000"/>
                      </a:solidFill>
                      <a:prstDash val="solid"/>
                      <a:round/>
                      <a:headEnd type="none" w="med" len="med"/>
                      <a:tailEnd type="none" w="med" len="med"/>
                    </a:lnR>
                    <a:lnT w="5753" cap="flat" cmpd="sng" algn="ctr">
                      <a:solidFill>
                        <a:srgbClr val="000000"/>
                      </a:solidFill>
                      <a:prstDash val="solid"/>
                      <a:round/>
                      <a:headEnd type="none" w="med" len="med"/>
                      <a:tailEnd type="none" w="med" len="med"/>
                    </a:lnT>
                    <a:lnB w="5753" cap="flat" cmpd="sng" algn="ctr">
                      <a:solidFill>
                        <a:srgbClr val="000000"/>
                      </a:solidFill>
                      <a:prstDash val="solid"/>
                      <a:round/>
                      <a:headEnd type="none" w="med" len="med"/>
                      <a:tailEnd type="none" w="med" len="med"/>
                    </a:lnB>
                  </a:tcPr>
                </a:tc>
                <a:tc>
                  <a:txBody>
                    <a:bodyPr/>
                    <a:lstStyle/>
                    <a:p>
                      <a:endParaRPr lang="en-US" sz="4000" b="0" dirty="0">
                        <a:effectLst/>
                        <a:latin typeface="+mn-lt"/>
                      </a:endParaRPr>
                    </a:p>
                  </a:txBody>
                  <a:tcPr anchor="ctr">
                    <a:lnL w="5753" cap="flat" cmpd="sng" algn="ctr">
                      <a:solidFill>
                        <a:srgbClr val="000000"/>
                      </a:solidFill>
                      <a:prstDash val="solid"/>
                      <a:round/>
                      <a:headEnd type="none" w="med" len="med"/>
                      <a:tailEnd type="none" w="med" len="med"/>
                    </a:lnL>
                    <a:lnR w="5753" cap="flat" cmpd="sng" algn="ctr">
                      <a:solidFill>
                        <a:srgbClr val="000000"/>
                      </a:solidFill>
                      <a:prstDash val="solid"/>
                      <a:round/>
                      <a:headEnd type="none" w="med" len="med"/>
                      <a:tailEnd type="none" w="med" len="med"/>
                    </a:lnR>
                    <a:lnT w="5753" cap="flat" cmpd="sng" algn="ctr">
                      <a:solidFill>
                        <a:srgbClr val="000000"/>
                      </a:solidFill>
                      <a:prstDash val="solid"/>
                      <a:round/>
                      <a:headEnd type="none" w="med" len="med"/>
                      <a:tailEnd type="none" w="med" len="med"/>
                    </a:lnT>
                    <a:lnB w="5753"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6"/>
                  </a:ext>
                </a:extLst>
              </a:tr>
              <a:tr h="0">
                <a:tc>
                  <a:txBody>
                    <a:bodyPr/>
                    <a:lstStyle/>
                    <a:p>
                      <a:r>
                        <a:rPr lang="en-US" sz="1600" b="0">
                          <a:solidFill>
                            <a:srgbClr val="FF0000"/>
                          </a:solidFill>
                          <a:effectLst/>
                          <a:latin typeface="+mn-lt"/>
                        </a:rPr>
                        <a:t>19</a:t>
                      </a:r>
                      <a:r>
                        <a:rPr lang="en-US" sz="1100" b="0">
                          <a:solidFill>
                            <a:srgbClr val="FF0000"/>
                          </a:solidFill>
                          <a:effectLst/>
                          <a:latin typeface="+mn-lt"/>
                        </a:rPr>
                        <a:t>th </a:t>
                      </a:r>
                      <a:r>
                        <a:rPr lang="en-US" sz="1600" b="0">
                          <a:solidFill>
                            <a:srgbClr val="FF0000"/>
                          </a:solidFill>
                          <a:effectLst/>
                          <a:latin typeface="+mn-lt"/>
                        </a:rPr>
                        <a:t>Feb </a:t>
                      </a:r>
                      <a:endParaRPr lang="en-US" sz="4000" b="0">
                        <a:effectLst/>
                        <a:latin typeface="+mn-lt"/>
                      </a:endParaRPr>
                    </a:p>
                  </a:txBody>
                  <a:tcPr anchor="ctr">
                    <a:lnL w="5753" cap="flat" cmpd="sng" algn="ctr">
                      <a:solidFill>
                        <a:srgbClr val="000000"/>
                      </a:solidFill>
                      <a:prstDash val="solid"/>
                      <a:round/>
                      <a:headEnd type="none" w="med" len="med"/>
                      <a:tailEnd type="none" w="med" len="med"/>
                    </a:lnL>
                    <a:lnR w="5753" cap="flat" cmpd="sng" algn="ctr">
                      <a:solidFill>
                        <a:srgbClr val="000000"/>
                      </a:solidFill>
                      <a:prstDash val="solid"/>
                      <a:round/>
                      <a:headEnd type="none" w="med" len="med"/>
                      <a:tailEnd type="none" w="med" len="med"/>
                    </a:lnR>
                    <a:lnT w="5753" cap="flat" cmpd="sng" algn="ctr">
                      <a:solidFill>
                        <a:srgbClr val="000000"/>
                      </a:solidFill>
                      <a:prstDash val="solid"/>
                      <a:round/>
                      <a:headEnd type="none" w="med" len="med"/>
                      <a:tailEnd type="none" w="med" len="med"/>
                    </a:lnT>
                    <a:lnB w="5753" cap="flat" cmpd="sng" algn="ctr">
                      <a:solidFill>
                        <a:srgbClr val="000000"/>
                      </a:solidFill>
                      <a:prstDash val="solid"/>
                      <a:round/>
                      <a:headEnd type="none" w="med" len="med"/>
                      <a:tailEnd type="none" w="med" len="med"/>
                    </a:lnB>
                  </a:tcPr>
                </a:tc>
                <a:tc>
                  <a:txBody>
                    <a:bodyPr/>
                    <a:lstStyle/>
                    <a:p>
                      <a:r>
                        <a:rPr lang="en-US" sz="1600" b="0" dirty="0">
                          <a:solidFill>
                            <a:srgbClr val="FF0000"/>
                          </a:solidFill>
                          <a:effectLst/>
                          <a:latin typeface="+mn-lt"/>
                        </a:rPr>
                        <a:t>Prepaid insurance </a:t>
                      </a:r>
                      <a:r>
                        <a:rPr lang="en-US" sz="1600" b="0" dirty="0" smtClean="0">
                          <a:solidFill>
                            <a:srgbClr val="FF0000"/>
                          </a:solidFill>
                          <a:effectLst/>
                          <a:latin typeface="+mn-lt"/>
                        </a:rPr>
                        <a:t>$2400 </a:t>
                      </a:r>
                      <a:endParaRPr lang="en-US" sz="4000" b="0" dirty="0">
                        <a:effectLst/>
                        <a:latin typeface="+mn-lt"/>
                      </a:endParaRPr>
                    </a:p>
                    <a:p>
                      <a:r>
                        <a:rPr lang="en-US" sz="1600" b="0" dirty="0">
                          <a:solidFill>
                            <a:srgbClr val="FF0000"/>
                          </a:solidFill>
                          <a:effectLst/>
                          <a:latin typeface="+mn-lt"/>
                        </a:rPr>
                        <a:t>Cash at bank </a:t>
                      </a:r>
                      <a:r>
                        <a:rPr lang="en-US" sz="1600" b="0" dirty="0" smtClean="0">
                          <a:solidFill>
                            <a:srgbClr val="FF0000"/>
                          </a:solidFill>
                          <a:effectLst/>
                          <a:latin typeface="+mn-lt"/>
                        </a:rPr>
                        <a:t>$2400 </a:t>
                      </a:r>
                      <a:endParaRPr lang="en-US" sz="4000" b="0" dirty="0">
                        <a:effectLst/>
                        <a:latin typeface="+mn-lt"/>
                      </a:endParaRPr>
                    </a:p>
                  </a:txBody>
                  <a:tcPr anchor="ctr">
                    <a:lnL w="5753" cap="flat" cmpd="sng" algn="ctr">
                      <a:solidFill>
                        <a:srgbClr val="000000"/>
                      </a:solidFill>
                      <a:prstDash val="solid"/>
                      <a:round/>
                      <a:headEnd type="none" w="med" len="med"/>
                      <a:tailEnd type="none" w="med" len="med"/>
                    </a:lnL>
                    <a:lnR w="5753" cap="flat" cmpd="sng" algn="ctr">
                      <a:solidFill>
                        <a:srgbClr val="000000"/>
                      </a:solidFill>
                      <a:prstDash val="solid"/>
                      <a:round/>
                      <a:headEnd type="none" w="med" len="med"/>
                      <a:tailEnd type="none" w="med" len="med"/>
                    </a:lnR>
                    <a:lnT w="5753" cap="flat" cmpd="sng" algn="ctr">
                      <a:solidFill>
                        <a:srgbClr val="000000"/>
                      </a:solidFill>
                      <a:prstDash val="solid"/>
                      <a:round/>
                      <a:headEnd type="none" w="med" len="med"/>
                      <a:tailEnd type="none" w="med" len="med"/>
                    </a:lnT>
                    <a:lnB w="5753" cap="flat" cmpd="sng" algn="ctr">
                      <a:solidFill>
                        <a:srgbClr val="000000"/>
                      </a:solidFill>
                      <a:prstDash val="solid"/>
                      <a:round/>
                      <a:headEnd type="none" w="med" len="med"/>
                      <a:tailEnd type="none" w="med" len="med"/>
                    </a:lnB>
                  </a:tcPr>
                </a:tc>
                <a:tc>
                  <a:txBody>
                    <a:bodyPr/>
                    <a:lstStyle/>
                    <a:p>
                      <a:endParaRPr lang="en-US" sz="4000" b="0" dirty="0">
                        <a:effectLst/>
                        <a:latin typeface="+mn-lt"/>
                      </a:endParaRPr>
                    </a:p>
                  </a:txBody>
                  <a:tcPr anchor="ctr">
                    <a:lnL w="5753" cap="flat" cmpd="sng" algn="ctr">
                      <a:solidFill>
                        <a:srgbClr val="000000"/>
                      </a:solidFill>
                      <a:prstDash val="solid"/>
                      <a:round/>
                      <a:headEnd type="none" w="med" len="med"/>
                      <a:tailEnd type="none" w="med" len="med"/>
                    </a:lnL>
                    <a:lnR w="5753" cap="flat" cmpd="sng" algn="ctr">
                      <a:solidFill>
                        <a:srgbClr val="000000"/>
                      </a:solidFill>
                      <a:prstDash val="solid"/>
                      <a:round/>
                      <a:headEnd type="none" w="med" len="med"/>
                      <a:tailEnd type="none" w="med" len="med"/>
                    </a:lnR>
                    <a:lnT w="5753" cap="flat" cmpd="sng" algn="ctr">
                      <a:solidFill>
                        <a:srgbClr val="000000"/>
                      </a:solidFill>
                      <a:prstDash val="solid"/>
                      <a:round/>
                      <a:headEnd type="none" w="med" len="med"/>
                      <a:tailEnd type="none" w="med" len="med"/>
                    </a:lnT>
                    <a:lnB w="5753" cap="flat" cmpd="sng" algn="ctr">
                      <a:solidFill>
                        <a:srgbClr val="000000"/>
                      </a:solidFill>
                      <a:prstDash val="solid"/>
                      <a:round/>
                      <a:headEnd type="none" w="med" len="med"/>
                      <a:tailEnd type="none" w="med" len="med"/>
                    </a:lnB>
                  </a:tcPr>
                </a:tc>
                <a:tc>
                  <a:txBody>
                    <a:bodyPr/>
                    <a:lstStyle/>
                    <a:p>
                      <a:endParaRPr lang="en-US" sz="4000" b="0" dirty="0">
                        <a:effectLst/>
                        <a:latin typeface="+mn-lt"/>
                      </a:endParaRPr>
                    </a:p>
                  </a:txBody>
                  <a:tcPr anchor="ctr">
                    <a:lnL w="5753" cap="flat" cmpd="sng" algn="ctr">
                      <a:solidFill>
                        <a:srgbClr val="000000"/>
                      </a:solidFill>
                      <a:prstDash val="solid"/>
                      <a:round/>
                      <a:headEnd type="none" w="med" len="med"/>
                      <a:tailEnd type="none" w="med" len="med"/>
                    </a:lnL>
                    <a:lnR w="5753" cap="flat" cmpd="sng" algn="ctr">
                      <a:solidFill>
                        <a:srgbClr val="000000"/>
                      </a:solidFill>
                      <a:prstDash val="solid"/>
                      <a:round/>
                      <a:headEnd type="none" w="med" len="med"/>
                      <a:tailEnd type="none" w="med" len="med"/>
                    </a:lnR>
                    <a:lnT w="5753" cap="flat" cmpd="sng" algn="ctr">
                      <a:solidFill>
                        <a:srgbClr val="000000"/>
                      </a:solidFill>
                      <a:prstDash val="solid"/>
                      <a:round/>
                      <a:headEnd type="none" w="med" len="med"/>
                      <a:tailEnd type="none" w="med" len="med"/>
                    </a:lnT>
                    <a:lnB w="5753"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7"/>
                  </a:ext>
                </a:extLst>
              </a:tr>
              <a:tr h="0">
                <a:tc>
                  <a:txBody>
                    <a:bodyPr/>
                    <a:lstStyle/>
                    <a:p>
                      <a:r>
                        <a:rPr lang="en-US" sz="1600" b="0">
                          <a:solidFill>
                            <a:srgbClr val="FF0000"/>
                          </a:solidFill>
                          <a:effectLst/>
                          <a:latin typeface="+mn-lt"/>
                        </a:rPr>
                        <a:t>22</a:t>
                      </a:r>
                      <a:r>
                        <a:rPr lang="en-US" sz="1100" b="0">
                          <a:solidFill>
                            <a:srgbClr val="FF0000"/>
                          </a:solidFill>
                          <a:effectLst/>
                          <a:latin typeface="+mn-lt"/>
                        </a:rPr>
                        <a:t>nd </a:t>
                      </a:r>
                      <a:r>
                        <a:rPr lang="en-US" sz="1600" b="0">
                          <a:solidFill>
                            <a:srgbClr val="FF0000"/>
                          </a:solidFill>
                          <a:effectLst/>
                          <a:latin typeface="+mn-lt"/>
                        </a:rPr>
                        <a:t>Feb </a:t>
                      </a:r>
                      <a:endParaRPr lang="en-US" sz="4000" b="0">
                        <a:effectLst/>
                        <a:latin typeface="+mn-lt"/>
                      </a:endParaRPr>
                    </a:p>
                  </a:txBody>
                  <a:tcPr anchor="ctr">
                    <a:lnL w="5753" cap="flat" cmpd="sng" algn="ctr">
                      <a:solidFill>
                        <a:srgbClr val="000000"/>
                      </a:solidFill>
                      <a:prstDash val="solid"/>
                      <a:round/>
                      <a:headEnd type="none" w="med" len="med"/>
                      <a:tailEnd type="none" w="med" len="med"/>
                    </a:lnL>
                    <a:lnR w="5753" cap="flat" cmpd="sng" algn="ctr">
                      <a:solidFill>
                        <a:srgbClr val="000000"/>
                      </a:solidFill>
                      <a:prstDash val="solid"/>
                      <a:round/>
                      <a:headEnd type="none" w="med" len="med"/>
                      <a:tailEnd type="none" w="med" len="med"/>
                    </a:lnR>
                    <a:lnT w="5753" cap="flat" cmpd="sng" algn="ctr">
                      <a:solidFill>
                        <a:srgbClr val="000000"/>
                      </a:solidFill>
                      <a:prstDash val="solid"/>
                      <a:round/>
                      <a:headEnd type="none" w="med" len="med"/>
                      <a:tailEnd type="none" w="med" len="med"/>
                    </a:lnT>
                    <a:lnB w="5753" cap="flat" cmpd="sng" algn="ctr">
                      <a:solidFill>
                        <a:srgbClr val="000000"/>
                      </a:solidFill>
                      <a:prstDash val="solid"/>
                      <a:round/>
                      <a:headEnd type="none" w="med" len="med"/>
                      <a:tailEnd type="none" w="med" len="med"/>
                    </a:lnB>
                  </a:tcPr>
                </a:tc>
                <a:tc>
                  <a:txBody>
                    <a:bodyPr/>
                    <a:lstStyle/>
                    <a:p>
                      <a:endParaRPr lang="en-US" sz="4000" b="0" dirty="0">
                        <a:effectLst/>
                        <a:latin typeface="+mn-lt"/>
                      </a:endParaRPr>
                    </a:p>
                  </a:txBody>
                  <a:tcPr anchor="ctr">
                    <a:lnL w="5753" cap="flat" cmpd="sng" algn="ctr">
                      <a:solidFill>
                        <a:srgbClr val="000000"/>
                      </a:solidFill>
                      <a:prstDash val="solid"/>
                      <a:round/>
                      <a:headEnd type="none" w="med" len="med"/>
                      <a:tailEnd type="none" w="med" len="med"/>
                    </a:lnL>
                    <a:lnR w="5753" cap="flat" cmpd="sng" algn="ctr">
                      <a:solidFill>
                        <a:srgbClr val="000000"/>
                      </a:solidFill>
                      <a:prstDash val="solid"/>
                      <a:round/>
                      <a:headEnd type="none" w="med" len="med"/>
                      <a:tailEnd type="none" w="med" len="med"/>
                    </a:lnR>
                    <a:lnT w="5753" cap="flat" cmpd="sng" algn="ctr">
                      <a:solidFill>
                        <a:srgbClr val="000000"/>
                      </a:solidFill>
                      <a:prstDash val="solid"/>
                      <a:round/>
                      <a:headEnd type="none" w="med" len="med"/>
                      <a:tailEnd type="none" w="med" len="med"/>
                    </a:lnT>
                    <a:lnB w="5753" cap="flat" cmpd="sng" algn="ctr">
                      <a:solidFill>
                        <a:srgbClr val="000000"/>
                      </a:solidFill>
                      <a:prstDash val="solid"/>
                      <a:round/>
                      <a:headEnd type="none" w="med" len="med"/>
                      <a:tailEnd type="none" w="med" len="med"/>
                    </a:lnB>
                  </a:tcPr>
                </a:tc>
                <a:tc>
                  <a:txBody>
                    <a:bodyPr/>
                    <a:lstStyle/>
                    <a:p>
                      <a:r>
                        <a:rPr lang="en-US" sz="1600" b="0" dirty="0">
                          <a:solidFill>
                            <a:srgbClr val="FF0000"/>
                          </a:solidFill>
                          <a:effectLst/>
                          <a:latin typeface="+mn-lt"/>
                        </a:rPr>
                        <a:t>T</a:t>
                      </a:r>
                      <a:r>
                        <a:rPr lang="en-US" sz="1600" b="0" dirty="0" smtClean="0">
                          <a:solidFill>
                            <a:srgbClr val="FF0000"/>
                          </a:solidFill>
                          <a:effectLst/>
                          <a:latin typeface="+mn-lt"/>
                        </a:rPr>
                        <a:t>elephone </a:t>
                      </a:r>
                      <a:r>
                        <a:rPr lang="en-US" sz="1600" b="0" dirty="0">
                          <a:solidFill>
                            <a:srgbClr val="FF0000"/>
                          </a:solidFill>
                          <a:effectLst/>
                          <a:latin typeface="+mn-lt"/>
                        </a:rPr>
                        <a:t>payable </a:t>
                      </a:r>
                      <a:r>
                        <a:rPr lang="en-US" sz="1600" b="0" dirty="0" smtClean="0">
                          <a:solidFill>
                            <a:srgbClr val="FF0000"/>
                          </a:solidFill>
                          <a:effectLst/>
                          <a:latin typeface="+mn-lt"/>
                        </a:rPr>
                        <a:t>$450 </a:t>
                      </a:r>
                      <a:endParaRPr lang="en-US" sz="4000" b="0" dirty="0">
                        <a:effectLst/>
                        <a:latin typeface="+mn-lt"/>
                      </a:endParaRPr>
                    </a:p>
                  </a:txBody>
                  <a:tcPr anchor="ctr">
                    <a:lnL w="5753" cap="flat" cmpd="sng" algn="ctr">
                      <a:solidFill>
                        <a:srgbClr val="000000"/>
                      </a:solidFill>
                      <a:prstDash val="solid"/>
                      <a:round/>
                      <a:headEnd type="none" w="med" len="med"/>
                      <a:tailEnd type="none" w="med" len="med"/>
                    </a:lnL>
                    <a:lnR w="5753" cap="flat" cmpd="sng" algn="ctr">
                      <a:solidFill>
                        <a:srgbClr val="000000"/>
                      </a:solidFill>
                      <a:prstDash val="solid"/>
                      <a:round/>
                      <a:headEnd type="none" w="med" len="med"/>
                      <a:tailEnd type="none" w="med" len="med"/>
                    </a:lnR>
                    <a:lnT w="5753" cap="flat" cmpd="sng" algn="ctr">
                      <a:solidFill>
                        <a:srgbClr val="000000"/>
                      </a:solidFill>
                      <a:prstDash val="solid"/>
                      <a:round/>
                      <a:headEnd type="none" w="med" len="med"/>
                      <a:tailEnd type="none" w="med" len="med"/>
                    </a:lnT>
                    <a:lnB w="5753" cap="flat" cmpd="sng" algn="ctr">
                      <a:solidFill>
                        <a:srgbClr val="000000"/>
                      </a:solidFill>
                      <a:prstDash val="solid"/>
                      <a:round/>
                      <a:headEnd type="none" w="med" len="med"/>
                      <a:tailEnd type="none" w="med" len="med"/>
                    </a:lnB>
                  </a:tcPr>
                </a:tc>
                <a:tc>
                  <a:txBody>
                    <a:bodyPr/>
                    <a:lstStyle/>
                    <a:p>
                      <a:r>
                        <a:rPr lang="en-US" sz="1600" b="0" dirty="0">
                          <a:solidFill>
                            <a:srgbClr val="FF0000"/>
                          </a:solidFill>
                          <a:effectLst/>
                          <a:latin typeface="+mn-lt"/>
                        </a:rPr>
                        <a:t>Equity reduces </a:t>
                      </a:r>
                      <a:r>
                        <a:rPr lang="en-US" sz="1600" b="0" dirty="0" smtClean="0">
                          <a:solidFill>
                            <a:srgbClr val="FF0000"/>
                          </a:solidFill>
                          <a:effectLst/>
                          <a:latin typeface="+mn-lt"/>
                        </a:rPr>
                        <a:t>$450 </a:t>
                      </a:r>
                      <a:endParaRPr lang="en-US" sz="4000" b="0" dirty="0">
                        <a:effectLst/>
                        <a:latin typeface="+mn-lt"/>
                      </a:endParaRPr>
                    </a:p>
                    <a:p>
                      <a:r>
                        <a:rPr lang="en-US" sz="1600" b="0" dirty="0">
                          <a:solidFill>
                            <a:srgbClr val="FF0000"/>
                          </a:solidFill>
                          <a:effectLst/>
                          <a:latin typeface="+mn-lt"/>
                        </a:rPr>
                        <a:t>(as Telephone expense $450 is reported in the Income Statement ) </a:t>
                      </a:r>
                      <a:endParaRPr lang="en-US" sz="4000" b="0" dirty="0">
                        <a:effectLst/>
                        <a:latin typeface="+mn-lt"/>
                      </a:endParaRPr>
                    </a:p>
                  </a:txBody>
                  <a:tcPr anchor="ctr">
                    <a:lnL w="5753" cap="flat" cmpd="sng" algn="ctr">
                      <a:solidFill>
                        <a:srgbClr val="000000"/>
                      </a:solidFill>
                      <a:prstDash val="solid"/>
                      <a:round/>
                      <a:headEnd type="none" w="med" len="med"/>
                      <a:tailEnd type="none" w="med" len="med"/>
                    </a:lnL>
                    <a:lnR w="5753" cap="flat" cmpd="sng" algn="ctr">
                      <a:solidFill>
                        <a:srgbClr val="000000"/>
                      </a:solidFill>
                      <a:prstDash val="solid"/>
                      <a:round/>
                      <a:headEnd type="none" w="med" len="med"/>
                      <a:tailEnd type="none" w="med" len="med"/>
                    </a:lnR>
                    <a:lnT w="5753" cap="flat" cmpd="sng" algn="ctr">
                      <a:solidFill>
                        <a:srgbClr val="000000"/>
                      </a:solidFill>
                      <a:prstDash val="solid"/>
                      <a:round/>
                      <a:headEnd type="none" w="med" len="med"/>
                      <a:tailEnd type="none" w="med" len="med"/>
                    </a:lnT>
                    <a:lnB w="5753"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8"/>
                  </a:ext>
                </a:extLst>
              </a:tr>
              <a:tr h="0">
                <a:tc>
                  <a:txBody>
                    <a:bodyPr/>
                    <a:lstStyle/>
                    <a:p>
                      <a:r>
                        <a:rPr lang="en-US" sz="1600" b="0">
                          <a:solidFill>
                            <a:srgbClr val="FF0000"/>
                          </a:solidFill>
                          <a:effectLst/>
                          <a:latin typeface="+mn-lt"/>
                        </a:rPr>
                        <a:t>23</a:t>
                      </a:r>
                      <a:r>
                        <a:rPr lang="en-US" sz="1100" b="0">
                          <a:solidFill>
                            <a:srgbClr val="FF0000"/>
                          </a:solidFill>
                          <a:effectLst/>
                          <a:latin typeface="+mn-lt"/>
                        </a:rPr>
                        <a:t>rd </a:t>
                      </a:r>
                      <a:r>
                        <a:rPr lang="en-US" sz="1600" b="0">
                          <a:solidFill>
                            <a:srgbClr val="FF0000"/>
                          </a:solidFill>
                          <a:effectLst/>
                          <a:latin typeface="+mn-lt"/>
                        </a:rPr>
                        <a:t>Feb </a:t>
                      </a:r>
                      <a:endParaRPr lang="en-US" sz="4000" b="0">
                        <a:effectLst/>
                        <a:latin typeface="+mn-lt"/>
                      </a:endParaRPr>
                    </a:p>
                  </a:txBody>
                  <a:tcPr anchor="ctr">
                    <a:lnL w="5753" cap="flat" cmpd="sng" algn="ctr">
                      <a:solidFill>
                        <a:srgbClr val="000000"/>
                      </a:solidFill>
                      <a:prstDash val="solid"/>
                      <a:round/>
                      <a:headEnd type="none" w="med" len="med"/>
                      <a:tailEnd type="none" w="med" len="med"/>
                    </a:lnL>
                    <a:lnR w="5753" cap="flat" cmpd="sng" algn="ctr">
                      <a:solidFill>
                        <a:srgbClr val="000000"/>
                      </a:solidFill>
                      <a:prstDash val="solid"/>
                      <a:round/>
                      <a:headEnd type="none" w="med" len="med"/>
                      <a:tailEnd type="none" w="med" len="med"/>
                    </a:lnR>
                    <a:lnT w="5753" cap="flat" cmpd="sng" algn="ctr">
                      <a:solidFill>
                        <a:srgbClr val="000000"/>
                      </a:solidFill>
                      <a:prstDash val="solid"/>
                      <a:round/>
                      <a:headEnd type="none" w="med" len="med"/>
                      <a:tailEnd type="none" w="med" len="med"/>
                    </a:lnT>
                    <a:lnB w="5753" cap="flat" cmpd="sng" algn="ctr">
                      <a:solidFill>
                        <a:srgbClr val="000000"/>
                      </a:solidFill>
                      <a:prstDash val="solid"/>
                      <a:round/>
                      <a:headEnd type="none" w="med" len="med"/>
                      <a:tailEnd type="none" w="med" len="med"/>
                    </a:lnB>
                  </a:tcPr>
                </a:tc>
                <a:tc>
                  <a:txBody>
                    <a:bodyPr/>
                    <a:lstStyle/>
                    <a:p>
                      <a:r>
                        <a:rPr lang="en-US" sz="1600" b="0" dirty="0">
                          <a:solidFill>
                            <a:srgbClr val="FF0000"/>
                          </a:solidFill>
                          <a:effectLst/>
                          <a:latin typeface="+mn-lt"/>
                        </a:rPr>
                        <a:t>Accounts receivable </a:t>
                      </a:r>
                      <a:r>
                        <a:rPr lang="en-US" sz="1600" b="0" dirty="0" smtClean="0">
                          <a:solidFill>
                            <a:srgbClr val="FF0000"/>
                          </a:solidFill>
                          <a:effectLst/>
                          <a:latin typeface="+mn-lt"/>
                        </a:rPr>
                        <a:t>$2300 </a:t>
                      </a:r>
                      <a:endParaRPr lang="en-US" sz="4000" b="0" dirty="0">
                        <a:effectLst/>
                        <a:latin typeface="+mn-lt"/>
                      </a:endParaRPr>
                    </a:p>
                  </a:txBody>
                  <a:tcPr anchor="ctr">
                    <a:lnL w="5753" cap="flat" cmpd="sng" algn="ctr">
                      <a:solidFill>
                        <a:srgbClr val="000000"/>
                      </a:solidFill>
                      <a:prstDash val="solid"/>
                      <a:round/>
                      <a:headEnd type="none" w="med" len="med"/>
                      <a:tailEnd type="none" w="med" len="med"/>
                    </a:lnL>
                    <a:lnR w="5753" cap="flat" cmpd="sng" algn="ctr">
                      <a:solidFill>
                        <a:srgbClr val="000000"/>
                      </a:solidFill>
                      <a:prstDash val="solid"/>
                      <a:round/>
                      <a:headEnd type="none" w="med" len="med"/>
                      <a:tailEnd type="none" w="med" len="med"/>
                    </a:lnR>
                    <a:lnT w="5753" cap="flat" cmpd="sng" algn="ctr">
                      <a:solidFill>
                        <a:srgbClr val="000000"/>
                      </a:solidFill>
                      <a:prstDash val="solid"/>
                      <a:round/>
                      <a:headEnd type="none" w="med" len="med"/>
                      <a:tailEnd type="none" w="med" len="med"/>
                    </a:lnT>
                    <a:lnB w="5753" cap="flat" cmpd="sng" algn="ctr">
                      <a:solidFill>
                        <a:srgbClr val="000000"/>
                      </a:solidFill>
                      <a:prstDash val="solid"/>
                      <a:round/>
                      <a:headEnd type="none" w="med" len="med"/>
                      <a:tailEnd type="none" w="med" len="med"/>
                    </a:lnB>
                  </a:tcPr>
                </a:tc>
                <a:tc>
                  <a:txBody>
                    <a:bodyPr/>
                    <a:lstStyle/>
                    <a:p>
                      <a:endParaRPr lang="en-US" sz="4000" b="0" dirty="0">
                        <a:effectLst/>
                        <a:latin typeface="+mn-lt"/>
                      </a:endParaRPr>
                    </a:p>
                  </a:txBody>
                  <a:tcPr anchor="ctr">
                    <a:lnL w="5753" cap="flat" cmpd="sng" algn="ctr">
                      <a:solidFill>
                        <a:srgbClr val="000000"/>
                      </a:solidFill>
                      <a:prstDash val="solid"/>
                      <a:round/>
                      <a:headEnd type="none" w="med" len="med"/>
                      <a:tailEnd type="none" w="med" len="med"/>
                    </a:lnL>
                    <a:lnR w="5753" cap="flat" cmpd="sng" algn="ctr">
                      <a:solidFill>
                        <a:srgbClr val="000000"/>
                      </a:solidFill>
                      <a:prstDash val="solid"/>
                      <a:round/>
                      <a:headEnd type="none" w="med" len="med"/>
                      <a:tailEnd type="none" w="med" len="med"/>
                    </a:lnR>
                    <a:lnT w="5753" cap="flat" cmpd="sng" algn="ctr">
                      <a:solidFill>
                        <a:srgbClr val="000000"/>
                      </a:solidFill>
                      <a:prstDash val="solid"/>
                      <a:round/>
                      <a:headEnd type="none" w="med" len="med"/>
                      <a:tailEnd type="none" w="med" len="med"/>
                    </a:lnT>
                    <a:lnB w="5753" cap="flat" cmpd="sng" algn="ctr">
                      <a:solidFill>
                        <a:srgbClr val="000000"/>
                      </a:solidFill>
                      <a:prstDash val="solid"/>
                      <a:round/>
                      <a:headEnd type="none" w="med" len="med"/>
                      <a:tailEnd type="none" w="med" len="med"/>
                    </a:lnB>
                  </a:tcPr>
                </a:tc>
                <a:tc>
                  <a:txBody>
                    <a:bodyPr/>
                    <a:lstStyle/>
                    <a:p>
                      <a:r>
                        <a:rPr lang="en-US" sz="1600" b="0" dirty="0">
                          <a:solidFill>
                            <a:srgbClr val="FF0000"/>
                          </a:solidFill>
                          <a:effectLst/>
                          <a:latin typeface="+mn-lt"/>
                        </a:rPr>
                        <a:t>Equity improves </a:t>
                      </a:r>
                      <a:r>
                        <a:rPr lang="en-US" sz="1600" b="0" dirty="0" smtClean="0">
                          <a:solidFill>
                            <a:srgbClr val="FF0000"/>
                          </a:solidFill>
                          <a:effectLst/>
                          <a:latin typeface="+mn-lt"/>
                        </a:rPr>
                        <a:t>$2300 </a:t>
                      </a:r>
                      <a:endParaRPr lang="en-US" sz="4000" b="0" dirty="0">
                        <a:effectLst/>
                        <a:latin typeface="+mn-lt"/>
                      </a:endParaRPr>
                    </a:p>
                    <a:p>
                      <a:r>
                        <a:rPr lang="en-US" sz="1600" b="0" dirty="0">
                          <a:solidFill>
                            <a:srgbClr val="FF0000"/>
                          </a:solidFill>
                          <a:effectLst/>
                          <a:latin typeface="+mn-lt"/>
                        </a:rPr>
                        <a:t>(as Service revenue $2300 is reported in the Income Statement) </a:t>
                      </a:r>
                      <a:endParaRPr lang="en-US" sz="4000" b="0" dirty="0">
                        <a:effectLst/>
                        <a:latin typeface="+mn-lt"/>
                      </a:endParaRPr>
                    </a:p>
                  </a:txBody>
                  <a:tcPr anchor="ctr">
                    <a:lnL w="5753" cap="flat" cmpd="sng" algn="ctr">
                      <a:solidFill>
                        <a:srgbClr val="000000"/>
                      </a:solidFill>
                      <a:prstDash val="solid"/>
                      <a:round/>
                      <a:headEnd type="none" w="med" len="med"/>
                      <a:tailEnd type="none" w="med" len="med"/>
                    </a:lnL>
                    <a:lnR w="5753" cap="flat" cmpd="sng" algn="ctr">
                      <a:solidFill>
                        <a:srgbClr val="000000"/>
                      </a:solidFill>
                      <a:prstDash val="solid"/>
                      <a:round/>
                      <a:headEnd type="none" w="med" len="med"/>
                      <a:tailEnd type="none" w="med" len="med"/>
                    </a:lnR>
                    <a:lnT w="5753" cap="flat" cmpd="sng" algn="ctr">
                      <a:solidFill>
                        <a:srgbClr val="000000"/>
                      </a:solidFill>
                      <a:prstDash val="solid"/>
                      <a:round/>
                      <a:headEnd type="none" w="med" len="med"/>
                      <a:tailEnd type="none" w="med" len="med"/>
                    </a:lnT>
                    <a:lnB w="5753"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9"/>
                  </a:ext>
                </a:extLst>
              </a:tr>
              <a:tr h="0">
                <a:tc>
                  <a:txBody>
                    <a:bodyPr/>
                    <a:lstStyle/>
                    <a:p>
                      <a:r>
                        <a:rPr lang="en-US" sz="1600" b="0">
                          <a:solidFill>
                            <a:srgbClr val="FF0000"/>
                          </a:solidFill>
                          <a:effectLst/>
                          <a:latin typeface="+mn-lt"/>
                        </a:rPr>
                        <a:t>28</a:t>
                      </a:r>
                      <a:r>
                        <a:rPr lang="en-US" sz="1100" b="0">
                          <a:solidFill>
                            <a:srgbClr val="FF0000"/>
                          </a:solidFill>
                          <a:effectLst/>
                          <a:latin typeface="+mn-lt"/>
                        </a:rPr>
                        <a:t>th </a:t>
                      </a:r>
                      <a:r>
                        <a:rPr lang="en-US" sz="1600" b="0">
                          <a:solidFill>
                            <a:srgbClr val="FF0000"/>
                          </a:solidFill>
                          <a:effectLst/>
                          <a:latin typeface="+mn-lt"/>
                        </a:rPr>
                        <a:t>Feb </a:t>
                      </a:r>
                      <a:endParaRPr lang="en-US" sz="4000" b="0">
                        <a:effectLst/>
                        <a:latin typeface="+mn-lt"/>
                      </a:endParaRPr>
                    </a:p>
                  </a:txBody>
                  <a:tcPr anchor="ctr">
                    <a:lnL w="5753" cap="flat" cmpd="sng" algn="ctr">
                      <a:solidFill>
                        <a:srgbClr val="000000"/>
                      </a:solidFill>
                      <a:prstDash val="solid"/>
                      <a:round/>
                      <a:headEnd type="none" w="med" len="med"/>
                      <a:tailEnd type="none" w="med" len="med"/>
                    </a:lnL>
                    <a:lnR w="5753" cap="flat" cmpd="sng" algn="ctr">
                      <a:solidFill>
                        <a:srgbClr val="000000"/>
                      </a:solidFill>
                      <a:prstDash val="solid"/>
                      <a:round/>
                      <a:headEnd type="none" w="med" len="med"/>
                      <a:tailEnd type="none" w="med" len="med"/>
                    </a:lnR>
                    <a:lnT w="5753" cap="flat" cmpd="sng" algn="ctr">
                      <a:solidFill>
                        <a:srgbClr val="000000"/>
                      </a:solidFill>
                      <a:prstDash val="solid"/>
                      <a:round/>
                      <a:headEnd type="none" w="med" len="med"/>
                      <a:tailEnd type="none" w="med" len="med"/>
                    </a:lnT>
                    <a:lnB w="5753" cap="flat" cmpd="sng" algn="ctr">
                      <a:solidFill>
                        <a:srgbClr val="000000"/>
                      </a:solidFill>
                      <a:prstDash val="solid"/>
                      <a:round/>
                      <a:headEnd type="none" w="med" len="med"/>
                      <a:tailEnd type="none" w="med" len="med"/>
                    </a:lnB>
                  </a:tcPr>
                </a:tc>
                <a:tc>
                  <a:txBody>
                    <a:bodyPr/>
                    <a:lstStyle/>
                    <a:p>
                      <a:r>
                        <a:rPr lang="en-US" sz="1600" b="0" dirty="0">
                          <a:solidFill>
                            <a:srgbClr val="FF0000"/>
                          </a:solidFill>
                          <a:effectLst/>
                          <a:latin typeface="+mn-lt"/>
                        </a:rPr>
                        <a:t>Cash at bank </a:t>
                      </a:r>
                      <a:r>
                        <a:rPr lang="en-US" sz="1600" b="0" dirty="0" smtClean="0">
                          <a:solidFill>
                            <a:srgbClr val="FF0000"/>
                          </a:solidFill>
                          <a:effectLst/>
                          <a:latin typeface="+mn-lt"/>
                        </a:rPr>
                        <a:t>$800 </a:t>
                      </a:r>
                      <a:endParaRPr lang="en-US" sz="4000" b="0" dirty="0">
                        <a:effectLst/>
                        <a:latin typeface="+mn-lt"/>
                      </a:endParaRPr>
                    </a:p>
                  </a:txBody>
                  <a:tcPr anchor="ctr">
                    <a:lnL w="5753" cap="flat" cmpd="sng" algn="ctr">
                      <a:solidFill>
                        <a:srgbClr val="000000"/>
                      </a:solidFill>
                      <a:prstDash val="solid"/>
                      <a:round/>
                      <a:headEnd type="none" w="med" len="med"/>
                      <a:tailEnd type="none" w="med" len="med"/>
                    </a:lnL>
                    <a:lnR w="5753" cap="flat" cmpd="sng" algn="ctr">
                      <a:solidFill>
                        <a:srgbClr val="000000"/>
                      </a:solidFill>
                      <a:prstDash val="solid"/>
                      <a:round/>
                      <a:headEnd type="none" w="med" len="med"/>
                      <a:tailEnd type="none" w="med" len="med"/>
                    </a:lnR>
                    <a:lnT w="5753" cap="flat" cmpd="sng" algn="ctr">
                      <a:solidFill>
                        <a:srgbClr val="000000"/>
                      </a:solidFill>
                      <a:prstDash val="solid"/>
                      <a:round/>
                      <a:headEnd type="none" w="med" len="med"/>
                      <a:tailEnd type="none" w="med" len="med"/>
                    </a:lnT>
                    <a:lnB w="5753" cap="flat" cmpd="sng" algn="ctr">
                      <a:solidFill>
                        <a:srgbClr val="000000"/>
                      </a:solidFill>
                      <a:prstDash val="solid"/>
                      <a:round/>
                      <a:headEnd type="none" w="med" len="med"/>
                      <a:tailEnd type="none" w="med" len="med"/>
                    </a:lnB>
                  </a:tcPr>
                </a:tc>
                <a:tc>
                  <a:txBody>
                    <a:bodyPr/>
                    <a:lstStyle/>
                    <a:p>
                      <a:endParaRPr lang="en-US" sz="4000" b="0" dirty="0">
                        <a:effectLst/>
                        <a:latin typeface="+mn-lt"/>
                      </a:endParaRPr>
                    </a:p>
                  </a:txBody>
                  <a:tcPr anchor="ctr">
                    <a:lnL w="5753" cap="flat" cmpd="sng" algn="ctr">
                      <a:solidFill>
                        <a:srgbClr val="000000"/>
                      </a:solidFill>
                      <a:prstDash val="solid"/>
                      <a:round/>
                      <a:headEnd type="none" w="med" len="med"/>
                      <a:tailEnd type="none" w="med" len="med"/>
                    </a:lnL>
                    <a:lnR w="5753" cap="flat" cmpd="sng" algn="ctr">
                      <a:solidFill>
                        <a:srgbClr val="000000"/>
                      </a:solidFill>
                      <a:prstDash val="solid"/>
                      <a:round/>
                      <a:headEnd type="none" w="med" len="med"/>
                      <a:tailEnd type="none" w="med" len="med"/>
                    </a:lnR>
                    <a:lnT w="5753" cap="flat" cmpd="sng" algn="ctr">
                      <a:solidFill>
                        <a:srgbClr val="000000"/>
                      </a:solidFill>
                      <a:prstDash val="solid"/>
                      <a:round/>
                      <a:headEnd type="none" w="med" len="med"/>
                      <a:tailEnd type="none" w="med" len="med"/>
                    </a:lnT>
                    <a:lnB w="5753" cap="flat" cmpd="sng" algn="ctr">
                      <a:solidFill>
                        <a:srgbClr val="000000"/>
                      </a:solidFill>
                      <a:prstDash val="solid"/>
                      <a:round/>
                      <a:headEnd type="none" w="med" len="med"/>
                      <a:tailEnd type="none" w="med" len="med"/>
                    </a:lnB>
                  </a:tcPr>
                </a:tc>
                <a:tc>
                  <a:txBody>
                    <a:bodyPr/>
                    <a:lstStyle/>
                    <a:p>
                      <a:r>
                        <a:rPr lang="en-US" sz="1600" b="0" dirty="0">
                          <a:solidFill>
                            <a:srgbClr val="FF0000"/>
                          </a:solidFill>
                          <a:effectLst/>
                          <a:latin typeface="+mn-lt"/>
                        </a:rPr>
                        <a:t>Equity reduces </a:t>
                      </a:r>
                      <a:r>
                        <a:rPr lang="en-US" sz="1600" b="0" dirty="0" smtClean="0">
                          <a:solidFill>
                            <a:srgbClr val="FF0000"/>
                          </a:solidFill>
                          <a:effectLst/>
                          <a:latin typeface="+mn-lt"/>
                        </a:rPr>
                        <a:t>$800 </a:t>
                      </a:r>
                      <a:r>
                        <a:rPr lang="en-US" sz="1600" b="0" dirty="0">
                          <a:solidFill>
                            <a:srgbClr val="FF0000"/>
                          </a:solidFill>
                          <a:effectLst/>
                          <a:latin typeface="+mn-lt"/>
                        </a:rPr>
                        <a:t>(Drawings $800 ) </a:t>
                      </a:r>
                      <a:endParaRPr lang="en-US" sz="4000" b="0" dirty="0">
                        <a:effectLst/>
                        <a:latin typeface="+mn-lt"/>
                      </a:endParaRPr>
                    </a:p>
                  </a:txBody>
                  <a:tcPr anchor="ctr">
                    <a:lnL w="5753" cap="flat" cmpd="sng" algn="ctr">
                      <a:solidFill>
                        <a:srgbClr val="000000"/>
                      </a:solidFill>
                      <a:prstDash val="solid"/>
                      <a:round/>
                      <a:headEnd type="none" w="med" len="med"/>
                      <a:tailEnd type="none" w="med" len="med"/>
                    </a:lnL>
                    <a:lnR w="5753" cap="flat" cmpd="sng" algn="ctr">
                      <a:solidFill>
                        <a:srgbClr val="000000"/>
                      </a:solidFill>
                      <a:prstDash val="solid"/>
                      <a:round/>
                      <a:headEnd type="none" w="med" len="med"/>
                      <a:tailEnd type="none" w="med" len="med"/>
                    </a:lnR>
                    <a:lnT w="5753" cap="flat" cmpd="sng" algn="ctr">
                      <a:solidFill>
                        <a:srgbClr val="000000"/>
                      </a:solidFill>
                      <a:prstDash val="solid"/>
                      <a:round/>
                      <a:headEnd type="none" w="med" len="med"/>
                      <a:tailEnd type="none" w="med" len="med"/>
                    </a:lnT>
                    <a:lnB w="5753"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0"/>
                  </a:ext>
                </a:extLst>
              </a:tr>
            </a:tbl>
          </a:graphicData>
        </a:graphic>
      </p:graphicFrame>
      <p:sp>
        <p:nvSpPr>
          <p:cNvPr id="4" name="Date Placeholder 3"/>
          <p:cNvSpPr>
            <a:spLocks noGrp="1"/>
          </p:cNvSpPr>
          <p:nvPr>
            <p:ph type="dt" sz="half" idx="10"/>
          </p:nvPr>
        </p:nvSpPr>
        <p:spPr>
          <a:xfrm>
            <a:off x="9732656" y="5883275"/>
            <a:ext cx="1143000" cy="365125"/>
          </a:xfrm>
        </p:spPr>
        <p:txBody>
          <a:bodyPr/>
          <a:lstStyle/>
          <a:p>
            <a:fld id="{ADD1C08E-86F2-4B40-AA0A-404F42F7C84E}" type="datetime1">
              <a:rPr lang="en-AU" smtClean="0"/>
              <a:t>13/03/2018</a:t>
            </a:fld>
            <a:endParaRPr lang="en-AU"/>
          </a:p>
        </p:txBody>
      </p:sp>
      <p:sp>
        <p:nvSpPr>
          <p:cNvPr id="5" name="Footer Placeholder 4"/>
          <p:cNvSpPr>
            <a:spLocks noGrp="1"/>
          </p:cNvSpPr>
          <p:nvPr>
            <p:ph type="ftr" sz="quarter" idx="11"/>
          </p:nvPr>
        </p:nvSpPr>
        <p:spPr>
          <a:xfrm>
            <a:off x="1022612" y="6049693"/>
            <a:ext cx="7084177" cy="365125"/>
          </a:xfrm>
        </p:spPr>
        <p:txBody>
          <a:bodyPr/>
          <a:lstStyle/>
          <a:p>
            <a:endParaRPr lang="en-AU" dirty="0"/>
          </a:p>
        </p:txBody>
      </p:sp>
      <p:sp>
        <p:nvSpPr>
          <p:cNvPr id="6" name="Slide Number Placeholder 5"/>
          <p:cNvSpPr>
            <a:spLocks noGrp="1"/>
          </p:cNvSpPr>
          <p:nvPr>
            <p:ph type="sldNum" sz="quarter" idx="12"/>
          </p:nvPr>
        </p:nvSpPr>
        <p:spPr/>
        <p:txBody>
          <a:bodyPr/>
          <a:lstStyle/>
          <a:p>
            <a:fld id="{45F41791-387E-467B-9DB5-B22C52E5F4D9}" type="slidenum">
              <a:rPr lang="en-AU" smtClean="0"/>
              <a:t>37</a:t>
            </a:fld>
            <a:endParaRPr lang="en-AU"/>
          </a:p>
        </p:txBody>
      </p:sp>
    </p:spTree>
    <p:extLst>
      <p:ext uri="{BB962C8B-B14F-4D97-AF65-F5344CB8AC3E}">
        <p14:creationId xmlns:p14="http://schemas.microsoft.com/office/powerpoint/2010/main" val="13705514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 5 Transaction analysis task</a:t>
            </a:r>
          </a:p>
        </p:txBody>
      </p:sp>
      <p:pic>
        <p:nvPicPr>
          <p:cNvPr id="7" name="Content Placeholder 6"/>
          <p:cNvPicPr>
            <a:picLocks noGrp="1"/>
          </p:cNvPicPr>
          <p:nvPr>
            <p:ph idx="1"/>
          </p:nvPr>
        </p:nvPicPr>
        <p:blipFill>
          <a:blip r:embed="rId2" cstate="print"/>
          <a:stretch>
            <a:fillRect/>
          </a:stretch>
        </p:blipFill>
        <p:spPr bwMode="auto">
          <a:xfrm>
            <a:off x="1577108" y="1798638"/>
            <a:ext cx="7342840" cy="3124200"/>
          </a:xfrm>
          <a:prstGeom prst="rect">
            <a:avLst/>
          </a:prstGeom>
          <a:noFill/>
          <a:ln w="9525">
            <a:noFill/>
            <a:miter lim="800000"/>
            <a:headEnd/>
            <a:tailEnd/>
          </a:ln>
        </p:spPr>
      </p:pic>
      <p:sp>
        <p:nvSpPr>
          <p:cNvPr id="4" name="Date Placeholder 3"/>
          <p:cNvSpPr>
            <a:spLocks noGrp="1"/>
          </p:cNvSpPr>
          <p:nvPr>
            <p:ph type="dt" sz="half" idx="10"/>
          </p:nvPr>
        </p:nvSpPr>
        <p:spPr>
          <a:xfrm>
            <a:off x="9732656" y="5883275"/>
            <a:ext cx="1143000" cy="365125"/>
          </a:xfrm>
        </p:spPr>
        <p:txBody>
          <a:bodyPr/>
          <a:lstStyle/>
          <a:p>
            <a:fld id="{ADD1C08E-86F2-4B40-AA0A-404F42F7C84E}" type="datetime1">
              <a:rPr lang="en-AU" smtClean="0"/>
              <a:t>13/03/2018</a:t>
            </a:fld>
            <a:endParaRPr lang="en-AU"/>
          </a:p>
        </p:txBody>
      </p:sp>
      <p:sp>
        <p:nvSpPr>
          <p:cNvPr id="5" name="Footer Placeholder 4"/>
          <p:cNvSpPr>
            <a:spLocks noGrp="1"/>
          </p:cNvSpPr>
          <p:nvPr>
            <p:ph type="ftr" sz="quarter" idx="11"/>
          </p:nvPr>
        </p:nvSpPr>
        <p:spPr>
          <a:xfrm>
            <a:off x="1022612" y="6049693"/>
            <a:ext cx="7084177" cy="365125"/>
          </a:xfrm>
        </p:spPr>
        <p:txBody>
          <a:bodyPr/>
          <a:lstStyle/>
          <a:p>
            <a:endParaRPr lang="en-AU"/>
          </a:p>
        </p:txBody>
      </p:sp>
      <p:sp>
        <p:nvSpPr>
          <p:cNvPr id="6" name="Slide Number Placeholder 5"/>
          <p:cNvSpPr>
            <a:spLocks noGrp="1"/>
          </p:cNvSpPr>
          <p:nvPr>
            <p:ph type="sldNum" sz="quarter" idx="12"/>
          </p:nvPr>
        </p:nvSpPr>
        <p:spPr/>
        <p:txBody>
          <a:bodyPr/>
          <a:lstStyle/>
          <a:p>
            <a:fld id="{45F41791-387E-467B-9DB5-B22C52E5F4D9}" type="slidenum">
              <a:rPr lang="en-AU" smtClean="0"/>
              <a:t>38</a:t>
            </a:fld>
            <a:endParaRPr lang="en-AU"/>
          </a:p>
        </p:txBody>
      </p:sp>
    </p:spTree>
    <p:extLst>
      <p:ext uri="{BB962C8B-B14F-4D97-AF65-F5344CB8AC3E}">
        <p14:creationId xmlns:p14="http://schemas.microsoft.com/office/powerpoint/2010/main" val="145519637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Challenge: Income Statement &amp; Balance Sheet</a:t>
            </a:r>
          </a:p>
        </p:txBody>
      </p:sp>
      <p:sp>
        <p:nvSpPr>
          <p:cNvPr id="3" name="Content Placeholder 2"/>
          <p:cNvSpPr>
            <a:spLocks noGrp="1"/>
          </p:cNvSpPr>
          <p:nvPr>
            <p:ph idx="1"/>
          </p:nvPr>
        </p:nvSpPr>
        <p:spPr/>
        <p:txBody>
          <a:bodyPr/>
          <a:lstStyle/>
          <a:p>
            <a:r>
              <a:rPr lang="en-US" sz="2800" dirty="0">
                <a:latin typeface="Calibri"/>
              </a:rPr>
              <a:t>Note This gets difficult to perform if the organization has many transactions so we have developed an accounting system to:</a:t>
            </a:r>
          </a:p>
          <a:p>
            <a:r>
              <a:rPr lang="en-US" sz="2800" dirty="0">
                <a:latin typeface="Calibri"/>
              </a:rPr>
              <a:t>Classify and summarize numerous transactions using the double entry system</a:t>
            </a:r>
          </a:p>
          <a:p>
            <a:r>
              <a:rPr lang="en-US" sz="2800" dirty="0">
                <a:solidFill>
                  <a:srgbClr val="FF0000"/>
                </a:solidFill>
                <a:latin typeface="Calibri"/>
              </a:rPr>
              <a:t>Journals and Ledgers </a:t>
            </a:r>
            <a:r>
              <a:rPr lang="en-US" sz="2800" dirty="0">
                <a:latin typeface="Calibri"/>
              </a:rPr>
              <a:t>helps perform these tasks </a:t>
            </a:r>
          </a:p>
        </p:txBody>
      </p:sp>
      <p:sp>
        <p:nvSpPr>
          <p:cNvPr id="4" name="Date Placeholder 3"/>
          <p:cNvSpPr>
            <a:spLocks noGrp="1"/>
          </p:cNvSpPr>
          <p:nvPr>
            <p:ph type="dt" sz="half" idx="10"/>
          </p:nvPr>
        </p:nvSpPr>
        <p:spPr>
          <a:xfrm>
            <a:off x="9732656" y="5883275"/>
            <a:ext cx="1143000" cy="365125"/>
          </a:xfrm>
        </p:spPr>
        <p:txBody>
          <a:bodyPr/>
          <a:lstStyle/>
          <a:p>
            <a:fld id="{ADD1C08E-86F2-4B40-AA0A-404F42F7C84E}" type="datetime1">
              <a:rPr lang="en-AU" smtClean="0"/>
              <a:t>13/03/2018</a:t>
            </a:fld>
            <a:endParaRPr lang="en-AU"/>
          </a:p>
        </p:txBody>
      </p:sp>
      <p:sp>
        <p:nvSpPr>
          <p:cNvPr id="5" name="Footer Placeholder 4"/>
          <p:cNvSpPr>
            <a:spLocks noGrp="1"/>
          </p:cNvSpPr>
          <p:nvPr>
            <p:ph type="ftr" sz="quarter" idx="11"/>
          </p:nvPr>
        </p:nvSpPr>
        <p:spPr>
          <a:xfrm>
            <a:off x="1022612" y="6049693"/>
            <a:ext cx="7084177" cy="365125"/>
          </a:xfrm>
        </p:spPr>
        <p:txBody>
          <a:bodyPr/>
          <a:lstStyle/>
          <a:p>
            <a:endParaRPr lang="en-AU"/>
          </a:p>
        </p:txBody>
      </p:sp>
      <p:sp>
        <p:nvSpPr>
          <p:cNvPr id="6" name="Slide Number Placeholder 5"/>
          <p:cNvSpPr>
            <a:spLocks noGrp="1"/>
          </p:cNvSpPr>
          <p:nvPr>
            <p:ph type="sldNum" sz="quarter" idx="12"/>
          </p:nvPr>
        </p:nvSpPr>
        <p:spPr/>
        <p:txBody>
          <a:bodyPr/>
          <a:lstStyle/>
          <a:p>
            <a:fld id="{45F41791-387E-467B-9DB5-B22C52E5F4D9}" type="slidenum">
              <a:rPr lang="en-AU" smtClean="0"/>
              <a:t>39</a:t>
            </a:fld>
            <a:endParaRPr lang="en-AU"/>
          </a:p>
        </p:txBody>
      </p:sp>
    </p:spTree>
    <p:extLst>
      <p:ext uri="{BB962C8B-B14F-4D97-AF65-F5344CB8AC3E}">
        <p14:creationId xmlns:p14="http://schemas.microsoft.com/office/powerpoint/2010/main" val="15335457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5520" y="0"/>
            <a:ext cx="8784976" cy="1196752"/>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ormAutofit fontScale="90000"/>
          </a:bodyPr>
          <a:lstStyle/>
          <a:p>
            <a:pPr algn="ctr">
              <a:defRPr/>
            </a:pPr>
            <a:r>
              <a:rPr lang="en-US" dirty="0">
                <a:solidFill>
                  <a:schemeClr val="bg2">
                    <a:lumMod val="25000"/>
                  </a:schemeClr>
                </a:solidFill>
                <a:ea typeface="+mj-ea"/>
              </a:rPr>
              <a:t>Accounting </a:t>
            </a:r>
            <a:br>
              <a:rPr lang="en-US" dirty="0">
                <a:solidFill>
                  <a:schemeClr val="bg2">
                    <a:lumMod val="25000"/>
                  </a:schemeClr>
                </a:solidFill>
                <a:ea typeface="+mj-ea"/>
              </a:rPr>
            </a:br>
            <a:r>
              <a:rPr lang="en-US" dirty="0">
                <a:solidFill>
                  <a:schemeClr val="bg2">
                    <a:lumMod val="25000"/>
                  </a:schemeClr>
                </a:solidFill>
                <a:ea typeface="+mj-ea"/>
              </a:rPr>
              <a:t>Concepts/Principles/ Assumptions</a:t>
            </a:r>
          </a:p>
        </p:txBody>
      </p:sp>
      <p:sp>
        <p:nvSpPr>
          <p:cNvPr id="3" name="Content Placeholder 2"/>
          <p:cNvSpPr>
            <a:spLocks noGrp="1"/>
          </p:cNvSpPr>
          <p:nvPr>
            <p:ph idx="1"/>
          </p:nvPr>
        </p:nvSpPr>
        <p:spPr>
          <a:xfrm>
            <a:off x="1703388" y="1628775"/>
            <a:ext cx="8856662" cy="4679950"/>
          </a:xfrm>
        </p:spPr>
        <p:txBody>
          <a:bodyPr>
            <a:normAutofit/>
          </a:bodyPr>
          <a:lstStyle/>
          <a:p>
            <a:pPr marL="109537" indent="0">
              <a:buNone/>
              <a:defRPr/>
            </a:pPr>
            <a:r>
              <a:rPr lang="en-AU" sz="2800" dirty="0"/>
              <a:t>Accounting concepts and principles </a:t>
            </a:r>
            <a:r>
              <a:rPr lang="en-AU" sz="2800" b="1" dirty="0"/>
              <a:t>are a set of broad conventions</a:t>
            </a:r>
            <a:r>
              <a:rPr lang="en-AU" sz="2800" dirty="0"/>
              <a:t> that have been devised to </a:t>
            </a:r>
            <a:r>
              <a:rPr lang="en-AU" sz="2800" b="1" dirty="0"/>
              <a:t>provide a basic framework for financial reporting. </a:t>
            </a:r>
          </a:p>
          <a:p>
            <a:pPr>
              <a:buFont typeface="Wingdings 3" pitchFamily="18" charset="2"/>
              <a:buChar char=""/>
              <a:defRPr/>
            </a:pPr>
            <a:endParaRPr lang="en-AU" sz="1800" dirty="0"/>
          </a:p>
        </p:txBody>
      </p:sp>
      <p:sp>
        <p:nvSpPr>
          <p:cNvPr id="13316" name="Slide Number Placeholder 3"/>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700">
                <a:solidFill>
                  <a:schemeClr val="tx1"/>
                </a:solidFill>
                <a:latin typeface="Lucida Sans Unicode" charset="0"/>
                <a:ea typeface="ＭＳ Ｐゴシック" charset="0"/>
              </a:defRPr>
            </a:lvl1pPr>
            <a:lvl2pPr marL="742950" indent="-285750">
              <a:defRPr sz="2300">
                <a:solidFill>
                  <a:schemeClr val="tx1"/>
                </a:solidFill>
                <a:latin typeface="Lucida Sans Unicode" charset="0"/>
                <a:ea typeface="ＭＳ Ｐゴシック" charset="0"/>
              </a:defRPr>
            </a:lvl2pPr>
            <a:lvl3pPr marL="1143000">
              <a:defRPr sz="2100">
                <a:solidFill>
                  <a:schemeClr val="tx1"/>
                </a:solidFill>
                <a:latin typeface="Lucida Sans Unicode" charset="0"/>
                <a:ea typeface="ＭＳ Ｐゴシック" charset="0"/>
              </a:defRPr>
            </a:lvl3pPr>
            <a:lvl4pPr marL="1600200">
              <a:defRPr sz="1900">
                <a:solidFill>
                  <a:schemeClr val="tx1"/>
                </a:solidFill>
                <a:latin typeface="Lucida Sans Unicode" charset="0"/>
                <a:ea typeface="ＭＳ Ｐゴシック" charset="0"/>
              </a:defRPr>
            </a:lvl4pPr>
            <a:lvl5pPr marL="2057400">
              <a:defRPr>
                <a:solidFill>
                  <a:schemeClr val="tx1"/>
                </a:solidFill>
                <a:latin typeface="Lucida Sans Unicode" charset="0"/>
                <a:ea typeface="ＭＳ Ｐゴシック" charset="0"/>
              </a:defRPr>
            </a:lvl5pPr>
            <a:lvl6pPr marL="2514600" eaLnBrk="0" fontAlgn="base" hangingPunct="0">
              <a:spcAft>
                <a:spcPct val="0"/>
              </a:spcAft>
              <a:buClr>
                <a:schemeClr val="accent2"/>
              </a:buClr>
              <a:buFont typeface="Wingdings 2" charset="0"/>
              <a:buChar char=""/>
              <a:defRPr>
                <a:solidFill>
                  <a:schemeClr val="tx1"/>
                </a:solidFill>
                <a:latin typeface="Lucida Sans Unicode" charset="0"/>
                <a:ea typeface="ＭＳ Ｐゴシック" charset="0"/>
              </a:defRPr>
            </a:lvl6pPr>
            <a:lvl7pPr marL="2971800" eaLnBrk="0" fontAlgn="base" hangingPunct="0">
              <a:spcAft>
                <a:spcPct val="0"/>
              </a:spcAft>
              <a:buClr>
                <a:schemeClr val="accent2"/>
              </a:buClr>
              <a:buFont typeface="Wingdings 2" charset="0"/>
              <a:buChar char=""/>
              <a:defRPr>
                <a:solidFill>
                  <a:schemeClr val="tx1"/>
                </a:solidFill>
                <a:latin typeface="Lucida Sans Unicode" charset="0"/>
                <a:ea typeface="ＭＳ Ｐゴシック" charset="0"/>
              </a:defRPr>
            </a:lvl7pPr>
            <a:lvl8pPr marL="3429000" eaLnBrk="0" fontAlgn="base" hangingPunct="0">
              <a:spcAft>
                <a:spcPct val="0"/>
              </a:spcAft>
              <a:buClr>
                <a:schemeClr val="accent2"/>
              </a:buClr>
              <a:buFont typeface="Wingdings 2" charset="0"/>
              <a:buChar char=""/>
              <a:defRPr>
                <a:solidFill>
                  <a:schemeClr val="tx1"/>
                </a:solidFill>
                <a:latin typeface="Lucida Sans Unicode" charset="0"/>
                <a:ea typeface="ＭＳ Ｐゴシック" charset="0"/>
              </a:defRPr>
            </a:lvl8pPr>
            <a:lvl9pPr marL="3886200" eaLnBrk="0" fontAlgn="base" hangingPunct="0">
              <a:spcAft>
                <a:spcPct val="0"/>
              </a:spcAft>
              <a:buClr>
                <a:schemeClr val="accent2"/>
              </a:buClr>
              <a:buFont typeface="Wingdings 2" charset="0"/>
              <a:buChar char=""/>
              <a:defRPr>
                <a:solidFill>
                  <a:schemeClr val="tx1"/>
                </a:solidFill>
                <a:latin typeface="Lucida Sans Unicode" charset="0"/>
                <a:ea typeface="ＭＳ Ｐゴシック" charset="0"/>
              </a:defRPr>
            </a:lvl9pPr>
          </a:lstStyle>
          <a:p>
            <a:fld id="{35AA5C74-3601-5941-932B-6AC2756E17D6}" type="slidenum">
              <a:rPr lang="en-AU" sz="1000">
                <a:latin typeface="Arial" charset="0"/>
              </a:rPr>
              <a:pPr/>
              <a:t>4</a:t>
            </a:fld>
            <a:endParaRPr lang="en-AU" sz="1000">
              <a:latin typeface="Arial" charset="0"/>
            </a:endParaRPr>
          </a:p>
        </p:txBody>
      </p:sp>
    </p:spTree>
    <p:extLst>
      <p:ext uri="{BB962C8B-B14F-4D97-AF65-F5344CB8AC3E}">
        <p14:creationId xmlns:p14="http://schemas.microsoft.com/office/powerpoint/2010/main" val="4860642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5796" y="111650"/>
            <a:ext cx="10112008" cy="1252728"/>
          </a:xfrm>
        </p:spPr>
        <p:txBody>
          <a:bodyPr>
            <a:normAutofit/>
          </a:bodyPr>
          <a:lstStyle/>
          <a:p>
            <a:r>
              <a:rPr lang="en-AU" sz="3600" dirty="0">
                <a:latin typeface="Arial"/>
                <a:cs typeface="Arial"/>
              </a:rPr>
              <a:t>DOUBLE ENTRY ACCOUNTING</a:t>
            </a:r>
          </a:p>
        </p:txBody>
      </p:sp>
      <p:sp>
        <p:nvSpPr>
          <p:cNvPr id="10" name="Content Placeholder 11"/>
          <p:cNvSpPr>
            <a:spLocks noGrp="1"/>
          </p:cNvSpPr>
          <p:nvPr>
            <p:ph idx="1"/>
          </p:nvPr>
        </p:nvSpPr>
        <p:spPr>
          <a:xfrm>
            <a:off x="908932" y="1872928"/>
            <a:ext cx="10189992" cy="3765872"/>
          </a:xfrm>
        </p:spPr>
        <p:txBody>
          <a:bodyPr>
            <a:normAutofit fontScale="85000" lnSpcReduction="20000"/>
          </a:bodyPr>
          <a:lstStyle/>
          <a:p>
            <a:pPr marL="0" indent="0">
              <a:buNone/>
            </a:pPr>
            <a:r>
              <a:rPr lang="en-AU" sz="2800" dirty="0">
                <a:latin typeface="Calibri"/>
                <a:cs typeface="Arial"/>
              </a:rPr>
              <a:t>Accounting is based on a </a:t>
            </a:r>
            <a:r>
              <a:rPr lang="en-AU" sz="2800" i="1" dirty="0">
                <a:latin typeface="Calibri"/>
                <a:cs typeface="Arial"/>
              </a:rPr>
              <a:t>double-entry </a:t>
            </a:r>
            <a:r>
              <a:rPr lang="en-AU" sz="2800" dirty="0">
                <a:latin typeface="Calibri"/>
                <a:cs typeface="Arial"/>
              </a:rPr>
              <a:t>system. This means:</a:t>
            </a:r>
          </a:p>
          <a:p>
            <a:pPr marL="0" indent="0">
              <a:buNone/>
            </a:pPr>
            <a:endParaRPr lang="en-AU" sz="2800" dirty="0">
              <a:latin typeface="Calibri"/>
              <a:cs typeface="Arial"/>
            </a:endParaRPr>
          </a:p>
          <a:p>
            <a:pPr marL="457200" indent="-457200"/>
            <a:r>
              <a:rPr lang="en-AU" sz="2800" dirty="0">
                <a:latin typeface="Calibri"/>
                <a:cs typeface="Arial"/>
              </a:rPr>
              <a:t>for every</a:t>
            </a:r>
            <a:r>
              <a:rPr lang="en-US" sz="2800" dirty="0">
                <a:latin typeface="Calibri"/>
                <a:cs typeface="Arial"/>
              </a:rPr>
              <a:t> transaction there will be </a:t>
            </a:r>
            <a:r>
              <a:rPr lang="en-US" sz="2800" i="1" dirty="0">
                <a:latin typeface="Calibri"/>
                <a:cs typeface="Arial"/>
              </a:rPr>
              <a:t>at least</a:t>
            </a:r>
            <a:r>
              <a:rPr lang="en-US" sz="2800" dirty="0">
                <a:latin typeface="Calibri"/>
                <a:cs typeface="Arial"/>
              </a:rPr>
              <a:t> two accounts  involved; </a:t>
            </a:r>
            <a:endParaRPr lang="en-AU" sz="2800" dirty="0">
              <a:latin typeface="Calibri"/>
              <a:cs typeface="Arial"/>
            </a:endParaRPr>
          </a:p>
          <a:p>
            <a:pPr marL="0" indent="0">
              <a:buNone/>
            </a:pPr>
            <a:endParaRPr lang="en-AU" sz="2800" dirty="0">
              <a:latin typeface="Calibri"/>
              <a:cs typeface="Arial"/>
            </a:endParaRPr>
          </a:p>
          <a:p>
            <a:pPr marL="457200" indent="-457200"/>
            <a:r>
              <a:rPr lang="en-AU" sz="2800" dirty="0">
                <a:latin typeface="Calibri"/>
                <a:cs typeface="Arial"/>
              </a:rPr>
              <a:t>accounting equation A = L + OE is always balanced</a:t>
            </a:r>
          </a:p>
          <a:p>
            <a:pPr marL="0" indent="0">
              <a:buNone/>
            </a:pPr>
            <a:endParaRPr lang="en-AU" sz="2800" dirty="0">
              <a:latin typeface="Calibri"/>
              <a:cs typeface="Arial"/>
            </a:endParaRPr>
          </a:p>
          <a:p>
            <a:pPr marL="0" indent="0">
              <a:buNone/>
            </a:pPr>
            <a:endParaRPr lang="en-AU" sz="2800" dirty="0">
              <a:latin typeface="Arial"/>
              <a:cs typeface="Arial"/>
            </a:endParaRPr>
          </a:p>
          <a:p>
            <a:pPr marL="0" indent="0">
              <a:buNone/>
            </a:pPr>
            <a:endParaRPr lang="en-AU" sz="1300" dirty="0">
              <a:latin typeface="Arial"/>
              <a:cs typeface="Arial"/>
            </a:endParaRPr>
          </a:p>
          <a:p>
            <a:pPr marL="0" indent="0" algn="ctr">
              <a:buNone/>
            </a:pPr>
            <a:endParaRPr lang="en-AU" sz="2800" dirty="0" smtClean="0">
              <a:latin typeface="Arial"/>
              <a:cs typeface="Arial"/>
            </a:endParaRPr>
          </a:p>
          <a:p>
            <a:pPr marL="0" indent="0" algn="ctr">
              <a:buNone/>
            </a:pPr>
            <a:r>
              <a:rPr lang="en-AU" sz="2800" dirty="0" smtClean="0">
                <a:solidFill>
                  <a:srgbClr val="FF0000"/>
                </a:solidFill>
                <a:latin typeface="Arial"/>
                <a:cs typeface="Arial"/>
              </a:rPr>
              <a:t>Workbook </a:t>
            </a:r>
            <a:r>
              <a:rPr lang="en-AU" sz="2800" dirty="0">
                <a:solidFill>
                  <a:srgbClr val="FF0000"/>
                </a:solidFill>
                <a:latin typeface="Arial"/>
                <a:cs typeface="Arial"/>
              </a:rPr>
              <a:t>Task 6 for Adele:</a:t>
            </a:r>
          </a:p>
          <a:p>
            <a:pPr marL="0" indent="0">
              <a:buNone/>
            </a:pPr>
            <a:endParaRPr lang="en-AU" sz="1300" dirty="0"/>
          </a:p>
          <a:p>
            <a:pPr marL="0" indent="0">
              <a:buNone/>
            </a:pPr>
            <a:endParaRPr lang="en-AU" sz="2800" dirty="0"/>
          </a:p>
          <a:p>
            <a:pPr marL="0" indent="0">
              <a:buNone/>
            </a:pPr>
            <a:endParaRPr lang="en-AU" sz="2800" dirty="0"/>
          </a:p>
          <a:p>
            <a:pPr marL="0" indent="0">
              <a:buNone/>
            </a:pPr>
            <a:endParaRPr lang="en-AU" sz="2800" dirty="0"/>
          </a:p>
        </p:txBody>
      </p:sp>
      <p:sp>
        <p:nvSpPr>
          <p:cNvPr id="3" name="Date Placeholder 2"/>
          <p:cNvSpPr>
            <a:spLocks noGrp="1"/>
          </p:cNvSpPr>
          <p:nvPr>
            <p:ph type="dt" sz="half" idx="10"/>
          </p:nvPr>
        </p:nvSpPr>
        <p:spPr>
          <a:xfrm>
            <a:off x="9732656" y="5883275"/>
            <a:ext cx="1143000" cy="365125"/>
          </a:xfrm>
        </p:spPr>
        <p:txBody>
          <a:bodyPr/>
          <a:lstStyle/>
          <a:p>
            <a:fld id="{BEA90205-F9F4-4E07-8B9F-A5363A8CCAD6}" type="datetime1">
              <a:rPr lang="en-AU" smtClean="0"/>
              <a:t>13/03/2018</a:t>
            </a:fld>
            <a:endParaRPr lang="en-AU"/>
          </a:p>
        </p:txBody>
      </p:sp>
      <p:sp>
        <p:nvSpPr>
          <p:cNvPr id="4" name="Footer Placeholder 3"/>
          <p:cNvSpPr>
            <a:spLocks noGrp="1"/>
          </p:cNvSpPr>
          <p:nvPr>
            <p:ph type="ftr" sz="quarter" idx="11"/>
          </p:nvPr>
        </p:nvSpPr>
        <p:spPr>
          <a:xfrm>
            <a:off x="1022612" y="6049693"/>
            <a:ext cx="7084177" cy="365125"/>
          </a:xfrm>
        </p:spPr>
        <p:txBody>
          <a:bodyPr/>
          <a:lstStyle/>
          <a:p>
            <a:endParaRPr lang="en-AU"/>
          </a:p>
        </p:txBody>
      </p:sp>
      <p:sp>
        <p:nvSpPr>
          <p:cNvPr id="5" name="Slide Number Placeholder 4"/>
          <p:cNvSpPr>
            <a:spLocks noGrp="1"/>
          </p:cNvSpPr>
          <p:nvPr>
            <p:ph type="sldNum" sz="quarter" idx="12"/>
          </p:nvPr>
        </p:nvSpPr>
        <p:spPr/>
        <p:txBody>
          <a:bodyPr/>
          <a:lstStyle/>
          <a:p>
            <a:fld id="{45F41791-387E-467B-9DB5-B22C52E5F4D9}" type="slidenum">
              <a:rPr lang="en-AU" smtClean="0"/>
              <a:t>40</a:t>
            </a:fld>
            <a:endParaRPr lang="en-AU"/>
          </a:p>
        </p:txBody>
      </p:sp>
      <p:sp>
        <p:nvSpPr>
          <p:cNvPr id="9" name="Rectangle 8"/>
          <p:cNvSpPr/>
          <p:nvPr/>
        </p:nvSpPr>
        <p:spPr>
          <a:xfrm>
            <a:off x="2389701" y="4183006"/>
            <a:ext cx="7049768" cy="784839"/>
          </a:xfrm>
          <a:prstGeom prst="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r>
              <a:rPr lang="en-AU" sz="2800" dirty="0"/>
              <a:t>   </a:t>
            </a:r>
            <a:r>
              <a:rPr lang="en-AU" sz="2800" dirty="0">
                <a:latin typeface="Arial"/>
                <a:cs typeface="Arial"/>
              </a:rPr>
              <a:t> ASSET= LIABILITIES + Owners EQUITY</a:t>
            </a:r>
          </a:p>
        </p:txBody>
      </p:sp>
      <p:sp>
        <p:nvSpPr>
          <p:cNvPr id="15" name="TextBox 14"/>
          <p:cNvSpPr txBox="1"/>
          <p:nvPr/>
        </p:nvSpPr>
        <p:spPr>
          <a:xfrm>
            <a:off x="232528" y="393546"/>
            <a:ext cx="912219" cy="861774"/>
          </a:xfrm>
          <a:prstGeom prst="rect">
            <a:avLst/>
          </a:prstGeom>
          <a:noFill/>
        </p:spPr>
        <p:txBody>
          <a:bodyPr wrap="square" rtlCol="0">
            <a:spAutoFit/>
          </a:bodyPr>
          <a:lstStyle/>
          <a:p>
            <a:fld id="{043EBF95-10C7-455E-AEBF-42693604C538}" type="slidenum">
              <a:rPr lang="zh-CN" altLang="en-US" sz="5000">
                <a:ln w="18415" cmpd="sng">
                  <a:solidFill>
                    <a:srgbClr val="FFFFFF"/>
                  </a:solidFill>
                  <a:prstDash val="solid"/>
                </a:ln>
                <a:solidFill>
                  <a:srgbClr val="FFFFFF"/>
                </a:solidFill>
                <a:effectLst>
                  <a:outerShdw blurRad="63500" dir="3600000" algn="tl" rotWithShape="0">
                    <a:srgbClr val="000000">
                      <a:alpha val="70000"/>
                    </a:srgbClr>
                  </a:outerShdw>
                </a:effectLst>
              </a:rPr>
              <a:pPr/>
              <a:t>40</a:t>
            </a:fld>
            <a:endParaRPr lang="zh-CN" altLang="en-US" sz="5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Tree>
    <p:extLst>
      <p:ext uri="{BB962C8B-B14F-4D97-AF65-F5344CB8AC3E}">
        <p14:creationId xmlns:p14="http://schemas.microsoft.com/office/powerpoint/2010/main" val="1333062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5796" y="111650"/>
            <a:ext cx="10112008" cy="1252728"/>
          </a:xfrm>
        </p:spPr>
        <p:txBody>
          <a:bodyPr>
            <a:normAutofit/>
          </a:bodyPr>
          <a:lstStyle/>
          <a:p>
            <a:r>
              <a:rPr lang="en-AU" sz="3600" dirty="0">
                <a:latin typeface="Arial"/>
                <a:cs typeface="Arial"/>
              </a:rPr>
              <a:t>DOUBLE ENTRY ACCOUNTING: </a:t>
            </a:r>
            <a:r>
              <a:rPr lang="en-AU" sz="3200" dirty="0">
                <a:latin typeface="Arial"/>
                <a:cs typeface="Arial"/>
              </a:rPr>
              <a:t>understanding how to use debits and credits</a:t>
            </a:r>
            <a:endParaRPr lang="en-AU" sz="3600" dirty="0">
              <a:latin typeface="Arial"/>
              <a:cs typeface="Arial"/>
            </a:endParaRPr>
          </a:p>
        </p:txBody>
      </p:sp>
      <p:sp>
        <p:nvSpPr>
          <p:cNvPr id="10" name="Content Placeholder 11"/>
          <p:cNvSpPr>
            <a:spLocks noGrp="1"/>
          </p:cNvSpPr>
          <p:nvPr>
            <p:ph idx="1"/>
          </p:nvPr>
        </p:nvSpPr>
        <p:spPr>
          <a:xfrm>
            <a:off x="646189" y="1902127"/>
            <a:ext cx="10140866" cy="1914069"/>
          </a:xfrm>
        </p:spPr>
        <p:txBody>
          <a:bodyPr>
            <a:normAutofit/>
          </a:bodyPr>
          <a:lstStyle/>
          <a:p>
            <a:pPr marL="0" indent="0">
              <a:buNone/>
            </a:pPr>
            <a:r>
              <a:rPr lang="en-AU" sz="2600" dirty="0">
                <a:latin typeface="Arial"/>
                <a:cs typeface="Arial"/>
              </a:rPr>
              <a:t>If we take the equation </a:t>
            </a:r>
            <a:r>
              <a:rPr lang="en-AU" sz="2600" b="1" dirty="0">
                <a:solidFill>
                  <a:srgbClr val="FF0000"/>
                </a:solidFill>
                <a:latin typeface="Arial"/>
                <a:cs typeface="Arial"/>
              </a:rPr>
              <a:t>A = L + E </a:t>
            </a:r>
            <a:r>
              <a:rPr lang="en-AU" sz="2600" dirty="0">
                <a:latin typeface="Arial"/>
                <a:cs typeface="Arial"/>
              </a:rPr>
              <a:t>as a mathematical equation:</a:t>
            </a:r>
          </a:p>
          <a:p>
            <a:pPr marL="457200" indent="-457200"/>
            <a:r>
              <a:rPr lang="en-AU" sz="2600" dirty="0">
                <a:latin typeface="Arial"/>
                <a:cs typeface="Arial"/>
              </a:rPr>
              <a:t>Assets (A) will be to the left-side of this equation; and</a:t>
            </a:r>
          </a:p>
          <a:p>
            <a:pPr marL="457200" indent="-457200"/>
            <a:r>
              <a:rPr lang="en-AU" sz="2600" dirty="0">
                <a:latin typeface="Arial"/>
                <a:cs typeface="Arial"/>
              </a:rPr>
              <a:t>Liabilities + Equity or (L + E)  to the right</a:t>
            </a:r>
          </a:p>
        </p:txBody>
      </p:sp>
      <p:sp>
        <p:nvSpPr>
          <p:cNvPr id="3" name="Date Placeholder 2"/>
          <p:cNvSpPr>
            <a:spLocks noGrp="1"/>
          </p:cNvSpPr>
          <p:nvPr>
            <p:ph type="dt" sz="half" idx="10"/>
          </p:nvPr>
        </p:nvSpPr>
        <p:spPr>
          <a:xfrm>
            <a:off x="9732656" y="5883275"/>
            <a:ext cx="1143000" cy="365125"/>
          </a:xfrm>
        </p:spPr>
        <p:txBody>
          <a:bodyPr/>
          <a:lstStyle/>
          <a:p>
            <a:fld id="{BEA90205-F9F4-4E07-8B9F-A5363A8CCAD6}" type="datetime1">
              <a:rPr lang="en-AU" smtClean="0"/>
              <a:t>13/03/2018</a:t>
            </a:fld>
            <a:endParaRPr lang="en-AU"/>
          </a:p>
        </p:txBody>
      </p:sp>
      <p:sp>
        <p:nvSpPr>
          <p:cNvPr id="4" name="Footer Placeholder 3"/>
          <p:cNvSpPr>
            <a:spLocks noGrp="1"/>
          </p:cNvSpPr>
          <p:nvPr>
            <p:ph type="ftr" sz="quarter" idx="11"/>
          </p:nvPr>
        </p:nvSpPr>
        <p:spPr>
          <a:xfrm>
            <a:off x="3477005" y="6447801"/>
            <a:ext cx="7343625" cy="274320"/>
          </a:xfrm>
        </p:spPr>
        <p:txBody>
          <a:bodyPr/>
          <a:lstStyle/>
          <a:p>
            <a:endParaRPr lang="en-AU"/>
          </a:p>
        </p:txBody>
      </p:sp>
      <p:sp>
        <p:nvSpPr>
          <p:cNvPr id="5" name="Slide Number Placeholder 4"/>
          <p:cNvSpPr>
            <a:spLocks noGrp="1"/>
          </p:cNvSpPr>
          <p:nvPr>
            <p:ph type="sldNum" sz="quarter" idx="12"/>
          </p:nvPr>
        </p:nvSpPr>
        <p:spPr/>
        <p:txBody>
          <a:bodyPr/>
          <a:lstStyle/>
          <a:p>
            <a:fld id="{45F41791-387E-467B-9DB5-B22C52E5F4D9}" type="slidenum">
              <a:rPr lang="en-AU" smtClean="0"/>
              <a:t>41</a:t>
            </a:fld>
            <a:endParaRPr lang="en-AU"/>
          </a:p>
        </p:txBody>
      </p:sp>
      <p:sp>
        <p:nvSpPr>
          <p:cNvPr id="15" name="TextBox 14"/>
          <p:cNvSpPr txBox="1"/>
          <p:nvPr/>
        </p:nvSpPr>
        <p:spPr>
          <a:xfrm>
            <a:off x="232528" y="393546"/>
            <a:ext cx="912219" cy="861774"/>
          </a:xfrm>
          <a:prstGeom prst="rect">
            <a:avLst/>
          </a:prstGeom>
          <a:noFill/>
        </p:spPr>
        <p:txBody>
          <a:bodyPr wrap="square" rtlCol="0">
            <a:spAutoFit/>
          </a:bodyPr>
          <a:lstStyle/>
          <a:p>
            <a:fld id="{043EBF95-10C7-455E-AEBF-42693604C538}" type="slidenum">
              <a:rPr lang="zh-CN" altLang="en-US" sz="5000">
                <a:ln w="18415" cmpd="sng">
                  <a:solidFill>
                    <a:srgbClr val="FFFFFF"/>
                  </a:solidFill>
                  <a:prstDash val="solid"/>
                </a:ln>
                <a:solidFill>
                  <a:srgbClr val="FFFFFF"/>
                </a:solidFill>
                <a:effectLst>
                  <a:outerShdw blurRad="63500" dir="3600000" algn="tl" rotWithShape="0">
                    <a:srgbClr val="000000">
                      <a:alpha val="70000"/>
                    </a:srgbClr>
                  </a:outerShdw>
                </a:effectLst>
              </a:rPr>
              <a:pPr/>
              <a:t>41</a:t>
            </a:fld>
            <a:endParaRPr lang="zh-CN" altLang="en-US" sz="5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aphicFrame>
        <p:nvGraphicFramePr>
          <p:cNvPr id="16" name="Table 15"/>
          <p:cNvGraphicFramePr>
            <a:graphicFrameLocks noGrp="1"/>
          </p:cNvGraphicFramePr>
          <p:nvPr>
            <p:extLst>
              <p:ext uri="{D42A27DB-BD31-4B8C-83A1-F6EECF244321}">
                <p14:modId xmlns:p14="http://schemas.microsoft.com/office/powerpoint/2010/main" val="90222510"/>
              </p:ext>
            </p:extLst>
          </p:nvPr>
        </p:nvGraphicFramePr>
        <p:xfrm>
          <a:off x="1719216" y="3475814"/>
          <a:ext cx="6484668" cy="1974377"/>
        </p:xfrm>
        <a:graphic>
          <a:graphicData uri="http://schemas.openxmlformats.org/drawingml/2006/table">
            <a:tbl>
              <a:tblPr firstRow="1" bandRow="1">
                <a:tableStyleId>{5C22544A-7EE6-4342-B048-85BDC9FD1C3A}</a:tableStyleId>
              </a:tblPr>
              <a:tblGrid>
                <a:gridCol w="3242334">
                  <a:extLst>
                    <a:ext uri="{9D8B030D-6E8A-4147-A177-3AD203B41FA5}">
                      <a16:colId xmlns:a16="http://schemas.microsoft.com/office/drawing/2014/main" xmlns="" val="20000"/>
                    </a:ext>
                  </a:extLst>
                </a:gridCol>
                <a:gridCol w="3242334">
                  <a:extLst>
                    <a:ext uri="{9D8B030D-6E8A-4147-A177-3AD203B41FA5}">
                      <a16:colId xmlns:a16="http://schemas.microsoft.com/office/drawing/2014/main" xmlns="" val="20001"/>
                    </a:ext>
                  </a:extLst>
                </a:gridCol>
              </a:tblGrid>
              <a:tr h="437087">
                <a:tc gridSpan="2">
                  <a:txBody>
                    <a:bodyPr/>
                    <a:lstStyle/>
                    <a:p>
                      <a:pPr algn="ctr"/>
                      <a:endParaRPr lang="en-US" dirty="0">
                        <a:solidFill>
                          <a:schemeClr val="tx1"/>
                        </a:solidFill>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US" dirty="0"/>
                    </a:p>
                  </a:txBody>
                  <a:tcPr>
                    <a:lnB w="12700" cap="flat" cmpd="sng" algn="ctr">
                      <a:solidFill>
                        <a:scrgbClr r="0" g="0" b="0"/>
                      </a:solidFill>
                      <a:prstDash val="solid"/>
                      <a:round/>
                      <a:headEnd type="none" w="med" len="med"/>
                      <a:tailEnd type="none" w="med" len="med"/>
                    </a:lnB>
                    <a:noFill/>
                  </a:tcPr>
                </a:tc>
                <a:extLst>
                  <a:ext uri="{0D108BD9-81ED-4DB2-BD59-A6C34878D82A}">
                    <a16:rowId xmlns:a16="http://schemas.microsoft.com/office/drawing/2014/main" xmlns="" val="10000"/>
                  </a:ext>
                </a:extLst>
              </a:tr>
              <a:tr h="1537290">
                <a:tc>
                  <a:txBody>
                    <a:bodyPr/>
                    <a:lstStyle/>
                    <a:p>
                      <a:r>
                        <a:rPr lang="en-US" sz="2600" b="1" dirty="0">
                          <a:solidFill>
                            <a:srgbClr val="FF0000"/>
                          </a:solidFill>
                          <a:latin typeface="Arial"/>
                          <a:cs typeface="Arial"/>
                        </a:rPr>
                        <a:t>Assets =</a:t>
                      </a: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85000"/>
                      </a:schemeClr>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2600" b="1" dirty="0">
                          <a:solidFill>
                            <a:srgbClr val="FF0000"/>
                          </a:solidFill>
                          <a:latin typeface="Arial"/>
                          <a:cs typeface="Arial"/>
                        </a:rPr>
                        <a:t>Liabilities</a:t>
                      </a:r>
                      <a:r>
                        <a:rPr lang="en-US" sz="2600" b="1" baseline="0" dirty="0">
                          <a:solidFill>
                            <a:srgbClr val="FF0000"/>
                          </a:solidFill>
                          <a:latin typeface="Arial"/>
                          <a:cs typeface="Arial"/>
                        </a:rPr>
                        <a:t> + Equity</a:t>
                      </a:r>
                      <a:endParaRPr lang="en-US" sz="2600" b="1" dirty="0">
                        <a:solidFill>
                          <a:srgbClr val="FF0000"/>
                        </a:solidFill>
                        <a:latin typeface="Arial"/>
                        <a:cs typeface="Arial"/>
                      </a:endParaRPr>
                    </a:p>
                    <a:p>
                      <a:pPr algn="r"/>
                      <a:r>
                        <a:rPr lang="en-US" baseline="0" dirty="0"/>
                        <a:t> </a:t>
                      </a:r>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no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1669080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5796" y="111650"/>
            <a:ext cx="10112008" cy="1252728"/>
          </a:xfrm>
        </p:spPr>
        <p:txBody>
          <a:bodyPr>
            <a:normAutofit/>
          </a:bodyPr>
          <a:lstStyle/>
          <a:p>
            <a:r>
              <a:rPr lang="en-AU" sz="3600" dirty="0"/>
              <a:t>DOUBLE ENTRY ACCOUNTING: </a:t>
            </a:r>
            <a:r>
              <a:rPr lang="en-AU" sz="3200" dirty="0"/>
              <a:t>understanding how to use debits and credits</a:t>
            </a:r>
            <a:endParaRPr lang="en-AU" sz="3600" dirty="0"/>
          </a:p>
        </p:txBody>
      </p:sp>
      <p:sp>
        <p:nvSpPr>
          <p:cNvPr id="10" name="Content Placeholder 11"/>
          <p:cNvSpPr>
            <a:spLocks noGrp="1"/>
          </p:cNvSpPr>
          <p:nvPr>
            <p:ph idx="1"/>
          </p:nvPr>
        </p:nvSpPr>
        <p:spPr>
          <a:xfrm>
            <a:off x="646189" y="1902128"/>
            <a:ext cx="10140866" cy="1601694"/>
          </a:xfrm>
        </p:spPr>
        <p:txBody>
          <a:bodyPr>
            <a:normAutofit fontScale="85000" lnSpcReduction="20000"/>
          </a:bodyPr>
          <a:lstStyle/>
          <a:p>
            <a:pPr marL="0" indent="0">
              <a:buNone/>
            </a:pPr>
            <a:r>
              <a:rPr lang="en-AU" sz="2800" dirty="0">
                <a:latin typeface="Arial"/>
                <a:cs typeface="Arial"/>
              </a:rPr>
              <a:t>In accounting we record transaction in ledger accounts </a:t>
            </a:r>
          </a:p>
          <a:p>
            <a:pPr marL="0" indent="0">
              <a:buNone/>
            </a:pPr>
            <a:r>
              <a:rPr lang="en-AU" sz="2800" dirty="0">
                <a:latin typeface="Arial"/>
                <a:cs typeface="Arial"/>
              </a:rPr>
              <a:t>Ledger accounts have </a:t>
            </a:r>
          </a:p>
          <a:p>
            <a:pPr marL="457200" indent="-457200"/>
            <a:r>
              <a:rPr lang="en-AU" sz="2800" dirty="0">
                <a:latin typeface="Arial"/>
                <a:cs typeface="Arial"/>
              </a:rPr>
              <a:t>Debit (</a:t>
            </a:r>
            <a:r>
              <a:rPr lang="en-AU" sz="2800" b="1" dirty="0">
                <a:solidFill>
                  <a:srgbClr val="FF0000"/>
                </a:solidFill>
                <a:latin typeface="Arial"/>
                <a:cs typeface="Arial"/>
              </a:rPr>
              <a:t>Dr</a:t>
            </a:r>
            <a:r>
              <a:rPr lang="en-AU" sz="2800" dirty="0">
                <a:latin typeface="Arial"/>
                <a:cs typeface="Arial"/>
              </a:rPr>
              <a:t>) is the left-side; and</a:t>
            </a:r>
          </a:p>
          <a:p>
            <a:pPr marL="457200" indent="-457200"/>
            <a:r>
              <a:rPr lang="en-AU" sz="2800" dirty="0">
                <a:latin typeface="Arial"/>
                <a:cs typeface="Arial"/>
              </a:rPr>
              <a:t>Credit (</a:t>
            </a:r>
            <a:r>
              <a:rPr lang="en-AU" sz="2800" b="1" dirty="0">
                <a:solidFill>
                  <a:srgbClr val="FF0000"/>
                </a:solidFill>
                <a:latin typeface="Arial"/>
                <a:cs typeface="Arial"/>
              </a:rPr>
              <a:t>Cr</a:t>
            </a:r>
            <a:r>
              <a:rPr lang="en-AU" sz="2800" dirty="0">
                <a:latin typeface="Arial"/>
                <a:cs typeface="Arial"/>
              </a:rPr>
              <a:t>) is the right-side</a:t>
            </a:r>
          </a:p>
        </p:txBody>
      </p:sp>
      <p:sp>
        <p:nvSpPr>
          <p:cNvPr id="3" name="Date Placeholder 2"/>
          <p:cNvSpPr>
            <a:spLocks noGrp="1"/>
          </p:cNvSpPr>
          <p:nvPr>
            <p:ph type="dt" sz="half" idx="10"/>
          </p:nvPr>
        </p:nvSpPr>
        <p:spPr>
          <a:xfrm>
            <a:off x="9732656" y="5883275"/>
            <a:ext cx="1143000" cy="365125"/>
          </a:xfrm>
        </p:spPr>
        <p:txBody>
          <a:bodyPr/>
          <a:lstStyle/>
          <a:p>
            <a:fld id="{BEA90205-F9F4-4E07-8B9F-A5363A8CCAD6}" type="datetime1">
              <a:rPr lang="en-AU" smtClean="0"/>
              <a:t>13/03/2018</a:t>
            </a:fld>
            <a:endParaRPr lang="en-AU"/>
          </a:p>
        </p:txBody>
      </p:sp>
      <p:sp>
        <p:nvSpPr>
          <p:cNvPr id="4" name="Footer Placeholder 3"/>
          <p:cNvSpPr>
            <a:spLocks noGrp="1"/>
          </p:cNvSpPr>
          <p:nvPr>
            <p:ph type="ftr" sz="quarter" idx="11"/>
          </p:nvPr>
        </p:nvSpPr>
        <p:spPr>
          <a:xfrm>
            <a:off x="3477005" y="6447801"/>
            <a:ext cx="7343625" cy="274320"/>
          </a:xfrm>
        </p:spPr>
        <p:txBody>
          <a:bodyPr/>
          <a:lstStyle/>
          <a:p>
            <a:endParaRPr lang="en-AU"/>
          </a:p>
        </p:txBody>
      </p:sp>
      <p:sp>
        <p:nvSpPr>
          <p:cNvPr id="5" name="Slide Number Placeholder 4"/>
          <p:cNvSpPr>
            <a:spLocks noGrp="1"/>
          </p:cNvSpPr>
          <p:nvPr>
            <p:ph type="sldNum" sz="quarter" idx="12"/>
          </p:nvPr>
        </p:nvSpPr>
        <p:spPr/>
        <p:txBody>
          <a:bodyPr/>
          <a:lstStyle/>
          <a:p>
            <a:fld id="{45F41791-387E-467B-9DB5-B22C52E5F4D9}" type="slidenum">
              <a:rPr lang="en-AU" smtClean="0"/>
              <a:t>42</a:t>
            </a:fld>
            <a:endParaRPr lang="en-AU"/>
          </a:p>
        </p:txBody>
      </p:sp>
      <p:sp>
        <p:nvSpPr>
          <p:cNvPr id="15" name="TextBox 14"/>
          <p:cNvSpPr txBox="1"/>
          <p:nvPr/>
        </p:nvSpPr>
        <p:spPr>
          <a:xfrm>
            <a:off x="232528" y="393546"/>
            <a:ext cx="912219" cy="861774"/>
          </a:xfrm>
          <a:prstGeom prst="rect">
            <a:avLst/>
          </a:prstGeom>
          <a:noFill/>
        </p:spPr>
        <p:txBody>
          <a:bodyPr wrap="square" rtlCol="0">
            <a:spAutoFit/>
          </a:bodyPr>
          <a:lstStyle/>
          <a:p>
            <a:fld id="{043EBF95-10C7-455E-AEBF-42693604C538}" type="slidenum">
              <a:rPr lang="zh-CN" altLang="en-US" sz="5000">
                <a:ln w="18415" cmpd="sng">
                  <a:solidFill>
                    <a:srgbClr val="FFFFFF"/>
                  </a:solidFill>
                  <a:prstDash val="solid"/>
                </a:ln>
                <a:solidFill>
                  <a:srgbClr val="FFFFFF"/>
                </a:solidFill>
                <a:effectLst>
                  <a:outerShdw blurRad="63500" dir="3600000" algn="tl" rotWithShape="0">
                    <a:srgbClr val="000000">
                      <a:alpha val="70000"/>
                    </a:srgbClr>
                  </a:outerShdw>
                </a:effectLst>
              </a:rPr>
              <a:pPr/>
              <a:t>42</a:t>
            </a:fld>
            <a:endParaRPr lang="zh-CN" altLang="en-US" sz="5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aphicFrame>
        <p:nvGraphicFramePr>
          <p:cNvPr id="14" name="Table 13"/>
          <p:cNvGraphicFramePr>
            <a:graphicFrameLocks noGrp="1"/>
          </p:cNvGraphicFramePr>
          <p:nvPr>
            <p:extLst>
              <p:ext uri="{D42A27DB-BD31-4B8C-83A1-F6EECF244321}">
                <p14:modId xmlns:p14="http://schemas.microsoft.com/office/powerpoint/2010/main" val="1636470151"/>
              </p:ext>
            </p:extLst>
          </p:nvPr>
        </p:nvGraphicFramePr>
        <p:xfrm>
          <a:off x="2032000" y="3819041"/>
          <a:ext cx="6484668" cy="1974377"/>
        </p:xfrm>
        <a:graphic>
          <a:graphicData uri="http://schemas.openxmlformats.org/drawingml/2006/table">
            <a:tbl>
              <a:tblPr firstRow="1" bandRow="1">
                <a:tableStyleId>{5C22544A-7EE6-4342-B048-85BDC9FD1C3A}</a:tableStyleId>
              </a:tblPr>
              <a:tblGrid>
                <a:gridCol w="3242334">
                  <a:extLst>
                    <a:ext uri="{9D8B030D-6E8A-4147-A177-3AD203B41FA5}">
                      <a16:colId xmlns:a16="http://schemas.microsoft.com/office/drawing/2014/main" xmlns="" val="20000"/>
                    </a:ext>
                  </a:extLst>
                </a:gridCol>
                <a:gridCol w="3242334">
                  <a:extLst>
                    <a:ext uri="{9D8B030D-6E8A-4147-A177-3AD203B41FA5}">
                      <a16:colId xmlns:a16="http://schemas.microsoft.com/office/drawing/2014/main" xmlns="" val="20001"/>
                    </a:ext>
                  </a:extLst>
                </a:gridCol>
              </a:tblGrid>
              <a:tr h="437087">
                <a:tc gridSpan="2">
                  <a:txBody>
                    <a:bodyPr/>
                    <a:lstStyle/>
                    <a:p>
                      <a:pPr algn="l"/>
                      <a:r>
                        <a:rPr lang="en-US" dirty="0">
                          <a:solidFill>
                            <a:schemeClr val="tx1"/>
                          </a:solidFill>
                          <a:latin typeface="Arial"/>
                          <a:cs typeface="Arial"/>
                        </a:rPr>
                        <a:t>Debit</a:t>
                      </a:r>
                      <a:r>
                        <a:rPr lang="en-US" baseline="0" dirty="0">
                          <a:solidFill>
                            <a:schemeClr val="tx1"/>
                          </a:solidFill>
                          <a:latin typeface="Arial"/>
                          <a:cs typeface="Arial"/>
                        </a:rPr>
                        <a:t> (</a:t>
                      </a:r>
                      <a:r>
                        <a:rPr lang="en-US" baseline="0" dirty="0" err="1">
                          <a:solidFill>
                            <a:schemeClr val="tx1"/>
                          </a:solidFill>
                          <a:latin typeface="Arial"/>
                          <a:cs typeface="Arial"/>
                        </a:rPr>
                        <a:t>Dr</a:t>
                      </a:r>
                      <a:r>
                        <a:rPr lang="en-US" baseline="0" dirty="0">
                          <a:solidFill>
                            <a:schemeClr val="tx1"/>
                          </a:solidFill>
                          <a:latin typeface="Arial"/>
                          <a:cs typeface="Arial"/>
                        </a:rPr>
                        <a:t>)                  Cash at Bank (A)                  Credit (Cr)</a:t>
                      </a:r>
                      <a:endParaRPr lang="en-US" dirty="0">
                        <a:solidFill>
                          <a:schemeClr val="tx1"/>
                        </a:solidFill>
                      </a:endParaRPr>
                    </a:p>
                  </a:txBody>
                  <a:tcPr>
                    <a:lnB w="12700" cap="flat" cmpd="sng" algn="ctr">
                      <a:solidFill>
                        <a:scrgbClr r="0" g="0" b="0"/>
                      </a:solidFill>
                      <a:prstDash val="solid"/>
                      <a:round/>
                      <a:headEnd type="none" w="med" len="med"/>
                      <a:tailEnd type="none" w="med" len="med"/>
                    </a:lnB>
                    <a:solidFill>
                      <a:schemeClr val="bg1">
                        <a:lumMod val="85000"/>
                      </a:schemeClr>
                    </a:solidFill>
                  </a:tcPr>
                </a:tc>
                <a:tc hMerge="1">
                  <a:txBody>
                    <a:bodyPr/>
                    <a:lstStyle/>
                    <a:p>
                      <a:pPr algn="ctr"/>
                      <a:endParaRPr lang="en-US" dirty="0"/>
                    </a:p>
                  </a:txBody>
                  <a:tcPr>
                    <a:lnB w="12700" cap="flat" cmpd="sng" algn="ctr">
                      <a:solidFill>
                        <a:scrgbClr r="0" g="0" b="0"/>
                      </a:solidFill>
                      <a:prstDash val="solid"/>
                      <a:round/>
                      <a:headEnd type="none" w="med" len="med"/>
                      <a:tailEnd type="none" w="med" len="med"/>
                    </a:lnB>
                    <a:noFill/>
                  </a:tcPr>
                </a:tc>
                <a:extLst>
                  <a:ext uri="{0D108BD9-81ED-4DB2-BD59-A6C34878D82A}">
                    <a16:rowId xmlns:a16="http://schemas.microsoft.com/office/drawing/2014/main" xmlns="" val="10000"/>
                  </a:ext>
                </a:extLst>
              </a:tr>
              <a:tr h="1537290">
                <a:tc>
                  <a:txBody>
                    <a:bodyPr/>
                    <a:lstStyle/>
                    <a:p>
                      <a:endParaRPr lang="en-US" b="1" dirty="0">
                        <a:solidFill>
                          <a:srgbClr val="FF0000"/>
                        </a:solidFill>
                      </a:endParaRPr>
                    </a:p>
                  </a:txBody>
                  <a:tcPr>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noFill/>
                  </a:tcPr>
                </a:tc>
                <a:tc>
                  <a:txBody>
                    <a:bodyPr/>
                    <a:lstStyle/>
                    <a:p>
                      <a:pPr algn="r"/>
                      <a:r>
                        <a:rPr lang="en-US" baseline="0" dirty="0"/>
                        <a:t> </a:t>
                      </a:r>
                    </a:p>
                  </a:txBody>
                  <a:tcPr>
                    <a:lnL w="12700" cap="flat" cmpd="sng" algn="ctr">
                      <a:solidFill>
                        <a:scrgbClr r="0" g="0" b="0"/>
                      </a:solidFill>
                      <a:prstDash val="solid"/>
                      <a:round/>
                      <a:headEnd type="none" w="med" len="med"/>
                      <a:tailEnd type="none" w="med" len="med"/>
                    </a:lnL>
                    <a:lnT w="12700" cap="flat" cmpd="sng" algn="ctr">
                      <a:solidFill>
                        <a:scrgbClr r="0" g="0" b="0"/>
                      </a:solidFill>
                      <a:prstDash val="solid"/>
                      <a:round/>
                      <a:headEnd type="none" w="med" len="med"/>
                      <a:tailEnd type="none" w="med" len="med"/>
                    </a:lnT>
                    <a:no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1306503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5796" y="111650"/>
            <a:ext cx="10112008" cy="1252728"/>
          </a:xfrm>
        </p:spPr>
        <p:txBody>
          <a:bodyPr>
            <a:normAutofit/>
          </a:bodyPr>
          <a:lstStyle/>
          <a:p>
            <a:r>
              <a:rPr lang="en-AU" sz="3600" dirty="0"/>
              <a:t>DOUBLE ENTRY ACCOUNTING: </a:t>
            </a:r>
            <a:r>
              <a:rPr lang="en-AU" sz="3200" dirty="0"/>
              <a:t>Assets</a:t>
            </a:r>
            <a:endParaRPr lang="en-AU" sz="3600" dirty="0"/>
          </a:p>
        </p:txBody>
      </p:sp>
      <p:sp>
        <p:nvSpPr>
          <p:cNvPr id="10" name="Content Placeholder 11"/>
          <p:cNvSpPr>
            <a:spLocks noGrp="1"/>
          </p:cNvSpPr>
          <p:nvPr>
            <p:ph idx="1"/>
          </p:nvPr>
        </p:nvSpPr>
        <p:spPr>
          <a:xfrm>
            <a:off x="646189" y="1902128"/>
            <a:ext cx="10140866" cy="1601694"/>
          </a:xfrm>
        </p:spPr>
        <p:txBody>
          <a:bodyPr>
            <a:normAutofit/>
          </a:bodyPr>
          <a:lstStyle/>
          <a:p>
            <a:pPr marL="0" indent="0">
              <a:buNone/>
            </a:pPr>
            <a:r>
              <a:rPr lang="en-AU" sz="2800" dirty="0">
                <a:latin typeface="Arial"/>
                <a:cs typeface="Arial"/>
              </a:rPr>
              <a:t>Rule: To increase an Asset account we </a:t>
            </a:r>
            <a:r>
              <a:rPr lang="en-AU" sz="2800" dirty="0">
                <a:solidFill>
                  <a:srgbClr val="FF0000"/>
                </a:solidFill>
                <a:latin typeface="Arial"/>
                <a:cs typeface="Arial"/>
              </a:rPr>
              <a:t>Debit</a:t>
            </a:r>
            <a:r>
              <a:rPr lang="en-AU" sz="2800" dirty="0">
                <a:latin typeface="Arial"/>
                <a:cs typeface="Arial"/>
              </a:rPr>
              <a:t> the account</a:t>
            </a:r>
          </a:p>
          <a:p>
            <a:pPr marL="0" indent="0">
              <a:buNone/>
            </a:pPr>
            <a:r>
              <a:rPr lang="en-AU" sz="2800" dirty="0">
                <a:latin typeface="Arial"/>
                <a:cs typeface="Arial"/>
              </a:rPr>
              <a:t>	To decrease an Asset account we </a:t>
            </a:r>
            <a:r>
              <a:rPr lang="en-AU" sz="2800" dirty="0">
                <a:solidFill>
                  <a:srgbClr val="00B0F0"/>
                </a:solidFill>
                <a:latin typeface="Arial"/>
                <a:cs typeface="Arial"/>
              </a:rPr>
              <a:t>Credit</a:t>
            </a:r>
            <a:r>
              <a:rPr lang="en-AU" sz="2800" dirty="0">
                <a:latin typeface="Arial"/>
                <a:cs typeface="Arial"/>
              </a:rPr>
              <a:t> the account</a:t>
            </a:r>
          </a:p>
        </p:txBody>
      </p:sp>
      <p:sp>
        <p:nvSpPr>
          <p:cNvPr id="3" name="Date Placeholder 2"/>
          <p:cNvSpPr>
            <a:spLocks noGrp="1"/>
          </p:cNvSpPr>
          <p:nvPr>
            <p:ph type="dt" sz="half" idx="10"/>
          </p:nvPr>
        </p:nvSpPr>
        <p:spPr>
          <a:xfrm>
            <a:off x="9732656" y="5883275"/>
            <a:ext cx="1143000" cy="365125"/>
          </a:xfrm>
        </p:spPr>
        <p:txBody>
          <a:bodyPr/>
          <a:lstStyle/>
          <a:p>
            <a:fld id="{BEA90205-F9F4-4E07-8B9F-A5363A8CCAD6}" type="datetime1">
              <a:rPr lang="en-AU" smtClean="0"/>
              <a:t>13/03/2018</a:t>
            </a:fld>
            <a:endParaRPr lang="en-AU"/>
          </a:p>
        </p:txBody>
      </p:sp>
      <p:sp>
        <p:nvSpPr>
          <p:cNvPr id="4" name="Footer Placeholder 3"/>
          <p:cNvSpPr>
            <a:spLocks noGrp="1"/>
          </p:cNvSpPr>
          <p:nvPr>
            <p:ph type="ftr" sz="quarter" idx="11"/>
          </p:nvPr>
        </p:nvSpPr>
        <p:spPr>
          <a:xfrm>
            <a:off x="3477005" y="6447801"/>
            <a:ext cx="7343625" cy="274320"/>
          </a:xfrm>
        </p:spPr>
        <p:txBody>
          <a:bodyPr/>
          <a:lstStyle/>
          <a:p>
            <a:endParaRPr lang="en-AU"/>
          </a:p>
        </p:txBody>
      </p:sp>
      <p:sp>
        <p:nvSpPr>
          <p:cNvPr id="5" name="Slide Number Placeholder 4"/>
          <p:cNvSpPr>
            <a:spLocks noGrp="1"/>
          </p:cNvSpPr>
          <p:nvPr>
            <p:ph type="sldNum" sz="quarter" idx="12"/>
          </p:nvPr>
        </p:nvSpPr>
        <p:spPr/>
        <p:txBody>
          <a:bodyPr/>
          <a:lstStyle/>
          <a:p>
            <a:fld id="{45F41791-387E-467B-9DB5-B22C52E5F4D9}" type="slidenum">
              <a:rPr lang="en-AU" smtClean="0"/>
              <a:t>43</a:t>
            </a:fld>
            <a:endParaRPr lang="en-AU"/>
          </a:p>
        </p:txBody>
      </p:sp>
      <p:sp>
        <p:nvSpPr>
          <p:cNvPr id="15" name="TextBox 14"/>
          <p:cNvSpPr txBox="1"/>
          <p:nvPr/>
        </p:nvSpPr>
        <p:spPr>
          <a:xfrm>
            <a:off x="232528" y="393546"/>
            <a:ext cx="912219" cy="861774"/>
          </a:xfrm>
          <a:prstGeom prst="rect">
            <a:avLst/>
          </a:prstGeom>
          <a:noFill/>
        </p:spPr>
        <p:txBody>
          <a:bodyPr wrap="square" rtlCol="0">
            <a:spAutoFit/>
          </a:bodyPr>
          <a:lstStyle/>
          <a:p>
            <a:fld id="{043EBF95-10C7-455E-AEBF-42693604C538}" type="slidenum">
              <a:rPr lang="zh-CN" altLang="en-US" sz="5000">
                <a:ln w="18415" cmpd="sng">
                  <a:solidFill>
                    <a:srgbClr val="FFFFFF"/>
                  </a:solidFill>
                  <a:prstDash val="solid"/>
                </a:ln>
                <a:solidFill>
                  <a:srgbClr val="FFFFFF"/>
                </a:solidFill>
                <a:effectLst>
                  <a:outerShdw blurRad="63500" dir="3600000" algn="tl" rotWithShape="0">
                    <a:srgbClr val="000000">
                      <a:alpha val="70000"/>
                    </a:srgbClr>
                  </a:outerShdw>
                </a:effectLst>
              </a:rPr>
              <a:pPr/>
              <a:t>43</a:t>
            </a:fld>
            <a:endParaRPr lang="zh-CN" altLang="en-US" sz="5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aphicFrame>
        <p:nvGraphicFramePr>
          <p:cNvPr id="14" name="Table 13"/>
          <p:cNvGraphicFramePr>
            <a:graphicFrameLocks noGrp="1"/>
          </p:cNvGraphicFramePr>
          <p:nvPr>
            <p:extLst>
              <p:ext uri="{D42A27DB-BD31-4B8C-83A1-F6EECF244321}">
                <p14:modId xmlns:p14="http://schemas.microsoft.com/office/powerpoint/2010/main" val="39300149"/>
              </p:ext>
            </p:extLst>
          </p:nvPr>
        </p:nvGraphicFramePr>
        <p:xfrm>
          <a:off x="1846495" y="3350366"/>
          <a:ext cx="6484668" cy="1974377"/>
        </p:xfrm>
        <a:graphic>
          <a:graphicData uri="http://schemas.openxmlformats.org/drawingml/2006/table">
            <a:tbl>
              <a:tblPr firstRow="1" bandRow="1">
                <a:tableStyleId>{5C22544A-7EE6-4342-B048-85BDC9FD1C3A}</a:tableStyleId>
              </a:tblPr>
              <a:tblGrid>
                <a:gridCol w="3242334">
                  <a:extLst>
                    <a:ext uri="{9D8B030D-6E8A-4147-A177-3AD203B41FA5}">
                      <a16:colId xmlns:a16="http://schemas.microsoft.com/office/drawing/2014/main" xmlns="" val="20000"/>
                    </a:ext>
                  </a:extLst>
                </a:gridCol>
                <a:gridCol w="3242334">
                  <a:extLst>
                    <a:ext uri="{9D8B030D-6E8A-4147-A177-3AD203B41FA5}">
                      <a16:colId xmlns:a16="http://schemas.microsoft.com/office/drawing/2014/main" xmlns="" val="20001"/>
                    </a:ext>
                  </a:extLst>
                </a:gridCol>
              </a:tblGrid>
              <a:tr h="437087">
                <a:tc gridSpan="2">
                  <a:txBody>
                    <a:bodyPr/>
                    <a:lstStyle/>
                    <a:p>
                      <a:pPr algn="l"/>
                      <a:r>
                        <a:rPr lang="en-US" dirty="0">
                          <a:solidFill>
                            <a:schemeClr val="tx1"/>
                          </a:solidFill>
                          <a:latin typeface="Arial"/>
                          <a:cs typeface="Arial"/>
                        </a:rPr>
                        <a:t>Debit</a:t>
                      </a:r>
                      <a:r>
                        <a:rPr lang="en-US" baseline="0" dirty="0">
                          <a:solidFill>
                            <a:schemeClr val="tx1"/>
                          </a:solidFill>
                          <a:latin typeface="Arial"/>
                          <a:cs typeface="Arial"/>
                        </a:rPr>
                        <a:t> (</a:t>
                      </a:r>
                      <a:r>
                        <a:rPr lang="en-US" baseline="0" dirty="0" err="1">
                          <a:solidFill>
                            <a:schemeClr val="tx1"/>
                          </a:solidFill>
                          <a:latin typeface="Arial"/>
                          <a:cs typeface="Arial"/>
                        </a:rPr>
                        <a:t>Dr</a:t>
                      </a:r>
                      <a:r>
                        <a:rPr lang="en-US" baseline="0" dirty="0">
                          <a:solidFill>
                            <a:schemeClr val="tx1"/>
                          </a:solidFill>
                          <a:latin typeface="Arial"/>
                          <a:cs typeface="Arial"/>
                        </a:rPr>
                        <a:t>)  +              Cash at Bank (A)                Credit (Cr)-</a:t>
                      </a:r>
                      <a:endParaRPr lang="en-US" dirty="0">
                        <a:solidFill>
                          <a:schemeClr val="tx1"/>
                        </a:solidFill>
                      </a:endParaRPr>
                    </a:p>
                  </a:txBody>
                  <a:tcPr>
                    <a:lnB w="12700" cap="flat" cmpd="sng" algn="ctr">
                      <a:solidFill>
                        <a:scrgbClr r="0" g="0" b="0"/>
                      </a:solidFill>
                      <a:prstDash val="solid"/>
                      <a:round/>
                      <a:headEnd type="none" w="med" len="med"/>
                      <a:tailEnd type="none" w="med" len="med"/>
                    </a:lnB>
                    <a:solidFill>
                      <a:schemeClr val="bg1">
                        <a:lumMod val="85000"/>
                      </a:schemeClr>
                    </a:solidFill>
                  </a:tcPr>
                </a:tc>
                <a:tc hMerge="1">
                  <a:txBody>
                    <a:bodyPr/>
                    <a:lstStyle/>
                    <a:p>
                      <a:pPr algn="ctr"/>
                      <a:endParaRPr lang="en-US" dirty="0"/>
                    </a:p>
                  </a:txBody>
                  <a:tcPr>
                    <a:lnB w="12700" cap="flat" cmpd="sng" algn="ctr">
                      <a:solidFill>
                        <a:scrgbClr r="0" g="0" b="0"/>
                      </a:solidFill>
                      <a:prstDash val="solid"/>
                      <a:round/>
                      <a:headEnd type="none" w="med" len="med"/>
                      <a:tailEnd type="none" w="med" len="med"/>
                    </a:lnB>
                    <a:noFill/>
                  </a:tcPr>
                </a:tc>
                <a:extLst>
                  <a:ext uri="{0D108BD9-81ED-4DB2-BD59-A6C34878D82A}">
                    <a16:rowId xmlns:a16="http://schemas.microsoft.com/office/drawing/2014/main" xmlns="" val="10000"/>
                  </a:ext>
                </a:extLst>
              </a:tr>
              <a:tr h="1537290">
                <a:tc>
                  <a:txBody>
                    <a:bodyPr/>
                    <a:lstStyle/>
                    <a:p>
                      <a:r>
                        <a:rPr lang="en-US" b="1" dirty="0">
                          <a:solidFill>
                            <a:srgbClr val="FF0000"/>
                          </a:solidFill>
                        </a:rPr>
                        <a:t>Increase in bank due to receiving cash</a:t>
                      </a:r>
                    </a:p>
                  </a:txBody>
                  <a:tcPr>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noFill/>
                  </a:tcPr>
                </a:tc>
                <a:tc>
                  <a:txBody>
                    <a:bodyPr/>
                    <a:lstStyle/>
                    <a:p>
                      <a:pPr algn="r"/>
                      <a:r>
                        <a:rPr lang="en-US" baseline="0" dirty="0">
                          <a:solidFill>
                            <a:srgbClr val="00B0F0"/>
                          </a:solidFill>
                        </a:rPr>
                        <a:t>Payment of cash </a:t>
                      </a:r>
                      <a:r>
                        <a:rPr lang="en-US" baseline="0" dirty="0"/>
                        <a:t> </a:t>
                      </a:r>
                    </a:p>
                  </a:txBody>
                  <a:tcPr>
                    <a:lnL w="12700" cap="flat" cmpd="sng" algn="ctr">
                      <a:solidFill>
                        <a:scrgbClr r="0" g="0" b="0"/>
                      </a:solidFill>
                      <a:prstDash val="solid"/>
                      <a:round/>
                      <a:headEnd type="none" w="med" len="med"/>
                      <a:tailEnd type="none" w="med" len="med"/>
                    </a:lnL>
                    <a:lnT w="12700" cap="flat" cmpd="sng" algn="ctr">
                      <a:solidFill>
                        <a:scrgbClr r="0" g="0" b="0"/>
                      </a:solidFill>
                      <a:prstDash val="solid"/>
                      <a:round/>
                      <a:headEnd type="none" w="med" len="med"/>
                      <a:tailEnd type="none" w="med" len="med"/>
                    </a:lnT>
                    <a:no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978705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5796" y="111650"/>
            <a:ext cx="10112008" cy="1252728"/>
          </a:xfrm>
        </p:spPr>
        <p:txBody>
          <a:bodyPr>
            <a:normAutofit/>
          </a:bodyPr>
          <a:lstStyle/>
          <a:p>
            <a:r>
              <a:rPr lang="en-AU" sz="3600" dirty="0"/>
              <a:t>DOUBLE ENTRY ACCOUNTING: Liability and Owner’s Equity accounts </a:t>
            </a:r>
          </a:p>
        </p:txBody>
      </p:sp>
      <p:sp>
        <p:nvSpPr>
          <p:cNvPr id="10" name="Content Placeholder 11"/>
          <p:cNvSpPr>
            <a:spLocks noGrp="1"/>
          </p:cNvSpPr>
          <p:nvPr>
            <p:ph idx="1"/>
          </p:nvPr>
        </p:nvSpPr>
        <p:spPr>
          <a:xfrm>
            <a:off x="679764" y="1487397"/>
            <a:ext cx="10140866" cy="1601694"/>
          </a:xfrm>
        </p:spPr>
        <p:txBody>
          <a:bodyPr>
            <a:normAutofit/>
          </a:bodyPr>
          <a:lstStyle/>
          <a:p>
            <a:pPr marL="0" indent="0">
              <a:buNone/>
            </a:pPr>
            <a:r>
              <a:rPr lang="en-AU" sz="2800" dirty="0">
                <a:latin typeface="Arial"/>
                <a:cs typeface="Arial"/>
              </a:rPr>
              <a:t>Rule: </a:t>
            </a:r>
            <a:r>
              <a:rPr lang="en-AU" sz="2400" dirty="0">
                <a:latin typeface="Arial"/>
                <a:cs typeface="Arial"/>
              </a:rPr>
              <a:t>To </a:t>
            </a:r>
            <a:r>
              <a:rPr lang="en-AU" sz="2400" dirty="0">
                <a:solidFill>
                  <a:srgbClr val="FF0000"/>
                </a:solidFill>
                <a:latin typeface="Arial"/>
                <a:cs typeface="Arial"/>
              </a:rPr>
              <a:t>increase</a:t>
            </a:r>
            <a:r>
              <a:rPr lang="en-AU" sz="2400" dirty="0">
                <a:latin typeface="Arial"/>
                <a:cs typeface="Arial"/>
              </a:rPr>
              <a:t> Liability or Equity account we </a:t>
            </a:r>
            <a:r>
              <a:rPr lang="en-AU" sz="2400" dirty="0">
                <a:solidFill>
                  <a:srgbClr val="FF0000"/>
                </a:solidFill>
                <a:latin typeface="Arial"/>
                <a:cs typeface="Arial"/>
              </a:rPr>
              <a:t>Credit</a:t>
            </a:r>
            <a:r>
              <a:rPr lang="en-AU" sz="2400" dirty="0">
                <a:latin typeface="Arial"/>
                <a:cs typeface="Arial"/>
              </a:rPr>
              <a:t> the account</a:t>
            </a:r>
            <a:endParaRPr lang="en-AU" sz="2800" dirty="0">
              <a:latin typeface="Arial"/>
              <a:cs typeface="Arial"/>
            </a:endParaRPr>
          </a:p>
          <a:p>
            <a:pPr marL="0" indent="0">
              <a:buNone/>
            </a:pPr>
            <a:r>
              <a:rPr lang="en-AU" sz="2800" dirty="0">
                <a:latin typeface="Arial"/>
                <a:cs typeface="Arial"/>
              </a:rPr>
              <a:t>	</a:t>
            </a:r>
            <a:r>
              <a:rPr lang="en-AU" sz="2400" dirty="0">
                <a:latin typeface="Arial"/>
                <a:cs typeface="Arial"/>
              </a:rPr>
              <a:t>To </a:t>
            </a:r>
            <a:r>
              <a:rPr lang="en-AU" sz="2400" dirty="0">
                <a:solidFill>
                  <a:srgbClr val="00B0F0"/>
                </a:solidFill>
                <a:latin typeface="Arial"/>
                <a:cs typeface="Arial"/>
              </a:rPr>
              <a:t>decrease</a:t>
            </a:r>
            <a:r>
              <a:rPr lang="en-AU" sz="2400" dirty="0">
                <a:latin typeface="Arial"/>
                <a:cs typeface="Arial"/>
              </a:rPr>
              <a:t> Liability or Equity account we </a:t>
            </a:r>
            <a:r>
              <a:rPr lang="en-AU" sz="2400" dirty="0">
                <a:solidFill>
                  <a:srgbClr val="00B0F0"/>
                </a:solidFill>
                <a:latin typeface="Arial"/>
                <a:cs typeface="Arial"/>
              </a:rPr>
              <a:t>Debit</a:t>
            </a:r>
            <a:r>
              <a:rPr lang="en-AU" sz="2400" dirty="0">
                <a:latin typeface="Arial"/>
                <a:cs typeface="Arial"/>
              </a:rPr>
              <a:t> the account</a:t>
            </a:r>
          </a:p>
        </p:txBody>
      </p:sp>
      <p:sp>
        <p:nvSpPr>
          <p:cNvPr id="3" name="Date Placeholder 2"/>
          <p:cNvSpPr>
            <a:spLocks noGrp="1"/>
          </p:cNvSpPr>
          <p:nvPr>
            <p:ph type="dt" sz="half" idx="10"/>
          </p:nvPr>
        </p:nvSpPr>
        <p:spPr>
          <a:xfrm>
            <a:off x="9732656" y="5883275"/>
            <a:ext cx="1143000" cy="365125"/>
          </a:xfrm>
        </p:spPr>
        <p:txBody>
          <a:bodyPr/>
          <a:lstStyle/>
          <a:p>
            <a:fld id="{BEA90205-F9F4-4E07-8B9F-A5363A8CCAD6}" type="datetime1">
              <a:rPr lang="en-AU" smtClean="0"/>
              <a:t>13/03/2018</a:t>
            </a:fld>
            <a:endParaRPr lang="en-AU"/>
          </a:p>
        </p:txBody>
      </p:sp>
      <p:sp>
        <p:nvSpPr>
          <p:cNvPr id="4" name="Footer Placeholder 3"/>
          <p:cNvSpPr>
            <a:spLocks noGrp="1"/>
          </p:cNvSpPr>
          <p:nvPr>
            <p:ph type="ftr" sz="quarter" idx="11"/>
          </p:nvPr>
        </p:nvSpPr>
        <p:spPr>
          <a:xfrm>
            <a:off x="3477005" y="6447801"/>
            <a:ext cx="7343625" cy="274320"/>
          </a:xfrm>
        </p:spPr>
        <p:txBody>
          <a:bodyPr/>
          <a:lstStyle/>
          <a:p>
            <a:endParaRPr lang="en-AU"/>
          </a:p>
        </p:txBody>
      </p:sp>
      <p:sp>
        <p:nvSpPr>
          <p:cNvPr id="5" name="Slide Number Placeholder 4"/>
          <p:cNvSpPr>
            <a:spLocks noGrp="1"/>
          </p:cNvSpPr>
          <p:nvPr>
            <p:ph type="sldNum" sz="quarter" idx="12"/>
          </p:nvPr>
        </p:nvSpPr>
        <p:spPr/>
        <p:txBody>
          <a:bodyPr/>
          <a:lstStyle/>
          <a:p>
            <a:fld id="{45F41791-387E-467B-9DB5-B22C52E5F4D9}" type="slidenum">
              <a:rPr lang="en-AU" smtClean="0"/>
              <a:t>44</a:t>
            </a:fld>
            <a:endParaRPr lang="en-AU"/>
          </a:p>
        </p:txBody>
      </p:sp>
      <p:sp>
        <p:nvSpPr>
          <p:cNvPr id="15" name="TextBox 14"/>
          <p:cNvSpPr txBox="1"/>
          <p:nvPr/>
        </p:nvSpPr>
        <p:spPr>
          <a:xfrm>
            <a:off x="232528" y="393546"/>
            <a:ext cx="912219" cy="861774"/>
          </a:xfrm>
          <a:prstGeom prst="rect">
            <a:avLst/>
          </a:prstGeom>
          <a:noFill/>
        </p:spPr>
        <p:txBody>
          <a:bodyPr wrap="square" rtlCol="0">
            <a:spAutoFit/>
          </a:bodyPr>
          <a:lstStyle/>
          <a:p>
            <a:fld id="{043EBF95-10C7-455E-AEBF-42693604C538}" type="slidenum">
              <a:rPr lang="zh-CN" altLang="en-US" sz="5000">
                <a:ln w="18415" cmpd="sng">
                  <a:solidFill>
                    <a:srgbClr val="FFFFFF"/>
                  </a:solidFill>
                  <a:prstDash val="solid"/>
                </a:ln>
                <a:solidFill>
                  <a:srgbClr val="FFFFFF"/>
                </a:solidFill>
                <a:effectLst>
                  <a:outerShdw blurRad="63500" dir="3600000" algn="tl" rotWithShape="0">
                    <a:srgbClr val="000000">
                      <a:alpha val="70000"/>
                    </a:srgbClr>
                  </a:outerShdw>
                </a:effectLst>
              </a:rPr>
              <a:pPr/>
              <a:t>44</a:t>
            </a:fld>
            <a:endParaRPr lang="zh-CN" altLang="en-US" sz="5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aphicFrame>
        <p:nvGraphicFramePr>
          <p:cNvPr id="14" name="Table 13"/>
          <p:cNvGraphicFramePr>
            <a:graphicFrameLocks noGrp="1"/>
          </p:cNvGraphicFramePr>
          <p:nvPr>
            <p:extLst>
              <p:ext uri="{D42A27DB-BD31-4B8C-83A1-F6EECF244321}">
                <p14:modId xmlns:p14="http://schemas.microsoft.com/office/powerpoint/2010/main" val="1882700274"/>
              </p:ext>
            </p:extLst>
          </p:nvPr>
        </p:nvGraphicFramePr>
        <p:xfrm>
          <a:off x="688637" y="3163441"/>
          <a:ext cx="6249682" cy="1974377"/>
        </p:xfrm>
        <a:graphic>
          <a:graphicData uri="http://schemas.openxmlformats.org/drawingml/2006/table">
            <a:tbl>
              <a:tblPr firstRow="1" bandRow="1">
                <a:tableStyleId>{5C22544A-7EE6-4342-B048-85BDC9FD1C3A}</a:tableStyleId>
              </a:tblPr>
              <a:tblGrid>
                <a:gridCol w="3124841">
                  <a:extLst>
                    <a:ext uri="{9D8B030D-6E8A-4147-A177-3AD203B41FA5}">
                      <a16:colId xmlns:a16="http://schemas.microsoft.com/office/drawing/2014/main" xmlns="" val="20000"/>
                    </a:ext>
                  </a:extLst>
                </a:gridCol>
                <a:gridCol w="3124841">
                  <a:extLst>
                    <a:ext uri="{9D8B030D-6E8A-4147-A177-3AD203B41FA5}">
                      <a16:colId xmlns:a16="http://schemas.microsoft.com/office/drawing/2014/main" xmlns="" val="20001"/>
                    </a:ext>
                  </a:extLst>
                </a:gridCol>
              </a:tblGrid>
              <a:tr h="437087">
                <a:tc gridSpan="2">
                  <a:txBody>
                    <a:bodyPr/>
                    <a:lstStyle/>
                    <a:p>
                      <a:pPr algn="l"/>
                      <a:r>
                        <a:rPr lang="en-US" dirty="0">
                          <a:solidFill>
                            <a:srgbClr val="00B0F0"/>
                          </a:solidFill>
                          <a:latin typeface="Arial"/>
                          <a:cs typeface="Arial"/>
                        </a:rPr>
                        <a:t>Debit</a:t>
                      </a:r>
                      <a:r>
                        <a:rPr lang="en-US" baseline="0" dirty="0">
                          <a:solidFill>
                            <a:schemeClr val="tx1"/>
                          </a:solidFill>
                          <a:latin typeface="Arial"/>
                          <a:cs typeface="Arial"/>
                        </a:rPr>
                        <a:t> (</a:t>
                      </a:r>
                      <a:r>
                        <a:rPr lang="en-US" baseline="0" dirty="0" err="1">
                          <a:solidFill>
                            <a:schemeClr val="tx1"/>
                          </a:solidFill>
                          <a:latin typeface="Arial"/>
                          <a:cs typeface="Arial"/>
                        </a:rPr>
                        <a:t>Dr</a:t>
                      </a:r>
                      <a:r>
                        <a:rPr lang="en-US" baseline="0" dirty="0">
                          <a:solidFill>
                            <a:schemeClr val="tx1"/>
                          </a:solidFill>
                          <a:latin typeface="Arial"/>
                          <a:cs typeface="Arial"/>
                        </a:rPr>
                        <a:t>) -             </a:t>
                      </a:r>
                      <a:r>
                        <a:rPr lang="en-US" sz="1600" baseline="0" dirty="0">
                          <a:solidFill>
                            <a:schemeClr val="tx1"/>
                          </a:solidFill>
                          <a:latin typeface="Arial"/>
                          <a:cs typeface="Arial"/>
                        </a:rPr>
                        <a:t>Accounts payable (L)        </a:t>
                      </a:r>
                      <a:r>
                        <a:rPr lang="en-US" baseline="0" dirty="0">
                          <a:solidFill>
                            <a:srgbClr val="FF0000"/>
                          </a:solidFill>
                          <a:latin typeface="Arial"/>
                          <a:cs typeface="Arial"/>
                        </a:rPr>
                        <a:t>Credit </a:t>
                      </a:r>
                      <a:r>
                        <a:rPr lang="en-US" baseline="0" dirty="0">
                          <a:solidFill>
                            <a:schemeClr val="tx1"/>
                          </a:solidFill>
                          <a:latin typeface="Arial"/>
                          <a:cs typeface="Arial"/>
                        </a:rPr>
                        <a:t>(Cr)</a:t>
                      </a:r>
                      <a:r>
                        <a:rPr lang="en-US" baseline="0" dirty="0">
                          <a:solidFill>
                            <a:schemeClr val="tx1"/>
                          </a:solidFill>
                          <a:latin typeface="+mn-lt"/>
                          <a:cs typeface="+mn-cs"/>
                        </a:rPr>
                        <a:t>+</a:t>
                      </a:r>
                      <a:endParaRPr lang="en-US" dirty="0">
                        <a:solidFill>
                          <a:schemeClr val="tx1"/>
                        </a:solidFill>
                      </a:endParaRPr>
                    </a:p>
                  </a:txBody>
                  <a:tcPr>
                    <a:lnB w="12700" cap="flat" cmpd="sng" algn="ctr">
                      <a:solidFill>
                        <a:scrgbClr r="0" g="0" b="0"/>
                      </a:solidFill>
                      <a:prstDash val="solid"/>
                      <a:round/>
                      <a:headEnd type="none" w="med" len="med"/>
                      <a:tailEnd type="none" w="med" len="med"/>
                    </a:lnB>
                    <a:solidFill>
                      <a:schemeClr val="bg1">
                        <a:lumMod val="85000"/>
                      </a:schemeClr>
                    </a:solidFill>
                  </a:tcPr>
                </a:tc>
                <a:tc hMerge="1">
                  <a:txBody>
                    <a:bodyPr/>
                    <a:lstStyle/>
                    <a:p>
                      <a:pPr algn="ctr"/>
                      <a:endParaRPr lang="en-US" dirty="0"/>
                    </a:p>
                  </a:txBody>
                  <a:tcPr>
                    <a:lnB w="12700" cap="flat" cmpd="sng" algn="ctr">
                      <a:solidFill>
                        <a:scrgbClr r="0" g="0" b="0"/>
                      </a:solidFill>
                      <a:prstDash val="solid"/>
                      <a:round/>
                      <a:headEnd type="none" w="med" len="med"/>
                      <a:tailEnd type="none" w="med" len="med"/>
                    </a:lnB>
                    <a:noFill/>
                  </a:tcPr>
                </a:tc>
                <a:extLst>
                  <a:ext uri="{0D108BD9-81ED-4DB2-BD59-A6C34878D82A}">
                    <a16:rowId xmlns:a16="http://schemas.microsoft.com/office/drawing/2014/main" xmlns="" val="10000"/>
                  </a:ext>
                </a:extLst>
              </a:tr>
              <a:tr h="1537290">
                <a:tc>
                  <a:txBody>
                    <a:bodyPr/>
                    <a:lstStyle/>
                    <a:p>
                      <a:r>
                        <a:rPr lang="en-US" b="1" dirty="0">
                          <a:solidFill>
                            <a:srgbClr val="00B0F0"/>
                          </a:solidFill>
                        </a:rPr>
                        <a:t>Pay back the</a:t>
                      </a:r>
                      <a:r>
                        <a:rPr lang="en-US" b="1" baseline="0" dirty="0">
                          <a:solidFill>
                            <a:srgbClr val="00B0F0"/>
                          </a:solidFill>
                        </a:rPr>
                        <a:t> debt owing</a:t>
                      </a:r>
                      <a:endParaRPr lang="en-US" b="1" dirty="0">
                        <a:solidFill>
                          <a:srgbClr val="00B0F0"/>
                        </a:solidFill>
                      </a:endParaRPr>
                    </a:p>
                  </a:txBody>
                  <a:tcPr>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noFill/>
                  </a:tcPr>
                </a:tc>
                <a:tc>
                  <a:txBody>
                    <a:bodyPr/>
                    <a:lstStyle/>
                    <a:p>
                      <a:pPr algn="r"/>
                      <a:r>
                        <a:rPr lang="en-US" baseline="0" dirty="0">
                          <a:solidFill>
                            <a:srgbClr val="FF0000"/>
                          </a:solidFill>
                        </a:rPr>
                        <a:t>Borrow money or purchase goods to repay in the future</a:t>
                      </a:r>
                    </a:p>
                  </a:txBody>
                  <a:tcPr>
                    <a:lnL w="12700" cap="flat" cmpd="sng" algn="ctr">
                      <a:solidFill>
                        <a:scrgbClr r="0" g="0" b="0"/>
                      </a:solidFill>
                      <a:prstDash val="solid"/>
                      <a:round/>
                      <a:headEnd type="none" w="med" len="med"/>
                      <a:tailEnd type="none" w="med" len="med"/>
                    </a:lnL>
                    <a:lnT w="12700" cap="flat" cmpd="sng" algn="ctr">
                      <a:solidFill>
                        <a:scrgbClr r="0" g="0" b="0"/>
                      </a:solidFill>
                      <a:prstDash val="solid"/>
                      <a:round/>
                      <a:headEnd type="none" w="med" len="med"/>
                      <a:tailEnd type="none" w="med" len="med"/>
                    </a:lnT>
                    <a:noFill/>
                  </a:tcPr>
                </a:tc>
                <a:extLst>
                  <a:ext uri="{0D108BD9-81ED-4DB2-BD59-A6C34878D82A}">
                    <a16:rowId xmlns:a16="http://schemas.microsoft.com/office/drawing/2014/main" xmlns="" val="10001"/>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1532988651"/>
              </p:ext>
            </p:extLst>
          </p:nvPr>
        </p:nvGraphicFramePr>
        <p:xfrm>
          <a:off x="5383980" y="4813805"/>
          <a:ext cx="6183824" cy="1908316"/>
        </p:xfrm>
        <a:graphic>
          <a:graphicData uri="http://schemas.openxmlformats.org/drawingml/2006/table">
            <a:tbl>
              <a:tblPr firstRow="1" bandRow="1">
                <a:tableStyleId>{5C22544A-7EE6-4342-B048-85BDC9FD1C3A}</a:tableStyleId>
              </a:tblPr>
              <a:tblGrid>
                <a:gridCol w="3091912">
                  <a:extLst>
                    <a:ext uri="{9D8B030D-6E8A-4147-A177-3AD203B41FA5}">
                      <a16:colId xmlns:a16="http://schemas.microsoft.com/office/drawing/2014/main" xmlns="" val="20000"/>
                    </a:ext>
                  </a:extLst>
                </a:gridCol>
                <a:gridCol w="3091912">
                  <a:extLst>
                    <a:ext uri="{9D8B030D-6E8A-4147-A177-3AD203B41FA5}">
                      <a16:colId xmlns:a16="http://schemas.microsoft.com/office/drawing/2014/main" xmlns="" val="20001"/>
                    </a:ext>
                  </a:extLst>
                </a:gridCol>
              </a:tblGrid>
              <a:tr h="367009">
                <a:tc gridSpan="2">
                  <a:txBody>
                    <a:bodyPr/>
                    <a:lstStyle/>
                    <a:p>
                      <a:pPr algn="l"/>
                      <a:r>
                        <a:rPr lang="en-US" dirty="0">
                          <a:solidFill>
                            <a:srgbClr val="00B0F0"/>
                          </a:solidFill>
                          <a:latin typeface="Arial"/>
                          <a:cs typeface="Arial"/>
                        </a:rPr>
                        <a:t>Debit</a:t>
                      </a:r>
                      <a:r>
                        <a:rPr lang="en-US" baseline="0" dirty="0">
                          <a:solidFill>
                            <a:schemeClr val="tx1"/>
                          </a:solidFill>
                          <a:latin typeface="Arial"/>
                          <a:cs typeface="Arial"/>
                        </a:rPr>
                        <a:t> (</a:t>
                      </a:r>
                      <a:r>
                        <a:rPr lang="en-US" baseline="0" dirty="0" err="1">
                          <a:solidFill>
                            <a:schemeClr val="tx1"/>
                          </a:solidFill>
                          <a:latin typeface="Arial"/>
                          <a:cs typeface="Arial"/>
                        </a:rPr>
                        <a:t>Dr</a:t>
                      </a:r>
                      <a:r>
                        <a:rPr lang="en-US" baseline="0" dirty="0">
                          <a:solidFill>
                            <a:schemeClr val="tx1"/>
                          </a:solidFill>
                          <a:latin typeface="Arial"/>
                          <a:cs typeface="Arial"/>
                        </a:rPr>
                        <a:t>) -             Capital (OE)                   </a:t>
                      </a:r>
                      <a:r>
                        <a:rPr lang="en-US" baseline="0" dirty="0">
                          <a:solidFill>
                            <a:srgbClr val="FF0000"/>
                          </a:solidFill>
                          <a:latin typeface="Arial"/>
                          <a:cs typeface="Arial"/>
                        </a:rPr>
                        <a:t>Credit </a:t>
                      </a:r>
                      <a:r>
                        <a:rPr lang="en-US" baseline="0" dirty="0">
                          <a:solidFill>
                            <a:schemeClr val="tx1"/>
                          </a:solidFill>
                          <a:latin typeface="Arial"/>
                          <a:cs typeface="Arial"/>
                        </a:rPr>
                        <a:t>(Cr)</a:t>
                      </a:r>
                      <a:r>
                        <a:rPr lang="en-US" baseline="0" dirty="0">
                          <a:solidFill>
                            <a:schemeClr val="tx1"/>
                          </a:solidFill>
                          <a:latin typeface="+mn-lt"/>
                          <a:cs typeface="+mn-cs"/>
                        </a:rPr>
                        <a:t>+</a:t>
                      </a:r>
                      <a:endParaRPr lang="en-US" dirty="0">
                        <a:solidFill>
                          <a:schemeClr val="tx1"/>
                        </a:solidFill>
                      </a:endParaRPr>
                    </a:p>
                  </a:txBody>
                  <a:tcPr>
                    <a:lnB w="12700" cap="flat" cmpd="sng" algn="ctr">
                      <a:solidFill>
                        <a:scrgbClr r="0" g="0" b="0"/>
                      </a:solidFill>
                      <a:prstDash val="solid"/>
                      <a:round/>
                      <a:headEnd type="none" w="med" len="med"/>
                      <a:tailEnd type="none" w="med" len="med"/>
                    </a:lnB>
                    <a:solidFill>
                      <a:schemeClr val="bg1">
                        <a:lumMod val="85000"/>
                      </a:schemeClr>
                    </a:solidFill>
                  </a:tcPr>
                </a:tc>
                <a:tc hMerge="1">
                  <a:txBody>
                    <a:bodyPr/>
                    <a:lstStyle/>
                    <a:p>
                      <a:pPr algn="ctr"/>
                      <a:endParaRPr lang="en-US" dirty="0"/>
                    </a:p>
                  </a:txBody>
                  <a:tcPr>
                    <a:lnB w="12700" cap="flat" cmpd="sng" algn="ctr">
                      <a:solidFill>
                        <a:scrgbClr r="0" g="0" b="0"/>
                      </a:solidFill>
                      <a:prstDash val="solid"/>
                      <a:round/>
                      <a:headEnd type="none" w="med" len="med"/>
                      <a:tailEnd type="none" w="med" len="med"/>
                    </a:lnB>
                    <a:noFill/>
                  </a:tcPr>
                </a:tc>
                <a:extLst>
                  <a:ext uri="{0D108BD9-81ED-4DB2-BD59-A6C34878D82A}">
                    <a16:rowId xmlns:a16="http://schemas.microsoft.com/office/drawing/2014/main" xmlns="" val="10000"/>
                  </a:ext>
                </a:extLst>
              </a:tr>
              <a:tr h="1541307">
                <a:tc>
                  <a:txBody>
                    <a:bodyPr/>
                    <a:lstStyle/>
                    <a:p>
                      <a:r>
                        <a:rPr lang="en-US" b="1" dirty="0">
                          <a:solidFill>
                            <a:srgbClr val="00B0F0"/>
                          </a:solidFill>
                        </a:rPr>
                        <a:t> </a:t>
                      </a:r>
                    </a:p>
                  </a:txBody>
                  <a:tcPr>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noFill/>
                  </a:tcPr>
                </a:tc>
                <a:tc>
                  <a:txBody>
                    <a:bodyPr/>
                    <a:lstStyle/>
                    <a:p>
                      <a:pPr algn="r"/>
                      <a:r>
                        <a:rPr lang="en-US" baseline="0" dirty="0">
                          <a:solidFill>
                            <a:srgbClr val="FF0000"/>
                          </a:solidFill>
                        </a:rPr>
                        <a:t>Owners invests more assets into the </a:t>
                      </a:r>
                      <a:r>
                        <a:rPr lang="en-US" baseline="0" dirty="0" err="1">
                          <a:solidFill>
                            <a:srgbClr val="FF0000"/>
                          </a:solidFill>
                        </a:rPr>
                        <a:t>organisation</a:t>
                      </a:r>
                      <a:endParaRPr lang="en-US" baseline="0" dirty="0">
                        <a:solidFill>
                          <a:srgbClr val="FF0000"/>
                        </a:solidFill>
                      </a:endParaRPr>
                    </a:p>
                  </a:txBody>
                  <a:tcPr>
                    <a:lnL w="12700" cap="flat" cmpd="sng" algn="ctr">
                      <a:solidFill>
                        <a:scrgbClr r="0" g="0" b="0"/>
                      </a:solidFill>
                      <a:prstDash val="solid"/>
                      <a:round/>
                      <a:headEnd type="none" w="med" len="med"/>
                      <a:tailEnd type="none" w="med" len="med"/>
                    </a:lnL>
                    <a:lnT w="12700" cap="flat" cmpd="sng" algn="ctr">
                      <a:solidFill>
                        <a:scrgbClr r="0" g="0" b="0"/>
                      </a:solidFill>
                      <a:prstDash val="solid"/>
                      <a:round/>
                      <a:headEnd type="none" w="med" len="med"/>
                      <a:tailEnd type="none" w="med" len="med"/>
                    </a:lnT>
                    <a:no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1445593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5796" y="111650"/>
            <a:ext cx="10112008" cy="1252728"/>
          </a:xfrm>
        </p:spPr>
        <p:txBody>
          <a:bodyPr>
            <a:normAutofit/>
          </a:bodyPr>
          <a:lstStyle/>
          <a:p>
            <a:r>
              <a:rPr lang="en-AU" sz="3600" dirty="0"/>
              <a:t>DOUBLE ENTRY ACCOUNTING: Income accounts</a:t>
            </a:r>
          </a:p>
        </p:txBody>
      </p:sp>
      <p:sp>
        <p:nvSpPr>
          <p:cNvPr id="10" name="Content Placeholder 11"/>
          <p:cNvSpPr>
            <a:spLocks noGrp="1"/>
          </p:cNvSpPr>
          <p:nvPr>
            <p:ph idx="1"/>
          </p:nvPr>
        </p:nvSpPr>
        <p:spPr>
          <a:xfrm>
            <a:off x="688637" y="1670805"/>
            <a:ext cx="10140866" cy="1234879"/>
          </a:xfrm>
        </p:spPr>
        <p:txBody>
          <a:bodyPr>
            <a:normAutofit fontScale="92500" lnSpcReduction="10000"/>
          </a:bodyPr>
          <a:lstStyle/>
          <a:p>
            <a:pPr marL="0" indent="0">
              <a:buNone/>
            </a:pPr>
            <a:r>
              <a:rPr lang="en-AU" sz="2800" dirty="0">
                <a:latin typeface="Arial"/>
                <a:cs typeface="Arial"/>
              </a:rPr>
              <a:t>Rule: </a:t>
            </a:r>
            <a:r>
              <a:rPr lang="en-AU" sz="2400" dirty="0">
                <a:latin typeface="Arial"/>
                <a:cs typeface="Arial"/>
              </a:rPr>
              <a:t>To </a:t>
            </a:r>
            <a:r>
              <a:rPr lang="en-AU" sz="2400" dirty="0">
                <a:solidFill>
                  <a:srgbClr val="FF0000"/>
                </a:solidFill>
                <a:latin typeface="Arial"/>
                <a:cs typeface="Arial"/>
              </a:rPr>
              <a:t>increase</a:t>
            </a:r>
            <a:r>
              <a:rPr lang="en-AU" sz="2400" dirty="0">
                <a:latin typeface="Arial"/>
                <a:cs typeface="Arial"/>
              </a:rPr>
              <a:t> Income or Revenue account we </a:t>
            </a:r>
            <a:r>
              <a:rPr lang="en-AU" sz="2400" dirty="0">
                <a:solidFill>
                  <a:srgbClr val="FF0000"/>
                </a:solidFill>
                <a:latin typeface="Arial"/>
                <a:cs typeface="Arial"/>
              </a:rPr>
              <a:t>Credit</a:t>
            </a:r>
            <a:r>
              <a:rPr lang="en-AU" sz="2400" dirty="0">
                <a:latin typeface="Arial"/>
                <a:cs typeface="Arial"/>
              </a:rPr>
              <a:t> the account</a:t>
            </a:r>
          </a:p>
          <a:p>
            <a:pPr marL="0" indent="0">
              <a:buNone/>
            </a:pPr>
            <a:r>
              <a:rPr lang="en-AU" sz="2400" dirty="0">
                <a:latin typeface="Arial"/>
                <a:cs typeface="Arial"/>
              </a:rPr>
              <a:t>	To </a:t>
            </a:r>
            <a:r>
              <a:rPr lang="en-AU" sz="2400" dirty="0">
                <a:solidFill>
                  <a:srgbClr val="00B0F0"/>
                </a:solidFill>
                <a:latin typeface="Arial"/>
                <a:cs typeface="Arial"/>
              </a:rPr>
              <a:t>decrease</a:t>
            </a:r>
            <a:r>
              <a:rPr lang="en-AU" sz="2400" dirty="0">
                <a:latin typeface="Arial"/>
                <a:cs typeface="Arial"/>
              </a:rPr>
              <a:t> Income or revenue account we </a:t>
            </a:r>
            <a:r>
              <a:rPr lang="en-AU" sz="2400" dirty="0">
                <a:solidFill>
                  <a:srgbClr val="00B0F0"/>
                </a:solidFill>
                <a:latin typeface="Arial"/>
                <a:cs typeface="Arial"/>
              </a:rPr>
              <a:t>Debit</a:t>
            </a:r>
            <a:r>
              <a:rPr lang="en-AU" sz="2400" dirty="0">
                <a:latin typeface="Arial"/>
                <a:cs typeface="Arial"/>
              </a:rPr>
              <a:t> the account</a:t>
            </a:r>
          </a:p>
          <a:p>
            <a:pPr marL="0" indent="0">
              <a:buNone/>
            </a:pPr>
            <a:r>
              <a:rPr lang="en-AU" sz="2000" b="1" dirty="0">
                <a:latin typeface="Arial"/>
                <a:cs typeface="Arial"/>
              </a:rPr>
              <a:t>(Note we don</a:t>
            </a:r>
            <a:r>
              <a:rPr lang="mr-IN" sz="2000" b="1" dirty="0">
                <a:latin typeface="Arial"/>
                <a:cs typeface="Arial"/>
              </a:rPr>
              <a:t>’</a:t>
            </a:r>
            <a:r>
              <a:rPr lang="en-AU" sz="2000" b="1" dirty="0">
                <a:latin typeface="Arial"/>
                <a:cs typeface="Arial"/>
              </a:rPr>
              <a:t>t normally have to decease Income accounts)</a:t>
            </a:r>
          </a:p>
        </p:txBody>
      </p:sp>
      <p:sp>
        <p:nvSpPr>
          <p:cNvPr id="3" name="Date Placeholder 2"/>
          <p:cNvSpPr>
            <a:spLocks noGrp="1"/>
          </p:cNvSpPr>
          <p:nvPr>
            <p:ph type="dt" sz="half" idx="10"/>
          </p:nvPr>
        </p:nvSpPr>
        <p:spPr>
          <a:xfrm>
            <a:off x="9732656" y="5883275"/>
            <a:ext cx="1143000" cy="365125"/>
          </a:xfrm>
        </p:spPr>
        <p:txBody>
          <a:bodyPr/>
          <a:lstStyle/>
          <a:p>
            <a:fld id="{BEA90205-F9F4-4E07-8B9F-A5363A8CCAD6}" type="datetime1">
              <a:rPr lang="en-AU" smtClean="0"/>
              <a:t>13/03/2018</a:t>
            </a:fld>
            <a:endParaRPr lang="en-AU"/>
          </a:p>
        </p:txBody>
      </p:sp>
      <p:sp>
        <p:nvSpPr>
          <p:cNvPr id="4" name="Footer Placeholder 3"/>
          <p:cNvSpPr>
            <a:spLocks noGrp="1"/>
          </p:cNvSpPr>
          <p:nvPr>
            <p:ph type="ftr" sz="quarter" idx="11"/>
          </p:nvPr>
        </p:nvSpPr>
        <p:spPr>
          <a:xfrm>
            <a:off x="3477005" y="6447801"/>
            <a:ext cx="7343625" cy="274320"/>
          </a:xfrm>
        </p:spPr>
        <p:txBody>
          <a:bodyPr/>
          <a:lstStyle/>
          <a:p>
            <a:endParaRPr lang="en-AU"/>
          </a:p>
        </p:txBody>
      </p:sp>
      <p:sp>
        <p:nvSpPr>
          <p:cNvPr id="5" name="Slide Number Placeholder 4"/>
          <p:cNvSpPr>
            <a:spLocks noGrp="1"/>
          </p:cNvSpPr>
          <p:nvPr>
            <p:ph type="sldNum" sz="quarter" idx="12"/>
          </p:nvPr>
        </p:nvSpPr>
        <p:spPr/>
        <p:txBody>
          <a:bodyPr/>
          <a:lstStyle/>
          <a:p>
            <a:fld id="{45F41791-387E-467B-9DB5-B22C52E5F4D9}" type="slidenum">
              <a:rPr lang="en-AU" smtClean="0"/>
              <a:t>45</a:t>
            </a:fld>
            <a:endParaRPr lang="en-AU"/>
          </a:p>
        </p:txBody>
      </p:sp>
      <p:sp>
        <p:nvSpPr>
          <p:cNvPr id="15" name="TextBox 14"/>
          <p:cNvSpPr txBox="1"/>
          <p:nvPr/>
        </p:nvSpPr>
        <p:spPr>
          <a:xfrm>
            <a:off x="232528" y="393546"/>
            <a:ext cx="912219" cy="861774"/>
          </a:xfrm>
          <a:prstGeom prst="rect">
            <a:avLst/>
          </a:prstGeom>
          <a:noFill/>
        </p:spPr>
        <p:txBody>
          <a:bodyPr wrap="square" rtlCol="0">
            <a:spAutoFit/>
          </a:bodyPr>
          <a:lstStyle/>
          <a:p>
            <a:fld id="{043EBF95-10C7-455E-AEBF-42693604C538}" type="slidenum">
              <a:rPr lang="zh-CN" altLang="en-US" sz="5000">
                <a:ln w="18415" cmpd="sng">
                  <a:solidFill>
                    <a:srgbClr val="FFFFFF"/>
                  </a:solidFill>
                  <a:prstDash val="solid"/>
                </a:ln>
                <a:solidFill>
                  <a:srgbClr val="FFFFFF"/>
                </a:solidFill>
                <a:effectLst>
                  <a:outerShdw blurRad="63500" dir="3600000" algn="tl" rotWithShape="0">
                    <a:srgbClr val="000000">
                      <a:alpha val="70000"/>
                    </a:srgbClr>
                  </a:outerShdw>
                </a:effectLst>
              </a:rPr>
              <a:pPr/>
              <a:t>45</a:t>
            </a:fld>
            <a:endParaRPr lang="zh-CN" altLang="en-US" sz="5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aphicFrame>
        <p:nvGraphicFramePr>
          <p:cNvPr id="14" name="Table 13"/>
          <p:cNvGraphicFramePr>
            <a:graphicFrameLocks noGrp="1"/>
          </p:cNvGraphicFramePr>
          <p:nvPr>
            <p:extLst>
              <p:ext uri="{D42A27DB-BD31-4B8C-83A1-F6EECF244321}">
                <p14:modId xmlns:p14="http://schemas.microsoft.com/office/powerpoint/2010/main" val="79792579"/>
              </p:ext>
            </p:extLst>
          </p:nvPr>
        </p:nvGraphicFramePr>
        <p:xfrm>
          <a:off x="2238467" y="3212111"/>
          <a:ext cx="6249682" cy="1974377"/>
        </p:xfrm>
        <a:graphic>
          <a:graphicData uri="http://schemas.openxmlformats.org/drawingml/2006/table">
            <a:tbl>
              <a:tblPr firstRow="1" bandRow="1">
                <a:tableStyleId>{5C22544A-7EE6-4342-B048-85BDC9FD1C3A}</a:tableStyleId>
              </a:tblPr>
              <a:tblGrid>
                <a:gridCol w="3124841">
                  <a:extLst>
                    <a:ext uri="{9D8B030D-6E8A-4147-A177-3AD203B41FA5}">
                      <a16:colId xmlns:a16="http://schemas.microsoft.com/office/drawing/2014/main" xmlns="" val="20000"/>
                    </a:ext>
                  </a:extLst>
                </a:gridCol>
                <a:gridCol w="3124841">
                  <a:extLst>
                    <a:ext uri="{9D8B030D-6E8A-4147-A177-3AD203B41FA5}">
                      <a16:colId xmlns:a16="http://schemas.microsoft.com/office/drawing/2014/main" xmlns="" val="20001"/>
                    </a:ext>
                  </a:extLst>
                </a:gridCol>
              </a:tblGrid>
              <a:tr h="437087">
                <a:tc gridSpan="2">
                  <a:txBody>
                    <a:bodyPr/>
                    <a:lstStyle/>
                    <a:p>
                      <a:pPr algn="l"/>
                      <a:r>
                        <a:rPr lang="en-US" dirty="0">
                          <a:solidFill>
                            <a:srgbClr val="00B0F0"/>
                          </a:solidFill>
                          <a:latin typeface="Arial"/>
                          <a:cs typeface="Arial"/>
                        </a:rPr>
                        <a:t>Debit</a:t>
                      </a:r>
                      <a:r>
                        <a:rPr lang="en-US" baseline="0" dirty="0">
                          <a:solidFill>
                            <a:schemeClr val="tx1"/>
                          </a:solidFill>
                          <a:latin typeface="Arial"/>
                          <a:cs typeface="Arial"/>
                        </a:rPr>
                        <a:t> (</a:t>
                      </a:r>
                      <a:r>
                        <a:rPr lang="en-US" baseline="0" dirty="0" err="1">
                          <a:solidFill>
                            <a:schemeClr val="tx1"/>
                          </a:solidFill>
                          <a:latin typeface="Arial"/>
                          <a:cs typeface="Arial"/>
                        </a:rPr>
                        <a:t>Dr</a:t>
                      </a:r>
                      <a:r>
                        <a:rPr lang="en-US" baseline="0" dirty="0">
                          <a:solidFill>
                            <a:schemeClr val="tx1"/>
                          </a:solidFill>
                          <a:latin typeface="Arial"/>
                          <a:cs typeface="Arial"/>
                        </a:rPr>
                        <a:t>) -             </a:t>
                      </a:r>
                      <a:r>
                        <a:rPr lang="en-US" sz="1600" baseline="0" dirty="0">
                          <a:solidFill>
                            <a:schemeClr val="tx1"/>
                          </a:solidFill>
                          <a:latin typeface="Arial"/>
                          <a:cs typeface="Arial"/>
                        </a:rPr>
                        <a:t>Fees Income    (L)             </a:t>
                      </a:r>
                      <a:r>
                        <a:rPr lang="en-US" baseline="0" dirty="0">
                          <a:solidFill>
                            <a:srgbClr val="FF0000"/>
                          </a:solidFill>
                          <a:latin typeface="Arial"/>
                          <a:cs typeface="Arial"/>
                        </a:rPr>
                        <a:t>Credit </a:t>
                      </a:r>
                      <a:r>
                        <a:rPr lang="en-US" baseline="0" dirty="0">
                          <a:solidFill>
                            <a:schemeClr val="tx1"/>
                          </a:solidFill>
                          <a:latin typeface="Arial"/>
                          <a:cs typeface="Arial"/>
                        </a:rPr>
                        <a:t>(Cr)</a:t>
                      </a:r>
                      <a:r>
                        <a:rPr lang="en-US" baseline="0" dirty="0">
                          <a:solidFill>
                            <a:schemeClr val="tx1"/>
                          </a:solidFill>
                          <a:latin typeface="+mn-lt"/>
                          <a:cs typeface="+mn-cs"/>
                        </a:rPr>
                        <a:t>+</a:t>
                      </a:r>
                      <a:endParaRPr lang="en-US" dirty="0">
                        <a:solidFill>
                          <a:schemeClr val="tx1"/>
                        </a:solidFill>
                      </a:endParaRPr>
                    </a:p>
                  </a:txBody>
                  <a:tcPr>
                    <a:lnB w="12700" cap="flat" cmpd="sng" algn="ctr">
                      <a:solidFill>
                        <a:scrgbClr r="0" g="0" b="0"/>
                      </a:solidFill>
                      <a:prstDash val="solid"/>
                      <a:round/>
                      <a:headEnd type="none" w="med" len="med"/>
                      <a:tailEnd type="none" w="med" len="med"/>
                    </a:lnB>
                    <a:solidFill>
                      <a:schemeClr val="bg1">
                        <a:lumMod val="85000"/>
                      </a:schemeClr>
                    </a:solidFill>
                  </a:tcPr>
                </a:tc>
                <a:tc hMerge="1">
                  <a:txBody>
                    <a:bodyPr/>
                    <a:lstStyle/>
                    <a:p>
                      <a:pPr algn="ctr"/>
                      <a:endParaRPr lang="en-US" dirty="0"/>
                    </a:p>
                  </a:txBody>
                  <a:tcPr>
                    <a:lnB w="12700" cap="flat" cmpd="sng" algn="ctr">
                      <a:solidFill>
                        <a:scrgbClr r="0" g="0" b="0"/>
                      </a:solidFill>
                      <a:prstDash val="solid"/>
                      <a:round/>
                      <a:headEnd type="none" w="med" len="med"/>
                      <a:tailEnd type="none" w="med" len="med"/>
                    </a:lnB>
                    <a:noFill/>
                  </a:tcPr>
                </a:tc>
                <a:extLst>
                  <a:ext uri="{0D108BD9-81ED-4DB2-BD59-A6C34878D82A}">
                    <a16:rowId xmlns:a16="http://schemas.microsoft.com/office/drawing/2014/main" xmlns="" val="10000"/>
                  </a:ext>
                </a:extLst>
              </a:tr>
              <a:tr h="1537290">
                <a:tc>
                  <a:txBody>
                    <a:bodyPr/>
                    <a:lstStyle/>
                    <a:p>
                      <a:endParaRPr lang="en-US" b="1" dirty="0">
                        <a:solidFill>
                          <a:srgbClr val="00B0F0"/>
                        </a:solidFill>
                      </a:endParaRPr>
                    </a:p>
                  </a:txBody>
                  <a:tcPr>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noFill/>
                  </a:tcPr>
                </a:tc>
                <a:tc>
                  <a:txBody>
                    <a:bodyPr/>
                    <a:lstStyle/>
                    <a:p>
                      <a:pPr algn="r"/>
                      <a:r>
                        <a:rPr lang="en-US" baseline="0" dirty="0">
                          <a:solidFill>
                            <a:srgbClr val="FF0000"/>
                          </a:solidFill>
                        </a:rPr>
                        <a:t>Income earned </a:t>
                      </a:r>
                    </a:p>
                  </a:txBody>
                  <a:tcPr>
                    <a:lnL w="12700" cap="flat" cmpd="sng" algn="ctr">
                      <a:solidFill>
                        <a:scrgbClr r="0" g="0" b="0"/>
                      </a:solidFill>
                      <a:prstDash val="solid"/>
                      <a:round/>
                      <a:headEnd type="none" w="med" len="med"/>
                      <a:tailEnd type="none" w="med" len="med"/>
                    </a:lnL>
                    <a:lnT w="12700" cap="flat" cmpd="sng" algn="ctr">
                      <a:solidFill>
                        <a:scrgbClr r="0" g="0" b="0"/>
                      </a:solidFill>
                      <a:prstDash val="solid"/>
                      <a:round/>
                      <a:headEnd type="none" w="med" len="med"/>
                      <a:tailEnd type="none" w="med" len="med"/>
                    </a:lnT>
                    <a:no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758479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5796" y="111650"/>
            <a:ext cx="10112008" cy="1252728"/>
          </a:xfrm>
        </p:spPr>
        <p:txBody>
          <a:bodyPr>
            <a:normAutofit/>
          </a:bodyPr>
          <a:lstStyle/>
          <a:p>
            <a:r>
              <a:rPr lang="en-AU" sz="3600" dirty="0"/>
              <a:t>DOUBLE ENTRY ACCOUNTING: </a:t>
            </a:r>
            <a:r>
              <a:rPr lang="en-AU" sz="3200" dirty="0"/>
              <a:t>Expenses</a:t>
            </a:r>
            <a:endParaRPr lang="en-AU" sz="3600" dirty="0"/>
          </a:p>
        </p:txBody>
      </p:sp>
      <p:sp>
        <p:nvSpPr>
          <p:cNvPr id="10" name="Content Placeholder 11"/>
          <p:cNvSpPr>
            <a:spLocks noGrp="1"/>
          </p:cNvSpPr>
          <p:nvPr>
            <p:ph idx="1"/>
          </p:nvPr>
        </p:nvSpPr>
        <p:spPr>
          <a:xfrm>
            <a:off x="679764" y="1639614"/>
            <a:ext cx="10140866" cy="1601694"/>
          </a:xfrm>
        </p:spPr>
        <p:txBody>
          <a:bodyPr>
            <a:normAutofit/>
          </a:bodyPr>
          <a:lstStyle/>
          <a:p>
            <a:pPr marL="0" indent="0">
              <a:buNone/>
            </a:pPr>
            <a:r>
              <a:rPr lang="en-AU" sz="2800" dirty="0">
                <a:latin typeface="Arial"/>
                <a:cs typeface="Arial"/>
              </a:rPr>
              <a:t>Rule: To increase an Expense account we </a:t>
            </a:r>
            <a:r>
              <a:rPr lang="en-AU" sz="2800" dirty="0">
                <a:solidFill>
                  <a:srgbClr val="FF0000"/>
                </a:solidFill>
                <a:latin typeface="Arial"/>
                <a:cs typeface="Arial"/>
              </a:rPr>
              <a:t>Debit</a:t>
            </a:r>
            <a:r>
              <a:rPr lang="en-AU" sz="2800" dirty="0">
                <a:latin typeface="Arial"/>
                <a:cs typeface="Arial"/>
              </a:rPr>
              <a:t> the account</a:t>
            </a:r>
          </a:p>
          <a:p>
            <a:pPr marL="0" indent="0">
              <a:buNone/>
            </a:pPr>
            <a:r>
              <a:rPr lang="en-AU" sz="2800" dirty="0">
                <a:latin typeface="Arial"/>
                <a:cs typeface="Arial"/>
              </a:rPr>
              <a:t>	To decrease an Expense account we </a:t>
            </a:r>
            <a:r>
              <a:rPr lang="en-AU" sz="2800" dirty="0">
                <a:solidFill>
                  <a:srgbClr val="00B0F0"/>
                </a:solidFill>
                <a:latin typeface="Arial"/>
                <a:cs typeface="Arial"/>
              </a:rPr>
              <a:t>Credit</a:t>
            </a:r>
            <a:r>
              <a:rPr lang="en-AU" sz="2800" dirty="0">
                <a:latin typeface="Arial"/>
                <a:cs typeface="Arial"/>
              </a:rPr>
              <a:t> the account</a:t>
            </a:r>
          </a:p>
          <a:p>
            <a:pPr marL="0" indent="0">
              <a:buNone/>
            </a:pPr>
            <a:r>
              <a:rPr lang="en-AU" sz="2000" dirty="0">
                <a:latin typeface="Arial"/>
                <a:cs typeface="Arial"/>
              </a:rPr>
              <a:t>Note don</a:t>
            </a:r>
            <a:r>
              <a:rPr lang="mr-IN" sz="2000" dirty="0">
                <a:latin typeface="Arial"/>
                <a:cs typeface="Arial"/>
              </a:rPr>
              <a:t>’</a:t>
            </a:r>
            <a:r>
              <a:rPr lang="en-AU" sz="2000" dirty="0">
                <a:latin typeface="Arial"/>
                <a:cs typeface="Arial"/>
              </a:rPr>
              <a:t>t normally have to decrease an expense account</a:t>
            </a:r>
          </a:p>
        </p:txBody>
      </p:sp>
      <p:sp>
        <p:nvSpPr>
          <p:cNvPr id="3" name="Date Placeholder 2"/>
          <p:cNvSpPr>
            <a:spLocks noGrp="1"/>
          </p:cNvSpPr>
          <p:nvPr>
            <p:ph type="dt" sz="half" idx="10"/>
          </p:nvPr>
        </p:nvSpPr>
        <p:spPr>
          <a:xfrm>
            <a:off x="9732656" y="5883275"/>
            <a:ext cx="1143000" cy="365125"/>
          </a:xfrm>
        </p:spPr>
        <p:txBody>
          <a:bodyPr/>
          <a:lstStyle/>
          <a:p>
            <a:fld id="{BEA90205-F9F4-4E07-8B9F-A5363A8CCAD6}" type="datetime1">
              <a:rPr lang="en-AU" smtClean="0"/>
              <a:t>13/03/2018</a:t>
            </a:fld>
            <a:endParaRPr lang="en-AU"/>
          </a:p>
        </p:txBody>
      </p:sp>
      <p:sp>
        <p:nvSpPr>
          <p:cNvPr id="4" name="Footer Placeholder 3"/>
          <p:cNvSpPr>
            <a:spLocks noGrp="1"/>
          </p:cNvSpPr>
          <p:nvPr>
            <p:ph type="ftr" sz="quarter" idx="11"/>
          </p:nvPr>
        </p:nvSpPr>
        <p:spPr>
          <a:xfrm>
            <a:off x="3477005" y="6447801"/>
            <a:ext cx="7343625" cy="274320"/>
          </a:xfrm>
        </p:spPr>
        <p:txBody>
          <a:bodyPr/>
          <a:lstStyle/>
          <a:p>
            <a:endParaRPr lang="en-AU"/>
          </a:p>
        </p:txBody>
      </p:sp>
      <p:sp>
        <p:nvSpPr>
          <p:cNvPr id="5" name="Slide Number Placeholder 4"/>
          <p:cNvSpPr>
            <a:spLocks noGrp="1"/>
          </p:cNvSpPr>
          <p:nvPr>
            <p:ph type="sldNum" sz="quarter" idx="12"/>
          </p:nvPr>
        </p:nvSpPr>
        <p:spPr/>
        <p:txBody>
          <a:bodyPr/>
          <a:lstStyle/>
          <a:p>
            <a:fld id="{45F41791-387E-467B-9DB5-B22C52E5F4D9}" type="slidenum">
              <a:rPr lang="en-AU" smtClean="0"/>
              <a:t>46</a:t>
            </a:fld>
            <a:endParaRPr lang="en-AU"/>
          </a:p>
        </p:txBody>
      </p:sp>
      <p:sp>
        <p:nvSpPr>
          <p:cNvPr id="15" name="TextBox 14"/>
          <p:cNvSpPr txBox="1"/>
          <p:nvPr/>
        </p:nvSpPr>
        <p:spPr>
          <a:xfrm>
            <a:off x="232528" y="393546"/>
            <a:ext cx="912219" cy="861774"/>
          </a:xfrm>
          <a:prstGeom prst="rect">
            <a:avLst/>
          </a:prstGeom>
          <a:noFill/>
        </p:spPr>
        <p:txBody>
          <a:bodyPr wrap="square" rtlCol="0">
            <a:spAutoFit/>
          </a:bodyPr>
          <a:lstStyle/>
          <a:p>
            <a:fld id="{043EBF95-10C7-455E-AEBF-42693604C538}" type="slidenum">
              <a:rPr lang="zh-CN" altLang="en-US" sz="5000">
                <a:ln w="18415" cmpd="sng">
                  <a:solidFill>
                    <a:srgbClr val="FFFFFF"/>
                  </a:solidFill>
                  <a:prstDash val="solid"/>
                </a:ln>
                <a:solidFill>
                  <a:srgbClr val="FFFFFF"/>
                </a:solidFill>
                <a:effectLst>
                  <a:outerShdw blurRad="63500" dir="3600000" algn="tl" rotWithShape="0">
                    <a:srgbClr val="000000">
                      <a:alpha val="70000"/>
                    </a:srgbClr>
                  </a:outerShdw>
                </a:effectLst>
              </a:rPr>
              <a:pPr/>
              <a:t>46</a:t>
            </a:fld>
            <a:endParaRPr lang="zh-CN" altLang="en-US" sz="5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aphicFrame>
        <p:nvGraphicFramePr>
          <p:cNvPr id="14" name="Table 13"/>
          <p:cNvGraphicFramePr>
            <a:graphicFrameLocks noGrp="1"/>
          </p:cNvGraphicFramePr>
          <p:nvPr>
            <p:extLst>
              <p:ext uri="{D42A27DB-BD31-4B8C-83A1-F6EECF244321}">
                <p14:modId xmlns:p14="http://schemas.microsoft.com/office/powerpoint/2010/main" val="1984917181"/>
              </p:ext>
            </p:extLst>
          </p:nvPr>
        </p:nvGraphicFramePr>
        <p:xfrm>
          <a:off x="1846495" y="3350366"/>
          <a:ext cx="6484668" cy="1974377"/>
        </p:xfrm>
        <a:graphic>
          <a:graphicData uri="http://schemas.openxmlformats.org/drawingml/2006/table">
            <a:tbl>
              <a:tblPr firstRow="1" bandRow="1">
                <a:tableStyleId>{5C22544A-7EE6-4342-B048-85BDC9FD1C3A}</a:tableStyleId>
              </a:tblPr>
              <a:tblGrid>
                <a:gridCol w="3242334">
                  <a:extLst>
                    <a:ext uri="{9D8B030D-6E8A-4147-A177-3AD203B41FA5}">
                      <a16:colId xmlns:a16="http://schemas.microsoft.com/office/drawing/2014/main" xmlns="" val="20000"/>
                    </a:ext>
                  </a:extLst>
                </a:gridCol>
                <a:gridCol w="3242334">
                  <a:extLst>
                    <a:ext uri="{9D8B030D-6E8A-4147-A177-3AD203B41FA5}">
                      <a16:colId xmlns:a16="http://schemas.microsoft.com/office/drawing/2014/main" xmlns="" val="20001"/>
                    </a:ext>
                  </a:extLst>
                </a:gridCol>
              </a:tblGrid>
              <a:tr h="437087">
                <a:tc gridSpan="2">
                  <a:txBody>
                    <a:bodyPr/>
                    <a:lstStyle/>
                    <a:p>
                      <a:pPr algn="l"/>
                      <a:r>
                        <a:rPr lang="en-US" dirty="0">
                          <a:solidFill>
                            <a:schemeClr val="tx1"/>
                          </a:solidFill>
                          <a:latin typeface="Arial"/>
                          <a:cs typeface="Arial"/>
                        </a:rPr>
                        <a:t>Debit</a:t>
                      </a:r>
                      <a:r>
                        <a:rPr lang="en-US" baseline="0" dirty="0">
                          <a:solidFill>
                            <a:schemeClr val="tx1"/>
                          </a:solidFill>
                          <a:latin typeface="Arial"/>
                          <a:cs typeface="Arial"/>
                        </a:rPr>
                        <a:t> (</a:t>
                      </a:r>
                      <a:r>
                        <a:rPr lang="en-US" baseline="0" dirty="0" err="1">
                          <a:solidFill>
                            <a:schemeClr val="tx1"/>
                          </a:solidFill>
                          <a:latin typeface="Arial"/>
                          <a:cs typeface="Arial"/>
                        </a:rPr>
                        <a:t>Dr</a:t>
                      </a:r>
                      <a:r>
                        <a:rPr lang="en-US" baseline="0" dirty="0">
                          <a:solidFill>
                            <a:schemeClr val="tx1"/>
                          </a:solidFill>
                          <a:latin typeface="Arial"/>
                          <a:cs typeface="Arial"/>
                        </a:rPr>
                        <a:t>)  +              Wages expense (E)             Credit (Cr)-</a:t>
                      </a:r>
                      <a:endParaRPr lang="en-US" dirty="0">
                        <a:solidFill>
                          <a:schemeClr val="tx1"/>
                        </a:solidFill>
                      </a:endParaRPr>
                    </a:p>
                  </a:txBody>
                  <a:tcPr>
                    <a:lnB w="12700" cap="flat" cmpd="sng" algn="ctr">
                      <a:solidFill>
                        <a:scrgbClr r="0" g="0" b="0"/>
                      </a:solidFill>
                      <a:prstDash val="solid"/>
                      <a:round/>
                      <a:headEnd type="none" w="med" len="med"/>
                      <a:tailEnd type="none" w="med" len="med"/>
                    </a:lnB>
                    <a:solidFill>
                      <a:schemeClr val="bg1">
                        <a:lumMod val="85000"/>
                      </a:schemeClr>
                    </a:solidFill>
                  </a:tcPr>
                </a:tc>
                <a:tc hMerge="1">
                  <a:txBody>
                    <a:bodyPr/>
                    <a:lstStyle/>
                    <a:p>
                      <a:pPr algn="ctr"/>
                      <a:endParaRPr lang="en-US" dirty="0"/>
                    </a:p>
                  </a:txBody>
                  <a:tcPr>
                    <a:lnB w="12700" cap="flat" cmpd="sng" algn="ctr">
                      <a:solidFill>
                        <a:scrgbClr r="0" g="0" b="0"/>
                      </a:solidFill>
                      <a:prstDash val="solid"/>
                      <a:round/>
                      <a:headEnd type="none" w="med" len="med"/>
                      <a:tailEnd type="none" w="med" len="med"/>
                    </a:lnB>
                    <a:noFill/>
                  </a:tcPr>
                </a:tc>
                <a:extLst>
                  <a:ext uri="{0D108BD9-81ED-4DB2-BD59-A6C34878D82A}">
                    <a16:rowId xmlns:a16="http://schemas.microsoft.com/office/drawing/2014/main" xmlns="" val="10000"/>
                  </a:ext>
                </a:extLst>
              </a:tr>
              <a:tr h="1537290">
                <a:tc>
                  <a:txBody>
                    <a:bodyPr/>
                    <a:lstStyle/>
                    <a:p>
                      <a:r>
                        <a:rPr lang="en-US" b="1" dirty="0">
                          <a:solidFill>
                            <a:srgbClr val="FF0000"/>
                          </a:solidFill>
                        </a:rPr>
                        <a:t>Paid wages will increase this account</a:t>
                      </a:r>
                    </a:p>
                  </a:txBody>
                  <a:tcPr>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noFill/>
                  </a:tcPr>
                </a:tc>
                <a:tc>
                  <a:txBody>
                    <a:bodyPr/>
                    <a:lstStyle/>
                    <a:p>
                      <a:pPr algn="r"/>
                      <a:endParaRPr lang="en-US" baseline="0" dirty="0"/>
                    </a:p>
                  </a:txBody>
                  <a:tcPr>
                    <a:lnL w="12700" cap="flat" cmpd="sng" algn="ctr">
                      <a:solidFill>
                        <a:scrgbClr r="0" g="0" b="0"/>
                      </a:solidFill>
                      <a:prstDash val="solid"/>
                      <a:round/>
                      <a:headEnd type="none" w="med" len="med"/>
                      <a:tailEnd type="none" w="med" len="med"/>
                    </a:lnL>
                    <a:lnT w="12700" cap="flat" cmpd="sng" algn="ctr">
                      <a:solidFill>
                        <a:scrgbClr r="0" g="0" b="0"/>
                      </a:solidFill>
                      <a:prstDash val="solid"/>
                      <a:round/>
                      <a:headEnd type="none" w="med" len="med"/>
                      <a:tailEnd type="none" w="med" len="med"/>
                    </a:lnT>
                    <a:no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487536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5796" y="111650"/>
            <a:ext cx="10112008" cy="1252728"/>
          </a:xfrm>
        </p:spPr>
        <p:txBody>
          <a:bodyPr>
            <a:normAutofit/>
          </a:bodyPr>
          <a:lstStyle/>
          <a:p>
            <a:r>
              <a:rPr lang="en-AU" sz="3600" dirty="0">
                <a:latin typeface="Arial"/>
                <a:cs typeface="Arial"/>
              </a:rPr>
              <a:t>DOUBLE ENTRY ACCOUNTING: </a:t>
            </a:r>
            <a:r>
              <a:rPr lang="en-AU" sz="3200" dirty="0">
                <a:latin typeface="Arial"/>
                <a:cs typeface="Arial"/>
              </a:rPr>
              <a:t>understanding how to use debits and credits</a:t>
            </a:r>
            <a:endParaRPr lang="en-AU" sz="3600" dirty="0">
              <a:latin typeface="Arial"/>
              <a:cs typeface="Arial"/>
            </a:endParaRPr>
          </a:p>
        </p:txBody>
      </p:sp>
      <p:sp>
        <p:nvSpPr>
          <p:cNvPr id="10" name="Content Placeholder 11"/>
          <p:cNvSpPr>
            <a:spLocks noGrp="1"/>
          </p:cNvSpPr>
          <p:nvPr>
            <p:ph idx="1"/>
          </p:nvPr>
        </p:nvSpPr>
        <p:spPr>
          <a:xfrm>
            <a:off x="908931" y="1829130"/>
            <a:ext cx="9016912" cy="1914069"/>
          </a:xfrm>
        </p:spPr>
        <p:txBody>
          <a:bodyPr>
            <a:normAutofit/>
          </a:bodyPr>
          <a:lstStyle/>
          <a:p>
            <a:pPr marL="0" indent="0">
              <a:buNone/>
            </a:pPr>
            <a:r>
              <a:rPr lang="en-AU" sz="2800" dirty="0">
                <a:latin typeface="Arial"/>
                <a:cs typeface="Arial"/>
              </a:rPr>
              <a:t>So, the pattern for recording the accounting equation is based on debits and credits:</a:t>
            </a:r>
          </a:p>
        </p:txBody>
      </p:sp>
      <p:sp>
        <p:nvSpPr>
          <p:cNvPr id="3" name="Date Placeholder 2"/>
          <p:cNvSpPr>
            <a:spLocks noGrp="1"/>
          </p:cNvSpPr>
          <p:nvPr>
            <p:ph type="dt" sz="half" idx="10"/>
          </p:nvPr>
        </p:nvSpPr>
        <p:spPr>
          <a:xfrm>
            <a:off x="9732656" y="5883275"/>
            <a:ext cx="1143000" cy="365125"/>
          </a:xfrm>
        </p:spPr>
        <p:txBody>
          <a:bodyPr/>
          <a:lstStyle/>
          <a:p>
            <a:fld id="{BEA90205-F9F4-4E07-8B9F-A5363A8CCAD6}" type="datetime1">
              <a:rPr lang="en-AU" smtClean="0"/>
              <a:t>13/03/2018</a:t>
            </a:fld>
            <a:endParaRPr lang="en-AU"/>
          </a:p>
        </p:txBody>
      </p:sp>
      <p:sp>
        <p:nvSpPr>
          <p:cNvPr id="4" name="Footer Placeholder 3"/>
          <p:cNvSpPr>
            <a:spLocks noGrp="1"/>
          </p:cNvSpPr>
          <p:nvPr>
            <p:ph type="ftr" sz="quarter" idx="11"/>
          </p:nvPr>
        </p:nvSpPr>
        <p:spPr>
          <a:xfrm>
            <a:off x="1022612" y="6049693"/>
            <a:ext cx="7084177" cy="365125"/>
          </a:xfrm>
        </p:spPr>
        <p:txBody>
          <a:bodyPr/>
          <a:lstStyle/>
          <a:p>
            <a:endParaRPr lang="en-AU"/>
          </a:p>
        </p:txBody>
      </p:sp>
      <p:sp>
        <p:nvSpPr>
          <p:cNvPr id="5" name="Slide Number Placeholder 4"/>
          <p:cNvSpPr>
            <a:spLocks noGrp="1"/>
          </p:cNvSpPr>
          <p:nvPr>
            <p:ph type="sldNum" sz="quarter" idx="12"/>
          </p:nvPr>
        </p:nvSpPr>
        <p:spPr/>
        <p:txBody>
          <a:bodyPr/>
          <a:lstStyle/>
          <a:p>
            <a:fld id="{45F41791-387E-467B-9DB5-B22C52E5F4D9}" type="slidenum">
              <a:rPr lang="en-AU" smtClean="0"/>
              <a:t>47</a:t>
            </a:fld>
            <a:endParaRPr lang="en-AU"/>
          </a:p>
        </p:txBody>
      </p:sp>
      <p:sp>
        <p:nvSpPr>
          <p:cNvPr id="15" name="TextBox 14"/>
          <p:cNvSpPr txBox="1"/>
          <p:nvPr/>
        </p:nvSpPr>
        <p:spPr>
          <a:xfrm>
            <a:off x="232528" y="393546"/>
            <a:ext cx="912219" cy="861774"/>
          </a:xfrm>
          <a:prstGeom prst="rect">
            <a:avLst/>
          </a:prstGeom>
          <a:noFill/>
        </p:spPr>
        <p:txBody>
          <a:bodyPr wrap="square" rtlCol="0">
            <a:spAutoFit/>
          </a:bodyPr>
          <a:lstStyle/>
          <a:p>
            <a:fld id="{043EBF95-10C7-455E-AEBF-42693604C538}" type="slidenum">
              <a:rPr lang="zh-CN" altLang="en-US" sz="5000">
                <a:ln w="18415" cmpd="sng">
                  <a:solidFill>
                    <a:srgbClr val="FFFFFF"/>
                  </a:solidFill>
                  <a:prstDash val="solid"/>
                </a:ln>
                <a:solidFill>
                  <a:srgbClr val="FFFFFF"/>
                </a:solidFill>
                <a:effectLst>
                  <a:outerShdw blurRad="63500" dir="3600000" algn="tl" rotWithShape="0">
                    <a:srgbClr val="000000">
                      <a:alpha val="70000"/>
                    </a:srgbClr>
                  </a:outerShdw>
                </a:effectLst>
              </a:rPr>
              <a:pPr/>
              <a:t>47</a:t>
            </a:fld>
            <a:endParaRPr lang="zh-CN" altLang="en-US" sz="5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aphicFrame>
        <p:nvGraphicFramePr>
          <p:cNvPr id="14" name="Table 13"/>
          <p:cNvGraphicFramePr>
            <a:graphicFrameLocks noGrp="1"/>
          </p:cNvGraphicFramePr>
          <p:nvPr>
            <p:extLst>
              <p:ext uri="{D42A27DB-BD31-4B8C-83A1-F6EECF244321}">
                <p14:modId xmlns:p14="http://schemas.microsoft.com/office/powerpoint/2010/main" val="101250425"/>
              </p:ext>
            </p:extLst>
          </p:nvPr>
        </p:nvGraphicFramePr>
        <p:xfrm>
          <a:off x="1581556" y="2818369"/>
          <a:ext cx="7671662" cy="1737360"/>
        </p:xfrm>
        <a:graphic>
          <a:graphicData uri="http://schemas.openxmlformats.org/drawingml/2006/table">
            <a:tbl>
              <a:tblPr firstRow="1" bandRow="1">
                <a:tableStyleId>{5C22544A-7EE6-4342-B048-85BDC9FD1C3A}</a:tableStyleId>
              </a:tblPr>
              <a:tblGrid>
                <a:gridCol w="3835831">
                  <a:extLst>
                    <a:ext uri="{9D8B030D-6E8A-4147-A177-3AD203B41FA5}">
                      <a16:colId xmlns:a16="http://schemas.microsoft.com/office/drawing/2014/main" xmlns="" val="20000"/>
                    </a:ext>
                  </a:extLst>
                </a:gridCol>
                <a:gridCol w="3835831">
                  <a:extLst>
                    <a:ext uri="{9D8B030D-6E8A-4147-A177-3AD203B41FA5}">
                      <a16:colId xmlns:a16="http://schemas.microsoft.com/office/drawing/2014/main" xmlns="" val="20001"/>
                    </a:ext>
                  </a:extLst>
                </a:gridCol>
              </a:tblGrid>
              <a:tr h="325769">
                <a:tc gridSpan="2">
                  <a:txBody>
                    <a:bodyPr/>
                    <a:lstStyle/>
                    <a:p>
                      <a:pPr algn="ctr"/>
                      <a:endParaRPr lang="en-US" dirty="0">
                        <a:solidFill>
                          <a:schemeClr val="tx1"/>
                        </a:solidFill>
                      </a:endParaRPr>
                    </a:p>
                  </a:txBody>
                  <a:tcPr>
                    <a:lnL w="12700" cap="flat" cmpd="sng" algn="ctr">
                      <a:noFill/>
                      <a:prstDash val="solid"/>
                      <a:round/>
                      <a:headEnd type="none" w="med" len="med"/>
                      <a:tailEnd type="none" w="med" len="med"/>
                    </a:lnL>
                    <a:lnR w="12700" cmpd="sng">
                      <a:noFill/>
                    </a:lnR>
                    <a:lnT w="12700" cmpd="sng">
                      <a:noFill/>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US" dirty="0"/>
                    </a:p>
                  </a:txBody>
                  <a:tcPr>
                    <a:lnB w="12700" cap="flat" cmpd="sng" algn="ctr">
                      <a:solidFill>
                        <a:scrgbClr r="0" g="0" b="0"/>
                      </a:solidFill>
                      <a:prstDash val="solid"/>
                      <a:round/>
                      <a:headEnd type="none" w="med" len="med"/>
                      <a:tailEnd type="none" w="med" len="med"/>
                    </a:lnB>
                    <a:noFill/>
                  </a:tcPr>
                </a:tc>
                <a:extLst>
                  <a:ext uri="{0D108BD9-81ED-4DB2-BD59-A6C34878D82A}">
                    <a16:rowId xmlns:a16="http://schemas.microsoft.com/office/drawing/2014/main" xmlns="" val="10000"/>
                  </a:ext>
                </a:extLst>
              </a:tr>
              <a:tr h="1136195">
                <a:tc>
                  <a:txBody>
                    <a:bodyPr/>
                    <a:lstStyle/>
                    <a:p>
                      <a:r>
                        <a:rPr lang="en-US" sz="2800" b="1" dirty="0" err="1">
                          <a:solidFill>
                            <a:srgbClr val="FF0000"/>
                          </a:solidFill>
                          <a:latin typeface="Arial"/>
                          <a:cs typeface="Arial"/>
                        </a:rPr>
                        <a:t>Inc</a:t>
                      </a:r>
                      <a:r>
                        <a:rPr lang="en-US" sz="2800" b="1" dirty="0">
                          <a:solidFill>
                            <a:srgbClr val="FF0000"/>
                          </a:solidFill>
                          <a:latin typeface="Arial"/>
                          <a:cs typeface="Arial"/>
                        </a:rPr>
                        <a:t> Assets + expense =</a:t>
                      </a:r>
                    </a:p>
                    <a:p>
                      <a:r>
                        <a:rPr lang="en-US" sz="2800" b="1" dirty="0">
                          <a:solidFill>
                            <a:srgbClr val="FF0000"/>
                          </a:solidFill>
                          <a:latin typeface="Arial"/>
                          <a:cs typeface="Arial"/>
                        </a:rPr>
                        <a:t>Debit </a:t>
                      </a:r>
                    </a:p>
                  </a:txBody>
                  <a:tcPr>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85000"/>
                      </a:schemeClr>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2700" b="1" dirty="0" err="1">
                          <a:solidFill>
                            <a:srgbClr val="FF0000"/>
                          </a:solidFill>
                          <a:latin typeface="Arial"/>
                          <a:cs typeface="Arial"/>
                        </a:rPr>
                        <a:t>Inc</a:t>
                      </a:r>
                      <a:r>
                        <a:rPr lang="en-US" sz="2700" b="1" dirty="0">
                          <a:solidFill>
                            <a:srgbClr val="FF0000"/>
                          </a:solidFill>
                          <a:latin typeface="Arial"/>
                          <a:cs typeface="Arial"/>
                        </a:rPr>
                        <a:t> Liabilities</a:t>
                      </a:r>
                      <a:r>
                        <a:rPr lang="en-US" sz="2700" b="1" baseline="0" dirty="0">
                          <a:solidFill>
                            <a:srgbClr val="FF0000"/>
                          </a:solidFill>
                          <a:latin typeface="Arial"/>
                          <a:cs typeface="Arial"/>
                        </a:rPr>
                        <a:t> + Equity</a:t>
                      </a:r>
                    </a:p>
                    <a:p>
                      <a:pPr marL="0" marR="0" indent="0" algn="r" defTabSz="914400" rtl="0" eaLnBrk="1" fontAlgn="auto" latinLnBrk="0" hangingPunct="1">
                        <a:lnSpc>
                          <a:spcPct val="100000"/>
                        </a:lnSpc>
                        <a:spcBef>
                          <a:spcPts val="0"/>
                        </a:spcBef>
                        <a:spcAft>
                          <a:spcPts val="0"/>
                        </a:spcAft>
                        <a:buClrTx/>
                        <a:buSzTx/>
                        <a:buFontTx/>
                        <a:buNone/>
                        <a:tabLst/>
                        <a:defRPr/>
                      </a:pPr>
                      <a:r>
                        <a:rPr lang="en-US" sz="2700" b="1" baseline="0" dirty="0">
                          <a:solidFill>
                            <a:srgbClr val="FF0000"/>
                          </a:solidFill>
                          <a:latin typeface="Arial"/>
                          <a:cs typeface="Arial"/>
                        </a:rPr>
                        <a:t>    = Credit</a:t>
                      </a:r>
                      <a:endParaRPr lang="en-US" sz="2700" b="1" dirty="0">
                        <a:solidFill>
                          <a:srgbClr val="FF0000"/>
                        </a:solidFill>
                        <a:latin typeface="Arial"/>
                        <a:cs typeface="Arial"/>
                      </a:endParaRPr>
                    </a:p>
                    <a:p>
                      <a:pPr algn="l"/>
                      <a:r>
                        <a:rPr lang="en-US" baseline="0" dirty="0"/>
                        <a:t> </a:t>
                      </a:r>
                    </a:p>
                  </a:txBody>
                  <a:tcPr>
                    <a:lnL w="12700" cap="flat" cmpd="sng" algn="ctr">
                      <a:solidFill>
                        <a:scrgbClr r="0" g="0" b="0"/>
                      </a:solidFill>
                      <a:prstDash val="solid"/>
                      <a:round/>
                      <a:headEnd type="none" w="med" len="med"/>
                      <a:tailEnd type="none" w="med" len="med"/>
                    </a:lnL>
                    <a:lnT w="12700" cap="flat" cmpd="sng" algn="ctr">
                      <a:solidFill>
                        <a:scrgbClr r="0" g="0" b="0"/>
                      </a:solidFill>
                      <a:prstDash val="solid"/>
                      <a:round/>
                      <a:headEnd type="none" w="med" len="med"/>
                      <a:tailEnd type="none" w="med" len="med"/>
                    </a:lnT>
                    <a:noFill/>
                  </a:tcPr>
                </a:tc>
                <a:extLst>
                  <a:ext uri="{0D108BD9-81ED-4DB2-BD59-A6C34878D82A}">
                    <a16:rowId xmlns:a16="http://schemas.microsoft.com/office/drawing/2014/main" xmlns="" val="10001"/>
                  </a:ext>
                </a:extLst>
              </a:tr>
            </a:tbl>
          </a:graphicData>
        </a:graphic>
      </p:graphicFrame>
      <p:sp>
        <p:nvSpPr>
          <p:cNvPr id="6" name="TextBox 5"/>
          <p:cNvSpPr txBox="1"/>
          <p:nvPr/>
        </p:nvSpPr>
        <p:spPr>
          <a:xfrm>
            <a:off x="908931" y="4614832"/>
            <a:ext cx="5197401" cy="1384995"/>
          </a:xfrm>
          <a:prstGeom prst="rect">
            <a:avLst/>
          </a:prstGeom>
          <a:noFill/>
        </p:spPr>
        <p:txBody>
          <a:bodyPr wrap="square" rtlCol="0">
            <a:spAutoFit/>
          </a:bodyPr>
          <a:lstStyle/>
          <a:p>
            <a:r>
              <a:rPr lang="en-AU" sz="2800" dirty="0">
                <a:solidFill>
                  <a:srgbClr val="0000FF"/>
                </a:solidFill>
              </a:rPr>
              <a:t> An </a:t>
            </a:r>
            <a:r>
              <a:rPr lang="en-AU" sz="2800" dirty="0">
                <a:solidFill>
                  <a:srgbClr val="FF0000"/>
                </a:solidFill>
              </a:rPr>
              <a:t>asset</a:t>
            </a:r>
            <a:r>
              <a:rPr lang="en-AU" sz="2800" dirty="0">
                <a:solidFill>
                  <a:srgbClr val="0000FF"/>
                </a:solidFill>
              </a:rPr>
              <a:t> and expenses coming into the Business is recorded as </a:t>
            </a:r>
          </a:p>
          <a:p>
            <a:r>
              <a:rPr lang="en-AU" sz="2800" dirty="0">
                <a:solidFill>
                  <a:srgbClr val="0000FF"/>
                </a:solidFill>
              </a:rPr>
              <a:t>a debit (left) in the T-account </a:t>
            </a:r>
          </a:p>
        </p:txBody>
      </p:sp>
      <p:sp>
        <p:nvSpPr>
          <p:cNvPr id="12" name="TextBox 11"/>
          <p:cNvSpPr txBox="1"/>
          <p:nvPr/>
        </p:nvSpPr>
        <p:spPr>
          <a:xfrm>
            <a:off x="6085264" y="4555729"/>
            <a:ext cx="5832416" cy="1384995"/>
          </a:xfrm>
          <a:prstGeom prst="rect">
            <a:avLst/>
          </a:prstGeom>
          <a:noFill/>
        </p:spPr>
        <p:txBody>
          <a:bodyPr wrap="square" rtlCol="0">
            <a:spAutoFit/>
          </a:bodyPr>
          <a:lstStyle/>
          <a:p>
            <a:r>
              <a:rPr lang="en-AU" sz="2800" dirty="0">
                <a:solidFill>
                  <a:srgbClr val="0000FF"/>
                </a:solidFill>
              </a:rPr>
              <a:t> A </a:t>
            </a:r>
            <a:r>
              <a:rPr lang="en-AU" sz="2800" dirty="0">
                <a:solidFill>
                  <a:srgbClr val="FF0000"/>
                </a:solidFill>
              </a:rPr>
              <a:t>liability</a:t>
            </a:r>
            <a:r>
              <a:rPr lang="en-AU" sz="2800" dirty="0">
                <a:solidFill>
                  <a:srgbClr val="0000FF"/>
                </a:solidFill>
              </a:rPr>
              <a:t> or </a:t>
            </a:r>
            <a:r>
              <a:rPr lang="en-AU" sz="2800" dirty="0">
                <a:solidFill>
                  <a:srgbClr val="FF0000"/>
                </a:solidFill>
              </a:rPr>
              <a:t>equity</a:t>
            </a:r>
            <a:r>
              <a:rPr lang="en-AU" sz="2800" dirty="0">
                <a:solidFill>
                  <a:srgbClr val="0000FF"/>
                </a:solidFill>
              </a:rPr>
              <a:t> and income into the Business is recorded as </a:t>
            </a:r>
          </a:p>
          <a:p>
            <a:r>
              <a:rPr lang="en-AU" sz="2800" dirty="0">
                <a:solidFill>
                  <a:srgbClr val="0000FF"/>
                </a:solidFill>
              </a:rPr>
              <a:t>a credit (right) in the T-account </a:t>
            </a:r>
          </a:p>
        </p:txBody>
      </p:sp>
    </p:spTree>
    <p:extLst>
      <p:ext uri="{BB962C8B-B14F-4D97-AF65-F5344CB8AC3E}">
        <p14:creationId xmlns:p14="http://schemas.microsoft.com/office/powerpoint/2010/main" val="2569307898"/>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0" nodeType="clickEffect">
                                  <p:stCondLst>
                                    <p:cond delay="0"/>
                                  </p:stCondLst>
                                  <p:childTnLst>
                                    <p:animMotion origin="layout" path="M 0 0 L -0.20255 -0.00278 " pathEditMode="relative" ptsTypes="AA">
                                      <p:cBhvr>
                                        <p:cTn id="10" dur="2000" fill="hold"/>
                                        <p:tgtEl>
                                          <p:spTgt spid="6"/>
                                        </p:tgtEl>
                                        <p:attrNameLst>
                                          <p:attrName>ppt_x</p:attrName>
                                          <p:attrName>ppt_y</p:attrName>
                                        </p:attrNameLst>
                                      </p:cBhvr>
                                    </p:animMotion>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1"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0" presetClass="path" presetSubtype="0" accel="50000" decel="50000" fill="hold" grpId="2" nodeType="clickEffect">
                                  <p:stCondLst>
                                    <p:cond delay="0"/>
                                  </p:stCondLst>
                                  <p:childTnLst>
                                    <p:animMotion origin="layout" path="M 0 0 L 0.07659 0.00254 " pathEditMode="relative" ptsTypes="AA">
                                      <p:cBhvr>
                                        <p:cTn id="18" dur="2000" fill="hold"/>
                                        <p:tgtEl>
                                          <p:spTgt spid="12"/>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2" grpId="1"/>
      <p:bldP spid="12" grpId="2"/>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a:spLocks noGrp="1"/>
          </p:cNvSpPr>
          <p:nvPr>
            <p:ph type="title"/>
          </p:nvPr>
        </p:nvSpPr>
        <p:spPr>
          <a:xfrm>
            <a:off x="1455796" y="111650"/>
            <a:ext cx="10112008" cy="1252728"/>
          </a:xfrm>
        </p:spPr>
        <p:txBody>
          <a:bodyPr>
            <a:normAutofit/>
          </a:bodyPr>
          <a:lstStyle/>
          <a:p>
            <a:r>
              <a:rPr lang="en-AU" sz="3600" dirty="0">
                <a:latin typeface="Arial"/>
                <a:cs typeface="Arial"/>
              </a:rPr>
              <a:t>DOUBLE ENTRY ACCOUNTING: </a:t>
            </a:r>
            <a:r>
              <a:rPr lang="en-AU" sz="3200" dirty="0">
                <a:latin typeface="Arial"/>
                <a:cs typeface="Arial"/>
              </a:rPr>
              <a:t>expanding this idea  across the entire accounting equation</a:t>
            </a:r>
            <a:r>
              <a:rPr lang="is-IS" sz="3200" dirty="0">
                <a:latin typeface="Arial"/>
                <a:cs typeface="Arial"/>
              </a:rPr>
              <a:t>…..</a:t>
            </a:r>
            <a:endParaRPr lang="en-AU" sz="3600" dirty="0">
              <a:latin typeface="Arial"/>
              <a:cs typeface="Arial"/>
            </a:endParaRPr>
          </a:p>
        </p:txBody>
      </p:sp>
      <p:sp>
        <p:nvSpPr>
          <p:cNvPr id="4" name="Date Placeholder 3"/>
          <p:cNvSpPr>
            <a:spLocks noGrp="1"/>
          </p:cNvSpPr>
          <p:nvPr>
            <p:ph type="dt" sz="half" idx="10"/>
          </p:nvPr>
        </p:nvSpPr>
        <p:spPr>
          <a:xfrm>
            <a:off x="9732656" y="5883275"/>
            <a:ext cx="1143000" cy="365125"/>
          </a:xfrm>
        </p:spPr>
        <p:txBody>
          <a:bodyPr/>
          <a:lstStyle/>
          <a:p>
            <a:fld id="{ADD1C08E-86F2-4B40-AA0A-404F42F7C84E}" type="datetime1">
              <a:rPr lang="en-AU" smtClean="0"/>
              <a:t>13/03/2018</a:t>
            </a:fld>
            <a:endParaRPr lang="en-AU"/>
          </a:p>
        </p:txBody>
      </p:sp>
      <p:sp>
        <p:nvSpPr>
          <p:cNvPr id="5" name="Footer Placeholder 4"/>
          <p:cNvSpPr>
            <a:spLocks noGrp="1"/>
          </p:cNvSpPr>
          <p:nvPr>
            <p:ph type="ftr" sz="quarter" idx="11"/>
          </p:nvPr>
        </p:nvSpPr>
        <p:spPr>
          <a:xfrm>
            <a:off x="1022612" y="6049693"/>
            <a:ext cx="7084177" cy="365125"/>
          </a:xfrm>
        </p:spPr>
        <p:txBody>
          <a:bodyPr/>
          <a:lstStyle/>
          <a:p>
            <a:endParaRPr lang="en-AU"/>
          </a:p>
        </p:txBody>
      </p:sp>
      <p:sp>
        <p:nvSpPr>
          <p:cNvPr id="6" name="Slide Number Placeholder 5"/>
          <p:cNvSpPr>
            <a:spLocks noGrp="1"/>
          </p:cNvSpPr>
          <p:nvPr>
            <p:ph type="sldNum" sz="quarter" idx="12"/>
          </p:nvPr>
        </p:nvSpPr>
        <p:spPr/>
        <p:txBody>
          <a:bodyPr/>
          <a:lstStyle/>
          <a:p>
            <a:fld id="{45F41791-387E-467B-9DB5-B22C52E5F4D9}" type="slidenum">
              <a:rPr lang="en-AU" smtClean="0"/>
              <a:t>48</a:t>
            </a:fld>
            <a:endParaRPr lang="en-AU"/>
          </a:p>
        </p:txBody>
      </p:sp>
      <p:graphicFrame>
        <p:nvGraphicFramePr>
          <p:cNvPr id="8" name="Object 7"/>
          <p:cNvGraphicFramePr>
            <a:graphicFrameLocks noChangeAspect="1"/>
          </p:cNvGraphicFramePr>
          <p:nvPr>
            <p:extLst>
              <p:ext uri="{D42A27DB-BD31-4B8C-83A1-F6EECF244321}">
                <p14:modId xmlns:p14="http://schemas.microsoft.com/office/powerpoint/2010/main" val="1460165914"/>
              </p:ext>
            </p:extLst>
          </p:nvPr>
        </p:nvGraphicFramePr>
        <p:xfrm>
          <a:off x="237842" y="2143483"/>
          <a:ext cx="11560030" cy="3352800"/>
        </p:xfrm>
        <a:graphic>
          <a:graphicData uri="http://schemas.openxmlformats.org/presentationml/2006/ole">
            <mc:AlternateContent xmlns:mc="http://schemas.openxmlformats.org/markup-compatibility/2006">
              <mc:Choice xmlns:v="urn:schemas-microsoft-com:vml" Requires="v">
                <p:oleObj spid="_x0000_s1164" name="Document" r:id="rId4" imgW="5943600" imgH="1384300" progId="Word.Document.12">
                  <p:embed/>
                </p:oleObj>
              </mc:Choice>
              <mc:Fallback>
                <p:oleObj name="Document" r:id="rId4" imgW="5943600" imgH="1384300" progId="Word.Document.12">
                  <p:embed/>
                  <p:pic>
                    <p:nvPicPr>
                      <p:cNvPr id="0" name=""/>
                      <p:cNvPicPr/>
                      <p:nvPr/>
                    </p:nvPicPr>
                    <p:blipFill>
                      <a:blip r:embed="rId5"/>
                      <a:stretch>
                        <a:fillRect/>
                      </a:stretch>
                    </p:blipFill>
                    <p:spPr>
                      <a:xfrm>
                        <a:off x="237842" y="2143483"/>
                        <a:ext cx="11560030" cy="3352800"/>
                      </a:xfrm>
                      <a:prstGeom prst="rect">
                        <a:avLst/>
                      </a:prstGeom>
                    </p:spPr>
                  </p:pic>
                </p:oleObj>
              </mc:Fallback>
            </mc:AlternateContent>
          </a:graphicData>
        </a:graphic>
      </p:graphicFrame>
      <p:sp>
        <p:nvSpPr>
          <p:cNvPr id="9" name="TextBox 8"/>
          <p:cNvSpPr txBox="1"/>
          <p:nvPr/>
        </p:nvSpPr>
        <p:spPr>
          <a:xfrm>
            <a:off x="232528" y="393546"/>
            <a:ext cx="912219" cy="861774"/>
          </a:xfrm>
          <a:prstGeom prst="rect">
            <a:avLst/>
          </a:prstGeom>
          <a:noFill/>
        </p:spPr>
        <p:txBody>
          <a:bodyPr wrap="square" rtlCol="0">
            <a:spAutoFit/>
          </a:bodyPr>
          <a:lstStyle/>
          <a:p>
            <a:fld id="{043EBF95-10C7-455E-AEBF-42693604C538}" type="slidenum">
              <a:rPr lang="zh-CN" altLang="en-US" sz="5000">
                <a:ln w="18415" cmpd="sng">
                  <a:solidFill>
                    <a:srgbClr val="FFFFFF"/>
                  </a:solidFill>
                  <a:prstDash val="solid"/>
                </a:ln>
                <a:solidFill>
                  <a:srgbClr val="FFFFFF"/>
                </a:solidFill>
                <a:effectLst>
                  <a:outerShdw blurRad="63500" dir="3600000" algn="tl" rotWithShape="0">
                    <a:srgbClr val="000000">
                      <a:alpha val="70000"/>
                    </a:srgbClr>
                  </a:outerShdw>
                </a:effectLst>
              </a:rPr>
              <a:pPr/>
              <a:t>48</a:t>
            </a:fld>
            <a:endParaRPr lang="zh-CN" altLang="en-US" sz="5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Tree>
    <p:extLst>
      <p:ext uri="{BB962C8B-B14F-4D97-AF65-F5344CB8AC3E}">
        <p14:creationId xmlns:p14="http://schemas.microsoft.com/office/powerpoint/2010/main" val="2416877774"/>
      </p:ext>
    </p:extLst>
  </p:cSld>
  <p:clrMapOvr>
    <a:masterClrMapping/>
  </p:clrMapOvr>
  <p:transition spd="slow">
    <p:cove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5796" y="111650"/>
            <a:ext cx="10112008" cy="1252728"/>
          </a:xfrm>
        </p:spPr>
        <p:txBody>
          <a:bodyPr>
            <a:normAutofit/>
          </a:bodyPr>
          <a:lstStyle/>
          <a:p>
            <a:r>
              <a:rPr lang="en-AU" sz="3600" dirty="0">
                <a:latin typeface="Arial"/>
                <a:cs typeface="Arial"/>
              </a:rPr>
              <a:t>DOUBLE ENTRY ACCOUNTING: </a:t>
            </a:r>
            <a:r>
              <a:rPr lang="en-AU" sz="3200" dirty="0">
                <a:latin typeface="Arial"/>
                <a:cs typeface="Arial"/>
              </a:rPr>
              <a:t>understanding how to use debits and credits</a:t>
            </a:r>
            <a:endParaRPr lang="en-AU" sz="3600" dirty="0">
              <a:latin typeface="Arial"/>
              <a:cs typeface="Arial"/>
            </a:endParaRPr>
          </a:p>
        </p:txBody>
      </p:sp>
      <p:sp>
        <p:nvSpPr>
          <p:cNvPr id="10" name="Content Placeholder 11"/>
          <p:cNvSpPr>
            <a:spLocks noGrp="1"/>
          </p:cNvSpPr>
          <p:nvPr>
            <p:ph idx="1"/>
          </p:nvPr>
        </p:nvSpPr>
        <p:spPr>
          <a:xfrm>
            <a:off x="908930" y="1829129"/>
            <a:ext cx="10170062" cy="4317157"/>
          </a:xfrm>
        </p:spPr>
        <p:txBody>
          <a:bodyPr>
            <a:normAutofit fontScale="92500" lnSpcReduction="10000"/>
          </a:bodyPr>
          <a:lstStyle/>
          <a:p>
            <a:pPr marL="0" indent="0">
              <a:buNone/>
            </a:pPr>
            <a:r>
              <a:rPr lang="en-AU" sz="2800" dirty="0">
                <a:latin typeface="Arial"/>
                <a:cs typeface="Arial"/>
              </a:rPr>
              <a:t>An </a:t>
            </a:r>
            <a:r>
              <a:rPr lang="en-AU" sz="2800" b="1" dirty="0">
                <a:solidFill>
                  <a:srgbClr val="FF0000"/>
                </a:solidFill>
                <a:latin typeface="Arial"/>
                <a:cs typeface="Arial"/>
              </a:rPr>
              <a:t>important rule to remember</a:t>
            </a:r>
            <a:r>
              <a:rPr lang="en-AU" sz="2800" dirty="0">
                <a:latin typeface="Arial"/>
                <a:cs typeface="Arial"/>
              </a:rPr>
              <a:t>: debits and credits do not mean:</a:t>
            </a:r>
          </a:p>
          <a:p>
            <a:pPr marL="457200" indent="-457200"/>
            <a:r>
              <a:rPr lang="en-AU" sz="2800" dirty="0">
                <a:latin typeface="Arial"/>
                <a:cs typeface="Arial"/>
              </a:rPr>
              <a:t>Increase or decrease; nor Good or bad</a:t>
            </a:r>
          </a:p>
          <a:p>
            <a:pPr marL="0" indent="0">
              <a:buNone/>
            </a:pPr>
            <a:endParaRPr lang="en-AU" sz="1200" dirty="0">
              <a:latin typeface="Arial"/>
              <a:cs typeface="Arial"/>
            </a:endParaRPr>
          </a:p>
          <a:p>
            <a:pPr marL="0" indent="0">
              <a:buNone/>
            </a:pPr>
            <a:r>
              <a:rPr lang="en-AU" sz="2800" dirty="0">
                <a:latin typeface="Arial"/>
                <a:cs typeface="Arial"/>
              </a:rPr>
              <a:t>Debit and Credit is just a recording process to describe where the entries are made in the accounts:</a:t>
            </a:r>
          </a:p>
          <a:p>
            <a:pPr marL="0" indent="0">
              <a:buNone/>
            </a:pPr>
            <a:endParaRPr lang="en-AU" sz="1200" dirty="0">
              <a:latin typeface="Arial"/>
              <a:cs typeface="Arial"/>
            </a:endParaRPr>
          </a:p>
          <a:p>
            <a:pPr marL="457200" indent="-457200"/>
            <a:r>
              <a:rPr lang="en-AU" sz="2800" dirty="0">
                <a:latin typeface="Arial"/>
                <a:cs typeface="Arial"/>
              </a:rPr>
              <a:t>recording an entry to the right-side of the T-account is </a:t>
            </a:r>
            <a:r>
              <a:rPr lang="en-AU" sz="2800" i="1" dirty="0">
                <a:latin typeface="Arial"/>
                <a:cs typeface="Arial"/>
              </a:rPr>
              <a:t>crediting</a:t>
            </a:r>
            <a:r>
              <a:rPr lang="en-AU" sz="2800" dirty="0">
                <a:latin typeface="Arial"/>
                <a:cs typeface="Arial"/>
              </a:rPr>
              <a:t> </a:t>
            </a:r>
          </a:p>
          <a:p>
            <a:pPr marL="457200" indent="-457200"/>
            <a:r>
              <a:rPr lang="en-AU" sz="2800" dirty="0">
                <a:latin typeface="Arial"/>
                <a:cs typeface="Arial"/>
              </a:rPr>
              <a:t>recording an entry to the left-side of the T-account is </a:t>
            </a:r>
            <a:r>
              <a:rPr lang="en-AU" sz="2800" i="1" dirty="0">
                <a:latin typeface="Arial"/>
                <a:cs typeface="Arial"/>
              </a:rPr>
              <a:t>debiting</a:t>
            </a:r>
            <a:endParaRPr lang="en-AU" sz="1200" dirty="0">
              <a:latin typeface="Arial"/>
              <a:cs typeface="Arial"/>
            </a:endParaRPr>
          </a:p>
          <a:p>
            <a:pPr marL="0" indent="0">
              <a:buNone/>
            </a:pPr>
            <a:endParaRPr lang="en-AU" sz="1200" dirty="0">
              <a:latin typeface="Arial"/>
              <a:cs typeface="Arial"/>
            </a:endParaRPr>
          </a:p>
          <a:p>
            <a:pPr marL="0" indent="0">
              <a:buNone/>
            </a:pPr>
            <a:endParaRPr lang="en-AU" sz="2800" dirty="0">
              <a:solidFill>
                <a:srgbClr val="0000FF"/>
              </a:solidFill>
              <a:latin typeface="Arial"/>
              <a:cs typeface="Arial"/>
            </a:endParaRPr>
          </a:p>
          <a:p>
            <a:pPr marL="0" indent="0" algn="ctr">
              <a:buNone/>
            </a:pPr>
            <a:r>
              <a:rPr lang="en-AU" sz="2800" dirty="0">
                <a:solidFill>
                  <a:srgbClr val="0000FF"/>
                </a:solidFill>
                <a:latin typeface="Arial"/>
                <a:cs typeface="Arial"/>
              </a:rPr>
              <a:t>Let us see how this applies Task 7</a:t>
            </a:r>
            <a:r>
              <a:rPr lang="is-IS" sz="2800" dirty="0">
                <a:solidFill>
                  <a:srgbClr val="0000FF"/>
                </a:solidFill>
                <a:latin typeface="Arial"/>
                <a:cs typeface="Arial"/>
              </a:rPr>
              <a:t>…..</a:t>
            </a:r>
            <a:endParaRPr lang="en-AU" sz="2800" dirty="0">
              <a:solidFill>
                <a:srgbClr val="0000FF"/>
              </a:solidFill>
              <a:latin typeface="Arial"/>
              <a:cs typeface="Arial"/>
            </a:endParaRPr>
          </a:p>
        </p:txBody>
      </p:sp>
      <p:sp>
        <p:nvSpPr>
          <p:cNvPr id="3" name="Date Placeholder 2"/>
          <p:cNvSpPr>
            <a:spLocks noGrp="1"/>
          </p:cNvSpPr>
          <p:nvPr>
            <p:ph type="dt" sz="half" idx="10"/>
          </p:nvPr>
        </p:nvSpPr>
        <p:spPr>
          <a:xfrm>
            <a:off x="9732656" y="5883275"/>
            <a:ext cx="1143000" cy="365125"/>
          </a:xfrm>
        </p:spPr>
        <p:txBody>
          <a:bodyPr/>
          <a:lstStyle/>
          <a:p>
            <a:fld id="{BEA90205-F9F4-4E07-8B9F-A5363A8CCAD6}" type="datetime1">
              <a:rPr lang="en-AU" smtClean="0"/>
              <a:t>13/03/2018</a:t>
            </a:fld>
            <a:endParaRPr lang="en-AU"/>
          </a:p>
        </p:txBody>
      </p:sp>
      <p:sp>
        <p:nvSpPr>
          <p:cNvPr id="4" name="Footer Placeholder 3"/>
          <p:cNvSpPr>
            <a:spLocks noGrp="1"/>
          </p:cNvSpPr>
          <p:nvPr>
            <p:ph type="ftr" sz="quarter" idx="11"/>
          </p:nvPr>
        </p:nvSpPr>
        <p:spPr>
          <a:xfrm>
            <a:off x="1022612" y="6049693"/>
            <a:ext cx="7084177" cy="365125"/>
          </a:xfrm>
        </p:spPr>
        <p:txBody>
          <a:bodyPr/>
          <a:lstStyle/>
          <a:p>
            <a:endParaRPr lang="en-AU"/>
          </a:p>
        </p:txBody>
      </p:sp>
      <p:sp>
        <p:nvSpPr>
          <p:cNvPr id="5" name="Slide Number Placeholder 4"/>
          <p:cNvSpPr>
            <a:spLocks noGrp="1"/>
          </p:cNvSpPr>
          <p:nvPr>
            <p:ph type="sldNum" sz="quarter" idx="12"/>
          </p:nvPr>
        </p:nvSpPr>
        <p:spPr/>
        <p:txBody>
          <a:bodyPr/>
          <a:lstStyle/>
          <a:p>
            <a:fld id="{45F41791-387E-467B-9DB5-B22C52E5F4D9}" type="slidenum">
              <a:rPr lang="en-AU" smtClean="0"/>
              <a:t>49</a:t>
            </a:fld>
            <a:endParaRPr lang="en-AU"/>
          </a:p>
        </p:txBody>
      </p:sp>
      <p:sp>
        <p:nvSpPr>
          <p:cNvPr id="15" name="TextBox 14"/>
          <p:cNvSpPr txBox="1"/>
          <p:nvPr/>
        </p:nvSpPr>
        <p:spPr>
          <a:xfrm>
            <a:off x="232528" y="393546"/>
            <a:ext cx="912219" cy="861774"/>
          </a:xfrm>
          <a:prstGeom prst="rect">
            <a:avLst/>
          </a:prstGeom>
          <a:noFill/>
        </p:spPr>
        <p:txBody>
          <a:bodyPr wrap="square" rtlCol="0">
            <a:spAutoFit/>
          </a:bodyPr>
          <a:lstStyle/>
          <a:p>
            <a:fld id="{043EBF95-10C7-455E-AEBF-42693604C538}" type="slidenum">
              <a:rPr lang="zh-CN" altLang="en-US" sz="5000">
                <a:ln w="18415" cmpd="sng">
                  <a:solidFill>
                    <a:srgbClr val="FFFFFF"/>
                  </a:solidFill>
                  <a:prstDash val="solid"/>
                </a:ln>
                <a:solidFill>
                  <a:srgbClr val="FFFFFF"/>
                </a:solidFill>
                <a:effectLst>
                  <a:outerShdw blurRad="63500" dir="3600000" algn="tl" rotWithShape="0">
                    <a:srgbClr val="000000">
                      <a:alpha val="70000"/>
                    </a:srgbClr>
                  </a:outerShdw>
                </a:effectLst>
              </a:rPr>
              <a:pPr/>
              <a:t>49</a:t>
            </a:fld>
            <a:endParaRPr lang="zh-CN" altLang="en-US" sz="5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Tree>
    <p:extLst>
      <p:ext uri="{BB962C8B-B14F-4D97-AF65-F5344CB8AC3E}">
        <p14:creationId xmlns:p14="http://schemas.microsoft.com/office/powerpoint/2010/main" val="2985635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a:xfrm>
            <a:off x="1631504" y="152718"/>
            <a:ext cx="8928992" cy="1116042"/>
          </a:xfrm>
        </p:spPr>
        <p:txBody>
          <a:bodyPr/>
          <a:lstStyle/>
          <a:p>
            <a:pPr algn="ctr" eaLnBrk="1" hangingPunct="1">
              <a:defRPr/>
            </a:pPr>
            <a:r>
              <a:rPr lang="en-US" altLang="en-US" dirty="0">
                <a:solidFill>
                  <a:schemeClr val="bg2">
                    <a:lumMod val="25000"/>
                  </a:schemeClr>
                </a:solidFill>
                <a:ea typeface="+mj-ea"/>
              </a:rPr>
              <a:t>Assumptions/Concepts/Principles</a:t>
            </a:r>
            <a:endParaRPr lang="en-AU" altLang="en-US" dirty="0">
              <a:solidFill>
                <a:schemeClr val="bg2">
                  <a:lumMod val="25000"/>
                </a:schemeClr>
              </a:solidFill>
              <a:ea typeface="+mj-ea"/>
            </a:endParaRPr>
          </a:p>
        </p:txBody>
      </p:sp>
      <p:sp>
        <p:nvSpPr>
          <p:cNvPr id="19460" name="Rectangle 3"/>
          <p:cNvSpPr>
            <a:spLocks noGrp="1" noChangeArrowheads="1"/>
          </p:cNvSpPr>
          <p:nvPr>
            <p:ph idx="1"/>
          </p:nvPr>
        </p:nvSpPr>
        <p:spPr>
          <a:xfrm>
            <a:off x="1847851" y="1196975"/>
            <a:ext cx="8640763" cy="4929188"/>
          </a:xfrm>
        </p:spPr>
        <p:txBody>
          <a:bodyPr>
            <a:normAutofit/>
          </a:bodyPr>
          <a:lstStyle/>
          <a:p>
            <a:pPr>
              <a:buFont typeface="Wingdings 3" pitchFamily="18" charset="2"/>
              <a:buChar char=""/>
              <a:defRPr/>
            </a:pPr>
            <a:r>
              <a:rPr lang="en-US" altLang="en-US" sz="3600" dirty="0"/>
              <a:t>Accounting entity concept</a:t>
            </a:r>
          </a:p>
          <a:p>
            <a:pPr>
              <a:buFont typeface="Wingdings 3" pitchFamily="18" charset="2"/>
              <a:buChar char=""/>
              <a:defRPr/>
            </a:pPr>
            <a:r>
              <a:rPr lang="en-US" altLang="en-US" sz="3600" dirty="0"/>
              <a:t>Historical cost concept</a:t>
            </a:r>
          </a:p>
          <a:p>
            <a:pPr>
              <a:buFont typeface="Wingdings 3" pitchFamily="18" charset="2"/>
              <a:buChar char=""/>
              <a:defRPr/>
            </a:pPr>
            <a:r>
              <a:rPr lang="en-US" altLang="en-US" sz="3600" dirty="0"/>
              <a:t>Monetary unit concept</a:t>
            </a:r>
          </a:p>
          <a:p>
            <a:pPr>
              <a:buFont typeface="Wingdings 3" pitchFamily="18" charset="2"/>
              <a:buChar char=""/>
              <a:defRPr/>
            </a:pPr>
            <a:r>
              <a:rPr lang="en-US" altLang="en-US" sz="3600" dirty="0"/>
              <a:t>Going concern assumption</a:t>
            </a:r>
          </a:p>
          <a:p>
            <a:pPr>
              <a:buFont typeface="Wingdings 3" pitchFamily="18" charset="2"/>
              <a:buChar char=""/>
              <a:defRPr/>
            </a:pPr>
            <a:r>
              <a:rPr lang="en-US" altLang="en-US" sz="3600" dirty="0"/>
              <a:t>Accounting period assumption</a:t>
            </a:r>
          </a:p>
          <a:p>
            <a:pPr>
              <a:buFont typeface="Wingdings 3" pitchFamily="18" charset="2"/>
              <a:buChar char=""/>
              <a:defRPr/>
            </a:pPr>
            <a:r>
              <a:rPr lang="en-US" altLang="en-US" sz="3600" dirty="0"/>
              <a:t>Matching principle</a:t>
            </a:r>
          </a:p>
          <a:p>
            <a:pPr>
              <a:buFont typeface="Wingdings 3" pitchFamily="18" charset="2"/>
              <a:buChar char=""/>
              <a:defRPr/>
            </a:pPr>
            <a:r>
              <a:rPr lang="en-US" altLang="en-US" sz="3600" dirty="0"/>
              <a:t>Accrual accounting principle</a:t>
            </a:r>
          </a:p>
          <a:p>
            <a:pPr marL="109537" indent="0">
              <a:buNone/>
              <a:defRPr/>
            </a:pPr>
            <a:endParaRPr lang="en-AU" altLang="en-US" dirty="0">
              <a:ea typeface="+mn-ea"/>
            </a:endParaRPr>
          </a:p>
        </p:txBody>
      </p:sp>
      <p:sp>
        <p:nvSpPr>
          <p:cNvPr id="14340" name="Slide Number Placeholder 1"/>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700">
                <a:solidFill>
                  <a:schemeClr val="tx1"/>
                </a:solidFill>
                <a:latin typeface="Lucida Sans Unicode" charset="0"/>
                <a:ea typeface="ＭＳ Ｐゴシック" charset="0"/>
              </a:defRPr>
            </a:lvl1pPr>
            <a:lvl2pPr marL="742950" indent="-285750">
              <a:defRPr sz="2300">
                <a:solidFill>
                  <a:schemeClr val="tx1"/>
                </a:solidFill>
                <a:latin typeface="Lucida Sans Unicode" charset="0"/>
                <a:ea typeface="ＭＳ Ｐゴシック" charset="0"/>
              </a:defRPr>
            </a:lvl2pPr>
            <a:lvl3pPr marL="1143000">
              <a:defRPr sz="2100">
                <a:solidFill>
                  <a:schemeClr val="tx1"/>
                </a:solidFill>
                <a:latin typeface="Lucida Sans Unicode" charset="0"/>
                <a:ea typeface="ＭＳ Ｐゴシック" charset="0"/>
              </a:defRPr>
            </a:lvl3pPr>
            <a:lvl4pPr marL="1600200">
              <a:defRPr sz="1900">
                <a:solidFill>
                  <a:schemeClr val="tx1"/>
                </a:solidFill>
                <a:latin typeface="Lucida Sans Unicode" charset="0"/>
                <a:ea typeface="ＭＳ Ｐゴシック" charset="0"/>
              </a:defRPr>
            </a:lvl4pPr>
            <a:lvl5pPr marL="2057400">
              <a:defRPr>
                <a:solidFill>
                  <a:schemeClr val="tx1"/>
                </a:solidFill>
                <a:latin typeface="Lucida Sans Unicode" charset="0"/>
                <a:ea typeface="ＭＳ Ｐゴシック" charset="0"/>
              </a:defRPr>
            </a:lvl5pPr>
            <a:lvl6pPr marL="2514600" eaLnBrk="0" fontAlgn="base" hangingPunct="0">
              <a:spcAft>
                <a:spcPct val="0"/>
              </a:spcAft>
              <a:buClr>
                <a:schemeClr val="accent2"/>
              </a:buClr>
              <a:buFont typeface="Wingdings 2" charset="0"/>
              <a:buChar char=""/>
              <a:defRPr>
                <a:solidFill>
                  <a:schemeClr val="tx1"/>
                </a:solidFill>
                <a:latin typeface="Lucida Sans Unicode" charset="0"/>
                <a:ea typeface="ＭＳ Ｐゴシック" charset="0"/>
              </a:defRPr>
            </a:lvl6pPr>
            <a:lvl7pPr marL="2971800" eaLnBrk="0" fontAlgn="base" hangingPunct="0">
              <a:spcAft>
                <a:spcPct val="0"/>
              </a:spcAft>
              <a:buClr>
                <a:schemeClr val="accent2"/>
              </a:buClr>
              <a:buFont typeface="Wingdings 2" charset="0"/>
              <a:buChar char=""/>
              <a:defRPr>
                <a:solidFill>
                  <a:schemeClr val="tx1"/>
                </a:solidFill>
                <a:latin typeface="Lucida Sans Unicode" charset="0"/>
                <a:ea typeface="ＭＳ Ｐゴシック" charset="0"/>
              </a:defRPr>
            </a:lvl7pPr>
            <a:lvl8pPr marL="3429000" eaLnBrk="0" fontAlgn="base" hangingPunct="0">
              <a:spcAft>
                <a:spcPct val="0"/>
              </a:spcAft>
              <a:buClr>
                <a:schemeClr val="accent2"/>
              </a:buClr>
              <a:buFont typeface="Wingdings 2" charset="0"/>
              <a:buChar char=""/>
              <a:defRPr>
                <a:solidFill>
                  <a:schemeClr val="tx1"/>
                </a:solidFill>
                <a:latin typeface="Lucida Sans Unicode" charset="0"/>
                <a:ea typeface="ＭＳ Ｐゴシック" charset="0"/>
              </a:defRPr>
            </a:lvl8pPr>
            <a:lvl9pPr marL="3886200" eaLnBrk="0" fontAlgn="base" hangingPunct="0">
              <a:spcAft>
                <a:spcPct val="0"/>
              </a:spcAft>
              <a:buClr>
                <a:schemeClr val="accent2"/>
              </a:buClr>
              <a:buFont typeface="Wingdings 2" charset="0"/>
              <a:buChar char=""/>
              <a:defRPr>
                <a:solidFill>
                  <a:schemeClr val="tx1"/>
                </a:solidFill>
                <a:latin typeface="Lucida Sans Unicode" charset="0"/>
                <a:ea typeface="ＭＳ Ｐゴシック" charset="0"/>
              </a:defRPr>
            </a:lvl9pPr>
          </a:lstStyle>
          <a:p>
            <a:fld id="{FEB0CEDD-F905-214B-915E-6C0E52D71EBB}" type="slidenum">
              <a:rPr lang="en-AU" sz="1000">
                <a:latin typeface="Arial" charset="0"/>
              </a:rPr>
              <a:pPr/>
              <a:t>5</a:t>
            </a:fld>
            <a:endParaRPr lang="en-AU" sz="1000">
              <a:latin typeface="Arial" charset="0"/>
            </a:endParaRPr>
          </a:p>
        </p:txBody>
      </p:sp>
    </p:spTree>
    <p:extLst>
      <p:ext uri="{BB962C8B-B14F-4D97-AF65-F5344CB8AC3E}">
        <p14:creationId xmlns:p14="http://schemas.microsoft.com/office/powerpoint/2010/main" val="25459438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141604"/>
            <a:ext cx="10018713" cy="1752599"/>
          </a:xfrm>
        </p:spPr>
        <p:txBody>
          <a:bodyPr>
            <a:normAutofit/>
          </a:bodyPr>
          <a:lstStyle/>
          <a:p>
            <a:pPr lvl="0"/>
            <a:r>
              <a:rPr lang="en-AU" dirty="0"/>
              <a:t>7 Adele’s example </a:t>
            </a:r>
            <a:r>
              <a:rPr lang="en-GB" dirty="0"/>
              <a:t/>
            </a:r>
            <a:br>
              <a:rPr lang="en-GB" dirty="0"/>
            </a:br>
            <a:endParaRPr lang="en-US" dirty="0"/>
          </a:p>
        </p:txBody>
      </p:sp>
      <p:sp>
        <p:nvSpPr>
          <p:cNvPr id="3" name="Content Placeholder 2"/>
          <p:cNvSpPr>
            <a:spLocks noGrp="1"/>
          </p:cNvSpPr>
          <p:nvPr>
            <p:ph idx="1"/>
          </p:nvPr>
        </p:nvSpPr>
        <p:spPr>
          <a:xfrm>
            <a:off x="-20944" y="1459597"/>
            <a:ext cx="10972800" cy="1981028"/>
          </a:xfrm>
        </p:spPr>
        <p:txBody>
          <a:bodyPr>
            <a:normAutofit/>
          </a:bodyPr>
          <a:lstStyle/>
          <a:p>
            <a:pPr lvl="0" fontAlgn="base"/>
            <a:r>
              <a:rPr lang="en-AU" dirty="0"/>
              <a:t>On 3</a:t>
            </a:r>
            <a:r>
              <a:rPr lang="en-AU" baseline="30000" dirty="0"/>
              <a:t>rd</a:t>
            </a:r>
            <a:r>
              <a:rPr lang="en-AU" dirty="0"/>
              <a:t> Feb [</a:t>
            </a:r>
            <a:r>
              <a:rPr lang="en-AU" b="1" dirty="0"/>
              <a:t>2 accounts affected</a:t>
            </a:r>
            <a:r>
              <a:rPr lang="en-AU" dirty="0"/>
              <a:t>]: Adele pays $2,500 for office supplies. This involves the accounts of </a:t>
            </a:r>
            <a:r>
              <a:rPr lang="en-AU" u="sng" dirty="0"/>
              <a:t>office Equip</a:t>
            </a:r>
            <a:r>
              <a:rPr lang="en-AU" dirty="0"/>
              <a:t> (asset) and </a:t>
            </a:r>
            <a:r>
              <a:rPr lang="en-AU" u="sng" dirty="0"/>
              <a:t>cash at bank</a:t>
            </a:r>
            <a:r>
              <a:rPr lang="en-AU" dirty="0"/>
              <a:t> (asset);  </a:t>
            </a:r>
          </a:p>
          <a:p>
            <a:pPr lvl="0" fontAlgn="base"/>
            <a:r>
              <a:rPr lang="en-AU" dirty="0"/>
              <a:t>Debits must equal Credits   </a:t>
            </a:r>
            <a:endParaRPr lang="en-US" dirty="0"/>
          </a:p>
          <a:p>
            <a:pPr lvl="0" fontAlgn="base"/>
            <a:endParaRPr lang="en-GB" dirty="0"/>
          </a:p>
        </p:txBody>
      </p:sp>
      <p:sp>
        <p:nvSpPr>
          <p:cNvPr id="4" name="Date Placeholder 3"/>
          <p:cNvSpPr>
            <a:spLocks noGrp="1"/>
          </p:cNvSpPr>
          <p:nvPr>
            <p:ph type="dt" sz="half" idx="10"/>
          </p:nvPr>
        </p:nvSpPr>
        <p:spPr>
          <a:xfrm>
            <a:off x="9732656" y="5883275"/>
            <a:ext cx="1143000" cy="365125"/>
          </a:xfrm>
        </p:spPr>
        <p:txBody>
          <a:bodyPr/>
          <a:lstStyle/>
          <a:p>
            <a:fld id="{ADD1C08E-86F2-4B40-AA0A-404F42F7C84E}" type="datetime1">
              <a:rPr lang="en-AU" smtClean="0"/>
              <a:t>13/03/2018</a:t>
            </a:fld>
            <a:endParaRPr lang="en-AU"/>
          </a:p>
        </p:txBody>
      </p:sp>
      <p:sp>
        <p:nvSpPr>
          <p:cNvPr id="5" name="Footer Placeholder 4"/>
          <p:cNvSpPr>
            <a:spLocks noGrp="1"/>
          </p:cNvSpPr>
          <p:nvPr>
            <p:ph type="ftr" sz="quarter" idx="11"/>
          </p:nvPr>
        </p:nvSpPr>
        <p:spPr>
          <a:xfrm>
            <a:off x="1022612" y="6049693"/>
            <a:ext cx="7084177" cy="365125"/>
          </a:xfrm>
        </p:spPr>
        <p:txBody>
          <a:bodyPr/>
          <a:lstStyle/>
          <a:p>
            <a:endParaRPr lang="en-AU"/>
          </a:p>
        </p:txBody>
      </p:sp>
      <p:sp>
        <p:nvSpPr>
          <p:cNvPr id="6" name="Slide Number Placeholder 5"/>
          <p:cNvSpPr>
            <a:spLocks noGrp="1"/>
          </p:cNvSpPr>
          <p:nvPr>
            <p:ph type="sldNum" sz="quarter" idx="12"/>
          </p:nvPr>
        </p:nvSpPr>
        <p:spPr/>
        <p:txBody>
          <a:bodyPr/>
          <a:lstStyle/>
          <a:p>
            <a:fld id="{45F41791-387E-467B-9DB5-B22C52E5F4D9}" type="slidenum">
              <a:rPr lang="en-AU" smtClean="0"/>
              <a:t>50</a:t>
            </a:fld>
            <a:endParaRPr lang="en-AU"/>
          </a:p>
        </p:txBody>
      </p:sp>
      <p:sp>
        <p:nvSpPr>
          <p:cNvPr id="13" name="Rectangle 7"/>
          <p:cNvSpPr>
            <a:spLocks noChangeArrowheads="1"/>
          </p:cNvSpPr>
          <p:nvPr/>
        </p:nvSpPr>
        <p:spPr bwMode="auto">
          <a:xfrm>
            <a:off x="-609600" y="-31559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5" name="Content Placeholder 6"/>
          <p:cNvGraphicFramePr>
            <a:graphicFrameLocks/>
          </p:cNvGraphicFramePr>
          <p:nvPr>
            <p:extLst>
              <p:ext uri="{D42A27DB-BD31-4B8C-83A1-F6EECF244321}">
                <p14:modId xmlns:p14="http://schemas.microsoft.com/office/powerpoint/2010/main" val="2600429432"/>
              </p:ext>
            </p:extLst>
          </p:nvPr>
        </p:nvGraphicFramePr>
        <p:xfrm>
          <a:off x="609600" y="3440625"/>
          <a:ext cx="3859369" cy="1483360"/>
        </p:xfrm>
        <a:graphic>
          <a:graphicData uri="http://schemas.openxmlformats.org/drawingml/2006/table">
            <a:tbl>
              <a:tblPr firstRow="1" bandRow="1">
                <a:tableStyleId>{616DA210-FB5B-4158-B5E0-FEB733F419BA}</a:tableStyleId>
              </a:tblPr>
              <a:tblGrid>
                <a:gridCol w="606357">
                  <a:extLst>
                    <a:ext uri="{9D8B030D-6E8A-4147-A177-3AD203B41FA5}">
                      <a16:colId xmlns:a16="http://schemas.microsoft.com/office/drawing/2014/main" xmlns="" val="20000"/>
                    </a:ext>
                  </a:extLst>
                </a:gridCol>
                <a:gridCol w="1223525">
                  <a:extLst>
                    <a:ext uri="{9D8B030D-6E8A-4147-A177-3AD203B41FA5}">
                      <a16:colId xmlns:a16="http://schemas.microsoft.com/office/drawing/2014/main" xmlns="" val="20001"/>
                    </a:ext>
                  </a:extLst>
                </a:gridCol>
                <a:gridCol w="1169480">
                  <a:extLst>
                    <a:ext uri="{9D8B030D-6E8A-4147-A177-3AD203B41FA5}">
                      <a16:colId xmlns:a16="http://schemas.microsoft.com/office/drawing/2014/main" xmlns="" val="20002"/>
                    </a:ext>
                  </a:extLst>
                </a:gridCol>
                <a:gridCol w="860007">
                  <a:extLst>
                    <a:ext uri="{9D8B030D-6E8A-4147-A177-3AD203B41FA5}">
                      <a16:colId xmlns:a16="http://schemas.microsoft.com/office/drawing/2014/main" xmlns="" val="20003"/>
                    </a:ext>
                  </a:extLst>
                </a:gridCol>
              </a:tblGrid>
              <a:tr h="370840">
                <a:tc gridSpan="4">
                  <a:txBody>
                    <a:bodyPr/>
                    <a:lstStyle/>
                    <a:p>
                      <a:pPr algn="l"/>
                      <a:r>
                        <a:rPr lang="en-US" dirty="0"/>
                        <a:t>DR                 Cash at Bank (A)           Cr</a:t>
                      </a:r>
                    </a:p>
                  </a:txBody>
                  <a:tcPr>
                    <a:lnB w="57150" cap="flat" cmpd="sng" algn="ctr">
                      <a:solidFill>
                        <a:schemeClr val="tx1"/>
                      </a:solidFill>
                      <a:prstDash val="solid"/>
                      <a:round/>
                      <a:headEnd type="none" w="med" len="med"/>
                      <a:tailEnd type="none" w="med" len="med"/>
                    </a:lnB>
                  </a:tcPr>
                </a:tc>
                <a:tc hMerge="1">
                  <a:txBody>
                    <a:bodyPr/>
                    <a:lstStyle/>
                    <a:p>
                      <a:pPr algn="ctr"/>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xmlns="" val="10000"/>
                  </a:ext>
                </a:extLst>
              </a:tr>
              <a:tr h="370840">
                <a:tc>
                  <a:txBody>
                    <a:bodyPr/>
                    <a:lstStyle/>
                    <a:p>
                      <a:endParaRPr lang="en-US" dirty="0"/>
                    </a:p>
                  </a:txBody>
                  <a:tcPr>
                    <a:lnT w="57150" cap="flat" cmpd="sng" algn="ctr">
                      <a:solidFill>
                        <a:schemeClr val="tx1"/>
                      </a:solidFill>
                      <a:prstDash val="solid"/>
                      <a:round/>
                      <a:headEnd type="none" w="med" len="med"/>
                      <a:tailEnd type="none" w="med" len="med"/>
                    </a:lnT>
                    <a:solidFill>
                      <a:schemeClr val="bg1"/>
                    </a:solidFill>
                  </a:tcPr>
                </a:tc>
                <a:tc>
                  <a:txBody>
                    <a:bodyPr/>
                    <a:lstStyle/>
                    <a:p>
                      <a:endParaRPr lang="en-US" dirty="0"/>
                    </a:p>
                  </a:txBody>
                  <a:tcPr>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solidFill>
                      <a:schemeClr val="bg1"/>
                    </a:solidFill>
                  </a:tcPr>
                </a:tc>
                <a:tc>
                  <a:txBody>
                    <a:bodyPr/>
                    <a:lstStyle/>
                    <a:p>
                      <a:r>
                        <a:rPr lang="en-US" dirty="0"/>
                        <a:t>supplies</a:t>
                      </a:r>
                    </a:p>
                  </a:txBody>
                  <a:tcPr>
                    <a:lnL w="57150" cap="flat" cmpd="sng" algn="ctr">
                      <a:solidFill>
                        <a:schemeClr val="tx1"/>
                      </a:solidFill>
                      <a:prstDash val="solid"/>
                      <a:round/>
                      <a:headEnd type="none" w="med" len="med"/>
                      <a:tailEnd type="none" w="med" len="med"/>
                    </a:lnL>
                    <a:lnT w="57150" cap="flat" cmpd="sng" algn="ctr">
                      <a:solidFill>
                        <a:schemeClr val="tx1"/>
                      </a:solidFill>
                      <a:prstDash val="solid"/>
                      <a:round/>
                      <a:headEnd type="none" w="med" len="med"/>
                      <a:tailEnd type="none" w="med" len="med"/>
                    </a:lnT>
                    <a:solidFill>
                      <a:schemeClr val="bg1"/>
                    </a:solidFill>
                  </a:tcPr>
                </a:tc>
                <a:tc>
                  <a:txBody>
                    <a:bodyPr/>
                    <a:lstStyle/>
                    <a:p>
                      <a:r>
                        <a:rPr lang="en-US" dirty="0"/>
                        <a:t>2500</a:t>
                      </a:r>
                    </a:p>
                  </a:txBody>
                  <a:tcPr>
                    <a:lnT w="5715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xmlns="" val="10001"/>
                  </a:ext>
                </a:extLst>
              </a:tr>
              <a:tr h="370840">
                <a:tc>
                  <a:txBody>
                    <a:bodyPr/>
                    <a:lstStyle/>
                    <a:p>
                      <a:endParaRPr lang="en-US"/>
                    </a:p>
                  </a:txBody>
                  <a:tcPr>
                    <a:solidFill>
                      <a:schemeClr val="bg1"/>
                    </a:solidFill>
                  </a:tcPr>
                </a:tc>
                <a:tc>
                  <a:txBody>
                    <a:bodyPr/>
                    <a:lstStyle/>
                    <a:p>
                      <a:endParaRPr lang="en-US" dirty="0"/>
                    </a:p>
                  </a:txBody>
                  <a:tcPr>
                    <a:lnR w="57150" cap="flat" cmpd="sng" algn="ctr">
                      <a:solidFill>
                        <a:schemeClr val="tx1"/>
                      </a:solidFill>
                      <a:prstDash val="solid"/>
                      <a:round/>
                      <a:headEnd type="none" w="med" len="med"/>
                      <a:tailEnd type="none" w="med" len="med"/>
                    </a:lnR>
                    <a:solidFill>
                      <a:schemeClr val="bg1"/>
                    </a:solidFill>
                  </a:tcPr>
                </a:tc>
                <a:tc>
                  <a:txBody>
                    <a:bodyPr/>
                    <a:lstStyle/>
                    <a:p>
                      <a:endParaRPr lang="en-US" dirty="0"/>
                    </a:p>
                  </a:txBody>
                  <a:tcPr>
                    <a:lnL w="57150" cap="flat" cmpd="sng" algn="ctr">
                      <a:solidFill>
                        <a:schemeClr val="tx1"/>
                      </a:solidFill>
                      <a:prstDash val="solid"/>
                      <a:round/>
                      <a:headEnd type="none" w="med" len="med"/>
                      <a:tailEnd type="none" w="med" len="med"/>
                    </a:lnL>
                    <a:solidFill>
                      <a:schemeClr val="bg1"/>
                    </a:solidFill>
                  </a:tcPr>
                </a:tc>
                <a:tc>
                  <a:txBody>
                    <a:bodyPr/>
                    <a:lstStyle/>
                    <a:p>
                      <a:endParaRPr lang="en-US" dirty="0"/>
                    </a:p>
                  </a:txBody>
                  <a:tcPr>
                    <a:solidFill>
                      <a:schemeClr val="bg1"/>
                    </a:solidFill>
                  </a:tcPr>
                </a:tc>
                <a:extLst>
                  <a:ext uri="{0D108BD9-81ED-4DB2-BD59-A6C34878D82A}">
                    <a16:rowId xmlns:a16="http://schemas.microsoft.com/office/drawing/2014/main" xmlns="" val="10002"/>
                  </a:ext>
                </a:extLst>
              </a:tr>
              <a:tr h="370840">
                <a:tc>
                  <a:txBody>
                    <a:bodyPr/>
                    <a:lstStyle/>
                    <a:p>
                      <a:endParaRPr lang="en-US"/>
                    </a:p>
                  </a:txBody>
                  <a:tcPr>
                    <a:solidFill>
                      <a:schemeClr val="bg1"/>
                    </a:solidFill>
                  </a:tcPr>
                </a:tc>
                <a:tc>
                  <a:txBody>
                    <a:bodyPr/>
                    <a:lstStyle/>
                    <a:p>
                      <a:endParaRPr lang="en-US"/>
                    </a:p>
                  </a:txBody>
                  <a:tcPr>
                    <a:lnR w="57150" cap="flat" cmpd="sng" algn="ctr">
                      <a:solidFill>
                        <a:schemeClr val="tx1"/>
                      </a:solidFill>
                      <a:prstDash val="solid"/>
                      <a:round/>
                      <a:headEnd type="none" w="med" len="med"/>
                      <a:tailEnd type="none" w="med" len="med"/>
                    </a:lnR>
                    <a:solidFill>
                      <a:schemeClr val="bg1"/>
                    </a:solidFill>
                  </a:tcPr>
                </a:tc>
                <a:tc>
                  <a:txBody>
                    <a:bodyPr/>
                    <a:lstStyle/>
                    <a:p>
                      <a:endParaRPr lang="en-US" dirty="0"/>
                    </a:p>
                  </a:txBody>
                  <a:tcPr>
                    <a:lnL w="57150" cap="flat" cmpd="sng" algn="ctr">
                      <a:solidFill>
                        <a:schemeClr val="tx1"/>
                      </a:solidFill>
                      <a:prstDash val="solid"/>
                      <a:round/>
                      <a:headEnd type="none" w="med" len="med"/>
                      <a:tailEnd type="none" w="med" len="med"/>
                    </a:lnL>
                    <a:solidFill>
                      <a:schemeClr val="bg1"/>
                    </a:solidFill>
                  </a:tcPr>
                </a:tc>
                <a:tc>
                  <a:txBody>
                    <a:bodyPr/>
                    <a:lstStyle/>
                    <a:p>
                      <a:endParaRPr lang="en-US" dirty="0"/>
                    </a:p>
                  </a:txBody>
                  <a:tcPr>
                    <a:solidFill>
                      <a:schemeClr val="bg1"/>
                    </a:solidFill>
                  </a:tcPr>
                </a:tc>
                <a:extLst>
                  <a:ext uri="{0D108BD9-81ED-4DB2-BD59-A6C34878D82A}">
                    <a16:rowId xmlns:a16="http://schemas.microsoft.com/office/drawing/2014/main" xmlns="" val="10003"/>
                  </a:ext>
                </a:extLst>
              </a:tr>
            </a:tbl>
          </a:graphicData>
        </a:graphic>
      </p:graphicFrame>
      <p:graphicFrame>
        <p:nvGraphicFramePr>
          <p:cNvPr id="16" name="Content Placeholder 6"/>
          <p:cNvGraphicFramePr>
            <a:graphicFrameLocks/>
          </p:cNvGraphicFramePr>
          <p:nvPr>
            <p:extLst>
              <p:ext uri="{D42A27DB-BD31-4B8C-83A1-F6EECF244321}">
                <p14:modId xmlns:p14="http://schemas.microsoft.com/office/powerpoint/2010/main" val="3265340905"/>
              </p:ext>
            </p:extLst>
          </p:nvPr>
        </p:nvGraphicFramePr>
        <p:xfrm>
          <a:off x="4789251" y="3440625"/>
          <a:ext cx="3903988" cy="1483360"/>
        </p:xfrm>
        <a:graphic>
          <a:graphicData uri="http://schemas.openxmlformats.org/drawingml/2006/table">
            <a:tbl>
              <a:tblPr firstRow="1" bandRow="1">
                <a:tableStyleId>{616DA210-FB5B-4158-B5E0-FEB733F419BA}</a:tableStyleId>
              </a:tblPr>
              <a:tblGrid>
                <a:gridCol w="1086255">
                  <a:extLst>
                    <a:ext uri="{9D8B030D-6E8A-4147-A177-3AD203B41FA5}">
                      <a16:colId xmlns:a16="http://schemas.microsoft.com/office/drawing/2014/main" xmlns="" val="20000"/>
                    </a:ext>
                  </a:extLst>
                </a:gridCol>
                <a:gridCol w="743627">
                  <a:extLst>
                    <a:ext uri="{9D8B030D-6E8A-4147-A177-3AD203B41FA5}">
                      <a16:colId xmlns:a16="http://schemas.microsoft.com/office/drawing/2014/main" xmlns="" val="20001"/>
                    </a:ext>
                  </a:extLst>
                </a:gridCol>
                <a:gridCol w="1257029">
                  <a:extLst>
                    <a:ext uri="{9D8B030D-6E8A-4147-A177-3AD203B41FA5}">
                      <a16:colId xmlns:a16="http://schemas.microsoft.com/office/drawing/2014/main" xmlns="" val="20002"/>
                    </a:ext>
                  </a:extLst>
                </a:gridCol>
                <a:gridCol w="817077">
                  <a:extLst>
                    <a:ext uri="{9D8B030D-6E8A-4147-A177-3AD203B41FA5}">
                      <a16:colId xmlns:a16="http://schemas.microsoft.com/office/drawing/2014/main" xmlns="" val="20003"/>
                    </a:ext>
                  </a:extLst>
                </a:gridCol>
              </a:tblGrid>
              <a:tr h="370840">
                <a:tc gridSpan="4">
                  <a:txBody>
                    <a:bodyPr/>
                    <a:lstStyle/>
                    <a:p>
                      <a:pPr algn="l"/>
                      <a:r>
                        <a:rPr lang="en-US" dirty="0"/>
                        <a:t>DR                 Equipment (A)               Cr</a:t>
                      </a:r>
                    </a:p>
                  </a:txBody>
                  <a:tcPr>
                    <a:lnB w="38100" cap="flat" cmpd="sng" algn="ctr">
                      <a:solidFill>
                        <a:schemeClr val="tx1"/>
                      </a:solidFill>
                      <a:prstDash val="solid"/>
                      <a:round/>
                      <a:headEnd type="none" w="med" len="med"/>
                      <a:tailEnd type="none" w="med" len="med"/>
                    </a:lnB>
                  </a:tcPr>
                </a:tc>
                <a:tc hMerge="1">
                  <a:txBody>
                    <a:bodyPr/>
                    <a:lstStyle/>
                    <a:p>
                      <a:pPr algn="ctr"/>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xmlns="" val="10000"/>
                  </a:ext>
                </a:extLst>
              </a:tr>
              <a:tr h="370840">
                <a:tc>
                  <a:txBody>
                    <a:bodyPr/>
                    <a:lstStyle/>
                    <a:p>
                      <a:r>
                        <a:rPr lang="en-US" dirty="0"/>
                        <a:t>Cash</a:t>
                      </a:r>
                    </a:p>
                  </a:txBody>
                  <a:tcPr>
                    <a:lnT w="38100" cap="flat" cmpd="sng" algn="ctr">
                      <a:solidFill>
                        <a:schemeClr val="tx1"/>
                      </a:solidFill>
                      <a:prstDash val="solid"/>
                      <a:round/>
                      <a:headEnd type="none" w="med" len="med"/>
                      <a:tailEnd type="none" w="med" len="med"/>
                    </a:lnT>
                    <a:solidFill>
                      <a:schemeClr val="bg1"/>
                    </a:solidFill>
                  </a:tcPr>
                </a:tc>
                <a:tc>
                  <a:txBody>
                    <a:bodyPr/>
                    <a:lstStyle/>
                    <a:p>
                      <a:r>
                        <a:rPr lang="en-US" dirty="0"/>
                        <a:t>2500</a:t>
                      </a:r>
                    </a:p>
                  </a:txBody>
                  <a:tcPr>
                    <a:lnR w="5715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solidFill>
                      <a:schemeClr val="bg1"/>
                    </a:solidFill>
                  </a:tcPr>
                </a:tc>
                <a:tc>
                  <a:txBody>
                    <a:bodyPr/>
                    <a:lstStyle/>
                    <a:p>
                      <a:endParaRPr lang="en-US" dirty="0"/>
                    </a:p>
                  </a:txBody>
                  <a:tcPr>
                    <a:lnL w="5715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solidFill>
                      <a:schemeClr val="bg1"/>
                    </a:solidFill>
                  </a:tcPr>
                </a:tc>
                <a:tc>
                  <a:txBody>
                    <a:bodyPr/>
                    <a:lstStyle/>
                    <a:p>
                      <a:endParaRPr lang="en-US"/>
                    </a:p>
                  </a:txBody>
                  <a:tcPr>
                    <a:lnT w="381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xmlns="" val="10001"/>
                  </a:ext>
                </a:extLst>
              </a:tr>
              <a:tr h="370840">
                <a:tc>
                  <a:txBody>
                    <a:bodyPr/>
                    <a:lstStyle/>
                    <a:p>
                      <a:endParaRPr lang="en-US"/>
                    </a:p>
                  </a:txBody>
                  <a:tcPr>
                    <a:solidFill>
                      <a:schemeClr val="bg1"/>
                    </a:solidFill>
                  </a:tcPr>
                </a:tc>
                <a:tc>
                  <a:txBody>
                    <a:bodyPr/>
                    <a:lstStyle/>
                    <a:p>
                      <a:endParaRPr lang="en-US" dirty="0"/>
                    </a:p>
                  </a:txBody>
                  <a:tcPr>
                    <a:lnR w="57150" cap="flat" cmpd="sng" algn="ctr">
                      <a:solidFill>
                        <a:schemeClr val="tx1"/>
                      </a:solidFill>
                      <a:prstDash val="solid"/>
                      <a:round/>
                      <a:headEnd type="none" w="med" len="med"/>
                      <a:tailEnd type="none" w="med" len="med"/>
                    </a:lnR>
                    <a:solidFill>
                      <a:schemeClr val="bg1"/>
                    </a:solidFill>
                  </a:tcPr>
                </a:tc>
                <a:tc>
                  <a:txBody>
                    <a:bodyPr/>
                    <a:lstStyle/>
                    <a:p>
                      <a:endParaRPr lang="en-US" dirty="0"/>
                    </a:p>
                  </a:txBody>
                  <a:tcPr>
                    <a:lnL w="57150" cap="flat" cmpd="sng" algn="ctr">
                      <a:solidFill>
                        <a:schemeClr val="tx1"/>
                      </a:solidFill>
                      <a:prstDash val="solid"/>
                      <a:round/>
                      <a:headEnd type="none" w="med" len="med"/>
                      <a:tailEnd type="none" w="med" len="med"/>
                    </a:lnL>
                    <a:solidFill>
                      <a:schemeClr val="bg1"/>
                    </a:solidFill>
                  </a:tcPr>
                </a:tc>
                <a:tc>
                  <a:txBody>
                    <a:bodyPr/>
                    <a:lstStyle/>
                    <a:p>
                      <a:endParaRPr lang="en-US" dirty="0"/>
                    </a:p>
                  </a:txBody>
                  <a:tcPr>
                    <a:solidFill>
                      <a:schemeClr val="bg1"/>
                    </a:solidFill>
                  </a:tcPr>
                </a:tc>
                <a:extLst>
                  <a:ext uri="{0D108BD9-81ED-4DB2-BD59-A6C34878D82A}">
                    <a16:rowId xmlns:a16="http://schemas.microsoft.com/office/drawing/2014/main" xmlns="" val="10002"/>
                  </a:ext>
                </a:extLst>
              </a:tr>
              <a:tr h="370840">
                <a:tc>
                  <a:txBody>
                    <a:bodyPr/>
                    <a:lstStyle/>
                    <a:p>
                      <a:endParaRPr lang="en-US"/>
                    </a:p>
                  </a:txBody>
                  <a:tcPr>
                    <a:solidFill>
                      <a:schemeClr val="bg1"/>
                    </a:solidFill>
                  </a:tcPr>
                </a:tc>
                <a:tc>
                  <a:txBody>
                    <a:bodyPr/>
                    <a:lstStyle/>
                    <a:p>
                      <a:endParaRPr lang="en-US"/>
                    </a:p>
                  </a:txBody>
                  <a:tcPr>
                    <a:lnR w="57150" cap="flat" cmpd="sng" algn="ctr">
                      <a:solidFill>
                        <a:schemeClr val="tx1"/>
                      </a:solidFill>
                      <a:prstDash val="solid"/>
                      <a:round/>
                      <a:headEnd type="none" w="med" len="med"/>
                      <a:tailEnd type="none" w="med" len="med"/>
                    </a:lnR>
                    <a:solidFill>
                      <a:schemeClr val="bg1"/>
                    </a:solidFill>
                  </a:tcPr>
                </a:tc>
                <a:tc>
                  <a:txBody>
                    <a:bodyPr/>
                    <a:lstStyle/>
                    <a:p>
                      <a:endParaRPr lang="en-US" dirty="0"/>
                    </a:p>
                  </a:txBody>
                  <a:tcPr>
                    <a:lnL w="57150" cap="flat" cmpd="sng" algn="ctr">
                      <a:solidFill>
                        <a:schemeClr val="tx1"/>
                      </a:solidFill>
                      <a:prstDash val="solid"/>
                      <a:round/>
                      <a:headEnd type="none" w="med" len="med"/>
                      <a:tailEnd type="none" w="med" len="med"/>
                    </a:lnL>
                    <a:solidFill>
                      <a:schemeClr val="bg1"/>
                    </a:solidFill>
                  </a:tcPr>
                </a:tc>
                <a:tc>
                  <a:txBody>
                    <a:bodyPr/>
                    <a:lstStyle/>
                    <a:p>
                      <a:endParaRPr lang="en-US" dirty="0"/>
                    </a:p>
                  </a:txBody>
                  <a:tcPr>
                    <a:solidFill>
                      <a:schemeClr val="bg1"/>
                    </a:solidFill>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611864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12" name="Content Placeholder 11"/>
          <p:cNvSpPr>
            <a:spLocks noGrp="1"/>
          </p:cNvSpPr>
          <p:nvPr>
            <p:ph idx="1"/>
          </p:nvPr>
        </p:nvSpPr>
        <p:spPr>
          <a:xfrm>
            <a:off x="609600" y="1775192"/>
            <a:ext cx="10972800" cy="724817"/>
          </a:xfrm>
        </p:spPr>
        <p:txBody>
          <a:bodyPr/>
          <a:lstStyle/>
          <a:p>
            <a:endParaRPr lang="en-US" dirty="0"/>
          </a:p>
        </p:txBody>
      </p:sp>
      <p:sp>
        <p:nvSpPr>
          <p:cNvPr id="4" name="Date Placeholder 3"/>
          <p:cNvSpPr>
            <a:spLocks noGrp="1"/>
          </p:cNvSpPr>
          <p:nvPr>
            <p:ph type="dt" sz="half" idx="10"/>
          </p:nvPr>
        </p:nvSpPr>
        <p:spPr>
          <a:xfrm>
            <a:off x="9732656" y="5883275"/>
            <a:ext cx="1143000" cy="365125"/>
          </a:xfrm>
        </p:spPr>
        <p:txBody>
          <a:bodyPr/>
          <a:lstStyle/>
          <a:p>
            <a:fld id="{ADD1C08E-86F2-4B40-AA0A-404F42F7C84E}" type="datetime1">
              <a:rPr lang="en-AU" smtClean="0"/>
              <a:t>13/03/2018</a:t>
            </a:fld>
            <a:endParaRPr lang="en-AU"/>
          </a:p>
        </p:txBody>
      </p:sp>
      <p:sp>
        <p:nvSpPr>
          <p:cNvPr id="5" name="Footer Placeholder 4"/>
          <p:cNvSpPr>
            <a:spLocks noGrp="1"/>
          </p:cNvSpPr>
          <p:nvPr>
            <p:ph type="ftr" sz="quarter" idx="11"/>
          </p:nvPr>
        </p:nvSpPr>
        <p:spPr>
          <a:xfrm>
            <a:off x="1022612" y="6049693"/>
            <a:ext cx="7084177" cy="365125"/>
          </a:xfrm>
        </p:spPr>
        <p:txBody>
          <a:bodyPr/>
          <a:lstStyle/>
          <a:p>
            <a:endParaRPr lang="en-AU"/>
          </a:p>
        </p:txBody>
      </p:sp>
      <p:sp>
        <p:nvSpPr>
          <p:cNvPr id="6" name="Slide Number Placeholder 5"/>
          <p:cNvSpPr>
            <a:spLocks noGrp="1"/>
          </p:cNvSpPr>
          <p:nvPr>
            <p:ph type="sldNum" sz="quarter" idx="12"/>
          </p:nvPr>
        </p:nvSpPr>
        <p:spPr/>
        <p:txBody>
          <a:bodyPr/>
          <a:lstStyle/>
          <a:p>
            <a:fld id="{45F41791-387E-467B-9DB5-B22C52E5F4D9}" type="slidenum">
              <a:rPr lang="en-AU" smtClean="0"/>
              <a:t>51</a:t>
            </a:fld>
            <a:endParaRPr lang="en-AU"/>
          </a:p>
        </p:txBody>
      </p:sp>
      <p:sp>
        <p:nvSpPr>
          <p:cNvPr id="9" name="Rectangle 8"/>
          <p:cNvSpPr/>
          <p:nvPr/>
        </p:nvSpPr>
        <p:spPr>
          <a:xfrm>
            <a:off x="406400" y="295236"/>
            <a:ext cx="11511280" cy="973152"/>
          </a:xfrm>
          <a:prstGeom prst="rect">
            <a:avLst/>
          </a:prstGeom>
        </p:spPr>
        <p:txBody>
          <a:bodyPr wrap="square">
            <a:spAutoFit/>
          </a:bodyPr>
          <a:lstStyle/>
          <a:p>
            <a:pPr lvl="0" algn="just" fontAlgn="base">
              <a:lnSpc>
                <a:spcPct val="106000"/>
              </a:lnSpc>
              <a:spcAft>
                <a:spcPts val="615"/>
              </a:spcAft>
              <a:buClr>
                <a:srgbClr val="000000"/>
              </a:buClr>
              <a:buSzPts val="1100"/>
            </a:pPr>
            <a:r>
              <a:rPr lang="en-AU" dirty="0">
                <a:solidFill>
                  <a:srgbClr val="000000"/>
                </a:solidFill>
                <a:uFill>
                  <a:solidFill>
                    <a:srgbClr val="000000"/>
                  </a:solidFill>
                </a:uFill>
                <a:latin typeface="Arial" charset="0"/>
                <a:ea typeface="Arial" charset="0"/>
                <a:cs typeface="Arial" charset="0"/>
              </a:rPr>
              <a:t>On 5</a:t>
            </a:r>
            <a:r>
              <a:rPr lang="en-AU" baseline="30000" dirty="0">
                <a:solidFill>
                  <a:srgbClr val="000000"/>
                </a:solidFill>
                <a:uFill>
                  <a:solidFill>
                    <a:srgbClr val="000000"/>
                  </a:solidFill>
                </a:uFill>
                <a:latin typeface="Arial" charset="0"/>
                <a:ea typeface="Arial" charset="0"/>
                <a:cs typeface="Arial" charset="0"/>
              </a:rPr>
              <a:t>th</a:t>
            </a:r>
            <a:r>
              <a:rPr lang="en-AU" dirty="0">
                <a:solidFill>
                  <a:srgbClr val="000000"/>
                </a:solidFill>
                <a:uFill>
                  <a:solidFill>
                    <a:srgbClr val="000000"/>
                  </a:solidFill>
                </a:uFill>
                <a:latin typeface="Arial" charset="0"/>
                <a:ea typeface="Arial" charset="0"/>
                <a:cs typeface="Arial" charset="0"/>
              </a:rPr>
              <a:t> Feb [</a:t>
            </a:r>
            <a:r>
              <a:rPr lang="en-AU" b="1" dirty="0">
                <a:solidFill>
                  <a:srgbClr val="000000"/>
                </a:solidFill>
                <a:uFill>
                  <a:solidFill>
                    <a:srgbClr val="000000"/>
                  </a:solidFill>
                </a:uFill>
                <a:latin typeface="Arial" charset="0"/>
                <a:ea typeface="Arial" charset="0"/>
                <a:cs typeface="Arial" charset="0"/>
              </a:rPr>
              <a:t>3 accounts affected</a:t>
            </a:r>
            <a:r>
              <a:rPr lang="en-AU" dirty="0">
                <a:solidFill>
                  <a:srgbClr val="000000"/>
                </a:solidFill>
                <a:uFill>
                  <a:solidFill>
                    <a:srgbClr val="000000"/>
                  </a:solidFill>
                </a:uFill>
                <a:latin typeface="Arial" charset="0"/>
                <a:ea typeface="Arial" charset="0"/>
                <a:cs typeface="Arial" charset="0"/>
              </a:rPr>
              <a:t>]: Adele provides design service of $5,000 to client, received $1,500 cash and invoiced $3,500. This involves the accounts: </a:t>
            </a:r>
            <a:r>
              <a:rPr lang="en-AU" u="sng" dirty="0">
                <a:solidFill>
                  <a:srgbClr val="000000"/>
                </a:solidFill>
                <a:uFill>
                  <a:solidFill>
                    <a:srgbClr val="000000"/>
                  </a:solidFill>
                </a:uFill>
                <a:latin typeface="Arial" charset="0"/>
                <a:ea typeface="Arial" charset="0"/>
                <a:cs typeface="Arial" charset="0"/>
              </a:rPr>
              <a:t>cash at bank</a:t>
            </a:r>
            <a:r>
              <a:rPr lang="en-AU" dirty="0">
                <a:solidFill>
                  <a:srgbClr val="000000"/>
                </a:solidFill>
                <a:uFill>
                  <a:solidFill>
                    <a:srgbClr val="000000"/>
                  </a:solidFill>
                </a:uFill>
                <a:latin typeface="Arial" charset="0"/>
                <a:ea typeface="Arial" charset="0"/>
                <a:cs typeface="Arial" charset="0"/>
              </a:rPr>
              <a:t> (asset), </a:t>
            </a:r>
            <a:r>
              <a:rPr lang="en-AU" u="sng" dirty="0">
                <a:solidFill>
                  <a:srgbClr val="000000"/>
                </a:solidFill>
                <a:uFill>
                  <a:solidFill>
                    <a:srgbClr val="000000"/>
                  </a:solidFill>
                </a:uFill>
                <a:latin typeface="Arial" charset="0"/>
                <a:ea typeface="Arial" charset="0"/>
                <a:cs typeface="Arial" charset="0"/>
              </a:rPr>
              <a:t>accounts receivable</a:t>
            </a:r>
            <a:r>
              <a:rPr lang="en-AU" dirty="0">
                <a:solidFill>
                  <a:srgbClr val="000000"/>
                </a:solidFill>
                <a:uFill>
                  <a:solidFill>
                    <a:srgbClr val="000000"/>
                  </a:solidFill>
                </a:uFill>
                <a:latin typeface="Arial" charset="0"/>
                <a:ea typeface="Arial" charset="0"/>
                <a:cs typeface="Arial" charset="0"/>
              </a:rPr>
              <a:t> (asset) and </a:t>
            </a:r>
            <a:r>
              <a:rPr lang="en-AU" u="sng" dirty="0">
                <a:solidFill>
                  <a:srgbClr val="000000"/>
                </a:solidFill>
                <a:uFill>
                  <a:solidFill>
                    <a:srgbClr val="000000"/>
                  </a:solidFill>
                </a:uFill>
                <a:latin typeface="Arial" charset="0"/>
                <a:ea typeface="Arial" charset="0"/>
                <a:cs typeface="Arial" charset="0"/>
              </a:rPr>
              <a:t>services income</a:t>
            </a:r>
            <a:r>
              <a:rPr lang="en-AU" dirty="0">
                <a:solidFill>
                  <a:srgbClr val="000000"/>
                </a:solidFill>
                <a:uFill>
                  <a:solidFill>
                    <a:srgbClr val="000000"/>
                  </a:solidFill>
                </a:uFill>
                <a:latin typeface="Arial" charset="0"/>
                <a:ea typeface="Arial" charset="0"/>
                <a:cs typeface="Arial" charset="0"/>
              </a:rPr>
              <a:t> (income statement item, affecting equity). </a:t>
            </a:r>
            <a:endParaRPr lang="en-GB" u="none" strike="noStrike" dirty="0">
              <a:solidFill>
                <a:srgbClr val="000000"/>
              </a:solidFill>
              <a:effectLst/>
              <a:uFill>
                <a:solidFill>
                  <a:srgbClr val="000000"/>
                </a:solidFill>
              </a:uFill>
              <a:latin typeface="Arial" charset="0"/>
              <a:ea typeface="Arial" charset="0"/>
              <a:cs typeface="Arial" charset="0"/>
            </a:endParaRPr>
          </a:p>
        </p:txBody>
      </p:sp>
      <p:graphicFrame>
        <p:nvGraphicFramePr>
          <p:cNvPr id="10" name="Content Placeholder 6"/>
          <p:cNvGraphicFramePr>
            <a:graphicFrameLocks/>
          </p:cNvGraphicFramePr>
          <p:nvPr>
            <p:extLst>
              <p:ext uri="{D42A27DB-BD31-4B8C-83A1-F6EECF244321}">
                <p14:modId xmlns:p14="http://schemas.microsoft.com/office/powerpoint/2010/main" val="126013366"/>
              </p:ext>
            </p:extLst>
          </p:nvPr>
        </p:nvGraphicFramePr>
        <p:xfrm>
          <a:off x="609600" y="5239205"/>
          <a:ext cx="3816485" cy="1478280"/>
        </p:xfrm>
        <a:graphic>
          <a:graphicData uri="http://schemas.openxmlformats.org/drawingml/2006/table">
            <a:tbl>
              <a:tblPr firstRow="1" bandRow="1">
                <a:tableStyleId>{616DA210-FB5B-4158-B5E0-FEB733F419BA}</a:tableStyleId>
              </a:tblPr>
              <a:tblGrid>
                <a:gridCol w="1073285">
                  <a:extLst>
                    <a:ext uri="{9D8B030D-6E8A-4147-A177-3AD203B41FA5}">
                      <a16:colId xmlns:a16="http://schemas.microsoft.com/office/drawing/2014/main" xmlns="" val="20000"/>
                    </a:ext>
                  </a:extLst>
                </a:gridCol>
                <a:gridCol w="756597">
                  <a:extLst>
                    <a:ext uri="{9D8B030D-6E8A-4147-A177-3AD203B41FA5}">
                      <a16:colId xmlns:a16="http://schemas.microsoft.com/office/drawing/2014/main" xmlns="" val="20001"/>
                    </a:ext>
                  </a:extLst>
                </a:gridCol>
                <a:gridCol w="1257029">
                  <a:extLst>
                    <a:ext uri="{9D8B030D-6E8A-4147-A177-3AD203B41FA5}">
                      <a16:colId xmlns:a16="http://schemas.microsoft.com/office/drawing/2014/main" xmlns="" val="20002"/>
                    </a:ext>
                  </a:extLst>
                </a:gridCol>
                <a:gridCol w="729574">
                  <a:extLst>
                    <a:ext uri="{9D8B030D-6E8A-4147-A177-3AD203B41FA5}">
                      <a16:colId xmlns:a16="http://schemas.microsoft.com/office/drawing/2014/main" xmlns="" val="20003"/>
                    </a:ext>
                  </a:extLst>
                </a:gridCol>
              </a:tblGrid>
              <a:tr h="341937">
                <a:tc gridSpan="4">
                  <a:txBody>
                    <a:bodyPr/>
                    <a:lstStyle/>
                    <a:p>
                      <a:pPr algn="l"/>
                      <a:r>
                        <a:rPr lang="en-US" b="0" dirty="0"/>
                        <a:t>DR+          </a:t>
                      </a:r>
                      <a:r>
                        <a:rPr lang="en-US" b="0" dirty="0" err="1"/>
                        <a:t>Accs</a:t>
                      </a:r>
                      <a:r>
                        <a:rPr lang="en-US" b="0" baseline="0" dirty="0"/>
                        <a:t> Receivable </a:t>
                      </a:r>
                      <a:r>
                        <a:rPr lang="en-US" b="0" dirty="0"/>
                        <a:t> (A)          Cr-</a:t>
                      </a:r>
                    </a:p>
                  </a:txBody>
                  <a:tcPr/>
                </a:tc>
                <a:tc hMerge="1">
                  <a:txBody>
                    <a:bodyPr/>
                    <a:lstStyle/>
                    <a:p>
                      <a:pPr algn="ctr"/>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xmlns="" val="10000"/>
                  </a:ext>
                </a:extLst>
              </a:tr>
              <a:tr h="370840">
                <a:tc>
                  <a:txBody>
                    <a:bodyPr/>
                    <a:lstStyle/>
                    <a:p>
                      <a:r>
                        <a:rPr lang="en-US" dirty="0"/>
                        <a:t>income</a:t>
                      </a:r>
                    </a:p>
                  </a:txBody>
                  <a:tcPr>
                    <a:solidFill>
                      <a:schemeClr val="bg1"/>
                    </a:solidFill>
                  </a:tcPr>
                </a:tc>
                <a:tc>
                  <a:txBody>
                    <a:bodyPr/>
                    <a:lstStyle/>
                    <a:p>
                      <a:r>
                        <a:rPr lang="en-US" dirty="0"/>
                        <a:t>3500</a:t>
                      </a:r>
                    </a:p>
                  </a:txBody>
                  <a:tcPr>
                    <a:lnR w="28575" cap="flat" cmpd="sng" algn="ctr">
                      <a:solidFill>
                        <a:schemeClr val="tx1"/>
                      </a:solidFill>
                      <a:prstDash val="solid"/>
                      <a:round/>
                      <a:headEnd type="none" w="med" len="med"/>
                      <a:tailEnd type="none" w="med" len="med"/>
                    </a:lnR>
                    <a:solidFill>
                      <a:schemeClr val="bg1"/>
                    </a:solidFill>
                  </a:tcPr>
                </a:tc>
                <a:tc>
                  <a:txBody>
                    <a:bodyPr/>
                    <a:lstStyle/>
                    <a:p>
                      <a:endParaRPr lang="en-US" dirty="0"/>
                    </a:p>
                  </a:txBody>
                  <a:tcPr>
                    <a:lnL w="28575" cap="flat" cmpd="sng" algn="ctr">
                      <a:solidFill>
                        <a:schemeClr val="tx1"/>
                      </a:solidFill>
                      <a:prstDash val="solid"/>
                      <a:round/>
                      <a:headEnd type="none" w="med" len="med"/>
                      <a:tailEnd type="none" w="med" len="med"/>
                    </a:lnL>
                    <a:solidFill>
                      <a:schemeClr val="bg1"/>
                    </a:solidFill>
                  </a:tcPr>
                </a:tc>
                <a:tc>
                  <a:txBody>
                    <a:bodyPr/>
                    <a:lstStyle/>
                    <a:p>
                      <a:endParaRPr lang="en-US"/>
                    </a:p>
                  </a:txBody>
                  <a:tcPr>
                    <a:solidFill>
                      <a:schemeClr val="bg1"/>
                    </a:solidFill>
                  </a:tcPr>
                </a:tc>
                <a:extLst>
                  <a:ext uri="{0D108BD9-81ED-4DB2-BD59-A6C34878D82A}">
                    <a16:rowId xmlns:a16="http://schemas.microsoft.com/office/drawing/2014/main" xmlns="" val="10001"/>
                  </a:ext>
                </a:extLst>
              </a:tr>
              <a:tr h="370840">
                <a:tc>
                  <a:txBody>
                    <a:bodyPr/>
                    <a:lstStyle/>
                    <a:p>
                      <a:endParaRPr lang="en-US"/>
                    </a:p>
                  </a:txBody>
                  <a:tcPr>
                    <a:solidFill>
                      <a:schemeClr val="bg1"/>
                    </a:solidFill>
                  </a:tcPr>
                </a:tc>
                <a:tc>
                  <a:txBody>
                    <a:bodyPr/>
                    <a:lstStyle/>
                    <a:p>
                      <a:endParaRPr lang="en-US" dirty="0"/>
                    </a:p>
                  </a:txBody>
                  <a:tcPr>
                    <a:lnR w="28575" cap="flat" cmpd="sng" algn="ctr">
                      <a:solidFill>
                        <a:schemeClr val="tx1"/>
                      </a:solidFill>
                      <a:prstDash val="solid"/>
                      <a:round/>
                      <a:headEnd type="none" w="med" len="med"/>
                      <a:tailEnd type="none" w="med" len="med"/>
                    </a:lnR>
                    <a:solidFill>
                      <a:schemeClr val="bg1"/>
                    </a:solidFill>
                  </a:tcPr>
                </a:tc>
                <a:tc>
                  <a:txBody>
                    <a:bodyPr/>
                    <a:lstStyle/>
                    <a:p>
                      <a:endParaRPr lang="en-US" dirty="0"/>
                    </a:p>
                  </a:txBody>
                  <a:tcPr>
                    <a:lnL w="28575" cap="flat" cmpd="sng" algn="ctr">
                      <a:solidFill>
                        <a:schemeClr val="tx1"/>
                      </a:solidFill>
                      <a:prstDash val="solid"/>
                      <a:round/>
                      <a:headEnd type="none" w="med" len="med"/>
                      <a:tailEnd type="none" w="med" len="med"/>
                    </a:lnL>
                    <a:solidFill>
                      <a:schemeClr val="bg1"/>
                    </a:solidFill>
                  </a:tcPr>
                </a:tc>
                <a:tc>
                  <a:txBody>
                    <a:bodyPr/>
                    <a:lstStyle/>
                    <a:p>
                      <a:endParaRPr lang="en-US" dirty="0"/>
                    </a:p>
                  </a:txBody>
                  <a:tcPr>
                    <a:solidFill>
                      <a:schemeClr val="bg1"/>
                    </a:solidFill>
                  </a:tcPr>
                </a:tc>
                <a:extLst>
                  <a:ext uri="{0D108BD9-81ED-4DB2-BD59-A6C34878D82A}">
                    <a16:rowId xmlns:a16="http://schemas.microsoft.com/office/drawing/2014/main" xmlns="" val="10002"/>
                  </a:ext>
                </a:extLst>
              </a:tr>
              <a:tr h="370840">
                <a:tc>
                  <a:txBody>
                    <a:bodyPr/>
                    <a:lstStyle/>
                    <a:p>
                      <a:endParaRPr lang="en-US"/>
                    </a:p>
                  </a:txBody>
                  <a:tcPr>
                    <a:solidFill>
                      <a:schemeClr val="bg1"/>
                    </a:solidFill>
                  </a:tcPr>
                </a:tc>
                <a:tc>
                  <a:txBody>
                    <a:bodyPr/>
                    <a:lstStyle/>
                    <a:p>
                      <a:endParaRPr lang="en-US"/>
                    </a:p>
                  </a:txBody>
                  <a:tcPr>
                    <a:lnR w="28575" cap="flat" cmpd="sng" algn="ctr">
                      <a:solidFill>
                        <a:schemeClr val="tx1"/>
                      </a:solidFill>
                      <a:prstDash val="solid"/>
                      <a:round/>
                      <a:headEnd type="none" w="med" len="med"/>
                      <a:tailEnd type="none" w="med" len="med"/>
                    </a:lnR>
                    <a:solidFill>
                      <a:schemeClr val="bg1"/>
                    </a:solidFill>
                  </a:tcPr>
                </a:tc>
                <a:tc>
                  <a:txBody>
                    <a:bodyPr/>
                    <a:lstStyle/>
                    <a:p>
                      <a:endParaRPr lang="en-US" dirty="0"/>
                    </a:p>
                  </a:txBody>
                  <a:tcPr>
                    <a:lnL w="28575" cap="flat" cmpd="sng" algn="ctr">
                      <a:solidFill>
                        <a:schemeClr val="tx1"/>
                      </a:solidFill>
                      <a:prstDash val="solid"/>
                      <a:round/>
                      <a:headEnd type="none" w="med" len="med"/>
                      <a:tailEnd type="none" w="med" len="med"/>
                    </a:lnL>
                    <a:solidFill>
                      <a:schemeClr val="bg1"/>
                    </a:solidFill>
                  </a:tcPr>
                </a:tc>
                <a:tc>
                  <a:txBody>
                    <a:bodyPr/>
                    <a:lstStyle/>
                    <a:p>
                      <a:endParaRPr lang="en-US" dirty="0"/>
                    </a:p>
                  </a:txBody>
                  <a:tcPr>
                    <a:solidFill>
                      <a:schemeClr val="bg1"/>
                    </a:solidFill>
                  </a:tcPr>
                </a:tc>
                <a:extLst>
                  <a:ext uri="{0D108BD9-81ED-4DB2-BD59-A6C34878D82A}">
                    <a16:rowId xmlns:a16="http://schemas.microsoft.com/office/drawing/2014/main" xmlns="" val="10003"/>
                  </a:ext>
                </a:extLst>
              </a:tr>
            </a:tbl>
          </a:graphicData>
        </a:graphic>
      </p:graphicFrame>
      <p:graphicFrame>
        <p:nvGraphicFramePr>
          <p:cNvPr id="11" name="Content Placeholder 6"/>
          <p:cNvGraphicFramePr>
            <a:graphicFrameLocks/>
          </p:cNvGraphicFramePr>
          <p:nvPr>
            <p:extLst>
              <p:ext uri="{D42A27DB-BD31-4B8C-83A1-F6EECF244321}">
                <p14:modId xmlns:p14="http://schemas.microsoft.com/office/powerpoint/2010/main" val="3945025256"/>
              </p:ext>
            </p:extLst>
          </p:nvPr>
        </p:nvGraphicFramePr>
        <p:xfrm>
          <a:off x="5362726" y="1680734"/>
          <a:ext cx="4034193" cy="1824485"/>
        </p:xfrm>
        <a:graphic>
          <a:graphicData uri="http://schemas.openxmlformats.org/drawingml/2006/table">
            <a:tbl>
              <a:tblPr firstRow="1" bandRow="1">
                <a:tableStyleId>{616DA210-FB5B-4158-B5E0-FEB733F419BA}</a:tableStyleId>
              </a:tblPr>
              <a:tblGrid>
                <a:gridCol w="1269894">
                  <a:extLst>
                    <a:ext uri="{9D8B030D-6E8A-4147-A177-3AD203B41FA5}">
                      <a16:colId xmlns:a16="http://schemas.microsoft.com/office/drawing/2014/main" xmlns="" val="20000"/>
                    </a:ext>
                  </a:extLst>
                </a:gridCol>
                <a:gridCol w="559988">
                  <a:extLst>
                    <a:ext uri="{9D8B030D-6E8A-4147-A177-3AD203B41FA5}">
                      <a16:colId xmlns:a16="http://schemas.microsoft.com/office/drawing/2014/main" xmlns="" val="20001"/>
                    </a:ext>
                  </a:extLst>
                </a:gridCol>
                <a:gridCol w="1153266">
                  <a:extLst>
                    <a:ext uri="{9D8B030D-6E8A-4147-A177-3AD203B41FA5}">
                      <a16:colId xmlns:a16="http://schemas.microsoft.com/office/drawing/2014/main" xmlns="" val="20002"/>
                    </a:ext>
                  </a:extLst>
                </a:gridCol>
                <a:gridCol w="1051045">
                  <a:extLst>
                    <a:ext uri="{9D8B030D-6E8A-4147-A177-3AD203B41FA5}">
                      <a16:colId xmlns:a16="http://schemas.microsoft.com/office/drawing/2014/main" xmlns="" val="20003"/>
                    </a:ext>
                  </a:extLst>
                </a:gridCol>
              </a:tblGrid>
              <a:tr h="452885">
                <a:tc gridSpan="4">
                  <a:txBody>
                    <a:bodyPr/>
                    <a:lstStyle/>
                    <a:p>
                      <a:pPr algn="l"/>
                      <a:r>
                        <a:rPr lang="en-US" b="0" dirty="0"/>
                        <a:t>DR-        Services</a:t>
                      </a:r>
                      <a:r>
                        <a:rPr lang="en-US" b="0" baseline="0" dirty="0"/>
                        <a:t> income </a:t>
                      </a:r>
                      <a:r>
                        <a:rPr lang="en-US" b="0" dirty="0"/>
                        <a:t> (I)          +  Cr</a:t>
                      </a:r>
                    </a:p>
                  </a:txBody>
                  <a:tcPr/>
                </a:tc>
                <a:tc hMerge="1">
                  <a:txBody>
                    <a:bodyPr/>
                    <a:lstStyle/>
                    <a:p>
                      <a:pPr algn="ctr"/>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xmlns="" val="10000"/>
                  </a:ext>
                </a:extLst>
              </a:tr>
              <a:tr h="343492">
                <a:tc>
                  <a:txBody>
                    <a:bodyPr/>
                    <a:lstStyle/>
                    <a:p>
                      <a:endParaRPr lang="en-US" dirty="0"/>
                    </a:p>
                  </a:txBody>
                  <a:tcPr>
                    <a:solidFill>
                      <a:schemeClr val="bg1"/>
                    </a:solidFill>
                  </a:tcPr>
                </a:tc>
                <a:tc>
                  <a:txBody>
                    <a:bodyPr/>
                    <a:lstStyle/>
                    <a:p>
                      <a:endParaRPr lang="en-US" dirty="0"/>
                    </a:p>
                  </a:txBody>
                  <a:tcPr>
                    <a:lnR w="28575" cap="flat" cmpd="sng" algn="ctr">
                      <a:solidFill>
                        <a:schemeClr val="tx1"/>
                      </a:solidFill>
                      <a:prstDash val="solid"/>
                      <a:round/>
                      <a:headEnd type="none" w="med" len="med"/>
                      <a:tailEnd type="none" w="med" len="med"/>
                    </a:lnR>
                    <a:solidFill>
                      <a:schemeClr val="bg1"/>
                    </a:solidFill>
                  </a:tcPr>
                </a:tc>
                <a:tc>
                  <a:txBody>
                    <a:bodyPr/>
                    <a:lstStyle/>
                    <a:p>
                      <a:r>
                        <a:rPr lang="en-US" dirty="0"/>
                        <a:t>Cash &amp;</a:t>
                      </a:r>
                      <a:r>
                        <a:rPr lang="en-US" baseline="0" dirty="0"/>
                        <a:t> </a:t>
                      </a:r>
                      <a:r>
                        <a:rPr lang="en-US" baseline="0" dirty="0" err="1"/>
                        <a:t>Accs</a:t>
                      </a:r>
                      <a:r>
                        <a:rPr lang="en-US" baseline="0" dirty="0"/>
                        <a:t> Rec</a:t>
                      </a:r>
                      <a:endParaRPr lang="en-US" dirty="0"/>
                    </a:p>
                  </a:txBody>
                  <a:tcPr>
                    <a:lnL w="28575" cap="flat" cmpd="sng" algn="ctr">
                      <a:solidFill>
                        <a:schemeClr val="tx1"/>
                      </a:solidFill>
                      <a:prstDash val="solid"/>
                      <a:round/>
                      <a:headEnd type="none" w="med" len="med"/>
                      <a:tailEnd type="none" w="med" len="med"/>
                    </a:lnL>
                    <a:solidFill>
                      <a:schemeClr val="bg1"/>
                    </a:solidFill>
                  </a:tcPr>
                </a:tc>
                <a:tc>
                  <a:txBody>
                    <a:bodyPr/>
                    <a:lstStyle/>
                    <a:p>
                      <a:r>
                        <a:rPr lang="en-US" dirty="0"/>
                        <a:t>5000</a:t>
                      </a:r>
                    </a:p>
                  </a:txBody>
                  <a:tcPr>
                    <a:solidFill>
                      <a:schemeClr val="bg1"/>
                    </a:solidFill>
                  </a:tcPr>
                </a:tc>
                <a:extLst>
                  <a:ext uri="{0D108BD9-81ED-4DB2-BD59-A6C34878D82A}">
                    <a16:rowId xmlns:a16="http://schemas.microsoft.com/office/drawing/2014/main" xmlns="" val="10001"/>
                  </a:ext>
                </a:extLst>
              </a:tr>
              <a:tr h="343492">
                <a:tc>
                  <a:txBody>
                    <a:bodyPr/>
                    <a:lstStyle/>
                    <a:p>
                      <a:endParaRPr lang="en-US"/>
                    </a:p>
                  </a:txBody>
                  <a:tcPr>
                    <a:solidFill>
                      <a:schemeClr val="bg1"/>
                    </a:solidFill>
                  </a:tcPr>
                </a:tc>
                <a:tc>
                  <a:txBody>
                    <a:bodyPr/>
                    <a:lstStyle/>
                    <a:p>
                      <a:endParaRPr lang="en-US" dirty="0"/>
                    </a:p>
                  </a:txBody>
                  <a:tcPr>
                    <a:lnR w="28575" cap="flat" cmpd="sng" algn="ctr">
                      <a:solidFill>
                        <a:schemeClr val="tx1"/>
                      </a:solidFill>
                      <a:prstDash val="solid"/>
                      <a:round/>
                      <a:headEnd type="none" w="med" len="med"/>
                      <a:tailEnd type="none" w="med" len="med"/>
                    </a:lnR>
                    <a:solidFill>
                      <a:schemeClr val="bg1"/>
                    </a:solidFill>
                  </a:tcPr>
                </a:tc>
                <a:tc>
                  <a:txBody>
                    <a:bodyPr/>
                    <a:lstStyle/>
                    <a:p>
                      <a:endParaRPr lang="en-US" dirty="0"/>
                    </a:p>
                  </a:txBody>
                  <a:tcPr>
                    <a:lnL w="28575" cap="flat" cmpd="sng" algn="ctr">
                      <a:solidFill>
                        <a:schemeClr val="tx1"/>
                      </a:solidFill>
                      <a:prstDash val="solid"/>
                      <a:round/>
                      <a:headEnd type="none" w="med" len="med"/>
                      <a:tailEnd type="none" w="med" len="med"/>
                    </a:lnL>
                    <a:solidFill>
                      <a:schemeClr val="bg1"/>
                    </a:solidFill>
                  </a:tcPr>
                </a:tc>
                <a:tc>
                  <a:txBody>
                    <a:bodyPr/>
                    <a:lstStyle/>
                    <a:p>
                      <a:endParaRPr lang="en-US" dirty="0"/>
                    </a:p>
                  </a:txBody>
                  <a:tcPr>
                    <a:solidFill>
                      <a:schemeClr val="bg1"/>
                    </a:solidFill>
                  </a:tcPr>
                </a:tc>
                <a:extLst>
                  <a:ext uri="{0D108BD9-81ED-4DB2-BD59-A6C34878D82A}">
                    <a16:rowId xmlns:a16="http://schemas.microsoft.com/office/drawing/2014/main" xmlns="" val="10002"/>
                  </a:ext>
                </a:extLst>
              </a:tr>
              <a:tr h="343492">
                <a:tc>
                  <a:txBody>
                    <a:bodyPr/>
                    <a:lstStyle/>
                    <a:p>
                      <a:endParaRPr lang="en-US"/>
                    </a:p>
                  </a:txBody>
                  <a:tcPr>
                    <a:solidFill>
                      <a:schemeClr val="bg1"/>
                    </a:solidFill>
                  </a:tcPr>
                </a:tc>
                <a:tc>
                  <a:txBody>
                    <a:bodyPr/>
                    <a:lstStyle/>
                    <a:p>
                      <a:endParaRPr lang="en-US"/>
                    </a:p>
                  </a:txBody>
                  <a:tcPr>
                    <a:lnR w="28575" cap="flat" cmpd="sng" algn="ctr">
                      <a:solidFill>
                        <a:schemeClr val="tx1"/>
                      </a:solidFill>
                      <a:prstDash val="solid"/>
                      <a:round/>
                      <a:headEnd type="none" w="med" len="med"/>
                      <a:tailEnd type="none" w="med" len="med"/>
                    </a:lnR>
                    <a:solidFill>
                      <a:schemeClr val="bg1"/>
                    </a:solidFill>
                  </a:tcPr>
                </a:tc>
                <a:tc>
                  <a:txBody>
                    <a:bodyPr/>
                    <a:lstStyle/>
                    <a:p>
                      <a:endParaRPr lang="en-US" dirty="0"/>
                    </a:p>
                  </a:txBody>
                  <a:tcPr>
                    <a:lnL w="28575" cap="flat" cmpd="sng" algn="ctr">
                      <a:solidFill>
                        <a:schemeClr val="tx1"/>
                      </a:solidFill>
                      <a:prstDash val="solid"/>
                      <a:round/>
                      <a:headEnd type="none" w="med" len="med"/>
                      <a:tailEnd type="none" w="med" len="med"/>
                    </a:lnL>
                    <a:solidFill>
                      <a:schemeClr val="bg1"/>
                    </a:solidFill>
                  </a:tcPr>
                </a:tc>
                <a:tc>
                  <a:txBody>
                    <a:bodyPr/>
                    <a:lstStyle/>
                    <a:p>
                      <a:endParaRPr lang="en-US" dirty="0"/>
                    </a:p>
                  </a:txBody>
                  <a:tcPr>
                    <a:solidFill>
                      <a:schemeClr val="bg1"/>
                    </a:solidFill>
                  </a:tcPr>
                </a:tc>
                <a:extLst>
                  <a:ext uri="{0D108BD9-81ED-4DB2-BD59-A6C34878D82A}">
                    <a16:rowId xmlns:a16="http://schemas.microsoft.com/office/drawing/2014/main" xmlns="" val="10003"/>
                  </a:ext>
                </a:extLst>
              </a:tr>
            </a:tbl>
          </a:graphicData>
        </a:graphic>
      </p:graphicFrame>
      <p:graphicFrame>
        <p:nvGraphicFramePr>
          <p:cNvPr id="13" name="Content Placeholder 6"/>
          <p:cNvGraphicFramePr>
            <a:graphicFrameLocks/>
          </p:cNvGraphicFramePr>
          <p:nvPr>
            <p:extLst>
              <p:ext uri="{D42A27DB-BD31-4B8C-83A1-F6EECF244321}">
                <p14:modId xmlns:p14="http://schemas.microsoft.com/office/powerpoint/2010/main" val="427007707"/>
              </p:ext>
            </p:extLst>
          </p:nvPr>
        </p:nvGraphicFramePr>
        <p:xfrm>
          <a:off x="609600" y="1622610"/>
          <a:ext cx="3816485" cy="1483360"/>
        </p:xfrm>
        <a:graphic>
          <a:graphicData uri="http://schemas.openxmlformats.org/drawingml/2006/table">
            <a:tbl>
              <a:tblPr firstRow="1" bandRow="1">
                <a:tableStyleId>{616DA210-FB5B-4158-B5E0-FEB733F419BA}</a:tableStyleId>
              </a:tblPr>
              <a:tblGrid>
                <a:gridCol w="1092740">
                  <a:extLst>
                    <a:ext uri="{9D8B030D-6E8A-4147-A177-3AD203B41FA5}">
                      <a16:colId xmlns:a16="http://schemas.microsoft.com/office/drawing/2014/main" xmlns="" val="20000"/>
                    </a:ext>
                  </a:extLst>
                </a:gridCol>
                <a:gridCol w="737142">
                  <a:extLst>
                    <a:ext uri="{9D8B030D-6E8A-4147-A177-3AD203B41FA5}">
                      <a16:colId xmlns:a16="http://schemas.microsoft.com/office/drawing/2014/main" xmlns="" val="20001"/>
                    </a:ext>
                  </a:extLst>
                </a:gridCol>
                <a:gridCol w="1169480">
                  <a:extLst>
                    <a:ext uri="{9D8B030D-6E8A-4147-A177-3AD203B41FA5}">
                      <a16:colId xmlns:a16="http://schemas.microsoft.com/office/drawing/2014/main" xmlns="" val="20002"/>
                    </a:ext>
                  </a:extLst>
                </a:gridCol>
                <a:gridCol w="817123">
                  <a:extLst>
                    <a:ext uri="{9D8B030D-6E8A-4147-A177-3AD203B41FA5}">
                      <a16:colId xmlns:a16="http://schemas.microsoft.com/office/drawing/2014/main" xmlns="" val="20003"/>
                    </a:ext>
                  </a:extLst>
                </a:gridCol>
              </a:tblGrid>
              <a:tr h="370840">
                <a:tc gridSpan="4">
                  <a:txBody>
                    <a:bodyPr/>
                    <a:lstStyle/>
                    <a:p>
                      <a:pPr algn="l"/>
                      <a:r>
                        <a:rPr lang="en-US" b="0" dirty="0"/>
                        <a:t>DR +               Cash at Bank (A)           Cr-</a:t>
                      </a:r>
                    </a:p>
                  </a:txBody>
                  <a:tcPr/>
                </a:tc>
                <a:tc hMerge="1">
                  <a:txBody>
                    <a:bodyPr/>
                    <a:lstStyle/>
                    <a:p>
                      <a:pPr algn="ctr"/>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xmlns="" val="10000"/>
                  </a:ext>
                </a:extLst>
              </a:tr>
              <a:tr h="370840">
                <a:tc>
                  <a:txBody>
                    <a:bodyPr/>
                    <a:lstStyle/>
                    <a:p>
                      <a:endParaRPr lang="en-US" dirty="0"/>
                    </a:p>
                  </a:txBody>
                  <a:tcPr>
                    <a:solidFill>
                      <a:schemeClr val="bg1"/>
                    </a:solidFill>
                  </a:tcPr>
                </a:tc>
                <a:tc>
                  <a:txBody>
                    <a:bodyPr/>
                    <a:lstStyle/>
                    <a:p>
                      <a:endParaRPr lang="en-US" dirty="0"/>
                    </a:p>
                  </a:txBody>
                  <a:tcPr>
                    <a:lnR w="28575" cap="flat" cmpd="sng" algn="ctr">
                      <a:solidFill>
                        <a:schemeClr val="tx1"/>
                      </a:solidFill>
                      <a:prstDash val="solid"/>
                      <a:round/>
                      <a:headEnd type="none" w="med" len="med"/>
                      <a:tailEnd type="none" w="med" len="med"/>
                    </a:lnR>
                    <a:solidFill>
                      <a:schemeClr val="bg1"/>
                    </a:solidFill>
                  </a:tcPr>
                </a:tc>
                <a:tc>
                  <a:txBody>
                    <a:bodyPr/>
                    <a:lstStyle/>
                    <a:p>
                      <a:r>
                        <a:rPr lang="en-US" dirty="0"/>
                        <a:t>supplies</a:t>
                      </a:r>
                    </a:p>
                  </a:txBody>
                  <a:tcPr>
                    <a:lnL w="28575" cap="flat" cmpd="sng" algn="ctr">
                      <a:solidFill>
                        <a:schemeClr val="tx1"/>
                      </a:solidFill>
                      <a:prstDash val="solid"/>
                      <a:round/>
                      <a:headEnd type="none" w="med" len="med"/>
                      <a:tailEnd type="none" w="med" len="med"/>
                    </a:lnL>
                    <a:solidFill>
                      <a:schemeClr val="bg1"/>
                    </a:solidFill>
                  </a:tcPr>
                </a:tc>
                <a:tc>
                  <a:txBody>
                    <a:bodyPr/>
                    <a:lstStyle/>
                    <a:p>
                      <a:r>
                        <a:rPr lang="en-US" dirty="0"/>
                        <a:t>2500</a:t>
                      </a:r>
                    </a:p>
                  </a:txBody>
                  <a:tcPr>
                    <a:solidFill>
                      <a:schemeClr val="bg1"/>
                    </a:solidFill>
                  </a:tcPr>
                </a:tc>
                <a:extLst>
                  <a:ext uri="{0D108BD9-81ED-4DB2-BD59-A6C34878D82A}">
                    <a16:rowId xmlns:a16="http://schemas.microsoft.com/office/drawing/2014/main" xmlns="" val="10001"/>
                  </a:ext>
                </a:extLst>
              </a:tr>
              <a:tr h="370840">
                <a:tc>
                  <a:txBody>
                    <a:bodyPr/>
                    <a:lstStyle/>
                    <a:p>
                      <a:r>
                        <a:rPr lang="en-US" dirty="0"/>
                        <a:t>income</a:t>
                      </a:r>
                    </a:p>
                  </a:txBody>
                  <a:tcPr>
                    <a:solidFill>
                      <a:schemeClr val="bg1"/>
                    </a:solidFill>
                  </a:tcPr>
                </a:tc>
                <a:tc>
                  <a:txBody>
                    <a:bodyPr/>
                    <a:lstStyle/>
                    <a:p>
                      <a:r>
                        <a:rPr lang="en-US" dirty="0"/>
                        <a:t>1500</a:t>
                      </a:r>
                    </a:p>
                  </a:txBody>
                  <a:tcPr>
                    <a:lnR w="28575" cap="flat" cmpd="sng" algn="ctr">
                      <a:solidFill>
                        <a:schemeClr val="tx1"/>
                      </a:solidFill>
                      <a:prstDash val="solid"/>
                      <a:round/>
                      <a:headEnd type="none" w="med" len="med"/>
                      <a:tailEnd type="none" w="med" len="med"/>
                    </a:lnR>
                    <a:solidFill>
                      <a:schemeClr val="bg1"/>
                    </a:solidFill>
                  </a:tcPr>
                </a:tc>
                <a:tc>
                  <a:txBody>
                    <a:bodyPr/>
                    <a:lstStyle/>
                    <a:p>
                      <a:endParaRPr lang="en-US" dirty="0"/>
                    </a:p>
                  </a:txBody>
                  <a:tcPr>
                    <a:lnL w="28575" cap="flat" cmpd="sng" algn="ctr">
                      <a:solidFill>
                        <a:schemeClr val="tx1"/>
                      </a:solidFill>
                      <a:prstDash val="solid"/>
                      <a:round/>
                      <a:headEnd type="none" w="med" len="med"/>
                      <a:tailEnd type="none" w="med" len="med"/>
                    </a:lnL>
                    <a:solidFill>
                      <a:schemeClr val="bg1"/>
                    </a:solidFill>
                  </a:tcPr>
                </a:tc>
                <a:tc>
                  <a:txBody>
                    <a:bodyPr/>
                    <a:lstStyle/>
                    <a:p>
                      <a:endParaRPr lang="en-US" dirty="0"/>
                    </a:p>
                  </a:txBody>
                  <a:tcPr>
                    <a:solidFill>
                      <a:schemeClr val="bg1"/>
                    </a:solidFill>
                  </a:tcPr>
                </a:tc>
                <a:extLst>
                  <a:ext uri="{0D108BD9-81ED-4DB2-BD59-A6C34878D82A}">
                    <a16:rowId xmlns:a16="http://schemas.microsoft.com/office/drawing/2014/main" xmlns="" val="10002"/>
                  </a:ext>
                </a:extLst>
              </a:tr>
              <a:tr h="370840">
                <a:tc>
                  <a:txBody>
                    <a:bodyPr/>
                    <a:lstStyle/>
                    <a:p>
                      <a:endParaRPr lang="en-US"/>
                    </a:p>
                  </a:txBody>
                  <a:tcPr>
                    <a:solidFill>
                      <a:schemeClr val="bg1"/>
                    </a:solidFill>
                  </a:tcPr>
                </a:tc>
                <a:tc>
                  <a:txBody>
                    <a:bodyPr/>
                    <a:lstStyle/>
                    <a:p>
                      <a:endParaRPr lang="en-US"/>
                    </a:p>
                  </a:txBody>
                  <a:tcPr>
                    <a:lnR w="28575" cap="flat" cmpd="sng" algn="ctr">
                      <a:solidFill>
                        <a:schemeClr val="tx1"/>
                      </a:solidFill>
                      <a:prstDash val="solid"/>
                      <a:round/>
                      <a:headEnd type="none" w="med" len="med"/>
                      <a:tailEnd type="none" w="med" len="med"/>
                    </a:lnR>
                    <a:solidFill>
                      <a:schemeClr val="bg1"/>
                    </a:solidFill>
                  </a:tcPr>
                </a:tc>
                <a:tc>
                  <a:txBody>
                    <a:bodyPr/>
                    <a:lstStyle/>
                    <a:p>
                      <a:endParaRPr lang="en-US" dirty="0"/>
                    </a:p>
                  </a:txBody>
                  <a:tcPr>
                    <a:lnL w="28575" cap="flat" cmpd="sng" algn="ctr">
                      <a:solidFill>
                        <a:schemeClr val="tx1"/>
                      </a:solidFill>
                      <a:prstDash val="solid"/>
                      <a:round/>
                      <a:headEnd type="none" w="med" len="med"/>
                      <a:tailEnd type="none" w="med" len="med"/>
                    </a:lnL>
                    <a:solidFill>
                      <a:schemeClr val="bg1"/>
                    </a:solidFill>
                  </a:tcPr>
                </a:tc>
                <a:tc>
                  <a:txBody>
                    <a:bodyPr/>
                    <a:lstStyle/>
                    <a:p>
                      <a:endParaRPr lang="en-US" dirty="0"/>
                    </a:p>
                  </a:txBody>
                  <a:tcPr>
                    <a:solidFill>
                      <a:schemeClr val="bg1"/>
                    </a:solidFill>
                  </a:tcPr>
                </a:tc>
                <a:extLst>
                  <a:ext uri="{0D108BD9-81ED-4DB2-BD59-A6C34878D82A}">
                    <a16:rowId xmlns:a16="http://schemas.microsoft.com/office/drawing/2014/main" xmlns="" val="10003"/>
                  </a:ext>
                </a:extLst>
              </a:tr>
            </a:tbl>
          </a:graphicData>
        </a:graphic>
      </p:graphicFrame>
      <p:graphicFrame>
        <p:nvGraphicFramePr>
          <p:cNvPr id="14" name="Content Placeholder 6"/>
          <p:cNvGraphicFramePr>
            <a:graphicFrameLocks/>
          </p:cNvGraphicFramePr>
          <p:nvPr>
            <p:extLst>
              <p:ext uri="{D42A27DB-BD31-4B8C-83A1-F6EECF244321}">
                <p14:modId xmlns:p14="http://schemas.microsoft.com/office/powerpoint/2010/main" val="1597332553"/>
              </p:ext>
            </p:extLst>
          </p:nvPr>
        </p:nvGraphicFramePr>
        <p:xfrm>
          <a:off x="609600" y="3443275"/>
          <a:ext cx="3845668" cy="1484039"/>
        </p:xfrm>
        <a:graphic>
          <a:graphicData uri="http://schemas.openxmlformats.org/drawingml/2006/table">
            <a:tbl>
              <a:tblPr firstRow="1" bandRow="1">
                <a:tableStyleId>{616DA210-FB5B-4158-B5E0-FEB733F419BA}</a:tableStyleId>
              </a:tblPr>
              <a:tblGrid>
                <a:gridCol w="1086255">
                  <a:extLst>
                    <a:ext uri="{9D8B030D-6E8A-4147-A177-3AD203B41FA5}">
                      <a16:colId xmlns:a16="http://schemas.microsoft.com/office/drawing/2014/main" xmlns="" val="20000"/>
                    </a:ext>
                  </a:extLst>
                </a:gridCol>
                <a:gridCol w="743627">
                  <a:extLst>
                    <a:ext uri="{9D8B030D-6E8A-4147-A177-3AD203B41FA5}">
                      <a16:colId xmlns:a16="http://schemas.microsoft.com/office/drawing/2014/main" xmlns="" val="20001"/>
                    </a:ext>
                  </a:extLst>
                </a:gridCol>
                <a:gridCol w="1257029">
                  <a:extLst>
                    <a:ext uri="{9D8B030D-6E8A-4147-A177-3AD203B41FA5}">
                      <a16:colId xmlns:a16="http://schemas.microsoft.com/office/drawing/2014/main" xmlns="" val="20002"/>
                    </a:ext>
                  </a:extLst>
                </a:gridCol>
                <a:gridCol w="758757">
                  <a:extLst>
                    <a:ext uri="{9D8B030D-6E8A-4147-A177-3AD203B41FA5}">
                      <a16:colId xmlns:a16="http://schemas.microsoft.com/office/drawing/2014/main" xmlns="" val="20003"/>
                    </a:ext>
                  </a:extLst>
                </a:gridCol>
              </a:tblGrid>
              <a:tr h="370840">
                <a:tc gridSpan="4">
                  <a:txBody>
                    <a:bodyPr/>
                    <a:lstStyle/>
                    <a:p>
                      <a:pPr algn="l"/>
                      <a:r>
                        <a:rPr lang="en-US" b="0" dirty="0"/>
                        <a:t>DR +                 Equip (A)                 Cr-</a:t>
                      </a:r>
                    </a:p>
                  </a:txBody>
                  <a:tcPr/>
                </a:tc>
                <a:tc hMerge="1">
                  <a:txBody>
                    <a:bodyPr/>
                    <a:lstStyle/>
                    <a:p>
                      <a:pPr algn="ctr"/>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xmlns="" val="10000"/>
                  </a:ext>
                </a:extLst>
              </a:tr>
              <a:tr h="371519">
                <a:tc>
                  <a:txBody>
                    <a:bodyPr/>
                    <a:lstStyle/>
                    <a:p>
                      <a:r>
                        <a:rPr lang="en-US" dirty="0"/>
                        <a:t>Cash</a:t>
                      </a:r>
                    </a:p>
                  </a:txBody>
                  <a:tcPr>
                    <a:solidFill>
                      <a:schemeClr val="bg1"/>
                    </a:solidFill>
                  </a:tcPr>
                </a:tc>
                <a:tc>
                  <a:txBody>
                    <a:bodyPr/>
                    <a:lstStyle/>
                    <a:p>
                      <a:r>
                        <a:rPr lang="en-US" dirty="0"/>
                        <a:t>2500</a:t>
                      </a:r>
                    </a:p>
                  </a:txBody>
                  <a:tcPr>
                    <a:lnR w="28575" cap="flat" cmpd="sng" algn="ctr">
                      <a:solidFill>
                        <a:schemeClr val="tx1"/>
                      </a:solidFill>
                      <a:prstDash val="solid"/>
                      <a:round/>
                      <a:headEnd type="none" w="med" len="med"/>
                      <a:tailEnd type="none" w="med" len="med"/>
                    </a:lnR>
                    <a:solidFill>
                      <a:schemeClr val="bg1"/>
                    </a:solidFill>
                  </a:tcPr>
                </a:tc>
                <a:tc>
                  <a:txBody>
                    <a:bodyPr/>
                    <a:lstStyle/>
                    <a:p>
                      <a:endParaRPr lang="en-US" dirty="0"/>
                    </a:p>
                  </a:txBody>
                  <a:tcPr>
                    <a:lnL w="28575" cap="flat" cmpd="sng" algn="ctr">
                      <a:solidFill>
                        <a:schemeClr val="tx1"/>
                      </a:solidFill>
                      <a:prstDash val="solid"/>
                      <a:round/>
                      <a:headEnd type="none" w="med" len="med"/>
                      <a:tailEnd type="none" w="med" len="med"/>
                    </a:lnL>
                    <a:solidFill>
                      <a:schemeClr val="bg1"/>
                    </a:solidFill>
                  </a:tcPr>
                </a:tc>
                <a:tc>
                  <a:txBody>
                    <a:bodyPr/>
                    <a:lstStyle/>
                    <a:p>
                      <a:endParaRPr lang="en-US"/>
                    </a:p>
                  </a:txBody>
                  <a:tcPr>
                    <a:solidFill>
                      <a:schemeClr val="bg1"/>
                    </a:solidFill>
                  </a:tcPr>
                </a:tc>
                <a:extLst>
                  <a:ext uri="{0D108BD9-81ED-4DB2-BD59-A6C34878D82A}">
                    <a16:rowId xmlns:a16="http://schemas.microsoft.com/office/drawing/2014/main" xmlns="" val="10001"/>
                  </a:ext>
                </a:extLst>
              </a:tr>
              <a:tr h="370840">
                <a:tc>
                  <a:txBody>
                    <a:bodyPr/>
                    <a:lstStyle/>
                    <a:p>
                      <a:endParaRPr lang="en-US"/>
                    </a:p>
                  </a:txBody>
                  <a:tcPr>
                    <a:solidFill>
                      <a:schemeClr val="bg1"/>
                    </a:solidFill>
                  </a:tcPr>
                </a:tc>
                <a:tc>
                  <a:txBody>
                    <a:bodyPr/>
                    <a:lstStyle/>
                    <a:p>
                      <a:endParaRPr lang="en-US" dirty="0"/>
                    </a:p>
                  </a:txBody>
                  <a:tcPr>
                    <a:lnR w="28575" cap="flat" cmpd="sng" algn="ctr">
                      <a:solidFill>
                        <a:schemeClr val="tx1"/>
                      </a:solidFill>
                      <a:prstDash val="solid"/>
                      <a:round/>
                      <a:headEnd type="none" w="med" len="med"/>
                      <a:tailEnd type="none" w="med" len="med"/>
                    </a:lnR>
                    <a:solidFill>
                      <a:schemeClr val="bg1"/>
                    </a:solidFill>
                  </a:tcPr>
                </a:tc>
                <a:tc>
                  <a:txBody>
                    <a:bodyPr/>
                    <a:lstStyle/>
                    <a:p>
                      <a:endParaRPr lang="en-US" dirty="0"/>
                    </a:p>
                  </a:txBody>
                  <a:tcPr>
                    <a:lnL w="28575" cap="flat" cmpd="sng" algn="ctr">
                      <a:solidFill>
                        <a:schemeClr val="tx1"/>
                      </a:solidFill>
                      <a:prstDash val="solid"/>
                      <a:round/>
                      <a:headEnd type="none" w="med" len="med"/>
                      <a:tailEnd type="none" w="med" len="med"/>
                    </a:lnL>
                    <a:solidFill>
                      <a:schemeClr val="bg1"/>
                    </a:solidFill>
                  </a:tcPr>
                </a:tc>
                <a:tc>
                  <a:txBody>
                    <a:bodyPr/>
                    <a:lstStyle/>
                    <a:p>
                      <a:endParaRPr lang="en-US" dirty="0"/>
                    </a:p>
                  </a:txBody>
                  <a:tcPr>
                    <a:solidFill>
                      <a:schemeClr val="bg1"/>
                    </a:solidFill>
                  </a:tcPr>
                </a:tc>
                <a:extLst>
                  <a:ext uri="{0D108BD9-81ED-4DB2-BD59-A6C34878D82A}">
                    <a16:rowId xmlns:a16="http://schemas.microsoft.com/office/drawing/2014/main" xmlns="" val="10002"/>
                  </a:ext>
                </a:extLst>
              </a:tr>
              <a:tr h="370840">
                <a:tc>
                  <a:txBody>
                    <a:bodyPr/>
                    <a:lstStyle/>
                    <a:p>
                      <a:endParaRPr lang="en-US"/>
                    </a:p>
                  </a:txBody>
                  <a:tcPr>
                    <a:solidFill>
                      <a:schemeClr val="bg1"/>
                    </a:solidFill>
                  </a:tcPr>
                </a:tc>
                <a:tc>
                  <a:txBody>
                    <a:bodyPr/>
                    <a:lstStyle/>
                    <a:p>
                      <a:endParaRPr lang="en-US"/>
                    </a:p>
                  </a:txBody>
                  <a:tcPr>
                    <a:lnR w="28575" cap="flat" cmpd="sng" algn="ctr">
                      <a:solidFill>
                        <a:schemeClr val="tx1"/>
                      </a:solidFill>
                      <a:prstDash val="solid"/>
                      <a:round/>
                      <a:headEnd type="none" w="med" len="med"/>
                      <a:tailEnd type="none" w="med" len="med"/>
                    </a:lnR>
                    <a:solidFill>
                      <a:schemeClr val="bg1"/>
                    </a:solidFill>
                  </a:tcPr>
                </a:tc>
                <a:tc>
                  <a:txBody>
                    <a:bodyPr/>
                    <a:lstStyle/>
                    <a:p>
                      <a:endParaRPr lang="en-US" dirty="0"/>
                    </a:p>
                  </a:txBody>
                  <a:tcPr>
                    <a:lnL w="28575" cap="flat" cmpd="sng" algn="ctr">
                      <a:solidFill>
                        <a:schemeClr val="tx1"/>
                      </a:solidFill>
                      <a:prstDash val="solid"/>
                      <a:round/>
                      <a:headEnd type="none" w="med" len="med"/>
                      <a:tailEnd type="none" w="med" len="med"/>
                    </a:lnL>
                    <a:solidFill>
                      <a:schemeClr val="bg1"/>
                    </a:solidFill>
                  </a:tcPr>
                </a:tc>
                <a:tc>
                  <a:txBody>
                    <a:bodyPr/>
                    <a:lstStyle/>
                    <a:p>
                      <a:endParaRPr lang="en-US" dirty="0"/>
                    </a:p>
                  </a:txBody>
                  <a:tcPr>
                    <a:solidFill>
                      <a:schemeClr val="bg1"/>
                    </a:solidFill>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1802124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nodePh="1">
                                  <p:stCondLst>
                                    <p:cond delay="0"/>
                                  </p:stCondLst>
                                  <p:endCondLst>
                                    <p:cond evt="begin" delay="0">
                                      <p:tn val="13"/>
                                    </p:cond>
                                  </p:endCondLst>
                                  <p:childTnLst>
                                    <p:set>
                                      <p:cBhvr>
                                        <p:cTn id="14" dur="1" fill="hold">
                                          <p:stCondLst>
                                            <p:cond delay="0"/>
                                          </p:stCondLst>
                                        </p:cTn>
                                        <p:tgtEl>
                                          <p:spTgt spid="12">
                                            <p:txEl>
                                              <p:pRg st="0" end="0"/>
                                            </p:txEl>
                                          </p:spTgt>
                                        </p:tgtEl>
                                        <p:attrNameLst>
                                          <p:attrName>style.visibility</p:attrName>
                                        </p:attrNameLst>
                                      </p:cBhvr>
                                      <p:to>
                                        <p:strVal val="visible"/>
                                      </p:to>
                                    </p:set>
                                    <p:anim calcmode="lin" valueType="num">
                                      <p:cBhvr additive="base">
                                        <p:cTn id="15"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Group 37"/>
          <p:cNvGrpSpPr/>
          <p:nvPr/>
        </p:nvGrpSpPr>
        <p:grpSpPr>
          <a:xfrm>
            <a:off x="3896609" y="3073399"/>
            <a:ext cx="2133257" cy="1138773"/>
            <a:chOff x="3036754" y="3073399"/>
            <a:chExt cx="1993900" cy="1138773"/>
          </a:xfrm>
        </p:grpSpPr>
        <p:sp>
          <p:nvSpPr>
            <p:cNvPr id="28" name="TextBox 27"/>
            <p:cNvSpPr txBox="1"/>
            <p:nvPr/>
          </p:nvSpPr>
          <p:spPr>
            <a:xfrm>
              <a:off x="3036754" y="3073399"/>
              <a:ext cx="1993900" cy="1138773"/>
            </a:xfrm>
            <a:prstGeom prst="rect">
              <a:avLst/>
            </a:prstGeom>
            <a:solidFill>
              <a:srgbClr val="FF0000"/>
            </a:solidFill>
          </p:spPr>
          <p:style>
            <a:lnRef idx="3">
              <a:schemeClr val="lt1"/>
            </a:lnRef>
            <a:fillRef idx="1">
              <a:schemeClr val="accent3"/>
            </a:fillRef>
            <a:effectRef idx="1">
              <a:schemeClr val="accent3"/>
            </a:effectRef>
            <a:fontRef idx="minor">
              <a:schemeClr val="lt1"/>
            </a:fontRef>
          </p:style>
          <p:txBody>
            <a:bodyPr wrap="square" rtlCol="0">
              <a:spAutoFit/>
            </a:bodyPr>
            <a:lstStyle/>
            <a:p>
              <a:pPr algn="ctr"/>
              <a:r>
                <a:rPr lang="en-AU" dirty="0">
                  <a:latin typeface="Arial"/>
                  <a:cs typeface="Arial"/>
                </a:rPr>
                <a:t>Liability Accounts</a:t>
              </a:r>
            </a:p>
            <a:p>
              <a:r>
                <a:rPr lang="en-AU" sz="1600" dirty="0">
                  <a:latin typeface="Arial"/>
                  <a:cs typeface="Arial"/>
                </a:rPr>
                <a:t>(debit)	  (credit)</a:t>
              </a:r>
            </a:p>
            <a:p>
              <a:r>
                <a:rPr lang="en-AU" sz="1600" dirty="0">
                  <a:solidFill>
                    <a:srgbClr val="FF0000"/>
                  </a:solidFill>
                </a:rPr>
                <a:t>decrease	  increase</a:t>
              </a:r>
            </a:p>
            <a:p>
              <a:r>
                <a:rPr lang="en-AU" b="1" dirty="0">
                  <a:solidFill>
                    <a:srgbClr val="FF0000"/>
                  </a:solidFill>
                </a:rPr>
                <a:t>     -</a:t>
              </a:r>
              <a:r>
                <a:rPr lang="en-AU" dirty="0">
                  <a:solidFill>
                    <a:srgbClr val="FF0000"/>
                  </a:solidFill>
                </a:rPr>
                <a:t>	       +</a:t>
              </a:r>
              <a:endParaRPr lang="en-AU" b="1" dirty="0">
                <a:solidFill>
                  <a:srgbClr val="FF0000"/>
                </a:solidFill>
              </a:endParaRPr>
            </a:p>
          </p:txBody>
        </p:sp>
        <p:cxnSp>
          <p:nvCxnSpPr>
            <p:cNvPr id="29" name="Straight Connector 28"/>
            <p:cNvCxnSpPr/>
            <p:nvPr/>
          </p:nvCxnSpPr>
          <p:spPr>
            <a:xfrm flipV="1">
              <a:off x="3130620" y="3373241"/>
              <a:ext cx="1708150" cy="2975"/>
            </a:xfrm>
            <a:prstGeom prst="line">
              <a:avLst/>
            </a:prstGeom>
            <a:solidFill>
              <a:srgbClr val="FF0000"/>
            </a:solidFill>
            <a:ln w="19050">
              <a:solidFill>
                <a:schemeClr val="bg1"/>
              </a:solidFill>
            </a:ln>
          </p:spPr>
          <p:style>
            <a:lnRef idx="3">
              <a:schemeClr val="dk1"/>
            </a:lnRef>
            <a:fillRef idx="0">
              <a:schemeClr val="dk1"/>
            </a:fillRef>
            <a:effectRef idx="2">
              <a:schemeClr val="dk1"/>
            </a:effectRef>
            <a:fontRef idx="minor">
              <a:schemeClr val="tx1"/>
            </a:fontRef>
          </p:style>
        </p:cxnSp>
        <p:cxnSp>
          <p:nvCxnSpPr>
            <p:cNvPr id="30" name="Straight Connector 29"/>
            <p:cNvCxnSpPr/>
            <p:nvPr/>
          </p:nvCxnSpPr>
          <p:spPr>
            <a:xfrm>
              <a:off x="4001954" y="3371850"/>
              <a:ext cx="0" cy="683080"/>
            </a:xfrm>
            <a:prstGeom prst="line">
              <a:avLst/>
            </a:prstGeom>
            <a:solidFill>
              <a:srgbClr val="FF0000"/>
            </a:solidFill>
            <a:ln w="19050">
              <a:solidFill>
                <a:schemeClr val="bg1">
                  <a:lumMod val="95000"/>
                </a:schemeClr>
              </a:solidFill>
            </a:ln>
          </p:spPr>
          <p:style>
            <a:lnRef idx="3">
              <a:schemeClr val="dk1"/>
            </a:lnRef>
            <a:fillRef idx="0">
              <a:schemeClr val="dk1"/>
            </a:fillRef>
            <a:effectRef idx="2">
              <a:schemeClr val="dk1"/>
            </a:effectRef>
            <a:fontRef idx="minor">
              <a:schemeClr val="tx1"/>
            </a:fontRef>
          </p:style>
        </p:cxnSp>
      </p:grpSp>
      <p:sp>
        <p:nvSpPr>
          <p:cNvPr id="2" name="Title 1"/>
          <p:cNvSpPr>
            <a:spLocks noGrp="1"/>
          </p:cNvSpPr>
          <p:nvPr>
            <p:ph type="title"/>
          </p:nvPr>
        </p:nvSpPr>
        <p:spPr>
          <a:xfrm>
            <a:off x="1966619" y="220085"/>
            <a:ext cx="9175045" cy="1143000"/>
          </a:xfrm>
        </p:spPr>
        <p:txBody>
          <a:bodyPr>
            <a:normAutofit/>
          </a:bodyPr>
          <a:lstStyle/>
          <a:p>
            <a:r>
              <a:rPr lang="en-US" sz="3100" dirty="0">
                <a:latin typeface="Arial" panose="020B0604020202020204" pitchFamily="34" charset="0"/>
                <a:cs typeface="Arial" panose="020B0604020202020204" pitchFamily="34" charset="0"/>
              </a:rPr>
              <a:t>The Accounting Equation</a:t>
            </a:r>
            <a:br>
              <a:rPr lang="en-US" sz="3100" dirty="0">
                <a:latin typeface="Arial" panose="020B0604020202020204" pitchFamily="34" charset="0"/>
                <a:cs typeface="Arial" panose="020B0604020202020204" pitchFamily="34" charset="0"/>
              </a:rPr>
            </a:br>
            <a:r>
              <a:rPr lang="en-US" sz="4000" dirty="0">
                <a:latin typeface="Arial" panose="020B0604020202020204" pitchFamily="34" charset="0"/>
                <a:cs typeface="Arial" panose="020B0604020202020204" pitchFamily="34" charset="0"/>
              </a:rPr>
              <a:t>Debit and Credit Rules</a:t>
            </a:r>
          </a:p>
        </p:txBody>
      </p:sp>
      <p:sp>
        <p:nvSpPr>
          <p:cNvPr id="3" name="Date Placeholder 2"/>
          <p:cNvSpPr>
            <a:spLocks noGrp="1"/>
          </p:cNvSpPr>
          <p:nvPr>
            <p:ph type="dt" sz="half" idx="10"/>
          </p:nvPr>
        </p:nvSpPr>
        <p:spPr>
          <a:xfrm>
            <a:off x="9732656" y="5883275"/>
            <a:ext cx="1143000" cy="365125"/>
          </a:xfrm>
        </p:spPr>
        <p:txBody>
          <a:bodyPr/>
          <a:lstStyle/>
          <a:p>
            <a:fld id="{17118A23-97E1-444B-9704-DC59C8904450}" type="datetime1">
              <a:rPr lang="en-AU" smtClean="0"/>
              <a:t>13/03/2018</a:t>
            </a:fld>
            <a:endParaRPr lang="en-AU"/>
          </a:p>
        </p:txBody>
      </p:sp>
      <p:sp>
        <p:nvSpPr>
          <p:cNvPr id="4" name="Footer Placeholder 3"/>
          <p:cNvSpPr>
            <a:spLocks noGrp="1"/>
          </p:cNvSpPr>
          <p:nvPr>
            <p:ph type="ftr" sz="quarter" idx="11"/>
          </p:nvPr>
        </p:nvSpPr>
        <p:spPr>
          <a:xfrm>
            <a:off x="1022612" y="6049693"/>
            <a:ext cx="7084177" cy="365125"/>
          </a:xfrm>
        </p:spPr>
        <p:txBody>
          <a:bodyPr/>
          <a:lstStyle/>
          <a:p>
            <a:endParaRPr lang="en-AU"/>
          </a:p>
        </p:txBody>
      </p:sp>
      <p:sp>
        <p:nvSpPr>
          <p:cNvPr id="8" name="Slide Number Placeholder 7"/>
          <p:cNvSpPr>
            <a:spLocks noGrp="1"/>
          </p:cNvSpPr>
          <p:nvPr>
            <p:ph type="sldNum" sz="quarter" idx="12"/>
          </p:nvPr>
        </p:nvSpPr>
        <p:spPr/>
        <p:txBody>
          <a:bodyPr/>
          <a:lstStyle/>
          <a:p>
            <a:fld id="{45F41791-387E-467B-9DB5-B22C52E5F4D9}" type="slidenum">
              <a:rPr lang="en-AU" smtClean="0"/>
              <a:t>52</a:t>
            </a:fld>
            <a:endParaRPr lang="en-AU"/>
          </a:p>
        </p:txBody>
      </p:sp>
      <p:sp>
        <p:nvSpPr>
          <p:cNvPr id="5" name="Rectangle 4"/>
          <p:cNvSpPr/>
          <p:nvPr/>
        </p:nvSpPr>
        <p:spPr>
          <a:xfrm>
            <a:off x="1080867" y="1874251"/>
            <a:ext cx="2077200" cy="584776"/>
          </a:xfrm>
          <a:prstGeom prst="rect">
            <a:avLst/>
          </a:prstGeom>
          <a:solidFill>
            <a:srgbClr val="00CC00"/>
          </a:solidFill>
          <a:ln>
            <a:solidFill>
              <a:srgbClr val="00CC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latin typeface="Arial"/>
                <a:cs typeface="Arial"/>
              </a:rPr>
              <a:t>ASSETS</a:t>
            </a:r>
          </a:p>
        </p:txBody>
      </p:sp>
      <p:cxnSp>
        <p:nvCxnSpPr>
          <p:cNvPr id="9" name="Straight Connector 8"/>
          <p:cNvCxnSpPr/>
          <p:nvPr/>
        </p:nvCxnSpPr>
        <p:spPr>
          <a:xfrm>
            <a:off x="939801" y="2594335"/>
            <a:ext cx="10071100" cy="0"/>
          </a:xfrm>
          <a:prstGeom prst="line">
            <a:avLst/>
          </a:prstGeom>
          <a:ln>
            <a:solidFill>
              <a:schemeClr val="tx1">
                <a:lumMod val="50000"/>
                <a:lumOff val="50000"/>
              </a:schemeClr>
            </a:solidFill>
          </a:ln>
        </p:spPr>
        <p:style>
          <a:lnRef idx="2">
            <a:schemeClr val="accent1"/>
          </a:lnRef>
          <a:fillRef idx="0">
            <a:schemeClr val="accent1"/>
          </a:fillRef>
          <a:effectRef idx="1">
            <a:schemeClr val="accent1"/>
          </a:effectRef>
          <a:fontRef idx="minor">
            <a:schemeClr val="tx1"/>
          </a:fontRef>
        </p:style>
      </p:cxnSp>
      <p:sp>
        <p:nvSpPr>
          <p:cNvPr id="39" name="TextBox 38"/>
          <p:cNvSpPr txBox="1"/>
          <p:nvPr/>
        </p:nvSpPr>
        <p:spPr>
          <a:xfrm flipH="1">
            <a:off x="6364144" y="1848062"/>
            <a:ext cx="528059" cy="584776"/>
          </a:xfrm>
          <a:prstGeom prst="rect">
            <a:avLst/>
          </a:prstGeom>
          <a:noFill/>
        </p:spPr>
        <p:txBody>
          <a:bodyPr wrap="square" rtlCol="0">
            <a:spAutoFit/>
          </a:bodyPr>
          <a:lstStyle/>
          <a:p>
            <a:r>
              <a:rPr lang="en-US" sz="3200" dirty="0"/>
              <a:t>+</a:t>
            </a:r>
          </a:p>
        </p:txBody>
      </p:sp>
      <p:sp>
        <p:nvSpPr>
          <p:cNvPr id="7" name="Rectangle 6"/>
          <p:cNvSpPr/>
          <p:nvPr/>
        </p:nvSpPr>
        <p:spPr>
          <a:xfrm>
            <a:off x="4261375" y="1874251"/>
            <a:ext cx="1326944" cy="584776"/>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latin typeface="Arial"/>
                <a:cs typeface="Arial"/>
              </a:rPr>
              <a:t>LIABILITIES</a:t>
            </a:r>
          </a:p>
        </p:txBody>
      </p:sp>
      <p:sp>
        <p:nvSpPr>
          <p:cNvPr id="36" name="TextBox 35"/>
          <p:cNvSpPr txBox="1"/>
          <p:nvPr/>
        </p:nvSpPr>
        <p:spPr>
          <a:xfrm flipH="1">
            <a:off x="3459731" y="1796109"/>
            <a:ext cx="1056117" cy="707886"/>
          </a:xfrm>
          <a:prstGeom prst="rect">
            <a:avLst/>
          </a:prstGeom>
          <a:noFill/>
        </p:spPr>
        <p:txBody>
          <a:bodyPr wrap="square" rtlCol="0">
            <a:spAutoFit/>
          </a:bodyPr>
          <a:lstStyle/>
          <a:p>
            <a:r>
              <a:rPr lang="en-US" sz="4000" dirty="0"/>
              <a:t>=</a:t>
            </a:r>
          </a:p>
        </p:txBody>
      </p:sp>
      <p:sp>
        <p:nvSpPr>
          <p:cNvPr id="6" name="Rectangle 5"/>
          <p:cNvSpPr/>
          <p:nvPr/>
        </p:nvSpPr>
        <p:spPr>
          <a:xfrm>
            <a:off x="8356123" y="1922070"/>
            <a:ext cx="1209864" cy="532399"/>
          </a:xfrm>
          <a:prstGeom prst="rect">
            <a:avLst/>
          </a:prstGeom>
          <a:solidFill>
            <a:srgbClr val="0070C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latin typeface="Arial"/>
                <a:cs typeface="Arial"/>
              </a:rPr>
              <a:t>EQUITY</a:t>
            </a:r>
            <a:r>
              <a:rPr lang="en-US" dirty="0"/>
              <a:t> </a:t>
            </a:r>
          </a:p>
        </p:txBody>
      </p:sp>
      <p:sp>
        <p:nvSpPr>
          <p:cNvPr id="13" name="TextBox 12"/>
          <p:cNvSpPr txBox="1"/>
          <p:nvPr/>
        </p:nvSpPr>
        <p:spPr>
          <a:xfrm>
            <a:off x="702735" y="3073404"/>
            <a:ext cx="2658533" cy="1200329"/>
          </a:xfrm>
          <a:prstGeom prst="rect">
            <a:avLst/>
          </a:prstGeom>
          <a:solidFill>
            <a:srgbClr val="00CC00"/>
          </a:solidFill>
        </p:spPr>
        <p:style>
          <a:lnRef idx="3">
            <a:schemeClr val="lt1"/>
          </a:lnRef>
          <a:fillRef idx="1">
            <a:schemeClr val="accent3"/>
          </a:fillRef>
          <a:effectRef idx="1">
            <a:schemeClr val="accent3"/>
          </a:effectRef>
          <a:fontRef idx="minor">
            <a:schemeClr val="lt1"/>
          </a:fontRef>
        </p:style>
        <p:txBody>
          <a:bodyPr wrap="square" rtlCol="0">
            <a:spAutoFit/>
          </a:bodyPr>
          <a:lstStyle/>
          <a:p>
            <a:pPr algn="ctr"/>
            <a:r>
              <a:rPr lang="en-AU" dirty="0">
                <a:latin typeface="Arial"/>
                <a:cs typeface="Arial"/>
              </a:rPr>
              <a:t>Asset</a:t>
            </a:r>
            <a:r>
              <a:rPr lang="en-AU" dirty="0"/>
              <a:t> </a:t>
            </a:r>
            <a:r>
              <a:rPr lang="en-AU" dirty="0">
                <a:latin typeface="Arial"/>
                <a:cs typeface="Arial"/>
              </a:rPr>
              <a:t>Accounts</a:t>
            </a:r>
          </a:p>
          <a:p>
            <a:r>
              <a:rPr lang="en-AU" sz="1600" dirty="0">
                <a:latin typeface="Arial"/>
                <a:cs typeface="Arial"/>
              </a:rPr>
              <a:t>(debit)</a:t>
            </a:r>
            <a:r>
              <a:rPr lang="en-AU" sz="1600" dirty="0">
                <a:solidFill>
                  <a:srgbClr val="00CC00"/>
                </a:solidFill>
                <a:latin typeface="Arial"/>
                <a:cs typeface="Arial"/>
              </a:rPr>
              <a:t>	  </a:t>
            </a:r>
            <a:r>
              <a:rPr lang="en-AU" dirty="0">
                <a:solidFill>
                  <a:srgbClr val="00CC00"/>
                </a:solidFill>
                <a:latin typeface="Arial"/>
                <a:cs typeface="Arial"/>
              </a:rPr>
              <a:t> </a:t>
            </a:r>
            <a:r>
              <a:rPr lang="en-AU" b="1" dirty="0">
                <a:solidFill>
                  <a:srgbClr val="00CC00"/>
                </a:solidFill>
                <a:latin typeface="Arial"/>
                <a:cs typeface="Arial"/>
              </a:rPr>
              <a:t>-</a:t>
            </a:r>
            <a:r>
              <a:rPr lang="en-AU" dirty="0">
                <a:latin typeface="Arial"/>
                <a:cs typeface="Arial"/>
              </a:rPr>
              <a:t> (credit)</a:t>
            </a:r>
          </a:p>
          <a:p>
            <a:endParaRPr lang="en-AU" b="1" dirty="0">
              <a:solidFill>
                <a:srgbClr val="00CC00"/>
              </a:solidFill>
            </a:endParaRPr>
          </a:p>
          <a:p>
            <a:endParaRPr lang="en-AU" b="1" dirty="0">
              <a:solidFill>
                <a:srgbClr val="00CC00"/>
              </a:solidFill>
            </a:endParaRPr>
          </a:p>
        </p:txBody>
      </p:sp>
      <p:cxnSp>
        <p:nvCxnSpPr>
          <p:cNvPr id="15" name="Straight Connector 14"/>
          <p:cNvCxnSpPr/>
          <p:nvPr/>
        </p:nvCxnSpPr>
        <p:spPr>
          <a:xfrm flipV="1">
            <a:off x="812801" y="3352991"/>
            <a:ext cx="2421467" cy="5949"/>
          </a:xfrm>
          <a:prstGeom prst="line">
            <a:avLst/>
          </a:prstGeom>
          <a:ln w="19050">
            <a:solidFill>
              <a:schemeClr val="bg1">
                <a:lumMod val="95000"/>
              </a:schemeClr>
            </a:solidFill>
          </a:ln>
        </p:spPr>
        <p:style>
          <a:lnRef idx="3">
            <a:schemeClr val="dk1"/>
          </a:lnRef>
          <a:fillRef idx="0">
            <a:schemeClr val="dk1"/>
          </a:fillRef>
          <a:effectRef idx="2">
            <a:schemeClr val="dk1"/>
          </a:effectRef>
          <a:fontRef idx="minor">
            <a:schemeClr val="tx1"/>
          </a:fontRef>
        </p:style>
      </p:cxnSp>
      <p:cxnSp>
        <p:nvCxnSpPr>
          <p:cNvPr id="24" name="Straight Connector 23"/>
          <p:cNvCxnSpPr/>
          <p:nvPr/>
        </p:nvCxnSpPr>
        <p:spPr>
          <a:xfrm>
            <a:off x="1836083" y="3378769"/>
            <a:ext cx="0" cy="833405"/>
          </a:xfrm>
          <a:prstGeom prst="line">
            <a:avLst/>
          </a:prstGeom>
          <a:ln w="19050">
            <a:solidFill>
              <a:schemeClr val="bg1">
                <a:lumMod val="95000"/>
              </a:schemeClr>
            </a:solidFill>
          </a:ln>
        </p:spPr>
        <p:style>
          <a:lnRef idx="3">
            <a:schemeClr val="dk1"/>
          </a:lnRef>
          <a:fillRef idx="0">
            <a:schemeClr val="dk1"/>
          </a:fillRef>
          <a:effectRef idx="2">
            <a:schemeClr val="dk1"/>
          </a:effectRef>
          <a:fontRef idx="minor">
            <a:schemeClr val="tx1"/>
          </a:fontRef>
        </p:style>
      </p:cxnSp>
      <p:sp>
        <p:nvSpPr>
          <p:cNvPr id="45" name="Rectangle 44"/>
          <p:cNvSpPr/>
          <p:nvPr/>
        </p:nvSpPr>
        <p:spPr>
          <a:xfrm>
            <a:off x="685358" y="3712884"/>
            <a:ext cx="2472711" cy="615553"/>
          </a:xfrm>
          <a:prstGeom prst="rect">
            <a:avLst/>
          </a:prstGeom>
        </p:spPr>
        <p:txBody>
          <a:bodyPr wrap="square">
            <a:spAutoFit/>
          </a:bodyPr>
          <a:lstStyle/>
          <a:p>
            <a:r>
              <a:rPr lang="en-AU" sz="1600" dirty="0">
                <a:solidFill>
                  <a:schemeClr val="bg1"/>
                </a:solidFill>
                <a:latin typeface="Arial"/>
                <a:cs typeface="Arial"/>
              </a:rPr>
              <a:t>increase		decrease</a:t>
            </a:r>
          </a:p>
          <a:p>
            <a:r>
              <a:rPr lang="en-AU" b="1" dirty="0">
                <a:solidFill>
                  <a:schemeClr val="bg1"/>
                </a:solidFill>
                <a:latin typeface="Arial"/>
                <a:cs typeface="Arial"/>
              </a:rPr>
              <a:t>     +</a:t>
            </a:r>
            <a:r>
              <a:rPr lang="en-AU" dirty="0">
                <a:solidFill>
                  <a:schemeClr val="bg1"/>
                </a:solidFill>
                <a:latin typeface="Arial"/>
                <a:cs typeface="Arial"/>
              </a:rPr>
              <a:t>	      		 </a:t>
            </a:r>
            <a:r>
              <a:rPr lang="en-AU" b="1" dirty="0">
                <a:solidFill>
                  <a:schemeClr val="bg1"/>
                </a:solidFill>
                <a:latin typeface="Arial"/>
                <a:cs typeface="Arial"/>
              </a:rPr>
              <a:t>-</a:t>
            </a:r>
          </a:p>
        </p:txBody>
      </p:sp>
      <p:sp>
        <p:nvSpPr>
          <p:cNvPr id="46" name="Rectangle 45"/>
          <p:cNvSpPr/>
          <p:nvPr/>
        </p:nvSpPr>
        <p:spPr>
          <a:xfrm>
            <a:off x="3895608" y="3663951"/>
            <a:ext cx="2658533" cy="584775"/>
          </a:xfrm>
          <a:prstGeom prst="rect">
            <a:avLst/>
          </a:prstGeom>
        </p:spPr>
        <p:txBody>
          <a:bodyPr wrap="square">
            <a:spAutoFit/>
          </a:bodyPr>
          <a:lstStyle/>
          <a:p>
            <a:r>
              <a:rPr lang="en-AU" sz="1600" dirty="0">
                <a:solidFill>
                  <a:schemeClr val="bg1"/>
                </a:solidFill>
                <a:latin typeface="Arial"/>
                <a:cs typeface="Arial"/>
              </a:rPr>
              <a:t>decrease	  increase</a:t>
            </a:r>
          </a:p>
          <a:p>
            <a:r>
              <a:rPr lang="en-AU" sz="1600" b="1" dirty="0">
                <a:solidFill>
                  <a:schemeClr val="bg1"/>
                </a:solidFill>
                <a:latin typeface="Arial"/>
                <a:cs typeface="Arial"/>
              </a:rPr>
              <a:t>    	 -</a:t>
            </a:r>
            <a:r>
              <a:rPr lang="en-AU" sz="1600" dirty="0">
                <a:solidFill>
                  <a:schemeClr val="bg1"/>
                </a:solidFill>
                <a:latin typeface="Arial"/>
                <a:cs typeface="Arial"/>
              </a:rPr>
              <a:t>	       +</a:t>
            </a:r>
            <a:endParaRPr lang="en-AU" sz="1600" b="1" dirty="0">
              <a:solidFill>
                <a:schemeClr val="bg1"/>
              </a:solidFill>
              <a:latin typeface="Arial"/>
              <a:cs typeface="Arial"/>
            </a:endParaRPr>
          </a:p>
        </p:txBody>
      </p:sp>
      <p:sp>
        <p:nvSpPr>
          <p:cNvPr id="47" name="Rectangle 46"/>
          <p:cNvSpPr/>
          <p:nvPr/>
        </p:nvSpPr>
        <p:spPr>
          <a:xfrm>
            <a:off x="6823264" y="3660246"/>
            <a:ext cx="2658533" cy="584775"/>
          </a:xfrm>
          <a:prstGeom prst="rect">
            <a:avLst/>
          </a:prstGeom>
        </p:spPr>
        <p:txBody>
          <a:bodyPr wrap="square">
            <a:spAutoFit/>
          </a:bodyPr>
          <a:lstStyle/>
          <a:p>
            <a:r>
              <a:rPr lang="en-AU" sz="1600" dirty="0">
                <a:solidFill>
                  <a:schemeClr val="bg1"/>
                </a:solidFill>
              </a:rPr>
              <a:t>decrease	  increase</a:t>
            </a:r>
          </a:p>
          <a:p>
            <a:r>
              <a:rPr lang="en-AU" sz="1600" b="1" dirty="0">
                <a:solidFill>
                  <a:schemeClr val="bg1"/>
                </a:solidFill>
              </a:rPr>
              <a:t>   	  -</a:t>
            </a:r>
            <a:r>
              <a:rPr lang="en-AU" sz="1600" dirty="0">
                <a:solidFill>
                  <a:schemeClr val="bg1"/>
                </a:solidFill>
              </a:rPr>
              <a:t>	       +</a:t>
            </a:r>
            <a:endParaRPr lang="en-AU" sz="1600" b="1" dirty="0">
              <a:solidFill>
                <a:schemeClr val="bg1"/>
              </a:solidFill>
            </a:endParaRPr>
          </a:p>
        </p:txBody>
      </p:sp>
      <p:grpSp>
        <p:nvGrpSpPr>
          <p:cNvPr id="51" name="Group 50"/>
          <p:cNvGrpSpPr/>
          <p:nvPr/>
        </p:nvGrpSpPr>
        <p:grpSpPr>
          <a:xfrm>
            <a:off x="9330629" y="4619163"/>
            <a:ext cx="2139059" cy="1046440"/>
            <a:chOff x="3036754" y="3073398"/>
            <a:chExt cx="1993900" cy="1303614"/>
          </a:xfrm>
          <a:solidFill>
            <a:srgbClr val="0070C0"/>
          </a:solidFill>
        </p:grpSpPr>
        <p:sp>
          <p:nvSpPr>
            <p:cNvPr id="52" name="TextBox 51"/>
            <p:cNvSpPr txBox="1"/>
            <p:nvPr/>
          </p:nvSpPr>
          <p:spPr>
            <a:xfrm>
              <a:off x="3036754" y="3073398"/>
              <a:ext cx="1993900" cy="1303614"/>
            </a:xfrm>
            <a:prstGeom prst="rect">
              <a:avLst/>
            </a:prstGeom>
            <a:grp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AU" sz="1400" dirty="0">
                  <a:latin typeface="Arial"/>
                  <a:cs typeface="Arial"/>
                </a:rPr>
                <a:t>Expense Accounts</a:t>
              </a:r>
            </a:p>
            <a:p>
              <a:r>
                <a:rPr lang="en-AU" sz="1400" dirty="0">
                  <a:latin typeface="Arial"/>
                  <a:cs typeface="Arial"/>
                </a:rPr>
                <a:t>(debit)	         (credit</a:t>
              </a:r>
              <a:r>
                <a:rPr lang="en-AU" sz="1400" dirty="0"/>
                <a:t>)</a:t>
              </a:r>
            </a:p>
            <a:p>
              <a:r>
                <a:rPr lang="en-AU" sz="1600" dirty="0">
                  <a:solidFill>
                    <a:srgbClr val="0070C0"/>
                  </a:solidFill>
                </a:rPr>
                <a:t> 	   </a:t>
              </a:r>
            </a:p>
            <a:p>
              <a:r>
                <a:rPr lang="en-AU" dirty="0">
                  <a:solidFill>
                    <a:srgbClr val="0070C0"/>
                  </a:solidFill>
                </a:rPr>
                <a:t>	</a:t>
              </a:r>
              <a:endParaRPr lang="en-AU" b="1" dirty="0">
                <a:solidFill>
                  <a:srgbClr val="0070C0"/>
                </a:solidFill>
              </a:endParaRPr>
            </a:p>
          </p:txBody>
        </p:sp>
        <p:cxnSp>
          <p:nvCxnSpPr>
            <p:cNvPr id="53" name="Straight Connector 52"/>
            <p:cNvCxnSpPr/>
            <p:nvPr/>
          </p:nvCxnSpPr>
          <p:spPr>
            <a:xfrm flipV="1">
              <a:off x="3130620" y="3346127"/>
              <a:ext cx="1708150" cy="2975"/>
            </a:xfrm>
            <a:prstGeom prst="line">
              <a:avLst/>
            </a:prstGeom>
            <a:grpFill/>
            <a:ln>
              <a:noFill/>
            </a:ln>
          </p:spPr>
          <p:style>
            <a:lnRef idx="1">
              <a:schemeClr val="accent1"/>
            </a:lnRef>
            <a:fillRef idx="2">
              <a:schemeClr val="accent1"/>
            </a:fillRef>
            <a:effectRef idx="1">
              <a:schemeClr val="accent1"/>
            </a:effectRef>
            <a:fontRef idx="minor">
              <a:schemeClr val="dk1"/>
            </a:fontRef>
          </p:style>
        </p:cxnSp>
        <p:cxnSp>
          <p:nvCxnSpPr>
            <p:cNvPr id="54" name="Straight Connector 53"/>
            <p:cNvCxnSpPr/>
            <p:nvPr/>
          </p:nvCxnSpPr>
          <p:spPr>
            <a:xfrm>
              <a:off x="3995441" y="3358293"/>
              <a:ext cx="19131" cy="895497"/>
            </a:xfrm>
            <a:prstGeom prst="line">
              <a:avLst/>
            </a:prstGeom>
            <a:grpFill/>
            <a:ln>
              <a:noFill/>
            </a:ln>
          </p:spPr>
          <p:style>
            <a:lnRef idx="1">
              <a:schemeClr val="accent1"/>
            </a:lnRef>
            <a:fillRef idx="2">
              <a:schemeClr val="accent1"/>
            </a:fillRef>
            <a:effectRef idx="1">
              <a:schemeClr val="accent1"/>
            </a:effectRef>
            <a:fontRef idx="minor">
              <a:schemeClr val="dk1"/>
            </a:fontRef>
          </p:style>
        </p:cxnSp>
      </p:grpSp>
      <p:grpSp>
        <p:nvGrpSpPr>
          <p:cNvPr id="61" name="Group 60"/>
          <p:cNvGrpSpPr/>
          <p:nvPr/>
        </p:nvGrpSpPr>
        <p:grpSpPr>
          <a:xfrm>
            <a:off x="9313483" y="3109197"/>
            <a:ext cx="2107108" cy="1041240"/>
            <a:chOff x="3036754" y="3073398"/>
            <a:chExt cx="1993900" cy="1117037"/>
          </a:xfrm>
          <a:solidFill>
            <a:srgbClr val="0070C0"/>
          </a:solidFill>
        </p:grpSpPr>
        <p:sp>
          <p:nvSpPr>
            <p:cNvPr id="62" name="TextBox 61"/>
            <p:cNvSpPr txBox="1"/>
            <p:nvPr/>
          </p:nvSpPr>
          <p:spPr>
            <a:xfrm>
              <a:off x="3036754" y="3073398"/>
              <a:ext cx="1993900" cy="1117037"/>
            </a:xfrm>
            <a:prstGeom prst="rect">
              <a:avLst/>
            </a:prstGeom>
            <a:grp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AU" sz="1400" dirty="0">
                  <a:latin typeface="Arial"/>
                  <a:cs typeface="Arial"/>
                </a:rPr>
                <a:t>Income Accounts</a:t>
              </a:r>
            </a:p>
            <a:p>
              <a:r>
                <a:rPr lang="en-AU" sz="1400" dirty="0">
                  <a:latin typeface="Arial"/>
                  <a:cs typeface="Arial"/>
                </a:rPr>
                <a:t>(debit)	  (credit)</a:t>
              </a:r>
            </a:p>
            <a:p>
              <a:r>
                <a:rPr lang="en-AU" sz="1600" dirty="0">
                  <a:solidFill>
                    <a:srgbClr val="0070C0"/>
                  </a:solidFill>
                </a:rPr>
                <a:t>       </a:t>
              </a:r>
            </a:p>
            <a:p>
              <a:r>
                <a:rPr lang="en-AU" b="1" dirty="0">
                  <a:solidFill>
                    <a:srgbClr val="0070C0"/>
                  </a:solidFill>
                </a:rPr>
                <a:t>     </a:t>
              </a:r>
              <a:r>
                <a:rPr lang="en-AU" dirty="0">
                  <a:solidFill>
                    <a:srgbClr val="0070C0"/>
                  </a:solidFill>
                </a:rPr>
                <a:t>	       </a:t>
              </a:r>
              <a:endParaRPr lang="en-AU" b="1" dirty="0">
                <a:solidFill>
                  <a:srgbClr val="0070C0"/>
                </a:solidFill>
              </a:endParaRPr>
            </a:p>
          </p:txBody>
        </p:sp>
        <p:cxnSp>
          <p:nvCxnSpPr>
            <p:cNvPr id="63" name="Straight Connector 62"/>
            <p:cNvCxnSpPr/>
            <p:nvPr/>
          </p:nvCxnSpPr>
          <p:spPr>
            <a:xfrm flipV="1">
              <a:off x="3130620" y="3359616"/>
              <a:ext cx="1708150" cy="2975"/>
            </a:xfrm>
            <a:prstGeom prst="line">
              <a:avLst/>
            </a:prstGeom>
            <a:grpFill/>
            <a:ln>
              <a:noFill/>
            </a:ln>
          </p:spPr>
          <p:style>
            <a:lnRef idx="1">
              <a:schemeClr val="accent1"/>
            </a:lnRef>
            <a:fillRef idx="3">
              <a:schemeClr val="accent1"/>
            </a:fillRef>
            <a:effectRef idx="2">
              <a:schemeClr val="accent1"/>
            </a:effectRef>
            <a:fontRef idx="minor">
              <a:schemeClr val="lt1"/>
            </a:fontRef>
          </p:style>
        </p:cxnSp>
        <p:cxnSp>
          <p:nvCxnSpPr>
            <p:cNvPr id="64" name="Straight Connector 63"/>
            <p:cNvCxnSpPr/>
            <p:nvPr/>
          </p:nvCxnSpPr>
          <p:spPr>
            <a:xfrm>
              <a:off x="4001954" y="3371850"/>
              <a:ext cx="0" cy="683080"/>
            </a:xfrm>
            <a:prstGeom prst="line">
              <a:avLst/>
            </a:prstGeom>
            <a:grpFill/>
            <a:ln>
              <a:noFill/>
            </a:ln>
          </p:spPr>
          <p:style>
            <a:lnRef idx="1">
              <a:schemeClr val="accent1"/>
            </a:lnRef>
            <a:fillRef idx="3">
              <a:schemeClr val="accent1"/>
            </a:fillRef>
            <a:effectRef idx="2">
              <a:schemeClr val="accent1"/>
            </a:effectRef>
            <a:fontRef idx="minor">
              <a:schemeClr val="lt1"/>
            </a:fontRef>
          </p:style>
        </p:cxnSp>
      </p:grpSp>
      <p:grpSp>
        <p:nvGrpSpPr>
          <p:cNvPr id="65" name="Group 64"/>
          <p:cNvGrpSpPr/>
          <p:nvPr/>
        </p:nvGrpSpPr>
        <p:grpSpPr>
          <a:xfrm>
            <a:off x="6628173" y="4619164"/>
            <a:ext cx="2183619" cy="1185287"/>
            <a:chOff x="3016102" y="3073398"/>
            <a:chExt cx="1993900" cy="713164"/>
          </a:xfrm>
          <a:solidFill>
            <a:srgbClr val="0070C0"/>
          </a:solidFill>
        </p:grpSpPr>
        <p:sp>
          <p:nvSpPr>
            <p:cNvPr id="66" name="TextBox 65"/>
            <p:cNvSpPr txBox="1"/>
            <p:nvPr/>
          </p:nvSpPr>
          <p:spPr>
            <a:xfrm>
              <a:off x="3016102" y="3073398"/>
              <a:ext cx="1993900" cy="481476"/>
            </a:xfrm>
            <a:prstGeom prst="rect">
              <a:avLst/>
            </a:prstGeom>
            <a:grp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AU" sz="1400" dirty="0">
                  <a:latin typeface="Arial"/>
                  <a:cs typeface="Arial"/>
                </a:rPr>
                <a:t>Drawings  Accounts</a:t>
              </a:r>
            </a:p>
            <a:p>
              <a:r>
                <a:rPr lang="en-AU" sz="1400" dirty="0">
                  <a:latin typeface="Arial"/>
                  <a:cs typeface="Arial"/>
                </a:rPr>
                <a:t>(debit)	  (credit</a:t>
              </a:r>
              <a:r>
                <a:rPr lang="en-AU" sz="1600" dirty="0">
                  <a:latin typeface="Arial"/>
                  <a:cs typeface="Arial"/>
                </a:rPr>
                <a:t>)</a:t>
              </a:r>
            </a:p>
            <a:p>
              <a:r>
                <a:rPr lang="en-AU" sz="1600" dirty="0">
                  <a:solidFill>
                    <a:srgbClr val="0070C0"/>
                  </a:solidFill>
                  <a:latin typeface="Arial"/>
                  <a:cs typeface="Arial"/>
                </a:rPr>
                <a:t>                    	       </a:t>
              </a:r>
              <a:endParaRPr lang="en-AU" sz="1600" b="1" dirty="0">
                <a:solidFill>
                  <a:srgbClr val="0070C0"/>
                </a:solidFill>
                <a:latin typeface="Arial"/>
                <a:cs typeface="Arial"/>
              </a:endParaRPr>
            </a:p>
          </p:txBody>
        </p:sp>
        <p:cxnSp>
          <p:nvCxnSpPr>
            <p:cNvPr id="67" name="Straight Connector 66"/>
            <p:cNvCxnSpPr/>
            <p:nvPr/>
          </p:nvCxnSpPr>
          <p:spPr>
            <a:xfrm flipV="1">
              <a:off x="3181797" y="3250867"/>
              <a:ext cx="1708150" cy="2975"/>
            </a:xfrm>
            <a:prstGeom prst="line">
              <a:avLst/>
            </a:prstGeom>
            <a:grpFill/>
            <a:ln>
              <a:noFill/>
            </a:ln>
          </p:spPr>
          <p:style>
            <a:lnRef idx="1">
              <a:schemeClr val="accent1"/>
            </a:lnRef>
            <a:fillRef idx="3">
              <a:schemeClr val="accent1"/>
            </a:fillRef>
            <a:effectRef idx="2">
              <a:schemeClr val="accent1"/>
            </a:effectRef>
            <a:fontRef idx="minor">
              <a:schemeClr val="lt1"/>
            </a:fontRef>
          </p:style>
        </p:cxnSp>
        <p:cxnSp>
          <p:nvCxnSpPr>
            <p:cNvPr id="68" name="Straight Connector 67"/>
            <p:cNvCxnSpPr/>
            <p:nvPr/>
          </p:nvCxnSpPr>
          <p:spPr>
            <a:xfrm>
              <a:off x="3918805" y="3250867"/>
              <a:ext cx="0" cy="535695"/>
            </a:xfrm>
            <a:prstGeom prst="line">
              <a:avLst/>
            </a:prstGeom>
            <a:grpFill/>
            <a:ln>
              <a:noFill/>
            </a:ln>
          </p:spPr>
          <p:style>
            <a:lnRef idx="1">
              <a:schemeClr val="accent1"/>
            </a:lnRef>
            <a:fillRef idx="3">
              <a:schemeClr val="accent1"/>
            </a:fillRef>
            <a:effectRef idx="2">
              <a:schemeClr val="accent1"/>
            </a:effectRef>
            <a:fontRef idx="minor">
              <a:schemeClr val="lt1"/>
            </a:fontRef>
          </p:style>
        </p:cxnSp>
      </p:grpSp>
      <p:sp>
        <p:nvSpPr>
          <p:cNvPr id="70" name="Rectangle 69"/>
          <p:cNvSpPr/>
          <p:nvPr/>
        </p:nvSpPr>
        <p:spPr>
          <a:xfrm>
            <a:off x="9333390" y="5129809"/>
            <a:ext cx="2464669" cy="307777"/>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square">
            <a:spAutoFit/>
          </a:bodyPr>
          <a:lstStyle/>
          <a:p>
            <a:r>
              <a:rPr lang="en-AU" sz="1400" dirty="0">
                <a:solidFill>
                  <a:schemeClr val="bg1"/>
                </a:solidFill>
                <a:latin typeface="Arial"/>
                <a:cs typeface="Arial"/>
              </a:rPr>
              <a:t>Increase   </a:t>
            </a:r>
            <a:r>
              <a:rPr lang="en-AU" sz="1400" b="1" dirty="0">
                <a:solidFill>
                  <a:schemeClr val="bg1"/>
                </a:solidFill>
                <a:latin typeface="Arial"/>
                <a:cs typeface="Arial"/>
              </a:rPr>
              <a:t>	      </a:t>
            </a:r>
            <a:r>
              <a:rPr lang="en-AU" sz="1400" dirty="0">
                <a:solidFill>
                  <a:schemeClr val="bg1"/>
                </a:solidFill>
                <a:latin typeface="Arial"/>
                <a:cs typeface="Arial"/>
              </a:rPr>
              <a:t>decrease</a:t>
            </a:r>
          </a:p>
        </p:txBody>
      </p:sp>
      <p:sp>
        <p:nvSpPr>
          <p:cNvPr id="69" name="Rectangle 68"/>
          <p:cNvSpPr/>
          <p:nvPr/>
        </p:nvSpPr>
        <p:spPr>
          <a:xfrm>
            <a:off x="6680224" y="5140181"/>
            <a:ext cx="2464669" cy="307777"/>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square">
            <a:spAutoFit/>
          </a:bodyPr>
          <a:lstStyle/>
          <a:p>
            <a:r>
              <a:rPr lang="en-AU" sz="1400" dirty="0">
                <a:solidFill>
                  <a:schemeClr val="bg1"/>
                </a:solidFill>
              </a:rPr>
              <a:t>increase	  decrease</a:t>
            </a:r>
          </a:p>
        </p:txBody>
      </p:sp>
      <p:sp>
        <p:nvSpPr>
          <p:cNvPr id="71" name="Rectangle 70"/>
          <p:cNvSpPr/>
          <p:nvPr/>
        </p:nvSpPr>
        <p:spPr>
          <a:xfrm>
            <a:off x="9336990" y="3617321"/>
            <a:ext cx="2464669" cy="584775"/>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square">
            <a:spAutoFit/>
          </a:bodyPr>
          <a:lstStyle/>
          <a:p>
            <a:r>
              <a:rPr lang="en-AU" sz="1400" dirty="0">
                <a:solidFill>
                  <a:schemeClr val="bg1"/>
                </a:solidFill>
                <a:latin typeface="Arial"/>
                <a:cs typeface="Arial"/>
              </a:rPr>
              <a:t>decrease	  increase</a:t>
            </a:r>
          </a:p>
          <a:p>
            <a:r>
              <a:rPr lang="en-AU" b="1" dirty="0">
                <a:solidFill>
                  <a:schemeClr val="bg1"/>
                </a:solidFill>
              </a:rPr>
              <a:t>   	  </a:t>
            </a:r>
            <a:r>
              <a:rPr lang="en-AU" sz="1400" dirty="0">
                <a:solidFill>
                  <a:schemeClr val="bg1"/>
                </a:solidFill>
              </a:rPr>
              <a:t>	        </a:t>
            </a:r>
            <a:endParaRPr lang="en-AU" sz="1400" b="1" dirty="0">
              <a:solidFill>
                <a:schemeClr val="bg1"/>
              </a:solidFill>
            </a:endParaRPr>
          </a:p>
        </p:txBody>
      </p:sp>
      <p:grpSp>
        <p:nvGrpSpPr>
          <p:cNvPr id="40" name="Group 39"/>
          <p:cNvGrpSpPr/>
          <p:nvPr/>
        </p:nvGrpSpPr>
        <p:grpSpPr>
          <a:xfrm>
            <a:off x="6672732" y="3079444"/>
            <a:ext cx="2139059" cy="1077218"/>
            <a:chOff x="3036754" y="3073398"/>
            <a:chExt cx="1993900" cy="1149891"/>
          </a:xfrm>
          <a:solidFill>
            <a:srgbClr val="0070C0"/>
          </a:solidFill>
        </p:grpSpPr>
        <p:sp>
          <p:nvSpPr>
            <p:cNvPr id="48" name="TextBox 47"/>
            <p:cNvSpPr txBox="1"/>
            <p:nvPr/>
          </p:nvSpPr>
          <p:spPr>
            <a:xfrm>
              <a:off x="3036754" y="3073398"/>
              <a:ext cx="1993900" cy="1149891"/>
            </a:xfrm>
            <a:prstGeom prst="rect">
              <a:avLst/>
            </a:prstGeom>
            <a:grp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AU" sz="1400" dirty="0">
                  <a:latin typeface="Arial"/>
                  <a:cs typeface="Arial"/>
                </a:rPr>
                <a:t>Capital Account</a:t>
              </a:r>
            </a:p>
            <a:p>
              <a:r>
                <a:rPr lang="en-AU" sz="1400" dirty="0">
                  <a:latin typeface="Arial"/>
                  <a:cs typeface="Arial"/>
                </a:rPr>
                <a:t>(debit)	       (credit</a:t>
              </a:r>
              <a:r>
                <a:rPr lang="en-AU" sz="1400" dirty="0"/>
                <a:t>)</a:t>
              </a:r>
            </a:p>
            <a:p>
              <a:r>
                <a:rPr lang="en-AU" sz="1600" dirty="0">
                  <a:solidFill>
                    <a:srgbClr val="0070C0"/>
                  </a:solidFill>
                </a:rPr>
                <a:t> 	   </a:t>
              </a:r>
            </a:p>
            <a:p>
              <a:r>
                <a:rPr lang="en-AU" dirty="0">
                  <a:solidFill>
                    <a:srgbClr val="0070C0"/>
                  </a:solidFill>
                </a:rPr>
                <a:t>	</a:t>
              </a:r>
              <a:endParaRPr lang="en-AU" b="1" dirty="0">
                <a:solidFill>
                  <a:srgbClr val="0070C0"/>
                </a:solidFill>
              </a:endParaRPr>
            </a:p>
          </p:txBody>
        </p:sp>
        <p:cxnSp>
          <p:nvCxnSpPr>
            <p:cNvPr id="49" name="Straight Connector 48"/>
            <p:cNvCxnSpPr/>
            <p:nvPr/>
          </p:nvCxnSpPr>
          <p:spPr>
            <a:xfrm flipV="1">
              <a:off x="3130620" y="3346127"/>
              <a:ext cx="1708150" cy="2975"/>
            </a:xfrm>
            <a:prstGeom prst="line">
              <a:avLst/>
            </a:prstGeom>
            <a:grpFill/>
            <a:ln>
              <a:noFill/>
            </a:ln>
          </p:spPr>
          <p:style>
            <a:lnRef idx="1">
              <a:schemeClr val="accent1"/>
            </a:lnRef>
            <a:fillRef idx="3">
              <a:schemeClr val="accent1"/>
            </a:fillRef>
            <a:effectRef idx="2">
              <a:schemeClr val="accent1"/>
            </a:effectRef>
            <a:fontRef idx="minor">
              <a:schemeClr val="lt1"/>
            </a:fontRef>
          </p:style>
        </p:cxnSp>
        <p:cxnSp>
          <p:nvCxnSpPr>
            <p:cNvPr id="50" name="Straight Connector 49"/>
            <p:cNvCxnSpPr/>
            <p:nvPr/>
          </p:nvCxnSpPr>
          <p:spPr>
            <a:xfrm>
              <a:off x="3995441" y="3358293"/>
              <a:ext cx="0" cy="683080"/>
            </a:xfrm>
            <a:prstGeom prst="line">
              <a:avLst/>
            </a:prstGeom>
            <a:grpFill/>
            <a:ln w="12700">
              <a:noFill/>
            </a:ln>
          </p:spPr>
          <p:style>
            <a:lnRef idx="1">
              <a:schemeClr val="accent2"/>
            </a:lnRef>
            <a:fillRef idx="0">
              <a:schemeClr val="accent2"/>
            </a:fillRef>
            <a:effectRef idx="0">
              <a:schemeClr val="accent2"/>
            </a:effectRef>
            <a:fontRef idx="minor">
              <a:schemeClr val="tx1"/>
            </a:fontRef>
          </p:style>
        </p:cxnSp>
      </p:grpSp>
      <p:sp>
        <p:nvSpPr>
          <p:cNvPr id="55" name="Rectangle 54"/>
          <p:cNvSpPr/>
          <p:nvPr/>
        </p:nvSpPr>
        <p:spPr>
          <a:xfrm>
            <a:off x="6673703" y="3603643"/>
            <a:ext cx="2464669" cy="584775"/>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square">
            <a:spAutoFit/>
          </a:bodyPr>
          <a:lstStyle/>
          <a:p>
            <a:r>
              <a:rPr lang="en-AU" sz="1400" dirty="0">
                <a:solidFill>
                  <a:schemeClr val="bg1"/>
                </a:solidFill>
                <a:latin typeface="Arial"/>
                <a:cs typeface="Arial"/>
              </a:rPr>
              <a:t>decrease	    increase</a:t>
            </a:r>
            <a:r>
              <a:rPr lang="en-AU" b="1" dirty="0">
                <a:solidFill>
                  <a:schemeClr val="bg1"/>
                </a:solidFill>
                <a:latin typeface="Arial"/>
                <a:cs typeface="Arial"/>
              </a:rPr>
              <a:t>  </a:t>
            </a:r>
            <a:r>
              <a:rPr lang="en-AU" b="1" dirty="0">
                <a:solidFill>
                  <a:schemeClr val="bg1"/>
                </a:solidFill>
              </a:rPr>
              <a:t>	   </a:t>
            </a:r>
          </a:p>
          <a:p>
            <a:r>
              <a:rPr lang="en-AU" sz="1400" dirty="0">
                <a:solidFill>
                  <a:schemeClr val="bg1"/>
                </a:solidFill>
              </a:rPr>
              <a:t>        </a:t>
            </a:r>
            <a:endParaRPr lang="en-AU" sz="1400" b="1" dirty="0">
              <a:solidFill>
                <a:schemeClr val="bg1"/>
              </a:solidFill>
            </a:endParaRPr>
          </a:p>
        </p:txBody>
      </p:sp>
      <p:cxnSp>
        <p:nvCxnSpPr>
          <p:cNvPr id="42" name="Straight Connector 41"/>
          <p:cNvCxnSpPr/>
          <p:nvPr/>
        </p:nvCxnSpPr>
        <p:spPr>
          <a:xfrm flipV="1">
            <a:off x="6684535" y="4885001"/>
            <a:ext cx="1827535" cy="2975"/>
          </a:xfrm>
          <a:prstGeom prst="line">
            <a:avLst/>
          </a:prstGeom>
          <a:solidFill>
            <a:srgbClr val="FF0000"/>
          </a:solidFill>
          <a:ln w="19050">
            <a:solidFill>
              <a:schemeClr val="bg1"/>
            </a:solidFill>
          </a:ln>
        </p:spPr>
        <p:style>
          <a:lnRef idx="3">
            <a:schemeClr val="dk1"/>
          </a:lnRef>
          <a:fillRef idx="0">
            <a:schemeClr val="dk1"/>
          </a:fillRef>
          <a:effectRef idx="2">
            <a:schemeClr val="dk1"/>
          </a:effectRef>
          <a:fontRef idx="minor">
            <a:schemeClr val="tx1"/>
          </a:fontRef>
        </p:style>
      </p:cxnSp>
      <p:cxnSp>
        <p:nvCxnSpPr>
          <p:cNvPr id="43" name="Straight Connector 42"/>
          <p:cNvCxnSpPr/>
          <p:nvPr/>
        </p:nvCxnSpPr>
        <p:spPr>
          <a:xfrm>
            <a:off x="7616768" y="4883610"/>
            <a:ext cx="0" cy="683080"/>
          </a:xfrm>
          <a:prstGeom prst="line">
            <a:avLst/>
          </a:prstGeom>
          <a:solidFill>
            <a:srgbClr val="FF0000"/>
          </a:solidFill>
          <a:ln w="19050">
            <a:solidFill>
              <a:schemeClr val="bg1">
                <a:lumMod val="95000"/>
              </a:schemeClr>
            </a:solidFill>
          </a:ln>
        </p:spPr>
        <p:style>
          <a:lnRef idx="3">
            <a:schemeClr val="dk1"/>
          </a:lnRef>
          <a:fillRef idx="0">
            <a:schemeClr val="dk1"/>
          </a:fillRef>
          <a:effectRef idx="2">
            <a:schemeClr val="dk1"/>
          </a:effectRef>
          <a:fontRef idx="minor">
            <a:schemeClr val="tx1"/>
          </a:fontRef>
        </p:style>
      </p:cxnSp>
      <p:cxnSp>
        <p:nvCxnSpPr>
          <p:cNvPr id="44" name="Straight Connector 43"/>
          <p:cNvCxnSpPr/>
          <p:nvPr/>
        </p:nvCxnSpPr>
        <p:spPr>
          <a:xfrm flipV="1">
            <a:off x="9383012" y="4867123"/>
            <a:ext cx="1827535" cy="2975"/>
          </a:xfrm>
          <a:prstGeom prst="line">
            <a:avLst/>
          </a:prstGeom>
          <a:solidFill>
            <a:srgbClr val="FF0000"/>
          </a:solidFill>
          <a:ln w="19050">
            <a:solidFill>
              <a:schemeClr val="bg1"/>
            </a:solidFill>
          </a:ln>
        </p:spPr>
        <p:style>
          <a:lnRef idx="3">
            <a:schemeClr val="dk1"/>
          </a:lnRef>
          <a:fillRef idx="0">
            <a:schemeClr val="dk1"/>
          </a:fillRef>
          <a:effectRef idx="2">
            <a:schemeClr val="dk1"/>
          </a:effectRef>
          <a:fontRef idx="minor">
            <a:schemeClr val="tx1"/>
          </a:fontRef>
        </p:style>
      </p:cxnSp>
      <p:cxnSp>
        <p:nvCxnSpPr>
          <p:cNvPr id="56" name="Straight Connector 55"/>
          <p:cNvCxnSpPr/>
          <p:nvPr/>
        </p:nvCxnSpPr>
        <p:spPr>
          <a:xfrm>
            <a:off x="10315245" y="4865732"/>
            <a:ext cx="0" cy="683080"/>
          </a:xfrm>
          <a:prstGeom prst="line">
            <a:avLst/>
          </a:prstGeom>
          <a:solidFill>
            <a:srgbClr val="FF0000"/>
          </a:solidFill>
          <a:ln w="19050">
            <a:solidFill>
              <a:schemeClr val="bg1">
                <a:lumMod val="95000"/>
              </a:schemeClr>
            </a:solidFill>
          </a:ln>
        </p:spPr>
        <p:style>
          <a:lnRef idx="3">
            <a:schemeClr val="dk1"/>
          </a:lnRef>
          <a:fillRef idx="0">
            <a:schemeClr val="dk1"/>
          </a:fillRef>
          <a:effectRef idx="2">
            <a:schemeClr val="dk1"/>
          </a:effectRef>
          <a:fontRef idx="minor">
            <a:schemeClr val="tx1"/>
          </a:fontRef>
        </p:style>
      </p:cxnSp>
      <p:cxnSp>
        <p:nvCxnSpPr>
          <p:cNvPr id="57" name="Straight Connector 56"/>
          <p:cNvCxnSpPr/>
          <p:nvPr/>
        </p:nvCxnSpPr>
        <p:spPr>
          <a:xfrm flipV="1">
            <a:off x="9314355" y="3365612"/>
            <a:ext cx="1827535" cy="2975"/>
          </a:xfrm>
          <a:prstGeom prst="line">
            <a:avLst/>
          </a:prstGeom>
          <a:solidFill>
            <a:srgbClr val="FF0000"/>
          </a:solidFill>
          <a:ln w="19050">
            <a:solidFill>
              <a:schemeClr val="bg1"/>
            </a:solidFill>
          </a:ln>
        </p:spPr>
        <p:style>
          <a:lnRef idx="3">
            <a:schemeClr val="dk1"/>
          </a:lnRef>
          <a:fillRef idx="0">
            <a:schemeClr val="dk1"/>
          </a:fillRef>
          <a:effectRef idx="2">
            <a:schemeClr val="dk1"/>
          </a:effectRef>
          <a:fontRef idx="minor">
            <a:schemeClr val="tx1"/>
          </a:fontRef>
        </p:style>
      </p:cxnSp>
      <p:cxnSp>
        <p:nvCxnSpPr>
          <p:cNvPr id="58" name="Straight Connector 57"/>
          <p:cNvCxnSpPr/>
          <p:nvPr/>
        </p:nvCxnSpPr>
        <p:spPr>
          <a:xfrm>
            <a:off x="10246588" y="3364221"/>
            <a:ext cx="0" cy="683080"/>
          </a:xfrm>
          <a:prstGeom prst="line">
            <a:avLst/>
          </a:prstGeom>
          <a:solidFill>
            <a:srgbClr val="FF0000"/>
          </a:solidFill>
          <a:ln w="19050">
            <a:solidFill>
              <a:schemeClr val="bg1">
                <a:lumMod val="95000"/>
              </a:schemeClr>
            </a:solidFill>
          </a:ln>
        </p:spPr>
        <p:style>
          <a:lnRef idx="3">
            <a:schemeClr val="dk1"/>
          </a:lnRef>
          <a:fillRef idx="0">
            <a:schemeClr val="dk1"/>
          </a:fillRef>
          <a:effectRef idx="2">
            <a:schemeClr val="dk1"/>
          </a:effectRef>
          <a:fontRef idx="minor">
            <a:schemeClr val="tx1"/>
          </a:fontRef>
        </p:style>
      </p:cxnSp>
      <p:cxnSp>
        <p:nvCxnSpPr>
          <p:cNvPr id="59" name="Straight Connector 58"/>
          <p:cNvCxnSpPr/>
          <p:nvPr/>
        </p:nvCxnSpPr>
        <p:spPr>
          <a:xfrm flipV="1">
            <a:off x="6870627" y="3346019"/>
            <a:ext cx="1827535" cy="2975"/>
          </a:xfrm>
          <a:prstGeom prst="line">
            <a:avLst/>
          </a:prstGeom>
          <a:solidFill>
            <a:srgbClr val="FF0000"/>
          </a:solidFill>
          <a:ln w="19050">
            <a:solidFill>
              <a:schemeClr val="bg1"/>
            </a:solidFill>
          </a:ln>
        </p:spPr>
        <p:style>
          <a:lnRef idx="3">
            <a:schemeClr val="dk1"/>
          </a:lnRef>
          <a:fillRef idx="0">
            <a:schemeClr val="dk1"/>
          </a:fillRef>
          <a:effectRef idx="2">
            <a:schemeClr val="dk1"/>
          </a:effectRef>
          <a:fontRef idx="minor">
            <a:schemeClr val="tx1"/>
          </a:fontRef>
        </p:style>
      </p:cxnSp>
      <p:cxnSp>
        <p:nvCxnSpPr>
          <p:cNvPr id="60" name="Straight Connector 59"/>
          <p:cNvCxnSpPr/>
          <p:nvPr/>
        </p:nvCxnSpPr>
        <p:spPr>
          <a:xfrm>
            <a:off x="7823020" y="3364784"/>
            <a:ext cx="0" cy="683080"/>
          </a:xfrm>
          <a:prstGeom prst="line">
            <a:avLst/>
          </a:prstGeom>
          <a:solidFill>
            <a:srgbClr val="FF0000"/>
          </a:solidFill>
          <a:ln w="19050">
            <a:solidFill>
              <a:schemeClr val="bg1">
                <a:lumMod val="95000"/>
              </a:schemeClr>
            </a:solidFill>
          </a:ln>
        </p:spPr>
        <p:style>
          <a:lnRef idx="3">
            <a:schemeClr val="dk1"/>
          </a:lnRef>
          <a:fillRef idx="0">
            <a:schemeClr val="dk1"/>
          </a:fillRef>
          <a:effectRef idx="2">
            <a:schemeClr val="dk1"/>
          </a:effectRef>
          <a:fontRef idx="minor">
            <a:schemeClr val="tx1"/>
          </a:fontRef>
        </p:style>
      </p:cxnSp>
      <p:graphicFrame>
        <p:nvGraphicFramePr>
          <p:cNvPr id="72" name="Table 71"/>
          <p:cNvGraphicFramePr>
            <a:graphicFrameLocks noGrp="1"/>
          </p:cNvGraphicFramePr>
          <p:nvPr>
            <p:extLst>
              <p:ext uri="{D42A27DB-BD31-4B8C-83A1-F6EECF244321}">
                <p14:modId xmlns:p14="http://schemas.microsoft.com/office/powerpoint/2010/main" val="30394460"/>
              </p:ext>
            </p:extLst>
          </p:nvPr>
        </p:nvGraphicFramePr>
        <p:xfrm>
          <a:off x="467903" y="2007705"/>
          <a:ext cx="11274965" cy="3734481"/>
        </p:xfrm>
        <a:graphic>
          <a:graphicData uri="http://schemas.openxmlformats.org/drawingml/2006/table">
            <a:tbl>
              <a:tblPr firstRow="1" bandRow="1">
                <a:tableStyleId>{5C22544A-7EE6-4342-B048-85BDC9FD1C3A}</a:tableStyleId>
              </a:tblPr>
              <a:tblGrid>
                <a:gridCol w="3344558">
                  <a:extLst>
                    <a:ext uri="{9D8B030D-6E8A-4147-A177-3AD203B41FA5}">
                      <a16:colId xmlns:a16="http://schemas.microsoft.com/office/drawing/2014/main" xmlns="" val="20000"/>
                    </a:ext>
                  </a:extLst>
                </a:gridCol>
                <a:gridCol w="7930407">
                  <a:extLst>
                    <a:ext uri="{9D8B030D-6E8A-4147-A177-3AD203B41FA5}">
                      <a16:colId xmlns:a16="http://schemas.microsoft.com/office/drawing/2014/main" xmlns="" val="20001"/>
                    </a:ext>
                  </a:extLst>
                </a:gridCol>
              </a:tblGrid>
              <a:tr h="555404">
                <a:tc gridSpan="2">
                  <a:txBody>
                    <a:bodyPr/>
                    <a:lstStyle/>
                    <a:p>
                      <a:pPr algn="l"/>
                      <a:r>
                        <a:rPr lang="en-US" sz="3000" dirty="0" err="1">
                          <a:solidFill>
                            <a:srgbClr val="FF0000"/>
                          </a:solidFill>
                          <a:latin typeface="Arial"/>
                          <a:cs typeface="Arial"/>
                        </a:rPr>
                        <a:t>Dr</a:t>
                      </a:r>
                      <a:r>
                        <a:rPr lang="en-US" dirty="0">
                          <a:solidFill>
                            <a:srgbClr val="FF0000"/>
                          </a:solidFill>
                          <a:latin typeface="Arial"/>
                          <a:cs typeface="Arial"/>
                        </a:rPr>
                        <a:t>                                                                                                                                                               </a:t>
                      </a:r>
                      <a:r>
                        <a:rPr lang="en-US" sz="3000" dirty="0">
                          <a:solidFill>
                            <a:srgbClr val="FF0000"/>
                          </a:solidFill>
                          <a:latin typeface="Arial"/>
                          <a:cs typeface="Arial"/>
                        </a:rPr>
                        <a:t>Cr</a:t>
                      </a:r>
                    </a:p>
                  </a:txBody>
                  <a:tcPr>
                    <a:lnB w="38100" cap="flat" cmpd="sng" algn="ctr">
                      <a:solidFill>
                        <a:scrgbClr r="0" g="0" b="0"/>
                      </a:solidFill>
                      <a:prstDash val="solid"/>
                      <a:round/>
                      <a:headEnd type="none" w="med" len="med"/>
                      <a:tailEnd type="none" w="med" len="med"/>
                    </a:lnB>
                    <a:noFill/>
                  </a:tcPr>
                </a:tc>
                <a:tc hMerge="1">
                  <a:txBody>
                    <a:bodyPr/>
                    <a:lstStyle/>
                    <a:p>
                      <a:pPr algn="ctr"/>
                      <a:endParaRPr lang="en-US" dirty="0"/>
                    </a:p>
                  </a:txBody>
                  <a:tcPr>
                    <a:lnB w="12700" cap="flat" cmpd="sng" algn="ctr">
                      <a:solidFill>
                        <a:scrgbClr r="0" g="0" b="0"/>
                      </a:solidFill>
                      <a:prstDash val="solid"/>
                      <a:round/>
                      <a:headEnd type="none" w="med" len="med"/>
                      <a:tailEnd type="none" w="med" len="med"/>
                    </a:lnB>
                    <a:noFill/>
                  </a:tcPr>
                </a:tc>
                <a:extLst>
                  <a:ext uri="{0D108BD9-81ED-4DB2-BD59-A6C34878D82A}">
                    <a16:rowId xmlns:a16="http://schemas.microsoft.com/office/drawing/2014/main" xmlns="" val="10000"/>
                  </a:ext>
                </a:extLst>
              </a:tr>
              <a:tr h="3179077">
                <a:tc>
                  <a:txBody>
                    <a:bodyPr/>
                    <a:lstStyle/>
                    <a:p>
                      <a:endParaRPr lang="en-US" b="1"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1" baseline="0" dirty="0">
                        <a:solidFill>
                          <a:schemeClr val="tx1"/>
                        </a:solidFill>
                      </a:endParaRPr>
                    </a:p>
                    <a:p>
                      <a:endParaRPr lang="en-US" b="1" dirty="0"/>
                    </a:p>
                  </a:txBody>
                  <a:tcPr>
                    <a:lnR w="38100" cap="flat" cmpd="sng" algn="ctr">
                      <a:solidFill>
                        <a:scrgbClr r="0" g="0" b="0"/>
                      </a:solidFill>
                      <a:prstDash val="solid"/>
                      <a:round/>
                      <a:headEnd type="none" w="med" len="med"/>
                      <a:tailEnd type="none" w="med" len="med"/>
                    </a:lnR>
                    <a:lnT w="38100" cap="flat" cmpd="sng" algn="ctr">
                      <a:solidFill>
                        <a:scrgbClr r="0" g="0" b="0"/>
                      </a:solidFill>
                      <a:prstDash val="solid"/>
                      <a:round/>
                      <a:headEnd type="none" w="med" len="med"/>
                      <a:tailEnd type="none" w="med" len="med"/>
                    </a:lnT>
                    <a:noFill/>
                  </a:tcPr>
                </a:tc>
                <a:tc>
                  <a:txBody>
                    <a:bodyPr/>
                    <a:lstStyle/>
                    <a:p>
                      <a:pPr algn="r"/>
                      <a:endParaRPr lang="en-US" b="1" dirty="0">
                        <a:solidFill>
                          <a:srgbClr val="FF0000"/>
                        </a:solidFill>
                        <a:latin typeface="Arial"/>
                        <a:cs typeface="Arial"/>
                      </a:endParaRPr>
                    </a:p>
                  </a:txBody>
                  <a:tcPr>
                    <a:lnL w="38100" cap="flat" cmpd="sng" algn="ctr">
                      <a:solidFill>
                        <a:scrgbClr r="0" g="0" b="0"/>
                      </a:solidFill>
                      <a:prstDash val="solid"/>
                      <a:round/>
                      <a:headEnd type="none" w="med" len="med"/>
                      <a:tailEnd type="none" w="med" len="med"/>
                    </a:lnL>
                    <a:lnT w="38100" cap="flat" cmpd="sng" algn="ctr">
                      <a:solidFill>
                        <a:scrgbClr r="0" g="0" b="0"/>
                      </a:solidFill>
                      <a:prstDash val="solid"/>
                      <a:round/>
                      <a:headEnd type="none" w="med" len="med"/>
                      <a:tailEnd type="none" w="med" len="med"/>
                    </a:lnT>
                    <a:noFill/>
                  </a:tcPr>
                </a:tc>
                <a:extLst>
                  <a:ext uri="{0D108BD9-81ED-4DB2-BD59-A6C34878D82A}">
                    <a16:rowId xmlns:a16="http://schemas.microsoft.com/office/drawing/2014/main" xmlns="" val="10001"/>
                  </a:ext>
                </a:extLst>
              </a:tr>
            </a:tbl>
          </a:graphicData>
        </a:graphic>
      </p:graphicFrame>
      <p:sp>
        <p:nvSpPr>
          <p:cNvPr id="73" name="Slide Number Placeholder 4"/>
          <p:cNvSpPr txBox="1">
            <a:spLocks/>
          </p:cNvSpPr>
          <p:nvPr/>
        </p:nvSpPr>
        <p:spPr>
          <a:xfrm>
            <a:off x="578134" y="366614"/>
            <a:ext cx="1056235" cy="773219"/>
          </a:xfrm>
          <a:prstGeom prst="rect">
            <a:avLst/>
          </a:prstGeom>
        </p:spPr>
        <p:txBody>
          <a:bodyPr vert="horz" lIns="91440" tIns="45720" rIns="91440" bIns="45720" rtlCol="0" anchor="ctr"/>
          <a:lstStyle>
            <a:defPPr>
              <a:defRPr lang="en-US"/>
            </a:defPPr>
            <a:lvl1pPr marL="0" algn="ctr" defTabSz="457200" rtl="0" eaLnBrk="1" latinLnBrk="0" hangingPunct="1">
              <a:defRPr sz="1000" kern="120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57F1E4F-1CFF-5643-939E-217C01CDF565}" type="slidenum">
              <a:rPr lang="en-US" sz="5400" smtClean="0"/>
              <a:pPr/>
              <a:t>52</a:t>
            </a:fld>
            <a:endParaRPr lang="en-US" sz="5400" dirty="0"/>
          </a:p>
        </p:txBody>
      </p:sp>
    </p:spTree>
    <p:extLst>
      <p:ext uri="{BB962C8B-B14F-4D97-AF65-F5344CB8AC3E}">
        <p14:creationId xmlns:p14="http://schemas.microsoft.com/office/powerpoint/2010/main" val="160933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45" grpId="0"/>
      <p:bldP spid="46" grpId="0"/>
      <p:bldP spid="70" grpId="0"/>
      <p:bldP spid="69" grpId="0"/>
      <p:bldP spid="71" grpId="0"/>
      <p:bldP spid="55"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0900" y="155448"/>
            <a:ext cx="9911499" cy="1252728"/>
          </a:xfrm>
        </p:spPr>
        <p:txBody>
          <a:bodyPr>
            <a:normAutofit/>
          </a:bodyPr>
          <a:lstStyle/>
          <a:p>
            <a:r>
              <a:rPr lang="en-AU" sz="3800" dirty="0">
                <a:latin typeface="Arial"/>
                <a:cs typeface="Arial"/>
              </a:rPr>
              <a:t>Colin needs help recording his transactions</a:t>
            </a:r>
            <a:r>
              <a:rPr lang="is-IS" sz="3800" dirty="0">
                <a:latin typeface="Arial"/>
                <a:cs typeface="Arial"/>
              </a:rPr>
              <a:t>…</a:t>
            </a:r>
            <a:r>
              <a:rPr lang="en-AU" sz="3800" dirty="0">
                <a:latin typeface="Arial"/>
                <a:cs typeface="Arial"/>
              </a:rPr>
              <a:t> </a:t>
            </a:r>
          </a:p>
        </p:txBody>
      </p:sp>
      <p:sp>
        <p:nvSpPr>
          <p:cNvPr id="3" name="Content Placeholder 2"/>
          <p:cNvSpPr>
            <a:spLocks noGrp="1"/>
          </p:cNvSpPr>
          <p:nvPr>
            <p:ph idx="1"/>
          </p:nvPr>
        </p:nvSpPr>
        <p:spPr>
          <a:xfrm>
            <a:off x="609600" y="1775192"/>
            <a:ext cx="7112122" cy="4049911"/>
          </a:xfrm>
        </p:spPr>
        <p:txBody>
          <a:bodyPr>
            <a:normAutofit/>
          </a:bodyPr>
          <a:lstStyle/>
          <a:p>
            <a:pPr marL="118872" indent="0" algn="just">
              <a:buNone/>
            </a:pPr>
            <a:endParaRPr lang="en-AU" sz="2000" dirty="0">
              <a:latin typeface="Arial"/>
              <a:cs typeface="Arial"/>
            </a:endParaRPr>
          </a:p>
          <a:p>
            <a:pPr marL="118872" indent="0" algn="just">
              <a:buNone/>
            </a:pPr>
            <a:r>
              <a:rPr lang="en-AU" sz="3200" dirty="0">
                <a:latin typeface="Arial"/>
                <a:cs typeface="Arial"/>
              </a:rPr>
              <a:t>Colin runs a delivery business. He has set up a little shop and pays rent every month. The business owns a delivery van and is used to help Colin deliver goods for his clients</a:t>
            </a:r>
            <a:r>
              <a:rPr lang="en-AU" sz="3500" dirty="0">
                <a:latin typeface="Arial"/>
                <a:cs typeface="Arial"/>
              </a:rPr>
              <a:t>.</a:t>
            </a:r>
          </a:p>
          <a:p>
            <a:pPr marL="118872" indent="0" algn="just">
              <a:buNone/>
            </a:pPr>
            <a:endParaRPr lang="en-AU" sz="1300" dirty="0">
              <a:latin typeface="Arial"/>
              <a:cs typeface="Arial"/>
            </a:endParaRPr>
          </a:p>
        </p:txBody>
      </p:sp>
      <p:sp>
        <p:nvSpPr>
          <p:cNvPr id="4" name="Date Placeholder 3"/>
          <p:cNvSpPr>
            <a:spLocks noGrp="1"/>
          </p:cNvSpPr>
          <p:nvPr>
            <p:ph type="dt" sz="half" idx="10"/>
          </p:nvPr>
        </p:nvSpPr>
        <p:spPr>
          <a:xfrm>
            <a:off x="9732656" y="5883275"/>
            <a:ext cx="1143000" cy="365125"/>
          </a:xfrm>
        </p:spPr>
        <p:txBody>
          <a:bodyPr/>
          <a:lstStyle/>
          <a:p>
            <a:fld id="{BFC2C35B-192F-407D-A724-F746472EB53F}" type="datetime1">
              <a:rPr lang="en-AU" smtClean="0"/>
              <a:t>13/03/2018</a:t>
            </a:fld>
            <a:endParaRPr lang="en-AU"/>
          </a:p>
        </p:txBody>
      </p:sp>
      <p:sp>
        <p:nvSpPr>
          <p:cNvPr id="7" name="Footer Placeholder 6"/>
          <p:cNvSpPr>
            <a:spLocks noGrp="1"/>
          </p:cNvSpPr>
          <p:nvPr>
            <p:ph type="ftr" sz="quarter" idx="11"/>
          </p:nvPr>
        </p:nvSpPr>
        <p:spPr>
          <a:xfrm>
            <a:off x="1022612" y="6049693"/>
            <a:ext cx="7084177" cy="365125"/>
          </a:xfrm>
        </p:spPr>
        <p:txBody>
          <a:bodyPr/>
          <a:lstStyle/>
          <a:p>
            <a:endParaRPr lang="en-AU"/>
          </a:p>
        </p:txBody>
      </p:sp>
      <p:sp>
        <p:nvSpPr>
          <p:cNvPr id="8" name="Slide Number Placeholder 7"/>
          <p:cNvSpPr>
            <a:spLocks noGrp="1"/>
          </p:cNvSpPr>
          <p:nvPr>
            <p:ph type="sldNum" sz="quarter" idx="12"/>
          </p:nvPr>
        </p:nvSpPr>
        <p:spPr/>
        <p:txBody>
          <a:bodyPr/>
          <a:lstStyle/>
          <a:p>
            <a:fld id="{45F41791-387E-467B-9DB5-B22C52E5F4D9}" type="slidenum">
              <a:rPr lang="en-AU" smtClean="0"/>
              <a:t>53</a:t>
            </a:fld>
            <a:endParaRPr lang="en-AU"/>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2396" t="-247" r="2014" b="7901"/>
          <a:stretch/>
        </p:blipFill>
        <p:spPr>
          <a:xfrm>
            <a:off x="7879746" y="2187648"/>
            <a:ext cx="3364079" cy="3026018"/>
          </a:xfrm>
          <a:prstGeom prst="rect">
            <a:avLst/>
          </a:prstGeom>
          <a:ln>
            <a:solidFill>
              <a:schemeClr val="tx2">
                <a:lumMod val="50000"/>
                <a:lumOff val="50000"/>
              </a:schemeClr>
            </a:solidFill>
          </a:ln>
          <a:effectLst>
            <a:glow rad="228600">
              <a:schemeClr val="accent5">
                <a:satMod val="175000"/>
                <a:alpha val="40000"/>
              </a:schemeClr>
            </a:glow>
            <a:outerShdw blurRad="50800" dist="50800" dir="5400000" algn="ctr" rotWithShape="0">
              <a:schemeClr val="accent1"/>
            </a:outerShdw>
            <a:softEdge rad="31750"/>
          </a:effectLst>
        </p:spPr>
      </p:pic>
      <p:sp>
        <p:nvSpPr>
          <p:cNvPr id="6" name="TextBox 5"/>
          <p:cNvSpPr txBox="1"/>
          <p:nvPr/>
        </p:nvSpPr>
        <p:spPr>
          <a:xfrm>
            <a:off x="438903" y="393546"/>
            <a:ext cx="1104192" cy="861774"/>
          </a:xfrm>
          <a:prstGeom prst="rect">
            <a:avLst/>
          </a:prstGeom>
          <a:noFill/>
        </p:spPr>
        <p:txBody>
          <a:bodyPr wrap="square" rtlCol="0">
            <a:spAutoFit/>
          </a:bodyPr>
          <a:lstStyle/>
          <a:p>
            <a:fld id="{043EBF95-10C7-455E-AEBF-42693604C538}" type="slidenum">
              <a:rPr lang="zh-CN" altLang="en-US" sz="5000">
                <a:ln w="18415" cmpd="sng">
                  <a:solidFill>
                    <a:srgbClr val="FFFFFF"/>
                  </a:solidFill>
                  <a:prstDash val="solid"/>
                </a:ln>
                <a:solidFill>
                  <a:srgbClr val="FFFFFF"/>
                </a:solidFill>
                <a:effectLst>
                  <a:outerShdw blurRad="63500" dir="3600000" algn="tl" rotWithShape="0">
                    <a:srgbClr val="000000">
                      <a:alpha val="70000"/>
                    </a:srgbClr>
                  </a:outerShdw>
                </a:effectLst>
              </a:rPr>
              <a:pPr/>
              <a:t>53</a:t>
            </a:fld>
            <a:endParaRPr lang="zh-CN" altLang="en-US" sz="5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Tree>
    <p:extLst>
      <p:ext uri="{BB962C8B-B14F-4D97-AF65-F5344CB8AC3E}">
        <p14:creationId xmlns:p14="http://schemas.microsoft.com/office/powerpoint/2010/main" val="356517024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p:cNvGrpSpPr/>
          <p:nvPr/>
        </p:nvGrpSpPr>
        <p:grpSpPr>
          <a:xfrm>
            <a:off x="2063552" y="188641"/>
            <a:ext cx="7200800" cy="3329779"/>
            <a:chOff x="395536" y="188640"/>
            <a:chExt cx="5400600" cy="3329779"/>
          </a:xfrm>
        </p:grpSpPr>
        <p:pic>
          <p:nvPicPr>
            <p:cNvPr id="4" name="Picture 3" descr="http://thumbs3.dreamstime.com/x/funny-retro-van-23446574.jpg">
              <a:hlinkClick r:id="rId3"/>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71" t="1172" b="6393"/>
            <a:stretch/>
          </p:blipFill>
          <p:spPr bwMode="auto">
            <a:xfrm>
              <a:off x="2011734" y="656965"/>
              <a:ext cx="3784402" cy="2861454"/>
            </a:xfrm>
            <a:prstGeom prst="rect">
              <a:avLst/>
            </a:prstGeom>
            <a:noFill/>
            <a:extLst>
              <a:ext uri="{909E8E84-426E-40dd-AFC4-6F175D3DCCD1}">
                <a14:hiddenFill xmlns="" xmlns:a14="http://schemas.microsoft.com/office/drawing/2010/main">
                  <a:solidFill>
                    <a:srgbClr val="FFFFFF"/>
                  </a:solidFill>
                </a14:hiddenFill>
              </a:ext>
            </a:extLst>
          </p:spPr>
        </p:pic>
        <p:sp>
          <p:nvSpPr>
            <p:cNvPr id="7" name="Cloud Callout 6"/>
            <p:cNvSpPr/>
            <p:nvPr/>
          </p:nvSpPr>
          <p:spPr>
            <a:xfrm>
              <a:off x="395536" y="188640"/>
              <a:ext cx="2088232" cy="1656184"/>
            </a:xfrm>
            <a:prstGeom prst="cloudCallout">
              <a:avLst>
                <a:gd name="adj1" fmla="val 92700"/>
                <a:gd name="adj2" fmla="val 21778"/>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TextBox 8"/>
            <p:cNvSpPr txBox="1"/>
            <p:nvPr/>
          </p:nvSpPr>
          <p:spPr>
            <a:xfrm>
              <a:off x="755576" y="417438"/>
              <a:ext cx="1512168" cy="1200329"/>
            </a:xfrm>
            <a:prstGeom prst="rect">
              <a:avLst/>
            </a:prstGeom>
            <a:noFill/>
          </p:spPr>
          <p:txBody>
            <a:bodyPr wrap="square" rtlCol="0">
              <a:spAutoFit/>
            </a:bodyPr>
            <a:lstStyle/>
            <a:p>
              <a:r>
                <a:rPr lang="en-AU" i="1" dirty="0">
                  <a:latin typeface="Arial"/>
                  <a:cs typeface="Arial"/>
                </a:rPr>
                <a:t>I better not forget to pay next month’s rent - $2600</a:t>
              </a:r>
            </a:p>
          </p:txBody>
        </p:sp>
      </p:grpSp>
      <p:grpSp>
        <p:nvGrpSpPr>
          <p:cNvPr id="19" name="Group 18"/>
          <p:cNvGrpSpPr/>
          <p:nvPr/>
        </p:nvGrpSpPr>
        <p:grpSpPr>
          <a:xfrm>
            <a:off x="13309" y="3789041"/>
            <a:ext cx="3802919" cy="1900099"/>
            <a:chOff x="9981" y="3789040"/>
            <a:chExt cx="2852189" cy="1900099"/>
          </a:xfrm>
        </p:grpSpPr>
        <p:pic>
          <p:nvPicPr>
            <p:cNvPr id="14" name="Picture 5" descr="http://joquinassociates.com/wp-content/uploads/2013/09/accounting-services.jpg">
              <a:hlinkClick r:id="rId5"/>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flipH="1">
              <a:off x="395536" y="4267721"/>
              <a:ext cx="2135464" cy="1421418"/>
            </a:xfrm>
            <a:prstGeom prst="rect">
              <a:avLst/>
            </a:prstGeom>
            <a:noFill/>
            <a:extLst>
              <a:ext uri="{909E8E84-426E-40dd-AFC4-6F175D3DCCD1}">
                <a14:hiddenFill xmlns="" xmlns:a14="http://schemas.microsoft.com/office/drawing/2010/main">
                  <a:solidFill>
                    <a:srgbClr val="FFFFFF"/>
                  </a:solidFill>
                </a14:hiddenFill>
              </a:ext>
            </a:extLst>
          </p:spPr>
        </p:pic>
        <p:sp>
          <p:nvSpPr>
            <p:cNvPr id="15" name="Rectangle 14"/>
            <p:cNvSpPr/>
            <p:nvPr/>
          </p:nvSpPr>
          <p:spPr>
            <a:xfrm>
              <a:off x="9981" y="3789040"/>
              <a:ext cx="2852189" cy="369332"/>
            </a:xfrm>
            <a:prstGeom prst="rect">
              <a:avLst/>
            </a:prstGeom>
          </p:spPr>
          <p:txBody>
            <a:bodyPr wrap="none">
              <a:spAutoFit/>
            </a:bodyPr>
            <a:lstStyle/>
            <a:p>
              <a:r>
                <a:rPr lang="en-AU" b="1" dirty="0">
                  <a:solidFill>
                    <a:srgbClr val="000000"/>
                  </a:solidFill>
                  <a:latin typeface="Arial"/>
                  <a:cs typeface="Arial"/>
                </a:rPr>
                <a:t>How is the transaction recorded</a:t>
              </a:r>
              <a:r>
                <a:rPr lang="en-AU" b="1" dirty="0">
                  <a:solidFill>
                    <a:srgbClr val="000000"/>
                  </a:solidFill>
                </a:rPr>
                <a:t>?</a:t>
              </a:r>
            </a:p>
          </p:txBody>
        </p:sp>
      </p:grpSp>
      <p:sp>
        <p:nvSpPr>
          <p:cNvPr id="16" name="TextBox 15"/>
          <p:cNvSpPr txBox="1"/>
          <p:nvPr/>
        </p:nvSpPr>
        <p:spPr>
          <a:xfrm>
            <a:off x="3599723" y="4509120"/>
            <a:ext cx="8640960" cy="369332"/>
          </a:xfrm>
          <a:prstGeom prst="rect">
            <a:avLst/>
          </a:prstGeom>
          <a:noFill/>
        </p:spPr>
        <p:txBody>
          <a:bodyPr wrap="square" rtlCol="0">
            <a:spAutoFit/>
          </a:bodyPr>
          <a:lstStyle/>
          <a:p>
            <a:r>
              <a:rPr lang="en-AU" dirty="0">
                <a:latin typeface="Arial"/>
                <a:cs typeface="Arial"/>
              </a:rPr>
              <a:t>$2600 in rent is  debited </a:t>
            </a:r>
            <a:r>
              <a:rPr lang="en-AU" dirty="0"/>
              <a:t>or credited  to the asset account?</a:t>
            </a:r>
          </a:p>
        </p:txBody>
      </p:sp>
      <p:sp>
        <p:nvSpPr>
          <p:cNvPr id="18" name="TextBox 17"/>
          <p:cNvSpPr txBox="1"/>
          <p:nvPr/>
        </p:nvSpPr>
        <p:spPr>
          <a:xfrm>
            <a:off x="5711958" y="4509121"/>
            <a:ext cx="5952661" cy="369332"/>
          </a:xfrm>
          <a:prstGeom prst="rect">
            <a:avLst/>
          </a:prstGeom>
          <a:solidFill>
            <a:schemeClr val="bg1"/>
          </a:solidFill>
        </p:spPr>
        <p:txBody>
          <a:bodyPr wrap="square" rtlCol="0">
            <a:spAutoFit/>
          </a:bodyPr>
          <a:lstStyle/>
          <a:p>
            <a:r>
              <a:rPr lang="en-AU" b="1" dirty="0">
                <a:solidFill>
                  <a:srgbClr val="0070C0"/>
                </a:solidFill>
                <a:latin typeface="Arial"/>
                <a:cs typeface="Arial"/>
              </a:rPr>
              <a:t>debited</a:t>
            </a:r>
            <a:r>
              <a:rPr lang="en-AU" dirty="0">
                <a:solidFill>
                  <a:srgbClr val="0070C0"/>
                </a:solidFill>
                <a:latin typeface="Arial"/>
                <a:cs typeface="Arial"/>
              </a:rPr>
              <a:t> to the asset account, called Prepaid Rent</a:t>
            </a:r>
          </a:p>
        </p:txBody>
      </p:sp>
      <p:grpSp>
        <p:nvGrpSpPr>
          <p:cNvPr id="24" name="Group 23"/>
          <p:cNvGrpSpPr/>
          <p:nvPr/>
        </p:nvGrpSpPr>
        <p:grpSpPr>
          <a:xfrm>
            <a:off x="3961588" y="5301208"/>
            <a:ext cx="7296811" cy="1080120"/>
            <a:chOff x="2971191" y="5301208"/>
            <a:chExt cx="5472608" cy="1080120"/>
          </a:xfrm>
        </p:grpSpPr>
        <p:sp>
          <p:nvSpPr>
            <p:cNvPr id="23" name="Rectangle 22"/>
            <p:cNvSpPr/>
            <p:nvPr/>
          </p:nvSpPr>
          <p:spPr>
            <a:xfrm>
              <a:off x="2971191" y="5301208"/>
              <a:ext cx="4769161" cy="108012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0" name="TextBox 19"/>
            <p:cNvSpPr txBox="1"/>
            <p:nvPr/>
          </p:nvSpPr>
          <p:spPr>
            <a:xfrm>
              <a:off x="2971191" y="5301208"/>
              <a:ext cx="5472608" cy="923330"/>
            </a:xfrm>
            <a:prstGeom prst="rect">
              <a:avLst/>
            </a:prstGeom>
            <a:noFill/>
          </p:spPr>
          <p:txBody>
            <a:bodyPr wrap="square" rtlCol="0">
              <a:spAutoFit/>
            </a:bodyPr>
            <a:lstStyle/>
            <a:p>
              <a:r>
                <a:rPr lang="en-AU" b="1" dirty="0">
                  <a:solidFill>
                    <a:schemeClr val="accent1"/>
                  </a:solidFill>
                  <a:latin typeface="Arial"/>
                  <a:cs typeface="Arial"/>
                </a:rPr>
                <a:t>		</a:t>
              </a:r>
              <a:r>
                <a:rPr lang="en-AU" b="1" dirty="0">
                  <a:solidFill>
                    <a:srgbClr val="000000"/>
                  </a:solidFill>
                  <a:latin typeface="Arial"/>
                  <a:cs typeface="Arial"/>
                </a:rPr>
                <a:t>			Debit	Credit</a:t>
              </a:r>
            </a:p>
            <a:p>
              <a:r>
                <a:rPr lang="en-AU" b="1" dirty="0">
                  <a:solidFill>
                    <a:srgbClr val="000000"/>
                  </a:solidFill>
                  <a:latin typeface="Arial"/>
                  <a:cs typeface="Arial"/>
                </a:rPr>
                <a:t>Prepaid Rent		2600</a:t>
              </a:r>
            </a:p>
            <a:p>
              <a:r>
                <a:rPr lang="en-AU" b="1" dirty="0">
                  <a:solidFill>
                    <a:srgbClr val="000000"/>
                  </a:solidFill>
                  <a:latin typeface="Arial"/>
                  <a:cs typeface="Arial"/>
                </a:rPr>
                <a:t>          Cash at Bank			2600</a:t>
              </a:r>
            </a:p>
          </p:txBody>
        </p:sp>
        <p:cxnSp>
          <p:nvCxnSpPr>
            <p:cNvPr id="22" name="Straight Connector 21"/>
            <p:cNvCxnSpPr/>
            <p:nvPr/>
          </p:nvCxnSpPr>
          <p:spPr>
            <a:xfrm>
              <a:off x="2971191" y="5589240"/>
              <a:ext cx="4265105"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21" name="TextBox 20"/>
          <p:cNvSpPr txBox="1"/>
          <p:nvPr/>
        </p:nvSpPr>
        <p:spPr>
          <a:xfrm>
            <a:off x="391278" y="377671"/>
            <a:ext cx="1104192" cy="861774"/>
          </a:xfrm>
          <a:prstGeom prst="rect">
            <a:avLst/>
          </a:prstGeom>
          <a:noFill/>
        </p:spPr>
        <p:txBody>
          <a:bodyPr wrap="square" rtlCol="0">
            <a:spAutoFit/>
          </a:bodyPr>
          <a:lstStyle/>
          <a:p>
            <a:fld id="{043EBF95-10C7-455E-AEBF-42693604C538}" type="slidenum">
              <a:rPr lang="zh-CN" altLang="en-US" sz="5000">
                <a:ln w="18415" cmpd="sng">
                  <a:solidFill>
                    <a:srgbClr val="FFFFFF"/>
                  </a:solidFill>
                  <a:prstDash val="solid"/>
                </a:ln>
                <a:solidFill>
                  <a:srgbClr val="FFFFFF"/>
                </a:solidFill>
                <a:effectLst>
                  <a:outerShdw blurRad="63500" dir="3600000" algn="tl" rotWithShape="0">
                    <a:srgbClr val="000000">
                      <a:alpha val="70000"/>
                    </a:srgbClr>
                  </a:outerShdw>
                </a:effectLst>
              </a:rPr>
              <a:pPr/>
              <a:t>54</a:t>
            </a:fld>
            <a:endParaRPr lang="zh-CN" altLang="en-US" sz="5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Tree>
    <p:extLst>
      <p:ext uri="{BB962C8B-B14F-4D97-AF65-F5344CB8AC3E}">
        <p14:creationId xmlns:p14="http://schemas.microsoft.com/office/powerpoint/2010/main" val="3830338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barn(inVertical)">
                                      <p:cBhvr>
                                        <p:cTn id="15" dur="500"/>
                                        <p:tgtEl>
                                          <p:spTgt spid="18"/>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8"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http://thumbs3.dreamstime.com/x/funny-retro-van-23446574.jpg">
            <a:hlinkClick r:id="rId3"/>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7597"/>
          <a:stretch/>
        </p:blipFill>
        <p:spPr bwMode="auto">
          <a:xfrm>
            <a:off x="7632171" y="2492897"/>
            <a:ext cx="4407925" cy="2485450"/>
          </a:xfrm>
          <a:prstGeom prst="rect">
            <a:avLst/>
          </a:prstGeom>
          <a:noFill/>
          <a:extLst>
            <a:ext uri="{909E8E84-426E-40dd-AFC4-6F175D3DCCD1}">
              <a14:hiddenFill xmlns="" xmlns:a14="http://schemas.microsoft.com/office/drawing/2010/main">
                <a:solidFill>
                  <a:srgbClr val="FFFFFF"/>
                </a:solidFill>
              </a14:hiddenFill>
            </a:ext>
          </a:extLst>
        </p:spPr>
      </p:pic>
      <p:grpSp>
        <p:nvGrpSpPr>
          <p:cNvPr id="7" name="Group 6"/>
          <p:cNvGrpSpPr/>
          <p:nvPr/>
        </p:nvGrpSpPr>
        <p:grpSpPr>
          <a:xfrm>
            <a:off x="8592277" y="1430726"/>
            <a:ext cx="2880320" cy="1161078"/>
            <a:chOff x="5580112" y="1669544"/>
            <a:chExt cx="2160240" cy="864096"/>
          </a:xfrm>
        </p:grpSpPr>
        <p:sp>
          <p:nvSpPr>
            <p:cNvPr id="5" name="Line Callout 2 4"/>
            <p:cNvSpPr/>
            <p:nvPr/>
          </p:nvSpPr>
          <p:spPr>
            <a:xfrm>
              <a:off x="5580112" y="1669544"/>
              <a:ext cx="2160240" cy="864096"/>
            </a:xfrm>
            <a:prstGeom prst="borderCallout2">
              <a:avLst>
                <a:gd name="adj1" fmla="val 100566"/>
                <a:gd name="adj2" fmla="val 20866"/>
                <a:gd name="adj3" fmla="val 101822"/>
                <a:gd name="adj4" fmla="val 4804"/>
                <a:gd name="adj5" fmla="val 162344"/>
                <a:gd name="adj6" fmla="val 34105"/>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TextBox 5"/>
            <p:cNvSpPr txBox="1"/>
            <p:nvPr/>
          </p:nvSpPr>
          <p:spPr>
            <a:xfrm>
              <a:off x="5724128" y="1741552"/>
              <a:ext cx="1872208" cy="687159"/>
            </a:xfrm>
            <a:prstGeom prst="rect">
              <a:avLst/>
            </a:prstGeom>
            <a:noFill/>
          </p:spPr>
          <p:txBody>
            <a:bodyPr wrap="square" rtlCol="0">
              <a:spAutoFit/>
            </a:bodyPr>
            <a:lstStyle/>
            <a:p>
              <a:r>
                <a:rPr lang="en-AU" dirty="0">
                  <a:latin typeface="Arial"/>
                  <a:cs typeface="Arial"/>
                </a:rPr>
                <a:t>I’d better buy some petrol for my business van</a:t>
              </a:r>
              <a:r>
                <a:rPr lang="en-AU" dirty="0"/>
                <a:t>.</a:t>
              </a:r>
            </a:p>
          </p:txBody>
        </p:sp>
      </p:grpSp>
      <p:grpSp>
        <p:nvGrpSpPr>
          <p:cNvPr id="16" name="Group 15"/>
          <p:cNvGrpSpPr/>
          <p:nvPr/>
        </p:nvGrpSpPr>
        <p:grpSpPr>
          <a:xfrm>
            <a:off x="431372" y="4077073"/>
            <a:ext cx="3840227" cy="1900099"/>
            <a:chOff x="9981" y="3789040"/>
            <a:chExt cx="2880170" cy="1900099"/>
          </a:xfrm>
        </p:grpSpPr>
        <p:pic>
          <p:nvPicPr>
            <p:cNvPr id="14" name="Picture 5" descr="http://joquinassociates.com/wp-content/uploads/2013/09/accounting-services.jpg">
              <a:hlinkClick r:id="rId5"/>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flipH="1">
              <a:off x="395536" y="4267721"/>
              <a:ext cx="2135464" cy="1421418"/>
            </a:xfrm>
            <a:prstGeom prst="rect">
              <a:avLst/>
            </a:prstGeom>
            <a:noFill/>
            <a:extLst>
              <a:ext uri="{909E8E84-426E-40dd-AFC4-6F175D3DCCD1}">
                <a14:hiddenFill xmlns="" xmlns:a14="http://schemas.microsoft.com/office/drawing/2010/main">
                  <a:solidFill>
                    <a:srgbClr val="FFFFFF"/>
                  </a:solidFill>
                </a14:hiddenFill>
              </a:ext>
            </a:extLst>
          </p:spPr>
        </p:pic>
        <p:sp>
          <p:nvSpPr>
            <p:cNvPr id="15" name="Rectangle 14"/>
            <p:cNvSpPr/>
            <p:nvPr/>
          </p:nvSpPr>
          <p:spPr>
            <a:xfrm>
              <a:off x="9981" y="3789040"/>
              <a:ext cx="2880170" cy="369332"/>
            </a:xfrm>
            <a:prstGeom prst="rect">
              <a:avLst/>
            </a:prstGeom>
          </p:spPr>
          <p:txBody>
            <a:bodyPr wrap="none">
              <a:spAutoFit/>
            </a:bodyPr>
            <a:lstStyle/>
            <a:p>
              <a:r>
                <a:rPr lang="en-AU" b="1" dirty="0">
                  <a:solidFill>
                    <a:schemeClr val="accent1"/>
                  </a:solidFill>
                  <a:latin typeface="Arial"/>
                  <a:cs typeface="Arial"/>
                </a:rPr>
                <a:t>How is the transaction recorded?</a:t>
              </a:r>
            </a:p>
          </p:txBody>
        </p:sp>
      </p:grpSp>
      <p:sp>
        <p:nvSpPr>
          <p:cNvPr id="19" name="TextBox 18"/>
          <p:cNvSpPr txBox="1"/>
          <p:nvPr/>
        </p:nvSpPr>
        <p:spPr>
          <a:xfrm>
            <a:off x="5231904" y="4725145"/>
            <a:ext cx="5568619" cy="646331"/>
          </a:xfrm>
          <a:prstGeom prst="rect">
            <a:avLst/>
          </a:prstGeom>
          <a:noFill/>
        </p:spPr>
        <p:txBody>
          <a:bodyPr wrap="square" rtlCol="0">
            <a:spAutoFit/>
          </a:bodyPr>
          <a:lstStyle/>
          <a:p>
            <a:r>
              <a:rPr lang="en-AU" dirty="0">
                <a:solidFill>
                  <a:srgbClr val="000000"/>
                </a:solidFill>
                <a:latin typeface="Arial"/>
                <a:cs typeface="Arial"/>
              </a:rPr>
              <a:t>What kind of account </a:t>
            </a:r>
            <a:r>
              <a:rPr lang="en-AU" dirty="0">
                <a:solidFill>
                  <a:schemeClr val="accent1"/>
                </a:solidFill>
                <a:latin typeface="Arial"/>
                <a:cs typeface="Arial"/>
              </a:rPr>
              <a:t>is the cash account – asset or liability?</a:t>
            </a:r>
          </a:p>
        </p:txBody>
      </p:sp>
      <p:pic>
        <p:nvPicPr>
          <p:cNvPr id="2" name="Picture 1"/>
          <p:cNvPicPr>
            <a:picLocks noChangeAspect="1"/>
          </p:cNvPicPr>
          <p:nvPr/>
        </p:nvPicPr>
        <p:blipFill>
          <a:blip r:embed="rId7"/>
          <a:stretch>
            <a:fillRect/>
          </a:stretch>
        </p:blipFill>
        <p:spPr>
          <a:xfrm>
            <a:off x="431371" y="404664"/>
            <a:ext cx="2619551" cy="1224136"/>
          </a:xfrm>
          <a:prstGeom prst="rect">
            <a:avLst/>
          </a:prstGeom>
        </p:spPr>
      </p:pic>
      <p:grpSp>
        <p:nvGrpSpPr>
          <p:cNvPr id="8" name="Group 7"/>
          <p:cNvGrpSpPr/>
          <p:nvPr/>
        </p:nvGrpSpPr>
        <p:grpSpPr>
          <a:xfrm>
            <a:off x="3365050" y="862946"/>
            <a:ext cx="2688297" cy="576064"/>
            <a:chOff x="2622317" y="1052736"/>
            <a:chExt cx="2016223" cy="576064"/>
          </a:xfrm>
        </p:grpSpPr>
        <p:sp>
          <p:nvSpPr>
            <p:cNvPr id="17" name="TextBox 16"/>
            <p:cNvSpPr txBox="1"/>
            <p:nvPr/>
          </p:nvSpPr>
          <p:spPr>
            <a:xfrm>
              <a:off x="2627784" y="1124744"/>
              <a:ext cx="2010756" cy="369332"/>
            </a:xfrm>
            <a:prstGeom prst="rect">
              <a:avLst/>
            </a:prstGeom>
            <a:noFill/>
            <a:ln>
              <a:noFill/>
            </a:ln>
          </p:spPr>
          <p:txBody>
            <a:bodyPr wrap="square" rtlCol="0">
              <a:spAutoFit/>
            </a:bodyPr>
            <a:lstStyle/>
            <a:p>
              <a:r>
                <a:rPr lang="en-AU"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a:cs typeface="Arial"/>
                </a:rPr>
                <a:t>I paid $50 cash</a:t>
              </a:r>
              <a:r>
                <a:rPr lang="en-AU" dirty="0">
                  <a:ln w="18415" cmpd="sng">
                    <a:solidFill>
                      <a:srgbClr val="FFFFFF"/>
                    </a:solidFill>
                    <a:prstDash val="solid"/>
                  </a:ln>
                  <a:solidFill>
                    <a:srgbClr val="FFFFFF"/>
                  </a:solidFill>
                  <a:effectLst>
                    <a:outerShdw blurRad="63500" dir="3600000" algn="tl" rotWithShape="0">
                      <a:srgbClr val="000000">
                        <a:alpha val="70000"/>
                      </a:srgbClr>
                    </a:outerShdw>
                  </a:effectLst>
                </a:rPr>
                <a:t>.</a:t>
              </a:r>
            </a:p>
          </p:txBody>
        </p:sp>
        <p:sp>
          <p:nvSpPr>
            <p:cNvPr id="20" name="Line Callout 2 19"/>
            <p:cNvSpPr/>
            <p:nvPr/>
          </p:nvSpPr>
          <p:spPr>
            <a:xfrm>
              <a:off x="2622317" y="1052736"/>
              <a:ext cx="1656185" cy="576064"/>
            </a:xfrm>
            <a:prstGeom prst="borderCallout2">
              <a:avLst>
                <a:gd name="adj1" fmla="val 100566"/>
                <a:gd name="adj2" fmla="val 20866"/>
                <a:gd name="adj3" fmla="val 101822"/>
                <a:gd name="adj4" fmla="val 4804"/>
                <a:gd name="adj5" fmla="val 137848"/>
                <a:gd name="adj6" fmla="val -3493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
        <p:nvSpPr>
          <p:cNvPr id="9" name="Rectangle 8"/>
          <p:cNvSpPr/>
          <p:nvPr/>
        </p:nvSpPr>
        <p:spPr>
          <a:xfrm>
            <a:off x="5071570" y="4124866"/>
            <a:ext cx="3941913" cy="369332"/>
          </a:xfrm>
          <a:prstGeom prst="rect">
            <a:avLst/>
          </a:prstGeom>
        </p:spPr>
        <p:txBody>
          <a:bodyPr wrap="none">
            <a:spAutoFit/>
          </a:bodyPr>
          <a:lstStyle/>
          <a:p>
            <a:r>
              <a:rPr lang="en-AU" dirty="0">
                <a:solidFill>
                  <a:schemeClr val="accent1"/>
                </a:solidFill>
              </a:rPr>
              <a:t>Is the cash account credited or debited?</a:t>
            </a:r>
          </a:p>
        </p:txBody>
      </p:sp>
      <p:sp>
        <p:nvSpPr>
          <p:cNvPr id="18" name="TextBox 17"/>
          <p:cNvSpPr txBox="1"/>
          <p:nvPr/>
        </p:nvSpPr>
        <p:spPr>
          <a:xfrm>
            <a:off x="5034292" y="4136328"/>
            <a:ext cx="5306329" cy="369332"/>
          </a:xfrm>
          <a:prstGeom prst="rect">
            <a:avLst/>
          </a:prstGeom>
          <a:solidFill>
            <a:schemeClr val="bg1"/>
          </a:solidFill>
        </p:spPr>
        <p:txBody>
          <a:bodyPr wrap="square" rtlCol="0">
            <a:spAutoFit/>
          </a:bodyPr>
          <a:lstStyle/>
          <a:p>
            <a:r>
              <a:rPr lang="en-AU" b="1" dirty="0">
                <a:solidFill>
                  <a:srgbClr val="000000"/>
                </a:solidFill>
                <a:latin typeface="Arial"/>
                <a:cs typeface="Arial"/>
              </a:rPr>
              <a:t>The cash account is </a:t>
            </a:r>
            <a:r>
              <a:rPr lang="en-AU" dirty="0">
                <a:solidFill>
                  <a:srgbClr val="FF0000"/>
                </a:solidFill>
                <a:latin typeface="Arial"/>
                <a:cs typeface="Arial"/>
              </a:rPr>
              <a:t>credited</a:t>
            </a:r>
            <a:r>
              <a:rPr lang="en-AU" dirty="0"/>
              <a:t>.</a:t>
            </a:r>
          </a:p>
        </p:txBody>
      </p:sp>
      <p:sp>
        <p:nvSpPr>
          <p:cNvPr id="10" name="Oval 9"/>
          <p:cNvSpPr/>
          <p:nvPr/>
        </p:nvSpPr>
        <p:spPr>
          <a:xfrm>
            <a:off x="9620827" y="4705606"/>
            <a:ext cx="880533" cy="389469"/>
          </a:xfrm>
          <a:prstGeom prst="ellipse">
            <a:avLst/>
          </a:prstGeom>
          <a:noFill/>
          <a:ln w="34925">
            <a:solidFill>
              <a:srgbClr val="00CC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TextBox 20"/>
          <p:cNvSpPr txBox="1"/>
          <p:nvPr/>
        </p:nvSpPr>
        <p:spPr>
          <a:xfrm>
            <a:off x="9932153" y="266546"/>
            <a:ext cx="1104192" cy="861774"/>
          </a:xfrm>
          <a:prstGeom prst="rect">
            <a:avLst/>
          </a:prstGeom>
          <a:noFill/>
        </p:spPr>
        <p:txBody>
          <a:bodyPr wrap="square" rtlCol="0">
            <a:spAutoFit/>
          </a:bodyPr>
          <a:lstStyle/>
          <a:p>
            <a:fld id="{043EBF95-10C7-455E-AEBF-42693604C538}" type="slidenum">
              <a:rPr lang="zh-CN" altLang="en-US" sz="5000">
                <a:ln w="18415" cmpd="sng">
                  <a:solidFill>
                    <a:srgbClr val="FFFFFF"/>
                  </a:solidFill>
                  <a:prstDash val="solid"/>
                </a:ln>
                <a:solidFill>
                  <a:srgbClr val="FFFFFF"/>
                </a:solidFill>
                <a:effectLst>
                  <a:outerShdw blurRad="63500" dir="3600000" algn="tl" rotWithShape="0">
                    <a:srgbClr val="000000">
                      <a:alpha val="70000"/>
                    </a:srgbClr>
                  </a:outerShdw>
                </a:effectLst>
              </a:rPr>
              <a:pPr/>
              <a:t>55</a:t>
            </a:fld>
            <a:endParaRPr lang="zh-CN" altLang="en-US" sz="5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Tree>
    <p:extLst>
      <p:ext uri="{BB962C8B-B14F-4D97-AF65-F5344CB8AC3E}">
        <p14:creationId xmlns:p14="http://schemas.microsoft.com/office/powerpoint/2010/main" val="4143102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nodeType="clickEffect">
                                  <p:stCondLst>
                                    <p:cond delay="0"/>
                                  </p:stCondLst>
                                  <p:childTnLst>
                                    <p:animMotion origin="layout" path="M -0.14132 -0.01736 L -0.60608 -0.1537 " pathEditMode="relative" rAng="0" ptsTypes="AA">
                                      <p:cBhvr>
                                        <p:cTn id="10" dur="2000" fill="hold"/>
                                        <p:tgtEl>
                                          <p:spTgt spid="4"/>
                                        </p:tgtEl>
                                        <p:attrNameLst>
                                          <p:attrName>ppt_x</p:attrName>
                                          <p:attrName>ppt_y</p:attrName>
                                        </p:attrNameLst>
                                      </p:cBhvr>
                                      <p:rCtr x="-23247" y="-6829"/>
                                    </p:animMotion>
                                  </p:childTnLst>
                                </p:cTn>
                              </p:par>
                            </p:childTnLst>
                          </p:cTn>
                        </p:par>
                        <p:par>
                          <p:cTn id="11" fill="hold">
                            <p:stCondLst>
                              <p:cond delay="2000"/>
                            </p:stCondLst>
                            <p:childTnLst>
                              <p:par>
                                <p:cTn id="12" presetID="1" presetClass="entr" presetSubtype="0" fill="hold" nodeType="afterEffect">
                                  <p:stCondLst>
                                    <p:cond delay="0"/>
                                  </p:stCondLst>
                                  <p:childTnLst>
                                    <p:set>
                                      <p:cBhvr>
                                        <p:cTn id="13" dur="1" fill="hold">
                                          <p:stCondLst>
                                            <p:cond delay="0"/>
                                          </p:stCondLst>
                                        </p:cTn>
                                        <p:tgtEl>
                                          <p:spTgt spid="8"/>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16"/>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8"/>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9"/>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9" grpId="0"/>
      <p:bldP spid="18" grpId="0" animBg="1"/>
      <p:bldP spid="10"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https://encrypted-tbn1.gstatic.com/images?q=tbn:ANd9GcSqUfOlrJr77r1BxWoQiEEQ5nJsWdh8U7-erzp2r7EbKLvUtFo6">
            <a:hlinkClick r:id="rId3"/>
          </p:cNvPr>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8496267" y="476672"/>
            <a:ext cx="2458352" cy="1362028"/>
          </a:xfrm>
          <a:prstGeom prst="rect">
            <a:avLst/>
          </a:prstGeom>
          <a:noFill/>
          <a:extLst>
            <a:ext uri="{909E8E84-426E-40dd-AFC4-6F175D3DCCD1}">
              <a14:hiddenFill xmlns="" xmlns:a14="http://schemas.microsoft.com/office/drawing/2010/main">
                <a:solidFill>
                  <a:srgbClr val="FFFFFF"/>
                </a:solidFill>
              </a14:hiddenFill>
            </a:ext>
          </a:extLst>
        </p:spPr>
      </p:pic>
      <p:pic>
        <p:nvPicPr>
          <p:cNvPr id="1028" name="Picture 4" descr="Related image">
            <a:hlinkClick r:id="rId6" invalidUrl="https://www.google.com.au/imgres?imgurl=http://www.blenheimproject.org/resources/Thank you flowers.jpg&amp;imgrefurl=http://www.blenheimproject.org/donations.php&amp;docid=5Oi9DliiWVVZEM&amp;tbnid=42ju8de44YA6oM:&amp;w=200&amp;h=200&amp;ved=0ahUKEwiIz9vG7JHKAhXLm5QKHeVNCwgQxiAIBjAE&amp;iact=c&amp;ictx=1"/>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32169" y="1124744"/>
            <a:ext cx="1324952" cy="993714"/>
          </a:xfrm>
          <a:prstGeom prst="rect">
            <a:avLst/>
          </a:prstGeom>
          <a:noFill/>
          <a:extLst>
            <a:ext uri="{909E8E84-426E-40dd-AFC4-6F175D3DCCD1}">
              <a14:hiddenFill xmlns="" xmlns:a14="http://schemas.microsoft.com/office/drawing/2010/main">
                <a:solidFill>
                  <a:srgbClr val="FFFFFF"/>
                </a:solidFill>
              </a14:hiddenFill>
            </a:ext>
          </a:extLst>
        </p:spPr>
      </p:pic>
      <p:pic>
        <p:nvPicPr>
          <p:cNvPr id="1032" name="Picture 8" descr="https://encrypted-tbn2.gstatic.com/images?q=tbn:ANd9GcQSvkGo4qk22zXWuPmGbHGTv6liqf6pgc9XdjgWAqBxSFQh_HH_">
            <a:hlinkClick r:id="rId8"/>
          </p:cNvPr>
          <p:cNvPicPr>
            <a:picLocks noChangeAspect="1" noChangeArrowheads="1"/>
          </p:cNvPicPr>
          <p:nvPr/>
        </p:nvPicPr>
        <p:blipFill>
          <a:blip r:embed="rId9">
            <a:extLst>
              <a:ext uri="{BEBA8EAE-BF5A-486C-A8C5-ECC9F3942E4B}">
                <a14:imgProps xmlns:a14="http://schemas.microsoft.com/office/drawing/2010/main">
                  <a14:imgLayer r:embed="rId10">
                    <a14:imgEffect>
                      <a14:backgroundRemoval t="10000" b="90000" l="10000" r="90000">
                        <a14:backgroundMark x1="1761" y1="0" x2="10563" y2="6780"/>
                      </a14:backgroundRemoval>
                    </a14:imgEffect>
                  </a14:imgLayer>
                </a14:imgProps>
              </a:ext>
              <a:ext uri="{28A0092B-C50C-407E-A947-70E740481C1C}">
                <a14:useLocalDpi xmlns:a14="http://schemas.microsoft.com/office/drawing/2010/main" val="0"/>
              </a:ext>
            </a:extLst>
          </a:blip>
          <a:srcRect/>
          <a:stretch>
            <a:fillRect/>
          </a:stretch>
        </p:blipFill>
        <p:spPr bwMode="auto">
          <a:xfrm>
            <a:off x="7344138" y="1772816"/>
            <a:ext cx="2664333" cy="1247978"/>
          </a:xfrm>
          <a:prstGeom prst="rect">
            <a:avLst/>
          </a:prstGeom>
          <a:noFill/>
          <a:extLst>
            <a:ext uri="{909E8E84-426E-40dd-AFC4-6F175D3DCCD1}">
              <a14:hiddenFill xmlns="" xmlns:a14="http://schemas.microsoft.com/office/drawing/2010/main">
                <a:solidFill>
                  <a:srgbClr val="FFFFFF"/>
                </a:solidFill>
              </a14:hiddenFill>
            </a:ext>
          </a:extLst>
        </p:spPr>
      </p:pic>
      <p:pic>
        <p:nvPicPr>
          <p:cNvPr id="1026" name="Picture 2" descr="http://cdn2.bigcommerce.com/server3100/beed2/product_images/uploaded_images/lilies-sheaf.jpg">
            <a:hlinkClick r:id="rId11"/>
          </p:cNvPr>
          <p:cNvPicPr>
            <a:picLocks noChangeAspect="1" noChangeArrowheads="1"/>
          </p:cNvPicPr>
          <p:nvPr/>
        </p:nvPicPr>
        <p:blipFill>
          <a:blip r:embed="rId12" cstate="print">
            <a:extLst>
              <a:ext uri="{BEBA8EAE-BF5A-486C-A8C5-ECC9F3942E4B}">
                <a14:imgProps xmlns:a14="http://schemas.microsoft.com/office/drawing/2010/main">
                  <a14:imgLayer r:embed="rId13">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8976320" y="1556793"/>
            <a:ext cx="1429280" cy="995935"/>
          </a:xfrm>
          <a:prstGeom prst="rect">
            <a:avLst/>
          </a:prstGeom>
          <a:noFill/>
          <a:extLst>
            <a:ext uri="{909E8E84-426E-40dd-AFC4-6F175D3DCCD1}">
              <a14:hiddenFill xmlns="" xmlns:a14="http://schemas.microsoft.com/office/drawing/2010/main">
                <a:solidFill>
                  <a:srgbClr val="FFFFFF"/>
                </a:solidFill>
              </a14:hiddenFill>
            </a:ext>
          </a:extLst>
        </p:spPr>
      </p:pic>
      <p:sp>
        <p:nvSpPr>
          <p:cNvPr id="5" name="Rectangular Callout 4"/>
          <p:cNvSpPr/>
          <p:nvPr/>
        </p:nvSpPr>
        <p:spPr>
          <a:xfrm>
            <a:off x="391259" y="331886"/>
            <a:ext cx="3072341" cy="1152898"/>
          </a:xfrm>
          <a:prstGeom prst="wedgeRectCallout">
            <a:avLst>
              <a:gd name="adj1" fmla="val 50765"/>
              <a:gd name="adj2" fmla="val 72839"/>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8" name="Picture 3" descr="http://thumbs3.dreamstime.com/x/funny-retro-van-23446574.jpg">
            <a:hlinkClick r:id="rId14"/>
          </p:cNvPr>
          <p:cNvPicPr>
            <a:picLocks noChangeAspect="1" noChangeArrowheads="1"/>
          </p:cNvPicPr>
          <p:nvPr/>
        </p:nvPicPr>
        <p:blipFill>
          <a:blip r:embed="rId15">
            <a:extLst>
              <a:ext uri="{BEBA8EAE-BF5A-486C-A8C5-ECC9F3942E4B}">
                <a14:imgProps xmlns:a14="http://schemas.microsoft.com/office/drawing/2010/main">
                  <a14:imgLayer r:embed="rId16">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1679509" y="1124744"/>
            <a:ext cx="5614595" cy="3421394"/>
          </a:xfrm>
          <a:prstGeom prst="rect">
            <a:avLst/>
          </a:prstGeom>
          <a:noFill/>
          <a:extLst>
            <a:ext uri="{909E8E84-426E-40dd-AFC4-6F175D3DCCD1}">
              <a14:hiddenFill xmlns="" xmlns:a14="http://schemas.microsoft.com/office/drawing/2010/main">
                <a:solidFill>
                  <a:srgbClr val="FFFFFF"/>
                </a:solidFill>
              </a14:hiddenFill>
            </a:ext>
          </a:extLst>
        </p:spPr>
      </p:pic>
      <p:sp>
        <p:nvSpPr>
          <p:cNvPr id="7" name="TextBox 6"/>
          <p:cNvSpPr txBox="1"/>
          <p:nvPr/>
        </p:nvSpPr>
        <p:spPr>
          <a:xfrm>
            <a:off x="499713" y="594788"/>
            <a:ext cx="2709800" cy="923330"/>
          </a:xfrm>
          <a:prstGeom prst="rect">
            <a:avLst/>
          </a:prstGeom>
          <a:noFill/>
        </p:spPr>
        <p:txBody>
          <a:bodyPr wrap="square" rtlCol="0">
            <a:spAutoFit/>
          </a:bodyPr>
          <a:lstStyle/>
          <a:p>
            <a:r>
              <a:rPr lang="en-AU"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a:cs typeface="Arial"/>
              </a:rPr>
              <a:t>Business is going well. I’ve just made 5 deliveries.</a:t>
            </a:r>
          </a:p>
        </p:txBody>
      </p:sp>
      <p:grpSp>
        <p:nvGrpSpPr>
          <p:cNvPr id="14" name="Group 13"/>
          <p:cNvGrpSpPr/>
          <p:nvPr/>
        </p:nvGrpSpPr>
        <p:grpSpPr>
          <a:xfrm>
            <a:off x="335363" y="4369454"/>
            <a:ext cx="3840227" cy="1462437"/>
            <a:chOff x="5508104" y="3501008"/>
            <a:chExt cx="2880170" cy="1462437"/>
          </a:xfrm>
        </p:grpSpPr>
        <p:pic>
          <p:nvPicPr>
            <p:cNvPr id="15" name="Picture 5" descr="http://joquinassociates.com/wp-content/uploads/2013/09/accounting-services.jpg">
              <a:hlinkClick r:id="rId17"/>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flipH="1">
              <a:off x="6300192" y="3861048"/>
              <a:ext cx="1656184" cy="1102397"/>
            </a:xfrm>
            <a:prstGeom prst="rect">
              <a:avLst/>
            </a:prstGeom>
            <a:noFill/>
            <a:extLst>
              <a:ext uri="{909E8E84-426E-40dd-AFC4-6F175D3DCCD1}">
                <a14:hiddenFill xmlns="" xmlns:a14="http://schemas.microsoft.com/office/drawing/2010/main">
                  <a:solidFill>
                    <a:srgbClr val="FFFFFF"/>
                  </a:solidFill>
                </a14:hiddenFill>
              </a:ext>
            </a:extLst>
          </p:spPr>
        </p:pic>
        <p:sp>
          <p:nvSpPr>
            <p:cNvPr id="16" name="Rectangle 15"/>
            <p:cNvSpPr/>
            <p:nvPr/>
          </p:nvSpPr>
          <p:spPr>
            <a:xfrm>
              <a:off x="5508104" y="3501008"/>
              <a:ext cx="2880170" cy="369332"/>
            </a:xfrm>
            <a:prstGeom prst="rect">
              <a:avLst/>
            </a:prstGeom>
          </p:spPr>
          <p:txBody>
            <a:bodyPr wrap="none">
              <a:spAutoFit/>
            </a:bodyPr>
            <a:lstStyle/>
            <a:p>
              <a:r>
                <a:rPr lang="en-AU" b="1" dirty="0">
                  <a:solidFill>
                    <a:schemeClr val="accent1"/>
                  </a:solidFill>
                  <a:latin typeface="Arial"/>
                  <a:cs typeface="Arial"/>
                </a:rPr>
                <a:t>How is the transaction recorded?</a:t>
              </a:r>
            </a:p>
          </p:txBody>
        </p:sp>
      </p:grpSp>
      <p:sp>
        <p:nvSpPr>
          <p:cNvPr id="12" name="TextBox 11"/>
          <p:cNvSpPr txBox="1"/>
          <p:nvPr/>
        </p:nvSpPr>
        <p:spPr>
          <a:xfrm>
            <a:off x="5039882" y="4377917"/>
            <a:ext cx="5503940" cy="369332"/>
          </a:xfrm>
          <a:prstGeom prst="rect">
            <a:avLst/>
          </a:prstGeom>
          <a:noFill/>
        </p:spPr>
        <p:txBody>
          <a:bodyPr wrap="square" rtlCol="0">
            <a:spAutoFit/>
          </a:bodyPr>
          <a:lstStyle/>
          <a:p>
            <a:r>
              <a:rPr lang="en-AU" dirty="0">
                <a:latin typeface="Arial"/>
                <a:cs typeface="Arial"/>
              </a:rPr>
              <a:t>Colin invoiced his customers on account</a:t>
            </a:r>
            <a:r>
              <a:rPr lang="en-AU" dirty="0"/>
              <a:t>.</a:t>
            </a:r>
          </a:p>
        </p:txBody>
      </p:sp>
      <p:pic>
        <p:nvPicPr>
          <p:cNvPr id="17" name="Picture 2" descr="http://cdn2.bigcommerce.com/server3100/beed2/product_images/uploaded_images/lilies-sheaf.jpg">
            <a:hlinkClick r:id="rId11"/>
          </p:cNvPr>
          <p:cNvPicPr>
            <a:picLocks noChangeAspect="1" noChangeArrowheads="1"/>
          </p:cNvPicPr>
          <p:nvPr/>
        </p:nvPicPr>
        <p:blipFill>
          <a:blip r:embed="rId12" cstate="print">
            <a:extLst>
              <a:ext uri="{BEBA8EAE-BF5A-486C-A8C5-ECC9F3942E4B}">
                <a14:imgProps xmlns:a14="http://schemas.microsoft.com/office/drawing/2010/main">
                  <a14:imgLayer r:embed="rId13">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6480043" y="1556793"/>
            <a:ext cx="1429280" cy="995935"/>
          </a:xfrm>
          <a:prstGeom prst="rect">
            <a:avLst/>
          </a:prstGeom>
          <a:noFill/>
          <a:extLst>
            <a:ext uri="{909E8E84-426E-40dd-AFC4-6F175D3DCCD1}">
              <a14:hiddenFill xmlns="" xmlns:a14="http://schemas.microsoft.com/office/drawing/2010/main">
                <a:solidFill>
                  <a:srgbClr val="FFFFFF"/>
                </a:solidFill>
              </a14:hiddenFill>
            </a:ext>
          </a:extLst>
        </p:spPr>
      </p:pic>
      <p:sp>
        <p:nvSpPr>
          <p:cNvPr id="18" name="TextBox 17"/>
          <p:cNvSpPr txBox="1"/>
          <p:nvPr/>
        </p:nvSpPr>
        <p:spPr>
          <a:xfrm>
            <a:off x="4811001" y="4759357"/>
            <a:ext cx="5202423" cy="338554"/>
          </a:xfrm>
          <a:prstGeom prst="rect">
            <a:avLst/>
          </a:prstGeom>
          <a:noFill/>
        </p:spPr>
        <p:txBody>
          <a:bodyPr wrap="square" rtlCol="0">
            <a:spAutoFit/>
          </a:bodyPr>
          <a:lstStyle/>
          <a:p>
            <a:r>
              <a:rPr lang="en-AU" sz="1600" dirty="0">
                <a:solidFill>
                  <a:srgbClr val="3366FF"/>
                </a:solidFill>
                <a:latin typeface="Arial"/>
                <a:cs typeface="Arial"/>
              </a:rPr>
              <a:t>Is the delivery income or an expense for Colin ? </a:t>
            </a:r>
          </a:p>
        </p:txBody>
      </p:sp>
      <p:sp>
        <p:nvSpPr>
          <p:cNvPr id="19" name="TextBox 18"/>
          <p:cNvSpPr txBox="1"/>
          <p:nvPr/>
        </p:nvSpPr>
        <p:spPr>
          <a:xfrm>
            <a:off x="5391572" y="5299530"/>
            <a:ext cx="6052341" cy="338554"/>
          </a:xfrm>
          <a:prstGeom prst="rect">
            <a:avLst/>
          </a:prstGeom>
          <a:noFill/>
        </p:spPr>
        <p:txBody>
          <a:bodyPr wrap="square" rtlCol="0">
            <a:spAutoFit/>
          </a:bodyPr>
          <a:lstStyle/>
          <a:p>
            <a:r>
              <a:rPr lang="en-AU" sz="1600" dirty="0">
                <a:solidFill>
                  <a:srgbClr val="3366FF"/>
                </a:solidFill>
                <a:latin typeface="Arial"/>
                <a:cs typeface="Arial"/>
              </a:rPr>
              <a:t>Is the revenue unearned  or earned?</a:t>
            </a:r>
          </a:p>
        </p:txBody>
      </p:sp>
      <p:sp>
        <p:nvSpPr>
          <p:cNvPr id="2" name="Rectangle 1"/>
          <p:cNvSpPr/>
          <p:nvPr/>
        </p:nvSpPr>
        <p:spPr>
          <a:xfrm>
            <a:off x="9604713" y="4696803"/>
            <a:ext cx="1576457" cy="1384995"/>
          </a:xfrm>
          <a:prstGeom prst="rect">
            <a:avLst/>
          </a:prstGeom>
          <a:solidFill>
            <a:schemeClr val="bg1"/>
          </a:solidFill>
          <a:ln>
            <a:noFill/>
          </a:ln>
        </p:spPr>
        <p:txBody>
          <a:bodyPr wrap="square">
            <a:spAutoFit/>
          </a:bodyPr>
          <a:lstStyle/>
          <a:p>
            <a:r>
              <a:rPr lang="en-AU" sz="1600" dirty="0">
                <a:solidFill>
                  <a:srgbClr val="00CC00"/>
                </a:solidFill>
                <a:latin typeface="Arial"/>
                <a:cs typeface="Arial"/>
              </a:rPr>
              <a:t>income... He invoiced customers on account</a:t>
            </a:r>
            <a:r>
              <a:rPr lang="en-AU" dirty="0">
                <a:solidFill>
                  <a:schemeClr val="bg1"/>
                </a:solidFill>
                <a:latin typeface="Arial"/>
                <a:cs typeface="Arial"/>
              </a:rPr>
              <a:t>.</a:t>
            </a:r>
            <a:r>
              <a:rPr lang="en-AU" dirty="0">
                <a:solidFill>
                  <a:schemeClr val="bg1"/>
                </a:solidFill>
              </a:rPr>
              <a:t>..............             </a:t>
            </a:r>
          </a:p>
        </p:txBody>
      </p:sp>
      <p:sp>
        <p:nvSpPr>
          <p:cNvPr id="3" name="Freeform 2"/>
          <p:cNvSpPr/>
          <p:nvPr/>
        </p:nvSpPr>
        <p:spPr>
          <a:xfrm>
            <a:off x="7752382" y="5305170"/>
            <a:ext cx="989524" cy="351595"/>
          </a:xfrm>
          <a:custGeom>
            <a:avLst/>
            <a:gdLst>
              <a:gd name="connsiteX0" fmla="*/ 632076 w 742143"/>
              <a:gd name="connsiteY0" fmla="*/ 68834 h 351595"/>
              <a:gd name="connsiteX1" fmla="*/ 462743 w 742143"/>
              <a:gd name="connsiteY1" fmla="*/ 26500 h 351595"/>
              <a:gd name="connsiteX2" fmla="*/ 403476 w 742143"/>
              <a:gd name="connsiteY2" fmla="*/ 1100 h 351595"/>
              <a:gd name="connsiteX3" fmla="*/ 191809 w 742143"/>
              <a:gd name="connsiteY3" fmla="*/ 9567 h 351595"/>
              <a:gd name="connsiteX4" fmla="*/ 149476 w 742143"/>
              <a:gd name="connsiteY4" fmla="*/ 26500 h 351595"/>
              <a:gd name="connsiteX5" fmla="*/ 90209 w 742143"/>
              <a:gd name="connsiteY5" fmla="*/ 34967 h 351595"/>
              <a:gd name="connsiteX6" fmla="*/ 64809 w 742143"/>
              <a:gd name="connsiteY6" fmla="*/ 51900 h 351595"/>
              <a:gd name="connsiteX7" fmla="*/ 14009 w 742143"/>
              <a:gd name="connsiteY7" fmla="*/ 119634 h 351595"/>
              <a:gd name="connsiteX8" fmla="*/ 14009 w 742143"/>
              <a:gd name="connsiteY8" fmla="*/ 238167 h 351595"/>
              <a:gd name="connsiteX9" fmla="*/ 81743 w 742143"/>
              <a:gd name="connsiteY9" fmla="*/ 280500 h 351595"/>
              <a:gd name="connsiteX10" fmla="*/ 259543 w 742143"/>
              <a:gd name="connsiteY10" fmla="*/ 322834 h 351595"/>
              <a:gd name="connsiteX11" fmla="*/ 310343 w 742143"/>
              <a:gd name="connsiteY11" fmla="*/ 339767 h 351595"/>
              <a:gd name="connsiteX12" fmla="*/ 665943 w 742143"/>
              <a:gd name="connsiteY12" fmla="*/ 305900 h 351595"/>
              <a:gd name="connsiteX13" fmla="*/ 742143 w 742143"/>
              <a:gd name="connsiteY13" fmla="*/ 212767 h 351595"/>
              <a:gd name="connsiteX14" fmla="*/ 733676 w 742143"/>
              <a:gd name="connsiteY14" fmla="*/ 170434 h 351595"/>
              <a:gd name="connsiteX15" fmla="*/ 691343 w 742143"/>
              <a:gd name="connsiteY15" fmla="*/ 128100 h 351595"/>
              <a:gd name="connsiteX16" fmla="*/ 674409 w 742143"/>
              <a:gd name="connsiteY16" fmla="*/ 111167 h 351595"/>
              <a:gd name="connsiteX17" fmla="*/ 649009 w 742143"/>
              <a:gd name="connsiteY17" fmla="*/ 94234 h 351595"/>
              <a:gd name="connsiteX18" fmla="*/ 615143 w 742143"/>
              <a:gd name="connsiteY18" fmla="*/ 68834 h 351595"/>
              <a:gd name="connsiteX19" fmla="*/ 632076 w 742143"/>
              <a:gd name="connsiteY19" fmla="*/ 68834 h 351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42143" h="351595">
                <a:moveTo>
                  <a:pt x="632076" y="68834"/>
                </a:moveTo>
                <a:cubicBezTo>
                  <a:pt x="606676" y="61778"/>
                  <a:pt x="518527" y="43029"/>
                  <a:pt x="462743" y="26500"/>
                </a:cubicBezTo>
                <a:cubicBezTo>
                  <a:pt x="442135" y="20394"/>
                  <a:pt x="424928" y="2441"/>
                  <a:pt x="403476" y="1100"/>
                </a:cubicBezTo>
                <a:cubicBezTo>
                  <a:pt x="333001" y="-3305"/>
                  <a:pt x="262365" y="6745"/>
                  <a:pt x="191809" y="9567"/>
                </a:cubicBezTo>
                <a:cubicBezTo>
                  <a:pt x="177698" y="15211"/>
                  <a:pt x="164220" y="22814"/>
                  <a:pt x="149476" y="26500"/>
                </a:cubicBezTo>
                <a:cubicBezTo>
                  <a:pt x="130116" y="31340"/>
                  <a:pt x="109324" y="29233"/>
                  <a:pt x="90209" y="34967"/>
                </a:cubicBezTo>
                <a:cubicBezTo>
                  <a:pt x="80463" y="37891"/>
                  <a:pt x="72004" y="44705"/>
                  <a:pt x="64809" y="51900"/>
                </a:cubicBezTo>
                <a:cubicBezTo>
                  <a:pt x="44703" y="72006"/>
                  <a:pt x="29640" y="96189"/>
                  <a:pt x="14009" y="119634"/>
                </a:cubicBezTo>
                <a:cubicBezTo>
                  <a:pt x="-560" y="163344"/>
                  <a:pt x="-8377" y="175486"/>
                  <a:pt x="14009" y="238167"/>
                </a:cubicBezTo>
                <a:cubicBezTo>
                  <a:pt x="17924" y="249128"/>
                  <a:pt x="71076" y="276944"/>
                  <a:pt x="81743" y="280500"/>
                </a:cubicBezTo>
                <a:cubicBezTo>
                  <a:pt x="185036" y="314931"/>
                  <a:pt x="176317" y="310944"/>
                  <a:pt x="259543" y="322834"/>
                </a:cubicBezTo>
                <a:cubicBezTo>
                  <a:pt x="276476" y="328478"/>
                  <a:pt x="292494" y="339767"/>
                  <a:pt x="310343" y="339767"/>
                </a:cubicBezTo>
                <a:cubicBezTo>
                  <a:pt x="624525" y="339767"/>
                  <a:pt x="551260" y="382358"/>
                  <a:pt x="665943" y="305900"/>
                </a:cubicBezTo>
                <a:cubicBezTo>
                  <a:pt x="722387" y="221233"/>
                  <a:pt x="691343" y="246633"/>
                  <a:pt x="742143" y="212767"/>
                </a:cubicBezTo>
                <a:cubicBezTo>
                  <a:pt x="739321" y="198656"/>
                  <a:pt x="738729" y="183908"/>
                  <a:pt x="733676" y="170434"/>
                </a:cubicBezTo>
                <a:cubicBezTo>
                  <a:pt x="722791" y="141406"/>
                  <a:pt x="713517" y="145839"/>
                  <a:pt x="691343" y="128100"/>
                </a:cubicBezTo>
                <a:cubicBezTo>
                  <a:pt x="685110" y="123113"/>
                  <a:pt x="680642" y="116154"/>
                  <a:pt x="674409" y="111167"/>
                </a:cubicBezTo>
                <a:cubicBezTo>
                  <a:pt x="666463" y="104810"/>
                  <a:pt x="657289" y="100148"/>
                  <a:pt x="649009" y="94234"/>
                </a:cubicBezTo>
                <a:cubicBezTo>
                  <a:pt x="637526" y="86032"/>
                  <a:pt x="626625" y="77036"/>
                  <a:pt x="615143" y="68834"/>
                </a:cubicBezTo>
                <a:cubicBezTo>
                  <a:pt x="606863" y="62919"/>
                  <a:pt x="657476" y="75890"/>
                  <a:pt x="632076" y="68834"/>
                </a:cubicBezTo>
                <a:close/>
              </a:path>
            </a:pathLst>
          </a:custGeom>
          <a:noFill/>
          <a:ln w="34925">
            <a:solidFill>
              <a:srgbClr val="00CC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TextBox 19"/>
          <p:cNvSpPr txBox="1"/>
          <p:nvPr/>
        </p:nvSpPr>
        <p:spPr>
          <a:xfrm>
            <a:off x="10265528" y="282421"/>
            <a:ext cx="1104192" cy="861774"/>
          </a:xfrm>
          <a:prstGeom prst="rect">
            <a:avLst/>
          </a:prstGeom>
          <a:noFill/>
        </p:spPr>
        <p:txBody>
          <a:bodyPr wrap="square" rtlCol="0">
            <a:spAutoFit/>
          </a:bodyPr>
          <a:lstStyle/>
          <a:p>
            <a:fld id="{043EBF95-10C7-455E-AEBF-42693604C538}" type="slidenum">
              <a:rPr lang="zh-CN" altLang="en-US" sz="5000">
                <a:ln w="18415" cmpd="sng">
                  <a:solidFill>
                    <a:srgbClr val="FFFFFF"/>
                  </a:solidFill>
                  <a:prstDash val="solid"/>
                </a:ln>
                <a:solidFill>
                  <a:srgbClr val="FFFFFF"/>
                </a:solidFill>
                <a:effectLst>
                  <a:outerShdw blurRad="63500" dir="3600000" algn="tl" rotWithShape="0">
                    <a:srgbClr val="000000">
                      <a:alpha val="70000"/>
                    </a:srgbClr>
                  </a:outerShdw>
                </a:effectLst>
              </a:rPr>
              <a:pPr/>
              <a:t>56</a:t>
            </a:fld>
            <a:endParaRPr lang="zh-CN" altLang="en-US" sz="5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Tree>
    <p:extLst>
      <p:ext uri="{BB962C8B-B14F-4D97-AF65-F5344CB8AC3E}">
        <p14:creationId xmlns:p14="http://schemas.microsoft.com/office/powerpoint/2010/main" val="992504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1030"/>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1026"/>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nodeType="afterEffect">
                                  <p:stCondLst>
                                    <p:cond delay="0"/>
                                  </p:stCondLst>
                                  <p:childTnLst>
                                    <p:set>
                                      <p:cBhvr>
                                        <p:cTn id="12" dur="1" fill="hold">
                                          <p:stCondLst>
                                            <p:cond delay="0"/>
                                          </p:stCondLst>
                                        </p:cTn>
                                        <p:tgtEl>
                                          <p:spTgt spid="1028"/>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nodeType="afterEffect">
                                  <p:stCondLst>
                                    <p:cond delay="0"/>
                                  </p:stCondLst>
                                  <p:childTnLst>
                                    <p:set>
                                      <p:cBhvr>
                                        <p:cTn id="15" dur="1" fill="hold">
                                          <p:stCondLst>
                                            <p:cond delay="0"/>
                                          </p:stCondLst>
                                        </p:cTn>
                                        <p:tgtEl>
                                          <p:spTgt spid="1032"/>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nodeType="after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nodeType="afterEffect">
                                  <p:stCondLst>
                                    <p:cond delay="2000"/>
                                  </p:stCondLst>
                                  <p:childTnLst>
                                    <p:set>
                                      <p:cBhvr>
                                        <p:cTn id="21" dur="1" fill="hold">
                                          <p:stCondLst>
                                            <p:cond delay="0"/>
                                          </p:stCondLst>
                                        </p:cTn>
                                        <p:tgtEl>
                                          <p:spTgt spid="14"/>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2"/>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8"/>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5" presetClass="entr" presetSubtype="10" fill="hold" grpId="0" nodeType="clickEffect">
                                  <p:stCondLst>
                                    <p:cond delay="0"/>
                                  </p:stCondLst>
                                  <p:childTnLst>
                                    <p:set>
                                      <p:cBhvr>
                                        <p:cTn id="33" dur="1" fill="hold">
                                          <p:stCondLst>
                                            <p:cond delay="0"/>
                                          </p:stCondLst>
                                        </p:cTn>
                                        <p:tgtEl>
                                          <p:spTgt spid="2"/>
                                        </p:tgtEl>
                                        <p:attrNameLst>
                                          <p:attrName>style.visibility</p:attrName>
                                        </p:attrNameLst>
                                      </p:cBhvr>
                                      <p:to>
                                        <p:strVal val="visible"/>
                                      </p:to>
                                    </p:set>
                                    <p:animEffect transition="in" filter="checkerboard(across)">
                                      <p:cBhvr>
                                        <p:cTn id="34" dur="500"/>
                                        <p:tgtEl>
                                          <p:spTgt spid="2"/>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8" grpId="0"/>
      <p:bldP spid="19" grpId="0"/>
      <p:bldP spid="2" grpId="0" animBg="1"/>
      <p:bldP spid="3"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 </a:t>
            </a:r>
            <a:r>
              <a:rPr lang="en-US" dirty="0"/>
              <a:t>in the Accounting Process</a:t>
            </a:r>
          </a:p>
        </p:txBody>
      </p:sp>
      <p:sp>
        <p:nvSpPr>
          <p:cNvPr id="3" name="Content Placeholder 2"/>
          <p:cNvSpPr>
            <a:spLocks noGrp="1"/>
          </p:cNvSpPr>
          <p:nvPr>
            <p:ph idx="1"/>
          </p:nvPr>
        </p:nvSpPr>
        <p:spPr/>
        <p:txBody>
          <a:bodyPr/>
          <a:lstStyle/>
          <a:p>
            <a:r>
              <a:rPr lang="en-US" dirty="0"/>
              <a:t>Introducing the General Journal</a:t>
            </a:r>
            <a:endParaRPr lang="en-US"/>
          </a:p>
        </p:txBody>
      </p:sp>
      <p:sp>
        <p:nvSpPr>
          <p:cNvPr id="4" name="Date Placeholder 3"/>
          <p:cNvSpPr>
            <a:spLocks noGrp="1"/>
          </p:cNvSpPr>
          <p:nvPr>
            <p:ph type="dt" sz="half" idx="10"/>
          </p:nvPr>
        </p:nvSpPr>
        <p:spPr>
          <a:xfrm>
            <a:off x="9732656" y="5883275"/>
            <a:ext cx="1143000" cy="365125"/>
          </a:xfrm>
        </p:spPr>
        <p:txBody>
          <a:bodyPr/>
          <a:lstStyle/>
          <a:p>
            <a:fld id="{ADD1C08E-86F2-4B40-AA0A-404F42F7C84E}" type="datetime1">
              <a:rPr lang="en-AU" smtClean="0"/>
              <a:t>13/03/2018</a:t>
            </a:fld>
            <a:endParaRPr lang="en-AU"/>
          </a:p>
        </p:txBody>
      </p:sp>
      <p:sp>
        <p:nvSpPr>
          <p:cNvPr id="5" name="Footer Placeholder 4"/>
          <p:cNvSpPr>
            <a:spLocks noGrp="1"/>
          </p:cNvSpPr>
          <p:nvPr>
            <p:ph type="ftr" sz="quarter" idx="11"/>
          </p:nvPr>
        </p:nvSpPr>
        <p:spPr>
          <a:xfrm>
            <a:off x="1022612" y="6049693"/>
            <a:ext cx="7084177" cy="365125"/>
          </a:xfrm>
        </p:spPr>
        <p:txBody>
          <a:bodyPr/>
          <a:lstStyle/>
          <a:p>
            <a:endParaRPr lang="en-AU"/>
          </a:p>
        </p:txBody>
      </p:sp>
      <p:sp>
        <p:nvSpPr>
          <p:cNvPr id="6" name="Slide Number Placeholder 5"/>
          <p:cNvSpPr>
            <a:spLocks noGrp="1"/>
          </p:cNvSpPr>
          <p:nvPr>
            <p:ph type="sldNum" sz="quarter" idx="12"/>
          </p:nvPr>
        </p:nvSpPr>
        <p:spPr/>
        <p:txBody>
          <a:bodyPr/>
          <a:lstStyle/>
          <a:p>
            <a:fld id="{45F41791-387E-467B-9DB5-B22C52E5F4D9}" type="slidenum">
              <a:rPr lang="en-AU" smtClean="0"/>
              <a:t>57</a:t>
            </a:fld>
            <a:endParaRPr lang="en-AU"/>
          </a:p>
        </p:txBody>
      </p:sp>
    </p:spTree>
    <p:extLst>
      <p:ext uri="{BB962C8B-B14F-4D97-AF65-F5344CB8AC3E}">
        <p14:creationId xmlns:p14="http://schemas.microsoft.com/office/powerpoint/2010/main" val="121646584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9732656" y="5883275"/>
            <a:ext cx="1143000" cy="365125"/>
          </a:xfrm>
        </p:spPr>
        <p:txBody>
          <a:bodyPr/>
          <a:lstStyle/>
          <a:p>
            <a:fld id="{F83D0770-25CC-4F63-BF8E-FF99F8DDD7DA}" type="datetime1">
              <a:rPr lang="en-AU" smtClean="0"/>
              <a:t>13/03/2018</a:t>
            </a:fld>
            <a:endParaRPr lang="en-AU"/>
          </a:p>
        </p:txBody>
      </p:sp>
      <p:sp>
        <p:nvSpPr>
          <p:cNvPr id="4" name="Footer Placeholder 3"/>
          <p:cNvSpPr>
            <a:spLocks noGrp="1"/>
          </p:cNvSpPr>
          <p:nvPr>
            <p:ph type="ftr" sz="quarter" idx="11"/>
          </p:nvPr>
        </p:nvSpPr>
        <p:spPr>
          <a:xfrm>
            <a:off x="1022612" y="6049693"/>
            <a:ext cx="7084177" cy="365125"/>
          </a:xfrm>
        </p:spPr>
        <p:txBody>
          <a:bodyPr/>
          <a:lstStyle/>
          <a:p>
            <a:endParaRPr lang="zh-CN" altLang="en-US"/>
          </a:p>
        </p:txBody>
      </p:sp>
      <p:sp>
        <p:nvSpPr>
          <p:cNvPr id="5" name="Slide Number Placeholder 4"/>
          <p:cNvSpPr>
            <a:spLocks noGrp="1"/>
          </p:cNvSpPr>
          <p:nvPr>
            <p:ph type="sldNum" sz="quarter" idx="12"/>
          </p:nvPr>
        </p:nvSpPr>
        <p:spPr/>
        <p:txBody>
          <a:bodyPr/>
          <a:lstStyle/>
          <a:p>
            <a:fld id="{043EBF95-10C7-455E-AEBF-42693604C538}" type="slidenum">
              <a:rPr lang="zh-CN" altLang="en-US" smtClean="0"/>
              <a:t>58</a:t>
            </a:fld>
            <a:endParaRPr lang="zh-CN" altLang="en-US"/>
          </a:p>
        </p:txBody>
      </p:sp>
      <p:sp>
        <p:nvSpPr>
          <p:cNvPr id="6" name="TextBox 5"/>
          <p:cNvSpPr txBox="1"/>
          <p:nvPr/>
        </p:nvSpPr>
        <p:spPr>
          <a:xfrm>
            <a:off x="1514949" y="439069"/>
            <a:ext cx="9089695" cy="584776"/>
          </a:xfrm>
          <a:prstGeom prst="rect">
            <a:avLst/>
          </a:prstGeom>
          <a:noFill/>
        </p:spPr>
        <p:txBody>
          <a:bodyPr wrap="square" rtlCol="0">
            <a:spAutoFit/>
          </a:bodyPr>
          <a:lstStyle/>
          <a:p>
            <a:r>
              <a:rPr lang="en-AU" sz="3200" b="1" dirty="0">
                <a:solidFill>
                  <a:schemeClr val="accent1">
                    <a:satMod val="150000"/>
                  </a:schemeClr>
                </a:solidFill>
                <a:latin typeface="Arial"/>
                <a:ea typeface="+mj-ea"/>
                <a:cs typeface="Arial"/>
              </a:rPr>
              <a:t>Where</a:t>
            </a:r>
            <a:r>
              <a:rPr lang="en-AU" sz="3200" dirty="0">
                <a:solidFill>
                  <a:schemeClr val="accent1">
                    <a:lumMod val="60000"/>
                    <a:lumOff val="40000"/>
                  </a:schemeClr>
                </a:solidFill>
                <a:latin typeface="Arial"/>
                <a:cs typeface="Arial"/>
              </a:rPr>
              <a:t>  </a:t>
            </a:r>
            <a:r>
              <a:rPr lang="en-AU" sz="3200" b="1" dirty="0">
                <a:solidFill>
                  <a:schemeClr val="accent1">
                    <a:satMod val="150000"/>
                  </a:schemeClr>
                </a:solidFill>
                <a:latin typeface="Arial"/>
                <a:ea typeface="+mj-ea"/>
                <a:cs typeface="Arial"/>
              </a:rPr>
              <a:t>to </a:t>
            </a:r>
            <a:r>
              <a:rPr lang="en-AU" sz="3200" dirty="0">
                <a:solidFill>
                  <a:schemeClr val="accent1">
                    <a:lumMod val="60000"/>
                    <a:lumOff val="40000"/>
                  </a:schemeClr>
                </a:solidFill>
                <a:latin typeface="Arial"/>
                <a:cs typeface="Arial"/>
              </a:rPr>
              <a:t> </a:t>
            </a:r>
            <a:r>
              <a:rPr lang="en-AU" sz="3200" b="1" dirty="0">
                <a:solidFill>
                  <a:schemeClr val="accent1">
                    <a:satMod val="150000"/>
                  </a:schemeClr>
                </a:solidFill>
                <a:latin typeface="Arial"/>
                <a:ea typeface="+mj-ea"/>
                <a:cs typeface="Arial"/>
              </a:rPr>
              <a:t>record </a:t>
            </a:r>
            <a:r>
              <a:rPr lang="en-AU" sz="3200" dirty="0">
                <a:solidFill>
                  <a:schemeClr val="accent1">
                    <a:lumMod val="60000"/>
                    <a:lumOff val="40000"/>
                  </a:schemeClr>
                </a:solidFill>
                <a:latin typeface="Arial"/>
                <a:cs typeface="Arial"/>
              </a:rPr>
              <a:t> </a:t>
            </a:r>
            <a:r>
              <a:rPr lang="en-AU" sz="3200" b="1" dirty="0">
                <a:solidFill>
                  <a:schemeClr val="accent1">
                    <a:satMod val="150000"/>
                  </a:schemeClr>
                </a:solidFill>
                <a:latin typeface="Arial"/>
                <a:ea typeface="+mj-ea"/>
                <a:cs typeface="Arial"/>
              </a:rPr>
              <a:t>business transactions</a:t>
            </a:r>
          </a:p>
        </p:txBody>
      </p:sp>
      <p:sp>
        <p:nvSpPr>
          <p:cNvPr id="9" name="TextBox 8"/>
          <p:cNvSpPr txBox="1"/>
          <p:nvPr/>
        </p:nvSpPr>
        <p:spPr>
          <a:xfrm>
            <a:off x="6751320" y="2126895"/>
            <a:ext cx="2904744" cy="523220"/>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n-AU" sz="2800" dirty="0">
                <a:latin typeface="Arial"/>
                <a:cs typeface="Arial"/>
              </a:rPr>
              <a:t>General Ledger</a:t>
            </a:r>
          </a:p>
        </p:txBody>
      </p:sp>
      <p:sp>
        <p:nvSpPr>
          <p:cNvPr id="10" name="TextBox 9"/>
          <p:cNvSpPr txBox="1"/>
          <p:nvPr/>
        </p:nvSpPr>
        <p:spPr>
          <a:xfrm>
            <a:off x="1295400" y="2126894"/>
            <a:ext cx="2819400" cy="523220"/>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n-AU" sz="2800" dirty="0">
                <a:latin typeface="Arial"/>
                <a:cs typeface="Arial"/>
              </a:rPr>
              <a:t>General Journal </a:t>
            </a:r>
          </a:p>
        </p:txBody>
      </p:sp>
      <p:sp>
        <p:nvSpPr>
          <p:cNvPr id="11" name="TextBox 10"/>
          <p:cNvSpPr txBox="1"/>
          <p:nvPr/>
        </p:nvSpPr>
        <p:spPr>
          <a:xfrm>
            <a:off x="1124712" y="2906238"/>
            <a:ext cx="3369134" cy="3221395"/>
          </a:xfrm>
          <a:prstGeom prst="rect">
            <a:avLst/>
          </a:prstGeom>
          <a:noFill/>
        </p:spPr>
        <p:txBody>
          <a:bodyPr wrap="square" rtlCol="0">
            <a:spAutoFit/>
          </a:bodyPr>
          <a:lstStyle/>
          <a:p>
            <a:pPr algn="just">
              <a:spcAft>
                <a:spcPts val="400"/>
              </a:spcAft>
            </a:pPr>
            <a:r>
              <a:rPr lang="en-AU" sz="2500" dirty="0">
                <a:latin typeface="Arial"/>
                <a:cs typeface="Arial"/>
              </a:rPr>
              <a:t>Journal </a:t>
            </a:r>
            <a:r>
              <a:rPr lang="en-AU" sz="2500" b="1" dirty="0">
                <a:latin typeface="Arial"/>
                <a:cs typeface="Arial"/>
              </a:rPr>
              <a:t>Entries</a:t>
            </a:r>
            <a:r>
              <a:rPr lang="en-AU" sz="2500" dirty="0">
                <a:latin typeface="Arial"/>
                <a:cs typeface="Arial"/>
              </a:rPr>
              <a:t> go in order of date. </a:t>
            </a:r>
          </a:p>
          <a:p>
            <a:pPr algn="just">
              <a:spcAft>
                <a:spcPts val="400"/>
              </a:spcAft>
            </a:pPr>
            <a:r>
              <a:rPr lang="en-AU" sz="2500" dirty="0">
                <a:latin typeface="Arial"/>
                <a:cs typeface="Arial"/>
              </a:rPr>
              <a:t>Each entry records which account is to be debited and which account is to be credited with the amount. </a:t>
            </a:r>
          </a:p>
        </p:txBody>
      </p:sp>
      <p:sp>
        <p:nvSpPr>
          <p:cNvPr id="12" name="TextBox 11"/>
          <p:cNvSpPr txBox="1"/>
          <p:nvPr/>
        </p:nvSpPr>
        <p:spPr>
          <a:xfrm>
            <a:off x="6751320" y="2906237"/>
            <a:ext cx="3701757" cy="2400657"/>
          </a:xfrm>
          <a:prstGeom prst="rect">
            <a:avLst/>
          </a:prstGeom>
          <a:noFill/>
        </p:spPr>
        <p:txBody>
          <a:bodyPr wrap="square" rtlCol="0">
            <a:spAutoFit/>
          </a:bodyPr>
          <a:lstStyle/>
          <a:p>
            <a:pPr algn="just"/>
            <a:r>
              <a:rPr lang="en-AU" sz="2500" b="1" dirty="0">
                <a:latin typeface="Arial"/>
                <a:cs typeface="Arial"/>
              </a:rPr>
              <a:t>Accounts</a:t>
            </a:r>
            <a:r>
              <a:rPr lang="en-AU" sz="2500" dirty="0">
                <a:latin typeface="Arial"/>
                <a:cs typeface="Arial"/>
              </a:rPr>
              <a:t> - cash, equipment, accounts payable, accounts receivable, sales, telephone and rent expenses</a:t>
            </a:r>
          </a:p>
        </p:txBody>
      </p:sp>
      <p:cxnSp>
        <p:nvCxnSpPr>
          <p:cNvPr id="20" name="Elbow Connector 19"/>
          <p:cNvCxnSpPr/>
          <p:nvPr/>
        </p:nvCxnSpPr>
        <p:spPr>
          <a:xfrm flipV="1">
            <a:off x="3550920" y="3209544"/>
            <a:ext cx="3163824" cy="164592"/>
          </a:xfrm>
          <a:prstGeom prst="bentConnector3">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5334000" y="2803109"/>
            <a:ext cx="1249680" cy="369332"/>
          </a:xfrm>
          <a:prstGeom prst="rect">
            <a:avLst/>
          </a:prstGeom>
          <a:noFill/>
        </p:spPr>
        <p:txBody>
          <a:bodyPr wrap="square" rtlCol="0">
            <a:spAutoFit/>
          </a:bodyPr>
          <a:lstStyle/>
          <a:p>
            <a:r>
              <a:rPr lang="en-AU" b="1" dirty="0">
                <a:solidFill>
                  <a:srgbClr val="FF0000"/>
                </a:solidFill>
                <a:latin typeface="Arial"/>
                <a:cs typeface="Arial"/>
              </a:rPr>
              <a:t>posted</a:t>
            </a:r>
          </a:p>
        </p:txBody>
      </p:sp>
      <p:sp>
        <p:nvSpPr>
          <p:cNvPr id="13" name="TextBox 12"/>
          <p:cNvSpPr txBox="1"/>
          <p:nvPr/>
        </p:nvSpPr>
        <p:spPr>
          <a:xfrm>
            <a:off x="232528" y="393546"/>
            <a:ext cx="912219" cy="861774"/>
          </a:xfrm>
          <a:prstGeom prst="rect">
            <a:avLst/>
          </a:prstGeom>
          <a:noFill/>
        </p:spPr>
        <p:txBody>
          <a:bodyPr wrap="square" rtlCol="0">
            <a:spAutoFit/>
          </a:bodyPr>
          <a:lstStyle/>
          <a:p>
            <a:fld id="{043EBF95-10C7-455E-AEBF-42693604C538}" type="slidenum">
              <a:rPr lang="zh-CN" altLang="en-US" sz="5000">
                <a:ln w="18415" cmpd="sng">
                  <a:solidFill>
                    <a:srgbClr val="FFFFFF"/>
                  </a:solidFill>
                  <a:prstDash val="solid"/>
                </a:ln>
                <a:solidFill>
                  <a:srgbClr val="FFFFFF"/>
                </a:solidFill>
                <a:effectLst>
                  <a:outerShdw blurRad="63500" dir="3600000" algn="tl" rotWithShape="0">
                    <a:srgbClr val="000000">
                      <a:alpha val="70000"/>
                    </a:srgbClr>
                  </a:outerShdw>
                </a:effectLst>
              </a:rPr>
              <a:pPr/>
              <a:t>58</a:t>
            </a:fld>
            <a:endParaRPr lang="zh-CN" altLang="en-US" sz="5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Tree>
    <p:extLst>
      <p:ext uri="{BB962C8B-B14F-4D97-AF65-F5344CB8AC3E}">
        <p14:creationId xmlns:p14="http://schemas.microsoft.com/office/powerpoint/2010/main" val="1511732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wipe(left)">
                                      <p:cBhvr>
                                        <p:cTn id="23" dur="500"/>
                                        <p:tgtEl>
                                          <p:spTgt spid="20"/>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p:bldP spid="12" grpId="0"/>
      <p:bldP spid="21"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732656" y="5883275"/>
            <a:ext cx="1143000" cy="365125"/>
          </a:xfrm>
        </p:spPr>
        <p:txBody>
          <a:bodyPr/>
          <a:lstStyle/>
          <a:p>
            <a:fld id="{0D9EBDD2-4644-482E-9230-A73EF7A72D6A}" type="datetime1">
              <a:rPr lang="en-AU" smtClean="0"/>
              <a:t>13/03/2018</a:t>
            </a:fld>
            <a:endParaRPr lang="en-AU"/>
          </a:p>
        </p:txBody>
      </p:sp>
      <p:sp>
        <p:nvSpPr>
          <p:cNvPr id="4" name="Footer Placeholder 3"/>
          <p:cNvSpPr>
            <a:spLocks noGrp="1"/>
          </p:cNvSpPr>
          <p:nvPr>
            <p:ph type="ftr" sz="quarter" idx="11"/>
          </p:nvPr>
        </p:nvSpPr>
        <p:spPr>
          <a:xfrm>
            <a:off x="1022612" y="6049693"/>
            <a:ext cx="7084177" cy="365125"/>
          </a:xfrm>
        </p:spPr>
        <p:txBody>
          <a:bodyPr/>
          <a:lstStyle/>
          <a:p>
            <a:endParaRPr lang="en-AU"/>
          </a:p>
        </p:txBody>
      </p:sp>
      <p:sp>
        <p:nvSpPr>
          <p:cNvPr id="5" name="Slide Number Placeholder 4"/>
          <p:cNvSpPr>
            <a:spLocks noGrp="1"/>
          </p:cNvSpPr>
          <p:nvPr>
            <p:ph type="sldNum" sz="quarter" idx="12"/>
          </p:nvPr>
        </p:nvSpPr>
        <p:spPr/>
        <p:txBody>
          <a:bodyPr/>
          <a:lstStyle/>
          <a:p>
            <a:fld id="{043EBF95-10C7-455E-AEBF-42693604C538}" type="slidenum">
              <a:rPr lang="zh-CN" altLang="en-US" smtClean="0"/>
              <a:t>59</a:t>
            </a:fld>
            <a:endParaRPr lang="zh-CN" altLang="en-US"/>
          </a:p>
        </p:txBody>
      </p:sp>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b="24331"/>
          <a:stretch/>
        </p:blipFill>
        <p:spPr>
          <a:xfrm>
            <a:off x="6608679" y="1211737"/>
            <a:ext cx="3806179" cy="4248384"/>
          </a:xfrm>
          <a:prstGeom prst="rect">
            <a:avLst/>
          </a:prstGeom>
        </p:spPr>
      </p:pic>
      <p:sp>
        <p:nvSpPr>
          <p:cNvPr id="2" name="TextBox 1"/>
          <p:cNvSpPr txBox="1"/>
          <p:nvPr/>
        </p:nvSpPr>
        <p:spPr>
          <a:xfrm>
            <a:off x="338284" y="1593759"/>
            <a:ext cx="6203652" cy="2185214"/>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r>
              <a:rPr lang="en-AU" sz="2800" dirty="0">
                <a:solidFill>
                  <a:schemeClr val="bg1"/>
                </a:solidFill>
                <a:latin typeface="Arial"/>
                <a:cs typeface="Arial"/>
              </a:rPr>
              <a:t>How will we record </a:t>
            </a:r>
            <a:r>
              <a:rPr lang="en-AU" sz="2800" dirty="0">
                <a:latin typeface="Arial"/>
                <a:cs typeface="Arial"/>
              </a:rPr>
              <a:t>the business transactions in Adele’s Garden Design Business after we have helped her analyse her transactions?</a:t>
            </a:r>
          </a:p>
          <a:p>
            <a:r>
              <a:rPr lang="en-AU" sz="2400" dirty="0"/>
              <a:t> </a:t>
            </a:r>
            <a:endParaRPr lang="en-AU" sz="2400" dirty="0">
              <a:solidFill>
                <a:schemeClr val="bg1"/>
              </a:solidFill>
              <a:latin typeface="Arial" panose="020B0604020202020204" pitchFamily="34" charset="0"/>
              <a:cs typeface="Arial" panose="020B0604020202020204" pitchFamily="34" charset="0"/>
            </a:endParaRPr>
          </a:p>
        </p:txBody>
      </p:sp>
      <p:sp>
        <p:nvSpPr>
          <p:cNvPr id="9" name="TextBox 8"/>
          <p:cNvSpPr txBox="1"/>
          <p:nvPr/>
        </p:nvSpPr>
        <p:spPr>
          <a:xfrm>
            <a:off x="232528" y="393546"/>
            <a:ext cx="1104192" cy="861774"/>
          </a:xfrm>
          <a:prstGeom prst="rect">
            <a:avLst/>
          </a:prstGeom>
          <a:noFill/>
        </p:spPr>
        <p:txBody>
          <a:bodyPr wrap="square" rtlCol="0">
            <a:spAutoFit/>
          </a:bodyPr>
          <a:lstStyle/>
          <a:p>
            <a:fld id="{043EBF95-10C7-455E-AEBF-42693604C538}" type="slidenum">
              <a:rPr lang="zh-CN" altLang="en-US" sz="5000">
                <a:ln w="18415" cmpd="sng">
                  <a:solidFill>
                    <a:srgbClr val="FFFFFF"/>
                  </a:solidFill>
                  <a:prstDash val="solid"/>
                </a:ln>
                <a:solidFill>
                  <a:srgbClr val="FFFFFF"/>
                </a:solidFill>
                <a:effectLst>
                  <a:outerShdw blurRad="63500" dir="3600000" algn="tl" rotWithShape="0">
                    <a:srgbClr val="000000">
                      <a:alpha val="70000"/>
                    </a:srgbClr>
                  </a:outerShdw>
                </a:effectLst>
              </a:rPr>
              <a:pPr/>
              <a:t>59</a:t>
            </a:fld>
            <a:endParaRPr lang="zh-CN" altLang="en-US" sz="5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0" name="TextBox 9"/>
          <p:cNvSpPr txBox="1"/>
          <p:nvPr/>
        </p:nvSpPr>
        <p:spPr>
          <a:xfrm>
            <a:off x="1514949" y="439069"/>
            <a:ext cx="9089695" cy="630942"/>
          </a:xfrm>
          <a:prstGeom prst="rect">
            <a:avLst/>
          </a:prstGeom>
          <a:noFill/>
        </p:spPr>
        <p:txBody>
          <a:bodyPr wrap="square" rtlCol="0">
            <a:spAutoFit/>
          </a:bodyPr>
          <a:lstStyle/>
          <a:p>
            <a:r>
              <a:rPr lang="en-AU" sz="3500" b="1" dirty="0">
                <a:solidFill>
                  <a:schemeClr val="accent1">
                    <a:satMod val="150000"/>
                  </a:schemeClr>
                </a:solidFill>
                <a:latin typeface="Arial"/>
                <a:ea typeface="+mj-ea"/>
                <a:cs typeface="Arial"/>
              </a:rPr>
              <a:t>Where</a:t>
            </a:r>
            <a:r>
              <a:rPr lang="en-AU" sz="3500" dirty="0">
                <a:solidFill>
                  <a:schemeClr val="accent1">
                    <a:lumMod val="60000"/>
                    <a:lumOff val="40000"/>
                  </a:schemeClr>
                </a:solidFill>
                <a:latin typeface="Arial"/>
                <a:cs typeface="Arial"/>
              </a:rPr>
              <a:t>  </a:t>
            </a:r>
            <a:r>
              <a:rPr lang="en-AU" sz="3500" b="1" dirty="0">
                <a:solidFill>
                  <a:schemeClr val="accent1">
                    <a:satMod val="150000"/>
                  </a:schemeClr>
                </a:solidFill>
                <a:latin typeface="Arial"/>
                <a:ea typeface="+mj-ea"/>
                <a:cs typeface="Arial"/>
              </a:rPr>
              <a:t>to </a:t>
            </a:r>
            <a:r>
              <a:rPr lang="en-AU" sz="3500" dirty="0">
                <a:solidFill>
                  <a:schemeClr val="accent1">
                    <a:lumMod val="60000"/>
                    <a:lumOff val="40000"/>
                  </a:schemeClr>
                </a:solidFill>
                <a:latin typeface="Arial"/>
                <a:cs typeface="Arial"/>
              </a:rPr>
              <a:t> </a:t>
            </a:r>
            <a:r>
              <a:rPr lang="en-AU" sz="3500" b="1" dirty="0">
                <a:solidFill>
                  <a:schemeClr val="accent1">
                    <a:satMod val="150000"/>
                  </a:schemeClr>
                </a:solidFill>
                <a:latin typeface="Arial"/>
                <a:ea typeface="+mj-ea"/>
                <a:cs typeface="Arial"/>
              </a:rPr>
              <a:t>record </a:t>
            </a:r>
            <a:r>
              <a:rPr lang="en-AU" sz="3500" dirty="0">
                <a:solidFill>
                  <a:schemeClr val="accent1">
                    <a:lumMod val="60000"/>
                    <a:lumOff val="40000"/>
                  </a:schemeClr>
                </a:solidFill>
                <a:latin typeface="Arial"/>
                <a:cs typeface="Arial"/>
              </a:rPr>
              <a:t> </a:t>
            </a:r>
            <a:r>
              <a:rPr lang="en-AU" sz="3500" b="1" dirty="0">
                <a:solidFill>
                  <a:schemeClr val="accent1">
                    <a:satMod val="150000"/>
                  </a:schemeClr>
                </a:solidFill>
                <a:latin typeface="Arial"/>
                <a:ea typeface="+mj-ea"/>
                <a:cs typeface="Arial"/>
              </a:rPr>
              <a:t>business transactions</a:t>
            </a:r>
          </a:p>
        </p:txBody>
      </p:sp>
      <p:sp>
        <p:nvSpPr>
          <p:cNvPr id="11" name="TextBox 10"/>
          <p:cNvSpPr txBox="1"/>
          <p:nvPr/>
        </p:nvSpPr>
        <p:spPr>
          <a:xfrm>
            <a:off x="232528" y="4028742"/>
            <a:ext cx="5660272" cy="1384995"/>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r>
              <a:rPr lang="en-AU" sz="2800" dirty="0">
                <a:latin typeface="Arial"/>
                <a:cs typeface="Arial"/>
              </a:rPr>
              <a:t>To capture transactions to the accounting system we start with the General Journal</a:t>
            </a:r>
          </a:p>
        </p:txBody>
      </p:sp>
      <p:sp>
        <p:nvSpPr>
          <p:cNvPr id="12" name="TextBox 11"/>
          <p:cNvSpPr txBox="1"/>
          <p:nvPr/>
        </p:nvSpPr>
        <p:spPr>
          <a:xfrm>
            <a:off x="507822" y="5562024"/>
            <a:ext cx="10426633" cy="954107"/>
          </a:xfrm>
          <a:prstGeom prst="rect">
            <a:avLst/>
          </a:prstGeom>
          <a:noFill/>
        </p:spPr>
        <p:txBody>
          <a:bodyPr wrap="square" rtlCol="0">
            <a:spAutoFit/>
          </a:bodyPr>
          <a:lstStyle/>
          <a:p>
            <a:r>
              <a:rPr lang="en-AU" sz="2800" dirty="0">
                <a:solidFill>
                  <a:srgbClr val="FF0000"/>
                </a:solidFill>
                <a:latin typeface="Arial"/>
                <a:cs typeface="Arial"/>
              </a:rPr>
              <a:t>WORKBOOK EXERCISE 10 Page 12. General Journal Entries for Adele’s Garden Design Business</a:t>
            </a:r>
          </a:p>
        </p:txBody>
      </p:sp>
    </p:spTree>
    <p:extLst>
      <p:ext uri="{BB962C8B-B14F-4D97-AF65-F5344CB8AC3E}">
        <p14:creationId xmlns:p14="http://schemas.microsoft.com/office/powerpoint/2010/main" val="4272750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1" grpId="0" animBg="1"/>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03512" y="116632"/>
            <a:ext cx="8712968" cy="1008112"/>
          </a:xfrm>
        </p:spPr>
        <p:txBody>
          <a:bodyPr/>
          <a:lstStyle/>
          <a:p>
            <a:pPr algn="ctr">
              <a:defRPr/>
            </a:pPr>
            <a:r>
              <a:rPr lang="en-US" altLang="en-US" sz="4000" dirty="0">
                <a:solidFill>
                  <a:schemeClr val="bg2">
                    <a:lumMod val="25000"/>
                  </a:schemeClr>
                </a:solidFill>
                <a:cs typeface="Arial" charset="0"/>
              </a:rPr>
              <a:t>Accounting Entity Concept</a:t>
            </a:r>
            <a:endParaRPr lang="en-US" sz="4000" dirty="0">
              <a:solidFill>
                <a:schemeClr val="bg2">
                  <a:lumMod val="25000"/>
                </a:schemeClr>
              </a:solidFill>
            </a:endParaRPr>
          </a:p>
        </p:txBody>
      </p:sp>
      <p:sp>
        <p:nvSpPr>
          <p:cNvPr id="3" name="Content Placeholder 2"/>
          <p:cNvSpPr>
            <a:spLocks noGrp="1"/>
          </p:cNvSpPr>
          <p:nvPr>
            <p:ph idx="1"/>
          </p:nvPr>
        </p:nvSpPr>
        <p:spPr>
          <a:xfrm>
            <a:off x="1703388" y="1052514"/>
            <a:ext cx="8856662" cy="4954587"/>
          </a:xfrm>
        </p:spPr>
        <p:txBody>
          <a:bodyPr/>
          <a:lstStyle/>
          <a:p>
            <a:pPr marL="457200" indent="-457200">
              <a:buFont typeface="Wingdings" panose="05000000000000000000" pitchFamily="2" charset="2"/>
              <a:buChar char="§"/>
              <a:defRPr/>
            </a:pPr>
            <a:r>
              <a:rPr lang="en-AU" dirty="0">
                <a:cs typeface="Arial" pitchFamily="34" charset="0"/>
              </a:rPr>
              <a:t>The accounting entity concept (or entity concept) states that a business entity is considered to be separate from its owners and from any other business.</a:t>
            </a:r>
          </a:p>
          <a:p>
            <a:pPr marL="0" indent="0">
              <a:buNone/>
              <a:defRPr/>
            </a:pPr>
            <a:endParaRPr lang="en-AU" dirty="0">
              <a:cs typeface="Arial" pitchFamily="34" charset="0"/>
            </a:endParaRPr>
          </a:p>
          <a:p>
            <a:pPr marL="0" indent="0">
              <a:buNone/>
              <a:defRPr/>
            </a:pPr>
            <a:endParaRPr lang="en-AU" dirty="0">
              <a:cs typeface="Arial" pitchFamily="34" charset="0"/>
            </a:endParaRPr>
          </a:p>
          <a:p>
            <a:pPr marL="457200" indent="-457200">
              <a:buFont typeface="Wingdings" panose="05000000000000000000" pitchFamily="2" charset="2"/>
              <a:buChar char="§"/>
              <a:defRPr/>
            </a:pPr>
            <a:r>
              <a:rPr lang="en-AU" dirty="0">
                <a:cs typeface="Arial" pitchFamily="34" charset="0"/>
              </a:rPr>
              <a:t>Each business is an entity and has its own accounting system and records.</a:t>
            </a:r>
          </a:p>
          <a:p>
            <a:pPr marL="0" indent="0">
              <a:buNone/>
              <a:defRPr/>
            </a:pPr>
            <a:endParaRPr lang="en-AU" dirty="0">
              <a:cs typeface="Arial" pitchFamily="34" charset="0"/>
            </a:endParaRPr>
          </a:p>
          <a:p>
            <a:pPr marL="0" indent="0">
              <a:spcAft>
                <a:spcPts val="3600"/>
              </a:spcAft>
              <a:buNone/>
              <a:defRPr/>
            </a:pPr>
            <a:endParaRPr lang="en-US" dirty="0">
              <a:cs typeface="Arial" pitchFamily="34" charset="0"/>
            </a:endParaRPr>
          </a:p>
          <a:p>
            <a:pPr>
              <a:buFont typeface="Wingdings 3" pitchFamily="18" charset="2"/>
              <a:buChar char=""/>
              <a:defRPr/>
            </a:pPr>
            <a:endParaRPr lang="en-US" dirty="0">
              <a:ea typeface="+mn-ea"/>
            </a:endParaRPr>
          </a:p>
        </p:txBody>
      </p:sp>
      <p:sp>
        <p:nvSpPr>
          <p:cNvPr id="15364" name="Slide Number Placeholder 3"/>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700">
                <a:solidFill>
                  <a:schemeClr val="tx1"/>
                </a:solidFill>
                <a:latin typeface="Lucida Sans Unicode" charset="0"/>
                <a:ea typeface="ＭＳ Ｐゴシック" charset="0"/>
              </a:defRPr>
            </a:lvl1pPr>
            <a:lvl2pPr marL="742950" indent="-285750">
              <a:defRPr sz="2300">
                <a:solidFill>
                  <a:schemeClr val="tx1"/>
                </a:solidFill>
                <a:latin typeface="Lucida Sans Unicode" charset="0"/>
                <a:ea typeface="ＭＳ Ｐゴシック" charset="0"/>
              </a:defRPr>
            </a:lvl2pPr>
            <a:lvl3pPr marL="1143000">
              <a:defRPr sz="2100">
                <a:solidFill>
                  <a:schemeClr val="tx1"/>
                </a:solidFill>
                <a:latin typeface="Lucida Sans Unicode" charset="0"/>
                <a:ea typeface="ＭＳ Ｐゴシック" charset="0"/>
              </a:defRPr>
            </a:lvl3pPr>
            <a:lvl4pPr marL="1600200">
              <a:defRPr sz="1900">
                <a:solidFill>
                  <a:schemeClr val="tx1"/>
                </a:solidFill>
                <a:latin typeface="Lucida Sans Unicode" charset="0"/>
                <a:ea typeface="ＭＳ Ｐゴシック" charset="0"/>
              </a:defRPr>
            </a:lvl4pPr>
            <a:lvl5pPr marL="2057400">
              <a:defRPr>
                <a:solidFill>
                  <a:schemeClr val="tx1"/>
                </a:solidFill>
                <a:latin typeface="Lucida Sans Unicode" charset="0"/>
                <a:ea typeface="ＭＳ Ｐゴシック" charset="0"/>
              </a:defRPr>
            </a:lvl5pPr>
            <a:lvl6pPr marL="2514600" eaLnBrk="0" fontAlgn="base" hangingPunct="0">
              <a:spcAft>
                <a:spcPct val="0"/>
              </a:spcAft>
              <a:buClr>
                <a:schemeClr val="accent2"/>
              </a:buClr>
              <a:buFont typeface="Wingdings 2" charset="0"/>
              <a:buChar char=""/>
              <a:defRPr>
                <a:solidFill>
                  <a:schemeClr val="tx1"/>
                </a:solidFill>
                <a:latin typeface="Lucida Sans Unicode" charset="0"/>
                <a:ea typeface="ＭＳ Ｐゴシック" charset="0"/>
              </a:defRPr>
            </a:lvl6pPr>
            <a:lvl7pPr marL="2971800" eaLnBrk="0" fontAlgn="base" hangingPunct="0">
              <a:spcAft>
                <a:spcPct val="0"/>
              </a:spcAft>
              <a:buClr>
                <a:schemeClr val="accent2"/>
              </a:buClr>
              <a:buFont typeface="Wingdings 2" charset="0"/>
              <a:buChar char=""/>
              <a:defRPr>
                <a:solidFill>
                  <a:schemeClr val="tx1"/>
                </a:solidFill>
                <a:latin typeface="Lucida Sans Unicode" charset="0"/>
                <a:ea typeface="ＭＳ Ｐゴシック" charset="0"/>
              </a:defRPr>
            </a:lvl7pPr>
            <a:lvl8pPr marL="3429000" eaLnBrk="0" fontAlgn="base" hangingPunct="0">
              <a:spcAft>
                <a:spcPct val="0"/>
              </a:spcAft>
              <a:buClr>
                <a:schemeClr val="accent2"/>
              </a:buClr>
              <a:buFont typeface="Wingdings 2" charset="0"/>
              <a:buChar char=""/>
              <a:defRPr>
                <a:solidFill>
                  <a:schemeClr val="tx1"/>
                </a:solidFill>
                <a:latin typeface="Lucida Sans Unicode" charset="0"/>
                <a:ea typeface="ＭＳ Ｐゴシック" charset="0"/>
              </a:defRPr>
            </a:lvl8pPr>
            <a:lvl9pPr marL="3886200" eaLnBrk="0" fontAlgn="base" hangingPunct="0">
              <a:spcAft>
                <a:spcPct val="0"/>
              </a:spcAft>
              <a:buClr>
                <a:schemeClr val="accent2"/>
              </a:buClr>
              <a:buFont typeface="Wingdings 2" charset="0"/>
              <a:buChar char=""/>
              <a:defRPr>
                <a:solidFill>
                  <a:schemeClr val="tx1"/>
                </a:solidFill>
                <a:latin typeface="Lucida Sans Unicode" charset="0"/>
                <a:ea typeface="ＭＳ Ｐゴシック" charset="0"/>
              </a:defRPr>
            </a:lvl9pPr>
          </a:lstStyle>
          <a:p>
            <a:fld id="{E116123E-8CB2-DF4E-B98D-F1B2FCC15275}" type="slidenum">
              <a:rPr lang="en-AU" sz="1000">
                <a:latin typeface="Arial" charset="0"/>
              </a:rPr>
              <a:pPr/>
              <a:t>6</a:t>
            </a:fld>
            <a:endParaRPr lang="en-AU" sz="1000">
              <a:latin typeface="Arial" charset="0"/>
            </a:endParaRPr>
          </a:p>
        </p:txBody>
      </p:sp>
    </p:spTree>
    <p:extLst>
      <p:ext uri="{BB962C8B-B14F-4D97-AF65-F5344CB8AC3E}">
        <p14:creationId xmlns:p14="http://schemas.microsoft.com/office/powerpoint/2010/main" val="118042067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76975" y="866775"/>
            <a:ext cx="6136048" cy="1752600"/>
          </a:xfrm>
        </p:spPr>
        <p:txBody>
          <a:bodyPr/>
          <a:lstStyle/>
          <a:p>
            <a:r>
              <a:rPr lang="en-US" dirty="0"/>
              <a:t>Solution</a:t>
            </a:r>
          </a:p>
        </p:txBody>
      </p:sp>
      <p:pic>
        <p:nvPicPr>
          <p:cNvPr id="11" name="Content Placeholder 10"/>
          <p:cNvPicPr>
            <a:picLocks noGrp="1" noChangeAspect="1"/>
          </p:cNvPicPr>
          <p:nvPr>
            <p:ph idx="1"/>
          </p:nvPr>
        </p:nvPicPr>
        <p:blipFill>
          <a:blip r:embed="rId2"/>
          <a:stretch>
            <a:fillRect/>
          </a:stretch>
        </p:blipFill>
        <p:spPr>
          <a:xfrm>
            <a:off x="3171825" y="114300"/>
            <a:ext cx="4815650" cy="6347903"/>
          </a:xfrm>
          <a:prstGeom prst="rect">
            <a:avLst/>
          </a:prstGeom>
        </p:spPr>
      </p:pic>
      <p:sp>
        <p:nvSpPr>
          <p:cNvPr id="4" name="Date Placeholder 3"/>
          <p:cNvSpPr>
            <a:spLocks noGrp="1"/>
          </p:cNvSpPr>
          <p:nvPr>
            <p:ph type="dt" sz="half" idx="10"/>
          </p:nvPr>
        </p:nvSpPr>
        <p:spPr>
          <a:xfrm>
            <a:off x="9732656" y="5883275"/>
            <a:ext cx="1143000" cy="365125"/>
          </a:xfrm>
        </p:spPr>
        <p:txBody>
          <a:bodyPr/>
          <a:lstStyle/>
          <a:p>
            <a:fld id="{ADD1C08E-86F2-4B40-AA0A-404F42F7C84E}" type="datetime1">
              <a:rPr lang="en-AU" smtClean="0"/>
              <a:t>13/03/2018</a:t>
            </a:fld>
            <a:endParaRPr lang="en-AU"/>
          </a:p>
        </p:txBody>
      </p:sp>
      <p:sp>
        <p:nvSpPr>
          <p:cNvPr id="5" name="Footer Placeholder 4"/>
          <p:cNvSpPr>
            <a:spLocks noGrp="1"/>
          </p:cNvSpPr>
          <p:nvPr>
            <p:ph type="ftr" sz="quarter" idx="11"/>
          </p:nvPr>
        </p:nvSpPr>
        <p:spPr>
          <a:xfrm>
            <a:off x="1022612" y="6049693"/>
            <a:ext cx="7084177" cy="365125"/>
          </a:xfrm>
        </p:spPr>
        <p:txBody>
          <a:bodyPr/>
          <a:lstStyle/>
          <a:p>
            <a:endParaRPr lang="en-AU"/>
          </a:p>
        </p:txBody>
      </p:sp>
      <p:sp>
        <p:nvSpPr>
          <p:cNvPr id="6" name="Slide Number Placeholder 5"/>
          <p:cNvSpPr>
            <a:spLocks noGrp="1"/>
          </p:cNvSpPr>
          <p:nvPr>
            <p:ph type="sldNum" sz="quarter" idx="12"/>
          </p:nvPr>
        </p:nvSpPr>
        <p:spPr/>
        <p:txBody>
          <a:bodyPr/>
          <a:lstStyle/>
          <a:p>
            <a:fld id="{45F41791-387E-467B-9DB5-B22C52E5F4D9}" type="slidenum">
              <a:rPr lang="en-AU" smtClean="0"/>
              <a:t>60</a:t>
            </a:fld>
            <a:endParaRPr lang="en-AU"/>
          </a:p>
        </p:txBody>
      </p:sp>
    </p:spTree>
    <p:extLst>
      <p:ext uri="{BB962C8B-B14F-4D97-AF65-F5344CB8AC3E}">
        <p14:creationId xmlns:p14="http://schemas.microsoft.com/office/powerpoint/2010/main" val="60230823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Tutorial </a:t>
            </a:r>
            <a:endParaRPr lang="en-US" dirty="0"/>
          </a:p>
        </p:txBody>
      </p:sp>
      <p:sp>
        <p:nvSpPr>
          <p:cNvPr id="3" name="Content Placeholder 2"/>
          <p:cNvSpPr>
            <a:spLocks noGrp="1"/>
          </p:cNvSpPr>
          <p:nvPr>
            <p:ph idx="1"/>
          </p:nvPr>
        </p:nvSpPr>
        <p:spPr/>
        <p:txBody>
          <a:bodyPr anchor="t"/>
          <a:lstStyle/>
          <a:p>
            <a:r>
              <a:rPr lang="en-US" dirty="0" smtClean="0"/>
              <a:t>Tasks as listed</a:t>
            </a:r>
          </a:p>
          <a:p>
            <a:r>
              <a:rPr lang="en-US" dirty="0" smtClean="0"/>
              <a:t>Glossary (use Quizlet – start from scratch see Quizlet.com. It is good fun </a:t>
            </a:r>
            <a:r>
              <a:rPr lang="en-US" smtClean="0"/>
              <a:t>and educational)</a:t>
            </a:r>
            <a:endParaRPr lang="en-US" dirty="0" smtClean="0"/>
          </a:p>
          <a:p>
            <a:r>
              <a:rPr lang="en-US" dirty="0" err="1" smtClean="0"/>
              <a:t>Kahoot</a:t>
            </a:r>
            <a:r>
              <a:rPr lang="en-US" dirty="0" smtClean="0"/>
              <a:t> Task 2</a:t>
            </a:r>
            <a:endParaRPr lang="en-US" dirty="0"/>
          </a:p>
        </p:txBody>
      </p:sp>
      <p:sp>
        <p:nvSpPr>
          <p:cNvPr id="4" name="Date Placeholder 3"/>
          <p:cNvSpPr>
            <a:spLocks noGrp="1"/>
          </p:cNvSpPr>
          <p:nvPr>
            <p:ph type="dt" sz="half" idx="10"/>
          </p:nvPr>
        </p:nvSpPr>
        <p:spPr>
          <a:xfrm>
            <a:off x="9732656" y="5883275"/>
            <a:ext cx="1143000" cy="365125"/>
          </a:xfrm>
        </p:spPr>
        <p:txBody>
          <a:bodyPr/>
          <a:lstStyle/>
          <a:p>
            <a:fld id="{ADD1C08E-86F2-4B40-AA0A-404F42F7C84E}" type="datetime1">
              <a:rPr lang="en-AU" smtClean="0"/>
              <a:t>13/03/2018</a:t>
            </a:fld>
            <a:endParaRPr lang="en-AU"/>
          </a:p>
        </p:txBody>
      </p:sp>
      <p:sp>
        <p:nvSpPr>
          <p:cNvPr id="5" name="Footer Placeholder 4"/>
          <p:cNvSpPr>
            <a:spLocks noGrp="1"/>
          </p:cNvSpPr>
          <p:nvPr>
            <p:ph type="ftr" sz="quarter" idx="11"/>
          </p:nvPr>
        </p:nvSpPr>
        <p:spPr>
          <a:xfrm>
            <a:off x="1022612" y="6049693"/>
            <a:ext cx="7084177" cy="365125"/>
          </a:xfrm>
        </p:spPr>
        <p:txBody>
          <a:bodyPr/>
          <a:lstStyle/>
          <a:p>
            <a:endParaRPr lang="en-AU"/>
          </a:p>
        </p:txBody>
      </p:sp>
      <p:sp>
        <p:nvSpPr>
          <p:cNvPr id="6" name="Slide Number Placeholder 5"/>
          <p:cNvSpPr>
            <a:spLocks noGrp="1"/>
          </p:cNvSpPr>
          <p:nvPr>
            <p:ph type="sldNum" sz="quarter" idx="12"/>
          </p:nvPr>
        </p:nvSpPr>
        <p:spPr/>
        <p:txBody>
          <a:bodyPr/>
          <a:lstStyle/>
          <a:p>
            <a:fld id="{45F41791-387E-467B-9DB5-B22C52E5F4D9}" type="slidenum">
              <a:rPr lang="en-AU" smtClean="0"/>
              <a:t>61</a:t>
            </a:fld>
            <a:endParaRPr lang="en-AU"/>
          </a:p>
        </p:txBody>
      </p:sp>
    </p:spTree>
    <p:extLst>
      <p:ext uri="{BB962C8B-B14F-4D97-AF65-F5344CB8AC3E}">
        <p14:creationId xmlns:p14="http://schemas.microsoft.com/office/powerpoint/2010/main" val="19554811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03512" y="152718"/>
            <a:ext cx="8784976" cy="756002"/>
          </a:xfrm>
        </p:spPr>
        <p:txBody>
          <a:bodyPr/>
          <a:lstStyle/>
          <a:p>
            <a:pPr algn="ctr">
              <a:defRPr/>
            </a:pPr>
            <a:r>
              <a:rPr lang="en-US" altLang="en-US" sz="4000" dirty="0">
                <a:solidFill>
                  <a:schemeClr val="bg2">
                    <a:lumMod val="25000"/>
                  </a:schemeClr>
                </a:solidFill>
                <a:cs typeface="Arial" charset="0"/>
              </a:rPr>
              <a:t>Historical Cost Concept</a:t>
            </a:r>
            <a:endParaRPr lang="en-US" sz="4000" dirty="0">
              <a:solidFill>
                <a:schemeClr val="bg2">
                  <a:lumMod val="25000"/>
                </a:schemeClr>
              </a:solidFill>
            </a:endParaRPr>
          </a:p>
        </p:txBody>
      </p:sp>
      <p:sp>
        <p:nvSpPr>
          <p:cNvPr id="3" name="Content Placeholder 2"/>
          <p:cNvSpPr>
            <a:spLocks noGrp="1"/>
          </p:cNvSpPr>
          <p:nvPr>
            <p:ph idx="1"/>
          </p:nvPr>
        </p:nvSpPr>
        <p:spPr>
          <a:xfrm>
            <a:off x="1703389" y="836614"/>
            <a:ext cx="8785225" cy="5400675"/>
          </a:xfrm>
        </p:spPr>
        <p:txBody>
          <a:bodyPr>
            <a:normAutofit fontScale="55000" lnSpcReduction="20000"/>
          </a:bodyPr>
          <a:lstStyle/>
          <a:p>
            <a:pPr>
              <a:lnSpc>
                <a:spcPct val="120000"/>
              </a:lnSpc>
              <a:buFont typeface="Wingdings 3" pitchFamily="18" charset="2"/>
              <a:buChar char=""/>
              <a:defRPr/>
            </a:pPr>
            <a:r>
              <a:rPr lang="en-AU" altLang="en-US" sz="4000" dirty="0"/>
              <a:t>The historical cost concept states that a business records its transactions based on the amount exchanged at the time the transaction occurred.</a:t>
            </a:r>
          </a:p>
          <a:p>
            <a:pPr>
              <a:lnSpc>
                <a:spcPct val="120000"/>
              </a:lnSpc>
              <a:buFont typeface="Wingdings 3" pitchFamily="18" charset="2"/>
              <a:buChar char=""/>
              <a:defRPr/>
            </a:pPr>
            <a:endParaRPr lang="en-AU" altLang="en-US" sz="4000" dirty="0"/>
          </a:p>
          <a:p>
            <a:pPr>
              <a:lnSpc>
                <a:spcPct val="120000"/>
              </a:lnSpc>
              <a:buFont typeface="Wingdings 3" pitchFamily="18" charset="2"/>
              <a:buChar char=""/>
              <a:defRPr/>
            </a:pPr>
            <a:endParaRPr lang="en-AU" altLang="en-US" sz="4000" dirty="0"/>
          </a:p>
          <a:p>
            <a:pPr>
              <a:lnSpc>
                <a:spcPct val="120000"/>
              </a:lnSpc>
              <a:buFont typeface="Wingdings 3" pitchFamily="18" charset="2"/>
              <a:buChar char=""/>
              <a:defRPr/>
            </a:pPr>
            <a:r>
              <a:rPr lang="en-AU" altLang="en-US" sz="4000" dirty="0">
                <a:solidFill>
                  <a:srgbClr val="FF0000"/>
                </a:solidFill>
              </a:rPr>
              <a:t>For Example: </a:t>
            </a:r>
            <a:r>
              <a:rPr lang="en-AU" altLang="en-US" sz="4000" dirty="0">
                <a:solidFill>
                  <a:srgbClr val="0033CC"/>
                </a:solidFill>
              </a:rPr>
              <a:t>A business purchases</a:t>
            </a:r>
            <a:r>
              <a:rPr lang="en-AU" altLang="en-US" sz="4000" dirty="0"/>
              <a:t> </a:t>
            </a:r>
            <a:r>
              <a:rPr lang="en-AU" altLang="en-US" sz="4000" dirty="0">
                <a:solidFill>
                  <a:srgbClr val="0033CC"/>
                </a:solidFill>
              </a:rPr>
              <a:t>land for </a:t>
            </a:r>
          </a:p>
          <a:p>
            <a:pPr marL="109537" indent="0">
              <a:lnSpc>
                <a:spcPct val="120000"/>
              </a:lnSpc>
              <a:buNone/>
              <a:defRPr/>
            </a:pPr>
            <a:r>
              <a:rPr lang="en-AU" altLang="en-US" sz="4000" dirty="0">
                <a:solidFill>
                  <a:srgbClr val="0033CC"/>
                </a:solidFill>
              </a:rPr>
              <a:t>  $100,000.  A year later the land value has </a:t>
            </a:r>
          </a:p>
          <a:p>
            <a:pPr marL="109537" indent="0">
              <a:lnSpc>
                <a:spcPct val="120000"/>
              </a:lnSpc>
              <a:buNone/>
              <a:defRPr/>
            </a:pPr>
            <a:r>
              <a:rPr lang="en-AU" altLang="en-US" sz="4000" dirty="0">
                <a:solidFill>
                  <a:srgbClr val="0033CC"/>
                </a:solidFill>
              </a:rPr>
              <a:t>   increased to $130 000. </a:t>
            </a:r>
          </a:p>
          <a:p>
            <a:pPr marL="109537" indent="0">
              <a:lnSpc>
                <a:spcPct val="120000"/>
              </a:lnSpc>
              <a:buNone/>
              <a:defRPr/>
            </a:pPr>
            <a:r>
              <a:rPr lang="en-AU" altLang="en-US" sz="4000" dirty="0"/>
              <a:t>   Under the historical cost concept, the business </a:t>
            </a:r>
          </a:p>
          <a:p>
            <a:pPr marL="109537" indent="0">
              <a:lnSpc>
                <a:spcPct val="120000"/>
              </a:lnSpc>
              <a:buNone/>
              <a:defRPr/>
            </a:pPr>
            <a:r>
              <a:rPr lang="en-AU" altLang="en-US" sz="4000" dirty="0"/>
              <a:t>   will continue to show the land in its accounting </a:t>
            </a:r>
          </a:p>
          <a:p>
            <a:pPr marL="109537" indent="0">
              <a:lnSpc>
                <a:spcPct val="120000"/>
              </a:lnSpc>
              <a:buNone/>
              <a:defRPr/>
            </a:pPr>
            <a:r>
              <a:rPr lang="en-AU" altLang="en-US" sz="4000" dirty="0"/>
              <a:t>   records at $100 000 (the purchase cost) until </a:t>
            </a:r>
          </a:p>
          <a:p>
            <a:pPr marL="109537" indent="0">
              <a:lnSpc>
                <a:spcPct val="120000"/>
              </a:lnSpc>
              <a:buNone/>
              <a:defRPr/>
            </a:pPr>
            <a:r>
              <a:rPr lang="en-AU" altLang="en-US" sz="4000" dirty="0"/>
              <a:t>   it is revalued in accordance with accounting </a:t>
            </a:r>
          </a:p>
          <a:p>
            <a:pPr marL="109537" indent="0">
              <a:lnSpc>
                <a:spcPct val="120000"/>
              </a:lnSpc>
              <a:buNone/>
              <a:defRPr/>
            </a:pPr>
            <a:r>
              <a:rPr lang="en-AU" altLang="en-US" sz="4000" dirty="0"/>
              <a:t>   standards.</a:t>
            </a:r>
          </a:p>
          <a:p>
            <a:pPr>
              <a:buFont typeface="Wingdings 3" pitchFamily="18" charset="2"/>
              <a:buChar char=""/>
              <a:defRPr/>
            </a:pPr>
            <a:endParaRPr lang="en-US" dirty="0">
              <a:ea typeface="+mn-ea"/>
            </a:endParaRPr>
          </a:p>
        </p:txBody>
      </p:sp>
      <p:sp>
        <p:nvSpPr>
          <p:cNvPr id="16388" name="Slide Number Placeholder 3"/>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700">
                <a:solidFill>
                  <a:schemeClr val="tx1"/>
                </a:solidFill>
                <a:latin typeface="Lucida Sans Unicode" charset="0"/>
                <a:ea typeface="ＭＳ Ｐゴシック" charset="0"/>
              </a:defRPr>
            </a:lvl1pPr>
            <a:lvl2pPr marL="742950" indent="-285750">
              <a:defRPr sz="2300">
                <a:solidFill>
                  <a:schemeClr val="tx1"/>
                </a:solidFill>
                <a:latin typeface="Lucida Sans Unicode" charset="0"/>
                <a:ea typeface="ＭＳ Ｐゴシック" charset="0"/>
              </a:defRPr>
            </a:lvl2pPr>
            <a:lvl3pPr marL="1143000">
              <a:defRPr sz="2100">
                <a:solidFill>
                  <a:schemeClr val="tx1"/>
                </a:solidFill>
                <a:latin typeface="Lucida Sans Unicode" charset="0"/>
                <a:ea typeface="ＭＳ Ｐゴシック" charset="0"/>
              </a:defRPr>
            </a:lvl3pPr>
            <a:lvl4pPr marL="1600200">
              <a:defRPr sz="1900">
                <a:solidFill>
                  <a:schemeClr val="tx1"/>
                </a:solidFill>
                <a:latin typeface="Lucida Sans Unicode" charset="0"/>
                <a:ea typeface="ＭＳ Ｐゴシック" charset="0"/>
              </a:defRPr>
            </a:lvl4pPr>
            <a:lvl5pPr marL="2057400">
              <a:defRPr>
                <a:solidFill>
                  <a:schemeClr val="tx1"/>
                </a:solidFill>
                <a:latin typeface="Lucida Sans Unicode" charset="0"/>
                <a:ea typeface="ＭＳ Ｐゴシック" charset="0"/>
              </a:defRPr>
            </a:lvl5pPr>
            <a:lvl6pPr marL="2514600" eaLnBrk="0" fontAlgn="base" hangingPunct="0">
              <a:spcAft>
                <a:spcPct val="0"/>
              </a:spcAft>
              <a:buClr>
                <a:schemeClr val="accent2"/>
              </a:buClr>
              <a:buFont typeface="Wingdings 2" charset="0"/>
              <a:buChar char=""/>
              <a:defRPr>
                <a:solidFill>
                  <a:schemeClr val="tx1"/>
                </a:solidFill>
                <a:latin typeface="Lucida Sans Unicode" charset="0"/>
                <a:ea typeface="ＭＳ Ｐゴシック" charset="0"/>
              </a:defRPr>
            </a:lvl6pPr>
            <a:lvl7pPr marL="2971800" eaLnBrk="0" fontAlgn="base" hangingPunct="0">
              <a:spcAft>
                <a:spcPct val="0"/>
              </a:spcAft>
              <a:buClr>
                <a:schemeClr val="accent2"/>
              </a:buClr>
              <a:buFont typeface="Wingdings 2" charset="0"/>
              <a:buChar char=""/>
              <a:defRPr>
                <a:solidFill>
                  <a:schemeClr val="tx1"/>
                </a:solidFill>
                <a:latin typeface="Lucida Sans Unicode" charset="0"/>
                <a:ea typeface="ＭＳ Ｐゴシック" charset="0"/>
              </a:defRPr>
            </a:lvl7pPr>
            <a:lvl8pPr marL="3429000" eaLnBrk="0" fontAlgn="base" hangingPunct="0">
              <a:spcAft>
                <a:spcPct val="0"/>
              </a:spcAft>
              <a:buClr>
                <a:schemeClr val="accent2"/>
              </a:buClr>
              <a:buFont typeface="Wingdings 2" charset="0"/>
              <a:buChar char=""/>
              <a:defRPr>
                <a:solidFill>
                  <a:schemeClr val="tx1"/>
                </a:solidFill>
                <a:latin typeface="Lucida Sans Unicode" charset="0"/>
                <a:ea typeface="ＭＳ Ｐゴシック" charset="0"/>
              </a:defRPr>
            </a:lvl8pPr>
            <a:lvl9pPr marL="3886200" eaLnBrk="0" fontAlgn="base" hangingPunct="0">
              <a:spcAft>
                <a:spcPct val="0"/>
              </a:spcAft>
              <a:buClr>
                <a:schemeClr val="accent2"/>
              </a:buClr>
              <a:buFont typeface="Wingdings 2" charset="0"/>
              <a:buChar char=""/>
              <a:defRPr>
                <a:solidFill>
                  <a:schemeClr val="tx1"/>
                </a:solidFill>
                <a:latin typeface="Lucida Sans Unicode" charset="0"/>
                <a:ea typeface="ＭＳ Ｐゴシック" charset="0"/>
              </a:defRPr>
            </a:lvl9pPr>
          </a:lstStyle>
          <a:p>
            <a:fld id="{E5C34588-BF41-CF4D-B2F0-DC194CFE45EB}" type="slidenum">
              <a:rPr lang="en-AU" sz="1000">
                <a:latin typeface="Arial" charset="0"/>
              </a:rPr>
              <a:pPr/>
              <a:t>7</a:t>
            </a:fld>
            <a:endParaRPr lang="en-AU" sz="1000">
              <a:latin typeface="Arial" charset="0"/>
            </a:endParaRPr>
          </a:p>
        </p:txBody>
      </p:sp>
    </p:spTree>
    <p:extLst>
      <p:ext uri="{BB962C8B-B14F-4D97-AF65-F5344CB8AC3E}">
        <p14:creationId xmlns:p14="http://schemas.microsoft.com/office/powerpoint/2010/main" val="8764041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03513" y="152718"/>
            <a:ext cx="8856984" cy="1116042"/>
          </a:xfrm>
        </p:spPr>
        <p:txBody>
          <a:bodyPr>
            <a:noAutofit/>
          </a:bodyPr>
          <a:lstStyle/>
          <a:p>
            <a:pPr algn="ctr">
              <a:defRPr/>
            </a:pPr>
            <a:r>
              <a:rPr lang="en-US" altLang="en-US" sz="4000" dirty="0">
                <a:solidFill>
                  <a:schemeClr val="bg2">
                    <a:lumMod val="25000"/>
                  </a:schemeClr>
                </a:solidFill>
                <a:cs typeface="Arial" charset="0"/>
              </a:rPr>
              <a:t>Monetary</a:t>
            </a:r>
            <a:r>
              <a:rPr lang="en-US" altLang="en-US" sz="4000" dirty="0">
                <a:solidFill>
                  <a:schemeClr val="bg2">
                    <a:lumMod val="25000"/>
                  </a:schemeClr>
                </a:solidFill>
                <a:latin typeface="Arial Narrow" pitchFamily="34" charset="0"/>
                <a:cs typeface="Arial" charset="0"/>
              </a:rPr>
              <a:t> </a:t>
            </a:r>
            <a:r>
              <a:rPr lang="en-US" altLang="en-US" sz="4000" dirty="0">
                <a:solidFill>
                  <a:schemeClr val="bg2">
                    <a:lumMod val="25000"/>
                  </a:schemeClr>
                </a:solidFill>
                <a:cs typeface="Arial" charset="0"/>
              </a:rPr>
              <a:t>Unit Concept</a:t>
            </a:r>
            <a:endParaRPr lang="en-US" sz="4000" dirty="0">
              <a:solidFill>
                <a:schemeClr val="bg2">
                  <a:lumMod val="25000"/>
                </a:schemeClr>
              </a:solidFill>
            </a:endParaRPr>
          </a:p>
        </p:txBody>
      </p:sp>
      <p:sp>
        <p:nvSpPr>
          <p:cNvPr id="17411" name="Content Placeholder 2"/>
          <p:cNvSpPr>
            <a:spLocks noGrp="1"/>
          </p:cNvSpPr>
          <p:nvPr>
            <p:ph idx="1"/>
          </p:nvPr>
        </p:nvSpPr>
        <p:spPr>
          <a:xfrm>
            <a:off x="1631951" y="1196976"/>
            <a:ext cx="8856663" cy="4810125"/>
          </a:xfrm>
        </p:spPr>
        <p:txBody>
          <a:bodyPr/>
          <a:lstStyle/>
          <a:p>
            <a:pPr>
              <a:spcBef>
                <a:spcPct val="0"/>
              </a:spcBef>
            </a:pPr>
            <a:r>
              <a:rPr lang="en-AU" dirty="0"/>
              <a:t>The source documents show the value of each transaction in terms of money. This is known as the monetary unit concept.</a:t>
            </a:r>
          </a:p>
          <a:p>
            <a:pPr>
              <a:spcAft>
                <a:spcPts val="1800"/>
              </a:spcAft>
            </a:pPr>
            <a:endParaRPr lang="en-AU" dirty="0"/>
          </a:p>
          <a:p>
            <a:pPr>
              <a:spcAft>
                <a:spcPts val="1800"/>
              </a:spcAft>
            </a:pPr>
            <a:r>
              <a:rPr lang="en-AU" dirty="0"/>
              <a:t>The monetary unit used is the national currency of the country in which the business operates.</a:t>
            </a:r>
          </a:p>
          <a:p>
            <a:endParaRPr lang="en-US" dirty="0">
              <a:latin typeface="Lucida Sans Unicode" charset="0"/>
            </a:endParaRPr>
          </a:p>
        </p:txBody>
      </p:sp>
      <p:sp>
        <p:nvSpPr>
          <p:cNvPr id="17412" name="Slide Number Placeholder 2"/>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700">
                <a:solidFill>
                  <a:schemeClr val="tx1"/>
                </a:solidFill>
                <a:latin typeface="Lucida Sans Unicode" charset="0"/>
                <a:ea typeface="ＭＳ Ｐゴシック" charset="0"/>
              </a:defRPr>
            </a:lvl1pPr>
            <a:lvl2pPr marL="742950" indent="-285750">
              <a:defRPr sz="2300">
                <a:solidFill>
                  <a:schemeClr val="tx1"/>
                </a:solidFill>
                <a:latin typeface="Lucida Sans Unicode" charset="0"/>
                <a:ea typeface="ＭＳ Ｐゴシック" charset="0"/>
              </a:defRPr>
            </a:lvl2pPr>
            <a:lvl3pPr marL="1143000">
              <a:defRPr sz="2100">
                <a:solidFill>
                  <a:schemeClr val="tx1"/>
                </a:solidFill>
                <a:latin typeface="Lucida Sans Unicode" charset="0"/>
                <a:ea typeface="ＭＳ Ｐゴシック" charset="0"/>
              </a:defRPr>
            </a:lvl3pPr>
            <a:lvl4pPr marL="1600200">
              <a:defRPr sz="1900">
                <a:solidFill>
                  <a:schemeClr val="tx1"/>
                </a:solidFill>
                <a:latin typeface="Lucida Sans Unicode" charset="0"/>
                <a:ea typeface="ＭＳ Ｐゴシック" charset="0"/>
              </a:defRPr>
            </a:lvl4pPr>
            <a:lvl5pPr marL="2057400">
              <a:defRPr>
                <a:solidFill>
                  <a:schemeClr val="tx1"/>
                </a:solidFill>
                <a:latin typeface="Lucida Sans Unicode" charset="0"/>
                <a:ea typeface="ＭＳ Ｐゴシック" charset="0"/>
              </a:defRPr>
            </a:lvl5pPr>
            <a:lvl6pPr marL="2514600" eaLnBrk="0" fontAlgn="base" hangingPunct="0">
              <a:spcAft>
                <a:spcPct val="0"/>
              </a:spcAft>
              <a:buClr>
                <a:schemeClr val="accent2"/>
              </a:buClr>
              <a:buFont typeface="Wingdings 2" charset="0"/>
              <a:buChar char=""/>
              <a:defRPr>
                <a:solidFill>
                  <a:schemeClr val="tx1"/>
                </a:solidFill>
                <a:latin typeface="Lucida Sans Unicode" charset="0"/>
                <a:ea typeface="ＭＳ Ｐゴシック" charset="0"/>
              </a:defRPr>
            </a:lvl6pPr>
            <a:lvl7pPr marL="2971800" eaLnBrk="0" fontAlgn="base" hangingPunct="0">
              <a:spcAft>
                <a:spcPct val="0"/>
              </a:spcAft>
              <a:buClr>
                <a:schemeClr val="accent2"/>
              </a:buClr>
              <a:buFont typeface="Wingdings 2" charset="0"/>
              <a:buChar char=""/>
              <a:defRPr>
                <a:solidFill>
                  <a:schemeClr val="tx1"/>
                </a:solidFill>
                <a:latin typeface="Lucida Sans Unicode" charset="0"/>
                <a:ea typeface="ＭＳ Ｐゴシック" charset="0"/>
              </a:defRPr>
            </a:lvl7pPr>
            <a:lvl8pPr marL="3429000" eaLnBrk="0" fontAlgn="base" hangingPunct="0">
              <a:spcAft>
                <a:spcPct val="0"/>
              </a:spcAft>
              <a:buClr>
                <a:schemeClr val="accent2"/>
              </a:buClr>
              <a:buFont typeface="Wingdings 2" charset="0"/>
              <a:buChar char=""/>
              <a:defRPr>
                <a:solidFill>
                  <a:schemeClr val="tx1"/>
                </a:solidFill>
                <a:latin typeface="Lucida Sans Unicode" charset="0"/>
                <a:ea typeface="ＭＳ Ｐゴシック" charset="0"/>
              </a:defRPr>
            </a:lvl8pPr>
            <a:lvl9pPr marL="3886200" eaLnBrk="0" fontAlgn="base" hangingPunct="0">
              <a:spcAft>
                <a:spcPct val="0"/>
              </a:spcAft>
              <a:buClr>
                <a:schemeClr val="accent2"/>
              </a:buClr>
              <a:buFont typeface="Wingdings 2" charset="0"/>
              <a:buChar char=""/>
              <a:defRPr>
                <a:solidFill>
                  <a:schemeClr val="tx1"/>
                </a:solidFill>
                <a:latin typeface="Lucida Sans Unicode" charset="0"/>
                <a:ea typeface="ＭＳ Ｐゴシック" charset="0"/>
              </a:defRPr>
            </a:lvl9pPr>
          </a:lstStyle>
          <a:p>
            <a:fld id="{422F2B64-1A45-5C4A-9DC1-0DBA53EF50A8}" type="slidenum">
              <a:rPr lang="en-AU" sz="1000">
                <a:latin typeface="Arial" charset="0"/>
              </a:rPr>
              <a:pPr/>
              <a:t>8</a:t>
            </a:fld>
            <a:endParaRPr lang="en-AU" sz="1000">
              <a:latin typeface="Arial" charset="0"/>
            </a:endParaRPr>
          </a:p>
        </p:txBody>
      </p:sp>
    </p:spTree>
    <p:extLst>
      <p:ext uri="{BB962C8B-B14F-4D97-AF65-F5344CB8AC3E}">
        <p14:creationId xmlns:p14="http://schemas.microsoft.com/office/powerpoint/2010/main" val="1343823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5520" y="152718"/>
            <a:ext cx="8671818" cy="1188050"/>
          </a:xfrm>
        </p:spPr>
        <p:txBody>
          <a:bodyPr/>
          <a:lstStyle/>
          <a:p>
            <a:pPr algn="ctr">
              <a:defRPr/>
            </a:pPr>
            <a:r>
              <a:rPr lang="en-US" sz="4000" dirty="0">
                <a:solidFill>
                  <a:schemeClr val="bg2">
                    <a:lumMod val="25000"/>
                  </a:schemeClr>
                </a:solidFill>
              </a:rPr>
              <a:t>Going Concern Assumption</a:t>
            </a:r>
          </a:p>
        </p:txBody>
      </p:sp>
      <p:sp>
        <p:nvSpPr>
          <p:cNvPr id="18435" name="Content Placeholder 2"/>
          <p:cNvSpPr>
            <a:spLocks noGrp="1"/>
          </p:cNvSpPr>
          <p:nvPr>
            <p:ph idx="1"/>
          </p:nvPr>
        </p:nvSpPr>
        <p:spPr>
          <a:xfrm>
            <a:off x="1703388" y="1125539"/>
            <a:ext cx="8743950" cy="5000625"/>
          </a:xfrm>
        </p:spPr>
        <p:txBody>
          <a:bodyPr/>
          <a:lstStyle/>
          <a:p>
            <a:pPr marL="107950" indent="0">
              <a:buNone/>
            </a:pPr>
            <a:r>
              <a:rPr lang="en-US" dirty="0"/>
              <a:t>A business entity is assumed to be able to continue its operations for the foreseeable future -</a:t>
            </a:r>
          </a:p>
          <a:p>
            <a:pPr marL="273050" lvl="1" indent="0">
              <a:buNone/>
            </a:pPr>
            <a:endParaRPr lang="en-US" sz="2800" dirty="0"/>
          </a:p>
          <a:p>
            <a:pPr marL="1250950" lvl="3" indent="-457200">
              <a:buFont typeface="Wingdings" charset="0"/>
              <a:buChar char="§"/>
            </a:pPr>
            <a:r>
              <a:rPr lang="en-US" sz="2800" dirty="0"/>
              <a:t>No threat of liquidation.</a:t>
            </a:r>
          </a:p>
          <a:p>
            <a:pPr marL="1022350" lvl="4" indent="0">
              <a:buNone/>
            </a:pPr>
            <a:endParaRPr lang="en-US" sz="2800" dirty="0"/>
          </a:p>
          <a:p>
            <a:pPr marL="1250950" lvl="3" indent="-457200">
              <a:buFont typeface="Wingdings" charset="0"/>
              <a:buChar char="§"/>
            </a:pPr>
            <a:r>
              <a:rPr lang="en-US" sz="2800" dirty="0"/>
              <a:t>The business will be able to generate enough cash to avoid insolvency</a:t>
            </a:r>
            <a:r>
              <a:rPr lang="en-US" sz="2800" b="1" dirty="0">
                <a:latin typeface="Lucida Sans Unicode" charset="0"/>
              </a:rPr>
              <a:t>. </a:t>
            </a:r>
          </a:p>
        </p:txBody>
      </p:sp>
      <p:sp>
        <p:nvSpPr>
          <p:cNvPr id="18436" name="Slide Number Placeholder 2"/>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700">
                <a:solidFill>
                  <a:schemeClr val="tx1"/>
                </a:solidFill>
                <a:latin typeface="Lucida Sans Unicode" charset="0"/>
                <a:ea typeface="ＭＳ Ｐゴシック" charset="0"/>
              </a:defRPr>
            </a:lvl1pPr>
            <a:lvl2pPr marL="742950" indent="-285750">
              <a:defRPr sz="2300">
                <a:solidFill>
                  <a:schemeClr val="tx1"/>
                </a:solidFill>
                <a:latin typeface="Lucida Sans Unicode" charset="0"/>
                <a:ea typeface="ＭＳ Ｐゴシック" charset="0"/>
              </a:defRPr>
            </a:lvl2pPr>
            <a:lvl3pPr marL="1143000">
              <a:defRPr sz="2100">
                <a:solidFill>
                  <a:schemeClr val="tx1"/>
                </a:solidFill>
                <a:latin typeface="Lucida Sans Unicode" charset="0"/>
                <a:ea typeface="ＭＳ Ｐゴシック" charset="0"/>
              </a:defRPr>
            </a:lvl3pPr>
            <a:lvl4pPr marL="1600200">
              <a:defRPr sz="1900">
                <a:solidFill>
                  <a:schemeClr val="tx1"/>
                </a:solidFill>
                <a:latin typeface="Lucida Sans Unicode" charset="0"/>
                <a:ea typeface="ＭＳ Ｐゴシック" charset="0"/>
              </a:defRPr>
            </a:lvl4pPr>
            <a:lvl5pPr marL="2057400">
              <a:defRPr>
                <a:solidFill>
                  <a:schemeClr val="tx1"/>
                </a:solidFill>
                <a:latin typeface="Lucida Sans Unicode" charset="0"/>
                <a:ea typeface="ＭＳ Ｐゴシック" charset="0"/>
              </a:defRPr>
            </a:lvl5pPr>
            <a:lvl6pPr marL="2514600" eaLnBrk="0" fontAlgn="base" hangingPunct="0">
              <a:spcAft>
                <a:spcPct val="0"/>
              </a:spcAft>
              <a:buClr>
                <a:schemeClr val="accent2"/>
              </a:buClr>
              <a:buFont typeface="Wingdings 2" charset="0"/>
              <a:buChar char=""/>
              <a:defRPr>
                <a:solidFill>
                  <a:schemeClr val="tx1"/>
                </a:solidFill>
                <a:latin typeface="Lucida Sans Unicode" charset="0"/>
                <a:ea typeface="ＭＳ Ｐゴシック" charset="0"/>
              </a:defRPr>
            </a:lvl6pPr>
            <a:lvl7pPr marL="2971800" eaLnBrk="0" fontAlgn="base" hangingPunct="0">
              <a:spcAft>
                <a:spcPct val="0"/>
              </a:spcAft>
              <a:buClr>
                <a:schemeClr val="accent2"/>
              </a:buClr>
              <a:buFont typeface="Wingdings 2" charset="0"/>
              <a:buChar char=""/>
              <a:defRPr>
                <a:solidFill>
                  <a:schemeClr val="tx1"/>
                </a:solidFill>
                <a:latin typeface="Lucida Sans Unicode" charset="0"/>
                <a:ea typeface="ＭＳ Ｐゴシック" charset="0"/>
              </a:defRPr>
            </a:lvl7pPr>
            <a:lvl8pPr marL="3429000" eaLnBrk="0" fontAlgn="base" hangingPunct="0">
              <a:spcAft>
                <a:spcPct val="0"/>
              </a:spcAft>
              <a:buClr>
                <a:schemeClr val="accent2"/>
              </a:buClr>
              <a:buFont typeface="Wingdings 2" charset="0"/>
              <a:buChar char=""/>
              <a:defRPr>
                <a:solidFill>
                  <a:schemeClr val="tx1"/>
                </a:solidFill>
                <a:latin typeface="Lucida Sans Unicode" charset="0"/>
                <a:ea typeface="ＭＳ Ｐゴシック" charset="0"/>
              </a:defRPr>
            </a:lvl8pPr>
            <a:lvl9pPr marL="3886200" eaLnBrk="0" fontAlgn="base" hangingPunct="0">
              <a:spcAft>
                <a:spcPct val="0"/>
              </a:spcAft>
              <a:buClr>
                <a:schemeClr val="accent2"/>
              </a:buClr>
              <a:buFont typeface="Wingdings 2" charset="0"/>
              <a:buChar char=""/>
              <a:defRPr>
                <a:solidFill>
                  <a:schemeClr val="tx1"/>
                </a:solidFill>
                <a:latin typeface="Lucida Sans Unicode" charset="0"/>
                <a:ea typeface="ＭＳ Ｐゴシック" charset="0"/>
              </a:defRPr>
            </a:lvl9pPr>
          </a:lstStyle>
          <a:p>
            <a:fld id="{51D60E25-8D4F-8546-B95D-1AEEF9FBC715}" type="slidenum">
              <a:rPr lang="en-AU" sz="1000">
                <a:latin typeface="Arial" charset="0"/>
              </a:rPr>
              <a:pPr/>
              <a:t>9</a:t>
            </a:fld>
            <a:endParaRPr lang="en-AU" sz="1000">
              <a:latin typeface="Arial" charset="0"/>
            </a:endParaRPr>
          </a:p>
        </p:txBody>
      </p:sp>
    </p:spTree>
    <p:extLst>
      <p:ext uri="{BB962C8B-B14F-4D97-AF65-F5344CB8AC3E}">
        <p14:creationId xmlns:p14="http://schemas.microsoft.com/office/powerpoint/2010/main" val="15587930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12420</TotalTime>
  <Words>5511</Words>
  <Application>Microsoft Office PowerPoint</Application>
  <PresentationFormat>Widescreen</PresentationFormat>
  <Paragraphs>1036</Paragraphs>
  <Slides>61</Slides>
  <Notes>21</Notes>
  <HiddenSlides>0</HiddenSlides>
  <MMClips>0</MMClips>
  <ScaleCrop>false</ScaleCrop>
  <HeadingPairs>
    <vt:vector size="8" baseType="variant">
      <vt:variant>
        <vt:lpstr>Fonts Used</vt:lpstr>
      </vt:variant>
      <vt:variant>
        <vt:i4>16</vt:i4>
      </vt:variant>
      <vt:variant>
        <vt:lpstr>Theme</vt:lpstr>
      </vt:variant>
      <vt:variant>
        <vt:i4>1</vt:i4>
      </vt:variant>
      <vt:variant>
        <vt:lpstr>Embedded OLE Servers</vt:lpstr>
      </vt:variant>
      <vt:variant>
        <vt:i4>1</vt:i4>
      </vt:variant>
      <vt:variant>
        <vt:lpstr>Slide Titles</vt:lpstr>
      </vt:variant>
      <vt:variant>
        <vt:i4>61</vt:i4>
      </vt:variant>
    </vt:vector>
  </HeadingPairs>
  <TitlesOfParts>
    <vt:vector size="79" baseType="lpstr">
      <vt:lpstr>ＭＳ Ｐゴシック</vt:lpstr>
      <vt:lpstr>Arial</vt:lpstr>
      <vt:lpstr>Arial Narrow</vt:lpstr>
      <vt:lpstr>Calibri</vt:lpstr>
      <vt:lpstr>Calibri Light</vt:lpstr>
      <vt:lpstr>Corbel</vt:lpstr>
      <vt:lpstr>等线</vt:lpstr>
      <vt:lpstr>等线</vt:lpstr>
      <vt:lpstr>DengXian Light</vt:lpstr>
      <vt:lpstr>Lucida Sans Unicode</vt:lpstr>
      <vt:lpstr>Times New Roman</vt:lpstr>
      <vt:lpstr>Verdana</vt:lpstr>
      <vt:lpstr>Wingdings</vt:lpstr>
      <vt:lpstr>Wingdings 2</vt:lpstr>
      <vt:lpstr>Wingdings 3</vt:lpstr>
      <vt:lpstr>Yu Gothic</vt:lpstr>
      <vt:lpstr>Office Theme</vt:lpstr>
      <vt:lpstr>Document</vt:lpstr>
      <vt:lpstr>FNDB020 How to record business transactions </vt:lpstr>
      <vt:lpstr>Learning outcomes</vt:lpstr>
      <vt:lpstr>The Accounting Equation it  must always balance</vt:lpstr>
      <vt:lpstr>Accounting  Concepts/Principles/ Assumptions</vt:lpstr>
      <vt:lpstr>Assumptions/Concepts/Principles</vt:lpstr>
      <vt:lpstr>Accounting Entity Concept</vt:lpstr>
      <vt:lpstr>Historical Cost Concept</vt:lpstr>
      <vt:lpstr>Monetary Unit Concept</vt:lpstr>
      <vt:lpstr>Going Concern Assumption</vt:lpstr>
      <vt:lpstr>Accounting Period Assumption</vt:lpstr>
      <vt:lpstr>Matching Principle</vt:lpstr>
      <vt:lpstr>Accrual Accounting Principle </vt:lpstr>
      <vt:lpstr>Accrual Accounting</vt:lpstr>
      <vt:lpstr>Elements of Financial Statements</vt:lpstr>
      <vt:lpstr>Assets</vt:lpstr>
      <vt:lpstr>Current Assets</vt:lpstr>
      <vt:lpstr>Non Current Assets</vt:lpstr>
      <vt:lpstr>Liabilities</vt:lpstr>
      <vt:lpstr>Current Liabilities</vt:lpstr>
      <vt:lpstr>Non Current liabilities</vt:lpstr>
      <vt:lpstr>Owner’s Equity</vt:lpstr>
      <vt:lpstr>Owners Equity </vt:lpstr>
      <vt:lpstr>Income and expenses</vt:lpstr>
      <vt:lpstr>Assets &amp; Expenses: what is the difference?</vt:lpstr>
      <vt:lpstr>Financial Statements</vt:lpstr>
      <vt:lpstr>Simple Income Statement</vt:lpstr>
      <vt:lpstr>Simple Balance Sheet</vt:lpstr>
      <vt:lpstr>Classified Balance Sheet – in ‘T’ Format</vt:lpstr>
      <vt:lpstr>Linking the Financial Statements</vt:lpstr>
      <vt:lpstr>Murphy’s Law task in your workbook</vt:lpstr>
      <vt:lpstr>Solution</vt:lpstr>
      <vt:lpstr>PowerPoint Presentation</vt:lpstr>
      <vt:lpstr>PowerPoint Presentation</vt:lpstr>
      <vt:lpstr>Adele’s Garden Design:  key points before starting the exercise… </vt:lpstr>
      <vt:lpstr>Transaction analysis using the Accounting Equation</vt:lpstr>
      <vt:lpstr>PowerPoint Presentation</vt:lpstr>
      <vt:lpstr>Solution</vt:lpstr>
      <vt:lpstr>Task 5 Transaction analysis task</vt:lpstr>
      <vt:lpstr>Challenge: Income Statement &amp; Balance Sheet</vt:lpstr>
      <vt:lpstr>DOUBLE ENTRY ACCOUNTING</vt:lpstr>
      <vt:lpstr>DOUBLE ENTRY ACCOUNTING: understanding how to use debits and credits</vt:lpstr>
      <vt:lpstr>DOUBLE ENTRY ACCOUNTING: understanding how to use debits and credits</vt:lpstr>
      <vt:lpstr>DOUBLE ENTRY ACCOUNTING: Assets</vt:lpstr>
      <vt:lpstr>DOUBLE ENTRY ACCOUNTING: Liability and Owner’s Equity accounts </vt:lpstr>
      <vt:lpstr>DOUBLE ENTRY ACCOUNTING: Income accounts</vt:lpstr>
      <vt:lpstr>DOUBLE ENTRY ACCOUNTING: Expenses</vt:lpstr>
      <vt:lpstr>DOUBLE ENTRY ACCOUNTING: understanding how to use debits and credits</vt:lpstr>
      <vt:lpstr>DOUBLE ENTRY ACCOUNTING: expanding this idea  across the entire accounting equation…..</vt:lpstr>
      <vt:lpstr>DOUBLE ENTRY ACCOUNTING: understanding how to use debits and credits</vt:lpstr>
      <vt:lpstr>7 Adele’s example  </vt:lpstr>
      <vt:lpstr>PowerPoint Presentation</vt:lpstr>
      <vt:lpstr>The Accounting Equation Debit and Credit Rules</vt:lpstr>
      <vt:lpstr>Colin needs help recording his transactions… </vt:lpstr>
      <vt:lpstr>PowerPoint Presentation</vt:lpstr>
      <vt:lpstr>PowerPoint Presentation</vt:lpstr>
      <vt:lpstr>PowerPoint Presentation</vt:lpstr>
      <vt:lpstr>Next step in the Accounting Process</vt:lpstr>
      <vt:lpstr>PowerPoint Presentation</vt:lpstr>
      <vt:lpstr>PowerPoint Presentation</vt:lpstr>
      <vt:lpstr>Solution</vt:lpstr>
      <vt:lpstr>Tutorial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ACCG 100 Lecture 2</dc:title>
  <dc:creator>JIE CHEN</dc:creator>
  <cp:lastModifiedBy>Mark Hannan</cp:lastModifiedBy>
  <cp:revision>924</cp:revision>
  <cp:lastPrinted>2016-01-27T23:11:06Z</cp:lastPrinted>
  <dcterms:created xsi:type="dcterms:W3CDTF">2015-12-19T22:15:17Z</dcterms:created>
  <dcterms:modified xsi:type="dcterms:W3CDTF">2018-03-13T09:28:41Z</dcterms:modified>
</cp:coreProperties>
</file>