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showSpecialPlsOnTitleSld="0" saveSubsetFonts="1">
  <p:sldMasterIdLst>
    <p:sldMasterId id="2147483660" r:id="rId1"/>
    <p:sldMasterId id="2147483672" r:id="rId2"/>
    <p:sldMasterId id="2147483680" r:id="rId3"/>
  </p:sldMasterIdLst>
  <p:notesMasterIdLst>
    <p:notesMasterId r:id="rId41"/>
  </p:notesMasterIdLst>
  <p:sldIdLst>
    <p:sldId id="260" r:id="rId4"/>
    <p:sldId id="261" r:id="rId5"/>
    <p:sldId id="262" r:id="rId6"/>
    <p:sldId id="263" r:id="rId7"/>
    <p:sldId id="264" r:id="rId8"/>
    <p:sldId id="289" r:id="rId9"/>
    <p:sldId id="265" r:id="rId10"/>
    <p:sldId id="266" r:id="rId11"/>
    <p:sldId id="267" r:id="rId12"/>
    <p:sldId id="268" r:id="rId13"/>
    <p:sldId id="269" r:id="rId14"/>
    <p:sldId id="270" r:id="rId15"/>
    <p:sldId id="271" r:id="rId16"/>
    <p:sldId id="272" r:id="rId17"/>
    <p:sldId id="273" r:id="rId18"/>
    <p:sldId id="274" r:id="rId19"/>
    <p:sldId id="275" r:id="rId20"/>
    <p:sldId id="290" r:id="rId21"/>
    <p:sldId id="276" r:id="rId22"/>
    <p:sldId id="277" r:id="rId23"/>
    <p:sldId id="278" r:id="rId24"/>
    <p:sldId id="279" r:id="rId25"/>
    <p:sldId id="280" r:id="rId26"/>
    <p:sldId id="281" r:id="rId27"/>
    <p:sldId id="282" r:id="rId28"/>
    <p:sldId id="283" r:id="rId29"/>
    <p:sldId id="284" r:id="rId30"/>
    <p:sldId id="285" r:id="rId31"/>
    <p:sldId id="294" r:id="rId32"/>
    <p:sldId id="295" r:id="rId33"/>
    <p:sldId id="296" r:id="rId34"/>
    <p:sldId id="297" r:id="rId35"/>
    <p:sldId id="286" r:id="rId36"/>
    <p:sldId id="291" r:id="rId37"/>
    <p:sldId id="287" r:id="rId38"/>
    <p:sldId id="299" r:id="rId39"/>
    <p:sldId id="300" r:id="rId40"/>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56" autoAdjust="0"/>
    <p:restoredTop sz="94660"/>
  </p:normalViewPr>
  <p:slideViewPr>
    <p:cSldViewPr snapToGrid="0">
      <p:cViewPr varScale="1">
        <p:scale>
          <a:sx n="44" d="100"/>
          <a:sy n="44" d="100"/>
        </p:scale>
        <p:origin x="54"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93783681-826B-48C6-BA2C-46AD298554D9}" type="datetimeFigureOut">
              <a:rPr lang="en-AU" smtClean="0"/>
              <a:t>11/03/2018</a:t>
            </a:fld>
            <a:endParaRPr lang="en-AU"/>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49B71BFC-D767-44B8-BF34-14E2BF57A252}" type="slidenum">
              <a:rPr lang="en-AU" smtClean="0"/>
              <a:t>‹#›</a:t>
            </a:fld>
            <a:endParaRPr lang="en-AU"/>
          </a:p>
        </p:txBody>
      </p:sp>
    </p:spTree>
    <p:extLst>
      <p:ext uri="{BB962C8B-B14F-4D97-AF65-F5344CB8AC3E}">
        <p14:creationId xmlns:p14="http://schemas.microsoft.com/office/powerpoint/2010/main" val="3627068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F3DE55FB-95C3-EC4D-B431-7F3F401F268B}" type="slidenum">
              <a:rPr lang="en-US" smtClean="0"/>
              <a:t>4</a:t>
            </a:fld>
            <a:endParaRPr lang="en-US"/>
          </a:p>
        </p:txBody>
      </p:sp>
    </p:spTree>
    <p:extLst>
      <p:ext uri="{BB962C8B-B14F-4D97-AF65-F5344CB8AC3E}">
        <p14:creationId xmlns:p14="http://schemas.microsoft.com/office/powerpoint/2010/main" val="146669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F3DE55FB-95C3-EC4D-B431-7F3F401F268B}" type="slidenum">
              <a:rPr lang="en-US" smtClean="0"/>
              <a:t>5</a:t>
            </a:fld>
            <a:endParaRPr lang="en-US"/>
          </a:p>
        </p:txBody>
      </p:sp>
    </p:spTree>
    <p:extLst>
      <p:ext uri="{BB962C8B-B14F-4D97-AF65-F5344CB8AC3E}">
        <p14:creationId xmlns:p14="http://schemas.microsoft.com/office/powerpoint/2010/main" val="417320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5100" y="922338"/>
            <a:ext cx="4429125" cy="24923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b="1" i="0" u="none" kern="1200" dirty="0" smtClean="0">
                <a:solidFill>
                  <a:srgbClr val="FFFF00"/>
                </a:solidFill>
                <a:effectLst/>
                <a:latin typeface="+mn-lt"/>
                <a:ea typeface="+mn-ea"/>
                <a:cs typeface="+mn-cs"/>
              </a:rPr>
              <a:t>BUILD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1" i="0" u="none" kern="1200" dirty="0" smtClean="0">
              <a:solidFill>
                <a:srgbClr val="FFFF00"/>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AU" sz="1200" i="1" u="sng" kern="1200" dirty="0" smtClean="0">
                <a:solidFill>
                  <a:srgbClr val="FFFF00"/>
                </a:solidFill>
                <a:effectLst/>
                <a:latin typeface="+mn-lt"/>
                <a:ea typeface="+mn-ea"/>
                <a:cs typeface="+mn-cs"/>
              </a:rPr>
              <a:t>A credit in accounting has no meaning – it is an accounting term only. Same debit. One is</a:t>
            </a:r>
            <a:r>
              <a:rPr lang="en-AU" sz="1200" i="1" u="sng" kern="1200" baseline="0" dirty="0" smtClean="0">
                <a:solidFill>
                  <a:srgbClr val="FFFF00"/>
                </a:solidFill>
                <a:effectLst/>
                <a:latin typeface="+mn-lt"/>
                <a:ea typeface="+mn-ea"/>
                <a:cs typeface="+mn-cs"/>
              </a:rPr>
              <a:t> not positive and one is not negative Just remember  DEBITS on the Left, CREDITS on the right.  Follow these rules</a:t>
            </a:r>
            <a:endParaRPr lang="en-AU" sz="1200" i="1" u="sng" kern="1200" dirty="0" smtClean="0">
              <a:solidFill>
                <a:srgbClr val="FFFF00"/>
              </a:solidFill>
              <a:effectLst/>
              <a:latin typeface="+mn-lt"/>
              <a:ea typeface="+mn-ea"/>
              <a:cs typeface="+mn-cs"/>
            </a:endParaRPr>
          </a:p>
          <a:p>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An increase in the value of assets is a debit to the account, and a decrease is a credit. An increase is a debit because something must be due for that increase (the price of the asset).</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On the other side, an increase in liabilities or owner's equity is a credit to the account, because it signifies an amount that someone else has entrusted (loaned) to you and which you used to purchase something (the cause of the corresponding debit in the assets account). </a:t>
            </a:r>
            <a:endParaRPr lang="en-AU" dirty="0" smtClean="0"/>
          </a:p>
          <a:p>
            <a:r>
              <a:rPr lang="en-AU" sz="1200" kern="1200" dirty="0" smtClean="0">
                <a:solidFill>
                  <a:schemeClr val="tx1"/>
                </a:solidFill>
                <a:effectLst/>
                <a:latin typeface="+mn-lt"/>
                <a:ea typeface="+mn-ea"/>
                <a:cs typeface="+mn-cs"/>
              </a:rPr>
              <a:t>A decrease in liabilities or owner's equity is a debit.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 terms "debit" and "credit" signify actual accounting functions, both of which cause increases and decreases in accounts, depending on the type of account.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u="sng" kern="1200" dirty="0" smtClean="0">
                <a:solidFill>
                  <a:schemeClr val="tx1"/>
                </a:solidFill>
                <a:effectLst/>
                <a:latin typeface="+mn-lt"/>
                <a:ea typeface="+mn-ea"/>
                <a:cs typeface="+mn-cs"/>
              </a:rPr>
              <a:t>NOTE: notice that a credit can be + or – depending </a:t>
            </a:r>
            <a:r>
              <a:rPr lang="en-AU" sz="1200" i="1" u="sng" kern="1200" dirty="0" smtClean="0">
                <a:solidFill>
                  <a:srgbClr val="FFFF00"/>
                </a:solidFill>
                <a:effectLst/>
                <a:latin typeface="+mn-lt"/>
                <a:ea typeface="+mn-ea"/>
                <a:cs typeface="+mn-cs"/>
              </a:rPr>
              <a:t>on the type</a:t>
            </a:r>
            <a:r>
              <a:rPr lang="en-AU" sz="1200" i="1" u="sng" kern="1200" baseline="0" dirty="0" smtClean="0">
                <a:solidFill>
                  <a:srgbClr val="FFFF00"/>
                </a:solidFill>
                <a:effectLst/>
                <a:latin typeface="+mn-lt"/>
                <a:ea typeface="+mn-ea"/>
                <a:cs typeface="+mn-cs"/>
              </a:rPr>
              <a:t> of </a:t>
            </a:r>
            <a:r>
              <a:rPr lang="en-AU" sz="1200" i="1" u="sng" kern="1200" dirty="0" smtClean="0">
                <a:solidFill>
                  <a:srgbClr val="FFFF00"/>
                </a:solidFill>
                <a:effectLst/>
                <a:latin typeface="+mn-lt"/>
                <a:ea typeface="+mn-ea"/>
                <a:cs typeface="+mn-cs"/>
              </a:rPr>
              <a:t>transaction</a:t>
            </a:r>
            <a:r>
              <a:rPr lang="en-AU" sz="1200" i="1" u="sng" kern="1200" baseline="0" dirty="0" smtClean="0">
                <a:solidFill>
                  <a:srgbClr val="FFFF00"/>
                </a:solidFill>
                <a:effectLst/>
                <a:latin typeface="+mn-lt"/>
                <a:ea typeface="+mn-ea"/>
                <a:cs typeface="+mn-cs"/>
              </a:rPr>
              <a:t> </a:t>
            </a:r>
            <a:r>
              <a:rPr lang="en-AU" sz="1200" i="1" u="sng" kern="1200" dirty="0" smtClean="0">
                <a:solidFill>
                  <a:srgbClr val="FFFF00"/>
                </a:solidFill>
                <a:effectLst/>
                <a:latin typeface="+mn-lt"/>
                <a:ea typeface="+mn-ea"/>
                <a:cs typeface="+mn-cs"/>
              </a:rPr>
              <a:t>And a debit can be + or –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i="1" u="sng" kern="1200" dirty="0" smtClean="0">
              <a:solidFill>
                <a:srgbClr val="FFFF00"/>
              </a:solidFill>
              <a:effectLst/>
              <a:latin typeface="+mn-lt"/>
              <a:ea typeface="+mn-ea"/>
              <a:cs typeface="+mn-cs"/>
            </a:endParaRPr>
          </a:p>
          <a:p>
            <a:endParaRPr lang="en-A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EA5053-6147-41DE-BAFE-DB5AA32858B7}" type="slidenum">
              <a:rPr lang="en-AU" smtClean="0"/>
              <a:t>6</a:t>
            </a:fld>
            <a:endParaRPr lang="en-AU"/>
          </a:p>
        </p:txBody>
      </p:sp>
    </p:spTree>
    <p:extLst>
      <p:ext uri="{BB962C8B-B14F-4D97-AF65-F5344CB8AC3E}">
        <p14:creationId xmlns:p14="http://schemas.microsoft.com/office/powerpoint/2010/main" val="332383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F3DE55FB-95C3-EC4D-B431-7F3F401F268B}" type="slidenum">
              <a:rPr lang="en-US" smtClean="0"/>
              <a:t>7</a:t>
            </a:fld>
            <a:endParaRPr lang="en-US"/>
          </a:p>
        </p:txBody>
      </p:sp>
    </p:spTree>
    <p:extLst>
      <p:ext uri="{BB962C8B-B14F-4D97-AF65-F5344CB8AC3E}">
        <p14:creationId xmlns:p14="http://schemas.microsoft.com/office/powerpoint/2010/main" val="1650660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u="sng" dirty="0" smtClean="0"/>
              <a:t>SLIDE BUILD X 6</a:t>
            </a:r>
          </a:p>
          <a:p>
            <a:endParaRPr lang="en-AU" b="1" u="sng" dirty="0" smtClean="0"/>
          </a:p>
          <a:p>
            <a:r>
              <a:rPr lang="en-AU" b="0" u="none" dirty="0" smtClean="0"/>
              <a:t>Justin puts in $300000. Which accounts will be affected?</a:t>
            </a:r>
          </a:p>
          <a:p>
            <a:r>
              <a:rPr lang="en-AU" b="0" u="none" dirty="0" smtClean="0"/>
              <a:t>Remind students that there will</a:t>
            </a:r>
            <a:r>
              <a:rPr lang="en-AU" b="0" u="none" baseline="0" dirty="0" smtClean="0"/>
              <a:t> always be at least two affected accounts per transaction.</a:t>
            </a:r>
          </a:p>
          <a:p>
            <a:endParaRPr lang="en-AU" b="0" u="none" baseline="0" dirty="0" smtClean="0"/>
          </a:p>
          <a:p>
            <a:r>
              <a:rPr lang="en-AU" b="1" u="none" baseline="0" dirty="0" smtClean="0"/>
              <a:t>Elicit</a:t>
            </a:r>
            <a:r>
              <a:rPr lang="en-AU" b="0" u="none" baseline="0" dirty="0" smtClean="0"/>
              <a:t> the second account (capital under equity).</a:t>
            </a:r>
          </a:p>
          <a:p>
            <a:r>
              <a:rPr lang="en-AU" b="0" u="none" baseline="0" dirty="0" smtClean="0"/>
              <a:t>Before showing rest of slide, ask students for the direction of money flow </a:t>
            </a:r>
            <a:r>
              <a:rPr lang="en-AU" b="0" u="none" baseline="0" dirty="0" err="1" smtClean="0"/>
              <a:t>ie</a:t>
            </a:r>
            <a:r>
              <a:rPr lang="en-AU" b="0" u="none" baseline="0" dirty="0" smtClean="0"/>
              <a:t> asset will go up (increased) so what happened to equity?</a:t>
            </a:r>
            <a:endParaRPr lang="en-AU" b="0" u="none" dirty="0"/>
          </a:p>
        </p:txBody>
      </p:sp>
      <p:sp>
        <p:nvSpPr>
          <p:cNvPr id="4" name="Slide Number Placeholder 3"/>
          <p:cNvSpPr>
            <a:spLocks noGrp="1"/>
          </p:cNvSpPr>
          <p:nvPr>
            <p:ph type="sldNum" sz="quarter" idx="10"/>
          </p:nvPr>
        </p:nvSpPr>
        <p:spPr/>
        <p:txBody>
          <a:bodyPr/>
          <a:lstStyle/>
          <a:p>
            <a:fld id="{F3DE55FB-95C3-EC4D-B431-7F3F401F268B}" type="slidenum">
              <a:rPr lang="en-US" smtClean="0"/>
              <a:t>10</a:t>
            </a:fld>
            <a:endParaRPr lang="en-US"/>
          </a:p>
        </p:txBody>
      </p:sp>
    </p:spTree>
    <p:extLst>
      <p:ext uri="{BB962C8B-B14F-4D97-AF65-F5344CB8AC3E}">
        <p14:creationId xmlns:p14="http://schemas.microsoft.com/office/powerpoint/2010/main" val="188271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Put this in the workbook. Lecturer does on whiteboard</a:t>
            </a:r>
            <a:endParaRPr lang="en-AU" dirty="0"/>
          </a:p>
        </p:txBody>
      </p:sp>
      <p:sp>
        <p:nvSpPr>
          <p:cNvPr id="4" name="Slide Number Placeholder 3"/>
          <p:cNvSpPr>
            <a:spLocks noGrp="1"/>
          </p:cNvSpPr>
          <p:nvPr>
            <p:ph type="sldNum" sz="quarter" idx="10"/>
          </p:nvPr>
        </p:nvSpPr>
        <p:spPr/>
        <p:txBody>
          <a:bodyPr/>
          <a:lstStyle/>
          <a:p>
            <a:fld id="{F3DE55FB-95C3-EC4D-B431-7F3F401F268B}" type="slidenum">
              <a:rPr lang="en-US" smtClean="0"/>
              <a:t>11</a:t>
            </a:fld>
            <a:endParaRPr lang="en-US"/>
          </a:p>
        </p:txBody>
      </p:sp>
    </p:spTree>
    <p:extLst>
      <p:ext uri="{BB962C8B-B14F-4D97-AF65-F5344CB8AC3E}">
        <p14:creationId xmlns:p14="http://schemas.microsoft.com/office/powerpoint/2010/main" val="3681040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Check that students understand the term “buying on credit”</a:t>
            </a:r>
            <a:endParaRPr lang="en-AU" dirty="0"/>
          </a:p>
        </p:txBody>
      </p:sp>
      <p:sp>
        <p:nvSpPr>
          <p:cNvPr id="4" name="Slide Number Placeholder 3"/>
          <p:cNvSpPr>
            <a:spLocks noGrp="1"/>
          </p:cNvSpPr>
          <p:nvPr>
            <p:ph type="sldNum" sz="quarter" idx="10"/>
          </p:nvPr>
        </p:nvSpPr>
        <p:spPr/>
        <p:txBody>
          <a:bodyPr/>
          <a:lstStyle/>
          <a:p>
            <a:fld id="{F3DE55FB-95C3-EC4D-B431-7F3F401F268B}" type="slidenum">
              <a:rPr lang="en-US" smtClean="0"/>
              <a:t>14</a:t>
            </a:fld>
            <a:endParaRPr lang="en-US"/>
          </a:p>
        </p:txBody>
      </p:sp>
    </p:spTree>
    <p:extLst>
      <p:ext uri="{BB962C8B-B14F-4D97-AF65-F5344CB8AC3E}">
        <p14:creationId xmlns:p14="http://schemas.microsoft.com/office/powerpoint/2010/main" val="374344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u="sng" dirty="0" smtClean="0"/>
              <a:t>SLIDE</a:t>
            </a:r>
            <a:r>
              <a:rPr lang="en-AU" u="sng" baseline="0" dirty="0" smtClean="0"/>
              <a:t> BUILD</a:t>
            </a:r>
            <a:endParaRPr lang="en-AU" u="sng" dirty="0"/>
          </a:p>
        </p:txBody>
      </p:sp>
      <p:sp>
        <p:nvSpPr>
          <p:cNvPr id="4" name="Slide Number Placeholder 3"/>
          <p:cNvSpPr>
            <a:spLocks noGrp="1"/>
          </p:cNvSpPr>
          <p:nvPr>
            <p:ph type="sldNum" sz="quarter" idx="10"/>
          </p:nvPr>
        </p:nvSpPr>
        <p:spPr/>
        <p:txBody>
          <a:bodyPr/>
          <a:lstStyle/>
          <a:p>
            <a:fld id="{F3DE55FB-95C3-EC4D-B431-7F3F401F268B}" type="slidenum">
              <a:rPr lang="en-US" smtClean="0"/>
              <a:t>25</a:t>
            </a:fld>
            <a:endParaRPr lang="en-US"/>
          </a:p>
        </p:txBody>
      </p:sp>
    </p:spTree>
    <p:extLst>
      <p:ext uri="{BB962C8B-B14F-4D97-AF65-F5344CB8AC3E}">
        <p14:creationId xmlns:p14="http://schemas.microsoft.com/office/powerpoint/2010/main" val="306576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ECB8AB9-1042-43CD-847B-BEE3D34E0E00}" type="slidenum">
              <a:rPr lang="en-AU" smtClean="0"/>
              <a:t>‹#›</a:t>
            </a:fld>
            <a:endParaRPr lang="en-AU"/>
          </a:p>
        </p:txBody>
      </p:sp>
    </p:spTree>
    <p:extLst>
      <p:ext uri="{BB962C8B-B14F-4D97-AF65-F5344CB8AC3E}">
        <p14:creationId xmlns:p14="http://schemas.microsoft.com/office/powerpoint/2010/main" val="25385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ECB8AB9-1042-43CD-847B-BEE3D34E0E00}" type="slidenum">
              <a:rPr lang="en-AU" smtClean="0"/>
              <a:t>‹#›</a:t>
            </a:fld>
            <a:endParaRPr lang="en-AU"/>
          </a:p>
        </p:txBody>
      </p:sp>
    </p:spTree>
    <p:extLst>
      <p:ext uri="{BB962C8B-B14F-4D97-AF65-F5344CB8AC3E}">
        <p14:creationId xmlns:p14="http://schemas.microsoft.com/office/powerpoint/2010/main" val="189055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ECB8AB9-1042-43CD-847B-BEE3D34E0E00}" type="slidenum">
              <a:rPr lang="en-AU" smtClean="0"/>
              <a:t>‹#›</a:t>
            </a:fld>
            <a:endParaRPr lang="en-AU"/>
          </a:p>
        </p:txBody>
      </p:sp>
    </p:spTree>
    <p:extLst>
      <p:ext uri="{BB962C8B-B14F-4D97-AF65-F5344CB8AC3E}">
        <p14:creationId xmlns:p14="http://schemas.microsoft.com/office/powerpoint/2010/main" val="953282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239350" y="404664"/>
            <a:ext cx="11713301" cy="4752528"/>
          </a:xfrm>
        </p:spPr>
        <p:txBody>
          <a:bodyPr>
            <a:noAutofit/>
          </a:bodyPr>
          <a:lstStyle>
            <a:lvl1pPr marL="0" indent="0">
              <a:buNone/>
              <a:defRPr sz="11000" b="1" cap="all" baseline="0">
                <a:solidFill>
                  <a:schemeClr val="accent1"/>
                </a:solidFill>
                <a:latin typeface="Calibri" pitchFamily="34" charset="0"/>
              </a:defRPr>
            </a:lvl1pPr>
            <a:lvl2pPr indent="0">
              <a:buNone/>
              <a:defRPr sz="7000" cap="all" baseline="0">
                <a:solidFill>
                  <a:schemeClr val="accent1"/>
                </a:solidFill>
                <a:latin typeface="WordyBlack" pitchFamily="2" charset="0"/>
              </a:defRPr>
            </a:lvl2pPr>
            <a:lvl3pPr indent="0">
              <a:buNone/>
              <a:defRPr sz="7000" cap="all" baseline="0">
                <a:solidFill>
                  <a:schemeClr val="accent1"/>
                </a:solidFill>
                <a:latin typeface="WordyBlack" pitchFamily="2" charset="0"/>
              </a:defRPr>
            </a:lvl3pPr>
            <a:lvl4pPr indent="0">
              <a:buNone/>
              <a:defRPr sz="7000" cap="all" baseline="0">
                <a:solidFill>
                  <a:schemeClr val="accent1"/>
                </a:solidFill>
                <a:latin typeface="WordyBlack" pitchFamily="2" charset="0"/>
              </a:defRPr>
            </a:lvl4pPr>
            <a:lvl5pPr indent="0">
              <a:buNone/>
              <a:defRPr sz="7000" cap="all" baseline="0">
                <a:solidFill>
                  <a:schemeClr val="accent1"/>
                </a:solidFill>
                <a:latin typeface="WordyBlack" pitchFamily="2" charset="0"/>
              </a:defRPr>
            </a:lvl5pPr>
          </a:lstStyle>
          <a:p>
            <a:pPr lvl="0"/>
            <a:r>
              <a:rPr lang="en-US" dirty="0" smtClean="0"/>
              <a:t>Click to add cover title.</a:t>
            </a:r>
          </a:p>
        </p:txBody>
      </p:sp>
    </p:spTree>
    <p:extLst>
      <p:ext uri="{BB962C8B-B14F-4D97-AF65-F5344CB8AC3E}">
        <p14:creationId xmlns:p14="http://schemas.microsoft.com/office/powerpoint/2010/main" val="15036644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 - Main">
    <p:spTree>
      <p:nvGrpSpPr>
        <p:cNvPr id="1" name=""/>
        <p:cNvGrpSpPr/>
        <p:nvPr/>
      </p:nvGrpSpPr>
      <p:grpSpPr>
        <a:xfrm>
          <a:off x="0" y="0"/>
          <a:ext cx="0" cy="0"/>
          <a:chOff x="0" y="0"/>
          <a:chExt cx="0" cy="0"/>
        </a:xfrm>
      </p:grpSpPr>
      <p:sp>
        <p:nvSpPr>
          <p:cNvPr id="6" name="TextBox 5"/>
          <p:cNvSpPr txBox="1"/>
          <p:nvPr userDrawn="1"/>
        </p:nvSpPr>
        <p:spPr>
          <a:xfrm>
            <a:off x="623392" y="404665"/>
            <a:ext cx="5568619" cy="1015663"/>
          </a:xfrm>
          <a:prstGeom prst="rect">
            <a:avLst/>
          </a:prstGeom>
          <a:noFill/>
        </p:spPr>
        <p:txBody>
          <a:bodyPr wrap="square" rtlCol="0">
            <a:spAutoFit/>
          </a:bodyPr>
          <a:lstStyle/>
          <a:p>
            <a:r>
              <a:rPr lang="en-AU" sz="6000" b="1" cap="all" dirty="0" smtClean="0">
                <a:solidFill>
                  <a:srgbClr val="FFFFFF"/>
                </a:solidFill>
                <a:latin typeface="Calibri" pitchFamily="34" charset="0"/>
              </a:rPr>
              <a:t>contents</a:t>
            </a:r>
            <a:endParaRPr lang="en-AU" sz="6000" b="1" cap="all" dirty="0">
              <a:solidFill>
                <a:srgbClr val="FFFFFF"/>
              </a:solidFill>
              <a:latin typeface="Calibri" pitchFamily="34" charset="0"/>
            </a:endParaRPr>
          </a:p>
        </p:txBody>
      </p:sp>
      <p:sp>
        <p:nvSpPr>
          <p:cNvPr id="7" name="Text Placeholder 17"/>
          <p:cNvSpPr>
            <a:spLocks noGrp="1"/>
          </p:cNvSpPr>
          <p:nvPr>
            <p:ph type="body" sz="quarter" idx="15" hasCustomPrompt="1"/>
          </p:nvPr>
        </p:nvSpPr>
        <p:spPr>
          <a:xfrm>
            <a:off x="623392" y="1772816"/>
            <a:ext cx="9313035"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major slide content item</a:t>
            </a:r>
          </a:p>
          <a:p>
            <a:pPr lvl="1"/>
            <a:r>
              <a:rPr lang="en-US" dirty="0" smtClean="0"/>
              <a:t>Click to add minor slide content item</a:t>
            </a:r>
          </a:p>
          <a:p>
            <a:pPr lvl="0"/>
            <a:endParaRPr lang="en-AU" dirty="0"/>
          </a:p>
        </p:txBody>
      </p:sp>
    </p:spTree>
    <p:extLst>
      <p:ext uri="{BB962C8B-B14F-4D97-AF65-F5344CB8AC3E}">
        <p14:creationId xmlns:p14="http://schemas.microsoft.com/office/powerpoint/2010/main" val="15216619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 2 column">
    <p:spTree>
      <p:nvGrpSpPr>
        <p:cNvPr id="1" name=""/>
        <p:cNvGrpSpPr/>
        <p:nvPr/>
      </p:nvGrpSpPr>
      <p:grpSpPr>
        <a:xfrm>
          <a:off x="0" y="0"/>
          <a:ext cx="0" cy="0"/>
          <a:chOff x="0" y="0"/>
          <a:chExt cx="0" cy="0"/>
        </a:xfrm>
      </p:grpSpPr>
      <p:sp>
        <p:nvSpPr>
          <p:cNvPr id="6" name="TextBox 5"/>
          <p:cNvSpPr txBox="1"/>
          <p:nvPr userDrawn="1"/>
        </p:nvSpPr>
        <p:spPr>
          <a:xfrm>
            <a:off x="623392" y="404665"/>
            <a:ext cx="5568619" cy="1015663"/>
          </a:xfrm>
          <a:prstGeom prst="rect">
            <a:avLst/>
          </a:prstGeom>
          <a:noFill/>
        </p:spPr>
        <p:txBody>
          <a:bodyPr wrap="square" rtlCol="0">
            <a:spAutoFit/>
          </a:bodyPr>
          <a:lstStyle/>
          <a:p>
            <a:r>
              <a:rPr lang="en-AU" sz="6000" b="1" cap="all" dirty="0" smtClean="0">
                <a:solidFill>
                  <a:srgbClr val="FFFFFF"/>
                </a:solidFill>
                <a:latin typeface="Calibri" pitchFamily="34" charset="0"/>
              </a:rPr>
              <a:t>contents</a:t>
            </a:r>
            <a:endParaRPr lang="en-AU" sz="6000" b="1" cap="all" dirty="0">
              <a:solidFill>
                <a:srgbClr val="FFFFFF"/>
              </a:solidFill>
              <a:latin typeface="Calibri" pitchFamily="34" charset="0"/>
            </a:endParaRPr>
          </a:p>
        </p:txBody>
      </p:sp>
      <p:sp>
        <p:nvSpPr>
          <p:cNvPr id="4" name="Text Placeholder 17"/>
          <p:cNvSpPr>
            <a:spLocks noGrp="1"/>
          </p:cNvSpPr>
          <p:nvPr>
            <p:ph type="body" sz="quarter" idx="15" hasCustomPrompt="1"/>
          </p:nvPr>
        </p:nvSpPr>
        <p:spPr>
          <a:xfrm>
            <a:off x="623392" y="1772816"/>
            <a:ext cx="5472608"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content list</a:t>
            </a:r>
          </a:p>
          <a:p>
            <a:pPr lvl="0"/>
            <a:endParaRPr lang="en-AU" dirty="0"/>
          </a:p>
        </p:txBody>
      </p:sp>
      <p:sp>
        <p:nvSpPr>
          <p:cNvPr id="5" name="Text Placeholder 17"/>
          <p:cNvSpPr>
            <a:spLocks noGrp="1"/>
          </p:cNvSpPr>
          <p:nvPr>
            <p:ph type="body" sz="quarter" idx="16" hasCustomPrompt="1"/>
          </p:nvPr>
        </p:nvSpPr>
        <p:spPr>
          <a:xfrm>
            <a:off x="6384032" y="1772816"/>
            <a:ext cx="5280587"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content list</a:t>
            </a:r>
          </a:p>
          <a:p>
            <a:pPr lvl="0"/>
            <a:endParaRPr lang="en-AU" dirty="0"/>
          </a:p>
        </p:txBody>
      </p:sp>
    </p:spTree>
    <p:extLst>
      <p:ext uri="{BB962C8B-B14F-4D97-AF65-F5344CB8AC3E}">
        <p14:creationId xmlns:p14="http://schemas.microsoft.com/office/powerpoint/2010/main" val="34397799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239350" y="404664"/>
            <a:ext cx="11713301" cy="1800200"/>
          </a:xfrm>
        </p:spPr>
        <p:txBody>
          <a:bodyPr>
            <a:noAutofit/>
          </a:bodyPr>
          <a:lstStyle>
            <a:lvl1pPr marL="0" indent="0">
              <a:buNone/>
              <a:defRPr sz="7000" b="1" cap="all" baseline="0">
                <a:solidFill>
                  <a:schemeClr val="accent1"/>
                </a:solidFill>
                <a:latin typeface="Calibri" pitchFamily="34" charset="0"/>
              </a:defRPr>
            </a:lvl1pPr>
            <a:lvl2pPr indent="0">
              <a:buNone/>
              <a:defRPr sz="7000" cap="all" baseline="0">
                <a:solidFill>
                  <a:schemeClr val="accent1"/>
                </a:solidFill>
                <a:latin typeface="WordyBlack" pitchFamily="2" charset="0"/>
              </a:defRPr>
            </a:lvl2pPr>
            <a:lvl3pPr indent="0">
              <a:buNone/>
              <a:defRPr sz="7000" cap="all" baseline="0">
                <a:solidFill>
                  <a:schemeClr val="accent1"/>
                </a:solidFill>
                <a:latin typeface="WordyBlack" pitchFamily="2" charset="0"/>
              </a:defRPr>
            </a:lvl3pPr>
            <a:lvl4pPr indent="0">
              <a:buNone/>
              <a:defRPr sz="7000" cap="all" baseline="0">
                <a:solidFill>
                  <a:schemeClr val="accent1"/>
                </a:solidFill>
                <a:latin typeface="WordyBlack" pitchFamily="2" charset="0"/>
              </a:defRPr>
            </a:lvl4pPr>
            <a:lvl5pPr indent="0">
              <a:buNone/>
              <a:defRPr sz="7000" cap="all" baseline="0">
                <a:solidFill>
                  <a:schemeClr val="accent1"/>
                </a:solidFill>
                <a:latin typeface="WordyBlack" pitchFamily="2" charset="0"/>
              </a:defRPr>
            </a:lvl5pPr>
          </a:lstStyle>
          <a:p>
            <a:pPr lvl="0"/>
            <a:r>
              <a:rPr lang="en-US" dirty="0" smtClean="0"/>
              <a:t>Click to add section title.</a:t>
            </a:r>
          </a:p>
        </p:txBody>
      </p:sp>
      <p:sp>
        <p:nvSpPr>
          <p:cNvPr id="16" name="Text Placeholder 15"/>
          <p:cNvSpPr>
            <a:spLocks noGrp="1"/>
          </p:cNvSpPr>
          <p:nvPr>
            <p:ph type="body" sz="quarter" idx="11" hasCustomPrompt="1"/>
          </p:nvPr>
        </p:nvSpPr>
        <p:spPr>
          <a:xfrm>
            <a:off x="239350" y="2492897"/>
            <a:ext cx="11713468" cy="2447925"/>
          </a:xfrm>
        </p:spPr>
        <p:txBody>
          <a:bodyPr/>
          <a:lstStyle>
            <a:lvl1pPr marL="0" indent="0">
              <a:buNone/>
              <a:defRPr sz="7000" b="1" cap="all" baseline="0">
                <a:solidFill>
                  <a:schemeClr val="accent1"/>
                </a:solidFill>
                <a:latin typeface="Calibri" pitchFamily="34" charset="0"/>
              </a:defRPr>
            </a:lvl1pPr>
          </a:lstStyle>
          <a:p>
            <a:pPr lvl="0"/>
            <a:r>
              <a:rPr lang="en-US" dirty="0" smtClean="0"/>
              <a:t>Click to add headline.</a:t>
            </a:r>
          </a:p>
        </p:txBody>
      </p:sp>
    </p:spTree>
    <p:extLst>
      <p:ext uri="{BB962C8B-B14F-4D97-AF65-F5344CB8AC3E}">
        <p14:creationId xmlns:p14="http://schemas.microsoft.com/office/powerpoint/2010/main" val="33600465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rmation - 2 column">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623392" y="404664"/>
            <a:ext cx="10945216" cy="1080120"/>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624152" y="1844824"/>
            <a:ext cx="10944456" cy="648072"/>
          </a:xfrm>
        </p:spPr>
        <p:txBody>
          <a:bodyPr/>
          <a:lstStyle>
            <a:lvl1pPr>
              <a:buNone/>
              <a:defRPr sz="3600" baseline="0">
                <a:solidFill>
                  <a:schemeClr val="bg1"/>
                </a:solidFill>
              </a:defRPr>
            </a:lvl1pPr>
          </a:lstStyle>
          <a:p>
            <a:pPr lvl="0"/>
            <a:r>
              <a:rPr lang="en-US" dirty="0" smtClean="0"/>
              <a:t>Add heading</a:t>
            </a:r>
          </a:p>
        </p:txBody>
      </p:sp>
      <p:sp>
        <p:nvSpPr>
          <p:cNvPr id="20" name="Text Placeholder 17"/>
          <p:cNvSpPr>
            <a:spLocks noGrp="1"/>
          </p:cNvSpPr>
          <p:nvPr>
            <p:ph type="body" sz="quarter" idx="15" hasCustomPrompt="1"/>
          </p:nvPr>
        </p:nvSpPr>
        <p:spPr>
          <a:xfrm>
            <a:off x="623392" y="2780928"/>
            <a:ext cx="5088565"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
        <p:nvSpPr>
          <p:cNvPr id="6" name="Text Placeholder 17"/>
          <p:cNvSpPr>
            <a:spLocks noGrp="1"/>
          </p:cNvSpPr>
          <p:nvPr>
            <p:ph type="body" sz="quarter" idx="16" hasCustomPrompt="1"/>
          </p:nvPr>
        </p:nvSpPr>
        <p:spPr>
          <a:xfrm>
            <a:off x="6384032" y="2780928"/>
            <a:ext cx="5088565"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Tree>
    <p:extLst>
      <p:ext uri="{BB962C8B-B14F-4D97-AF65-F5344CB8AC3E}">
        <p14:creationId xmlns:p14="http://schemas.microsoft.com/office/powerpoint/2010/main" val="36549930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formation with Pictur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623392" y="403200"/>
            <a:ext cx="10945216" cy="1224136"/>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624152" y="1844824"/>
            <a:ext cx="5183816" cy="648072"/>
          </a:xfrm>
        </p:spPr>
        <p:txBody>
          <a:bodyPr/>
          <a:lstStyle>
            <a:lvl1pPr>
              <a:buNone/>
              <a:defRPr sz="3600" baseline="0">
                <a:solidFill>
                  <a:schemeClr val="bg1"/>
                </a:solidFill>
              </a:defRPr>
            </a:lvl1pPr>
          </a:lstStyle>
          <a:p>
            <a:pPr lvl="0"/>
            <a:r>
              <a:rPr lang="en-US" dirty="0" smtClean="0"/>
              <a:t>Add heading</a:t>
            </a:r>
          </a:p>
        </p:txBody>
      </p:sp>
      <p:sp>
        <p:nvSpPr>
          <p:cNvPr id="6" name="Text Placeholder 17"/>
          <p:cNvSpPr>
            <a:spLocks noGrp="1"/>
          </p:cNvSpPr>
          <p:nvPr>
            <p:ph type="body" sz="quarter" idx="15" hasCustomPrompt="1"/>
          </p:nvPr>
        </p:nvSpPr>
        <p:spPr>
          <a:xfrm>
            <a:off x="623392" y="2780928"/>
            <a:ext cx="5184576"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
        <p:nvSpPr>
          <p:cNvPr id="2" name="Rectangle 1"/>
          <p:cNvSpPr/>
          <p:nvPr userDrawn="1"/>
        </p:nvSpPr>
        <p:spPr>
          <a:xfrm>
            <a:off x="6384032" y="1844824"/>
            <a:ext cx="5184576" cy="3096344"/>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2796560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formation - 1 column">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623392" y="403200"/>
            <a:ext cx="10945216" cy="1224136"/>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624152" y="1844824"/>
            <a:ext cx="5183816" cy="648072"/>
          </a:xfrm>
        </p:spPr>
        <p:txBody>
          <a:bodyPr/>
          <a:lstStyle>
            <a:lvl1pPr>
              <a:buNone/>
              <a:defRPr sz="3600" baseline="0">
                <a:solidFill>
                  <a:schemeClr val="bg1"/>
                </a:solidFill>
              </a:defRPr>
            </a:lvl1pPr>
          </a:lstStyle>
          <a:p>
            <a:pPr lvl="0"/>
            <a:r>
              <a:rPr lang="en-US" dirty="0" smtClean="0"/>
              <a:t>Add heading</a:t>
            </a:r>
          </a:p>
        </p:txBody>
      </p:sp>
      <p:sp>
        <p:nvSpPr>
          <p:cNvPr id="6" name="Text Placeholder 17"/>
          <p:cNvSpPr>
            <a:spLocks noGrp="1"/>
          </p:cNvSpPr>
          <p:nvPr>
            <p:ph type="body" sz="quarter" idx="15" hasCustomPrompt="1"/>
          </p:nvPr>
        </p:nvSpPr>
        <p:spPr>
          <a:xfrm>
            <a:off x="623392" y="2780928"/>
            <a:ext cx="5184576" cy="3312368"/>
          </a:xfrm>
        </p:spPr>
        <p:txBody>
          <a:bodyPr>
            <a:normAutofit/>
          </a:bodyPr>
          <a:lstStyle>
            <a:lvl1pPr marL="0" indent="-180000">
              <a:buFont typeface="WordyLight" pitchFamily="2" charset="0"/>
              <a:buChar char="•"/>
              <a:defRPr sz="1800">
                <a:solidFill>
                  <a:schemeClr val="bg1"/>
                </a:solidFill>
              </a:defRPr>
            </a:lvl1pPr>
            <a:lvl2pPr>
              <a:lnSpc>
                <a:spcPts val="2160"/>
              </a:lnSpc>
              <a:buNone/>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Tree>
    <p:extLst>
      <p:ext uri="{BB962C8B-B14F-4D97-AF65-F5344CB8AC3E}">
        <p14:creationId xmlns:p14="http://schemas.microsoft.com/office/powerpoint/2010/main" val="182974053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239350" y="404664"/>
            <a:ext cx="11713301" cy="4752528"/>
          </a:xfrm>
        </p:spPr>
        <p:txBody>
          <a:bodyPr>
            <a:noAutofit/>
          </a:bodyPr>
          <a:lstStyle>
            <a:lvl1pPr marL="0" indent="0">
              <a:buNone/>
              <a:defRPr sz="11000" b="1" cap="all" baseline="0">
                <a:solidFill>
                  <a:schemeClr val="accent1"/>
                </a:solidFill>
                <a:latin typeface="Calibri" pitchFamily="34" charset="0"/>
              </a:defRPr>
            </a:lvl1pPr>
            <a:lvl2pPr indent="0">
              <a:buNone/>
              <a:defRPr sz="7000" cap="all" baseline="0">
                <a:solidFill>
                  <a:schemeClr val="accent1"/>
                </a:solidFill>
                <a:latin typeface="WordyBlack" pitchFamily="2" charset="0"/>
              </a:defRPr>
            </a:lvl2pPr>
            <a:lvl3pPr indent="0">
              <a:buNone/>
              <a:defRPr sz="7000" cap="all" baseline="0">
                <a:solidFill>
                  <a:schemeClr val="accent1"/>
                </a:solidFill>
                <a:latin typeface="WordyBlack" pitchFamily="2" charset="0"/>
              </a:defRPr>
            </a:lvl3pPr>
            <a:lvl4pPr indent="0">
              <a:buNone/>
              <a:defRPr sz="7000" cap="all" baseline="0">
                <a:solidFill>
                  <a:schemeClr val="accent1"/>
                </a:solidFill>
                <a:latin typeface="WordyBlack" pitchFamily="2" charset="0"/>
              </a:defRPr>
            </a:lvl4pPr>
            <a:lvl5pPr indent="0">
              <a:buNone/>
              <a:defRPr sz="7000" cap="all" baseline="0">
                <a:solidFill>
                  <a:schemeClr val="accent1"/>
                </a:solidFill>
                <a:latin typeface="WordyBlack" pitchFamily="2" charset="0"/>
              </a:defRPr>
            </a:lvl5pPr>
          </a:lstStyle>
          <a:p>
            <a:pPr lvl="0"/>
            <a:r>
              <a:rPr lang="en-US" dirty="0" smtClean="0"/>
              <a:t>Click to add cover title.</a:t>
            </a:r>
          </a:p>
        </p:txBody>
      </p:sp>
    </p:spTree>
    <p:extLst>
      <p:ext uri="{BB962C8B-B14F-4D97-AF65-F5344CB8AC3E}">
        <p14:creationId xmlns:p14="http://schemas.microsoft.com/office/powerpoint/2010/main" val="30415457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3450" y="6334601"/>
            <a:ext cx="2743200" cy="365125"/>
          </a:xfrm>
          <a:prstGeom prst="rect">
            <a:avLst/>
          </a:prstGeom>
        </p:spPr>
        <p:txBody>
          <a:bodyPr/>
          <a:lstStyle/>
          <a:p>
            <a:endParaRPr lang="en-AU"/>
          </a:p>
        </p:txBody>
      </p:sp>
      <p:sp>
        <p:nvSpPr>
          <p:cNvPr id="5" name="Footer Placeholder 4"/>
          <p:cNvSpPr>
            <a:spLocks noGrp="1"/>
          </p:cNvSpPr>
          <p:nvPr>
            <p:ph type="ftr" sz="quarter" idx="11"/>
          </p:nvPr>
        </p:nvSpPr>
        <p:spPr/>
        <p:txBody>
          <a:bodyPr/>
          <a:lstStyle/>
          <a:p>
            <a:endParaRPr lang="en-AU" dirty="0"/>
          </a:p>
        </p:txBody>
      </p:sp>
    </p:spTree>
    <p:extLst>
      <p:ext uri="{BB962C8B-B14F-4D97-AF65-F5344CB8AC3E}">
        <p14:creationId xmlns:p14="http://schemas.microsoft.com/office/powerpoint/2010/main" val="1725066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 Main">
    <p:spTree>
      <p:nvGrpSpPr>
        <p:cNvPr id="1" name=""/>
        <p:cNvGrpSpPr/>
        <p:nvPr/>
      </p:nvGrpSpPr>
      <p:grpSpPr>
        <a:xfrm>
          <a:off x="0" y="0"/>
          <a:ext cx="0" cy="0"/>
          <a:chOff x="0" y="0"/>
          <a:chExt cx="0" cy="0"/>
        </a:xfrm>
      </p:grpSpPr>
      <p:sp>
        <p:nvSpPr>
          <p:cNvPr id="6" name="TextBox 5"/>
          <p:cNvSpPr txBox="1"/>
          <p:nvPr userDrawn="1"/>
        </p:nvSpPr>
        <p:spPr>
          <a:xfrm>
            <a:off x="623392" y="404665"/>
            <a:ext cx="5568619" cy="1015663"/>
          </a:xfrm>
          <a:prstGeom prst="rect">
            <a:avLst/>
          </a:prstGeom>
          <a:noFill/>
        </p:spPr>
        <p:txBody>
          <a:bodyPr wrap="square" rtlCol="0">
            <a:spAutoFit/>
          </a:bodyPr>
          <a:lstStyle/>
          <a:p>
            <a:r>
              <a:rPr lang="en-AU" sz="6000" b="1" cap="all" dirty="0" smtClean="0">
                <a:solidFill>
                  <a:srgbClr val="FFFFFF"/>
                </a:solidFill>
                <a:latin typeface="Calibri" pitchFamily="34" charset="0"/>
              </a:rPr>
              <a:t>contents</a:t>
            </a:r>
            <a:endParaRPr lang="en-AU" sz="6000" b="1" cap="all" dirty="0">
              <a:solidFill>
                <a:srgbClr val="FFFFFF"/>
              </a:solidFill>
              <a:latin typeface="Calibri" pitchFamily="34" charset="0"/>
            </a:endParaRPr>
          </a:p>
        </p:txBody>
      </p:sp>
      <p:sp>
        <p:nvSpPr>
          <p:cNvPr id="7" name="Text Placeholder 17"/>
          <p:cNvSpPr>
            <a:spLocks noGrp="1"/>
          </p:cNvSpPr>
          <p:nvPr>
            <p:ph type="body" sz="quarter" idx="15" hasCustomPrompt="1"/>
          </p:nvPr>
        </p:nvSpPr>
        <p:spPr>
          <a:xfrm>
            <a:off x="623392" y="1772816"/>
            <a:ext cx="9313035"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major slide content item</a:t>
            </a:r>
          </a:p>
          <a:p>
            <a:pPr lvl="1"/>
            <a:r>
              <a:rPr lang="en-US" dirty="0" smtClean="0"/>
              <a:t>Click to add minor slide content item</a:t>
            </a:r>
          </a:p>
          <a:p>
            <a:pPr lvl="0"/>
            <a:endParaRPr lang="en-AU" dirty="0"/>
          </a:p>
        </p:txBody>
      </p:sp>
    </p:spTree>
    <p:extLst>
      <p:ext uri="{BB962C8B-B14F-4D97-AF65-F5344CB8AC3E}">
        <p14:creationId xmlns:p14="http://schemas.microsoft.com/office/powerpoint/2010/main" val="28947139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 2 column">
    <p:spTree>
      <p:nvGrpSpPr>
        <p:cNvPr id="1" name=""/>
        <p:cNvGrpSpPr/>
        <p:nvPr/>
      </p:nvGrpSpPr>
      <p:grpSpPr>
        <a:xfrm>
          <a:off x="0" y="0"/>
          <a:ext cx="0" cy="0"/>
          <a:chOff x="0" y="0"/>
          <a:chExt cx="0" cy="0"/>
        </a:xfrm>
      </p:grpSpPr>
      <p:sp>
        <p:nvSpPr>
          <p:cNvPr id="6" name="TextBox 5"/>
          <p:cNvSpPr txBox="1"/>
          <p:nvPr userDrawn="1"/>
        </p:nvSpPr>
        <p:spPr>
          <a:xfrm>
            <a:off x="623392" y="404665"/>
            <a:ext cx="5568619" cy="1015663"/>
          </a:xfrm>
          <a:prstGeom prst="rect">
            <a:avLst/>
          </a:prstGeom>
          <a:noFill/>
        </p:spPr>
        <p:txBody>
          <a:bodyPr wrap="square" rtlCol="0">
            <a:spAutoFit/>
          </a:bodyPr>
          <a:lstStyle/>
          <a:p>
            <a:r>
              <a:rPr lang="en-AU" sz="6000" b="1" cap="all" dirty="0" smtClean="0">
                <a:solidFill>
                  <a:srgbClr val="FFFFFF"/>
                </a:solidFill>
                <a:latin typeface="Calibri" pitchFamily="34" charset="0"/>
              </a:rPr>
              <a:t>contents</a:t>
            </a:r>
            <a:endParaRPr lang="en-AU" sz="6000" b="1" cap="all" dirty="0">
              <a:solidFill>
                <a:srgbClr val="FFFFFF"/>
              </a:solidFill>
              <a:latin typeface="Calibri" pitchFamily="34" charset="0"/>
            </a:endParaRPr>
          </a:p>
        </p:txBody>
      </p:sp>
      <p:sp>
        <p:nvSpPr>
          <p:cNvPr id="4" name="Text Placeholder 17"/>
          <p:cNvSpPr>
            <a:spLocks noGrp="1"/>
          </p:cNvSpPr>
          <p:nvPr>
            <p:ph type="body" sz="quarter" idx="15" hasCustomPrompt="1"/>
          </p:nvPr>
        </p:nvSpPr>
        <p:spPr>
          <a:xfrm>
            <a:off x="623392" y="1772816"/>
            <a:ext cx="5472608"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content list</a:t>
            </a:r>
          </a:p>
          <a:p>
            <a:pPr lvl="0"/>
            <a:endParaRPr lang="en-AU" dirty="0"/>
          </a:p>
        </p:txBody>
      </p:sp>
      <p:sp>
        <p:nvSpPr>
          <p:cNvPr id="5" name="Text Placeholder 17"/>
          <p:cNvSpPr>
            <a:spLocks noGrp="1"/>
          </p:cNvSpPr>
          <p:nvPr>
            <p:ph type="body" sz="quarter" idx="16" hasCustomPrompt="1"/>
          </p:nvPr>
        </p:nvSpPr>
        <p:spPr>
          <a:xfrm>
            <a:off x="6384032" y="1772816"/>
            <a:ext cx="5280587"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content list</a:t>
            </a:r>
          </a:p>
          <a:p>
            <a:pPr lvl="0"/>
            <a:endParaRPr lang="en-AU" dirty="0"/>
          </a:p>
        </p:txBody>
      </p:sp>
    </p:spTree>
    <p:extLst>
      <p:ext uri="{BB962C8B-B14F-4D97-AF65-F5344CB8AC3E}">
        <p14:creationId xmlns:p14="http://schemas.microsoft.com/office/powerpoint/2010/main" val="26794743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239350" y="404664"/>
            <a:ext cx="11713301" cy="1800200"/>
          </a:xfrm>
        </p:spPr>
        <p:txBody>
          <a:bodyPr>
            <a:noAutofit/>
          </a:bodyPr>
          <a:lstStyle>
            <a:lvl1pPr marL="0" indent="0">
              <a:buNone/>
              <a:defRPr sz="7000" b="1" cap="all" baseline="0">
                <a:solidFill>
                  <a:schemeClr val="accent1"/>
                </a:solidFill>
                <a:latin typeface="Calibri" pitchFamily="34" charset="0"/>
              </a:defRPr>
            </a:lvl1pPr>
            <a:lvl2pPr indent="0">
              <a:buNone/>
              <a:defRPr sz="7000" cap="all" baseline="0">
                <a:solidFill>
                  <a:schemeClr val="accent1"/>
                </a:solidFill>
                <a:latin typeface="WordyBlack" pitchFamily="2" charset="0"/>
              </a:defRPr>
            </a:lvl2pPr>
            <a:lvl3pPr indent="0">
              <a:buNone/>
              <a:defRPr sz="7000" cap="all" baseline="0">
                <a:solidFill>
                  <a:schemeClr val="accent1"/>
                </a:solidFill>
                <a:latin typeface="WordyBlack" pitchFamily="2" charset="0"/>
              </a:defRPr>
            </a:lvl3pPr>
            <a:lvl4pPr indent="0">
              <a:buNone/>
              <a:defRPr sz="7000" cap="all" baseline="0">
                <a:solidFill>
                  <a:schemeClr val="accent1"/>
                </a:solidFill>
                <a:latin typeface="WordyBlack" pitchFamily="2" charset="0"/>
              </a:defRPr>
            </a:lvl4pPr>
            <a:lvl5pPr indent="0">
              <a:buNone/>
              <a:defRPr sz="7000" cap="all" baseline="0">
                <a:solidFill>
                  <a:schemeClr val="accent1"/>
                </a:solidFill>
                <a:latin typeface="WordyBlack" pitchFamily="2" charset="0"/>
              </a:defRPr>
            </a:lvl5pPr>
          </a:lstStyle>
          <a:p>
            <a:pPr lvl="0"/>
            <a:r>
              <a:rPr lang="en-US" dirty="0" smtClean="0"/>
              <a:t>Click to add section title.</a:t>
            </a:r>
          </a:p>
        </p:txBody>
      </p:sp>
      <p:sp>
        <p:nvSpPr>
          <p:cNvPr id="16" name="Text Placeholder 15"/>
          <p:cNvSpPr>
            <a:spLocks noGrp="1"/>
          </p:cNvSpPr>
          <p:nvPr>
            <p:ph type="body" sz="quarter" idx="11" hasCustomPrompt="1"/>
          </p:nvPr>
        </p:nvSpPr>
        <p:spPr>
          <a:xfrm>
            <a:off x="239350" y="2492897"/>
            <a:ext cx="11713468" cy="2447925"/>
          </a:xfrm>
        </p:spPr>
        <p:txBody>
          <a:bodyPr/>
          <a:lstStyle>
            <a:lvl1pPr marL="0" indent="0">
              <a:buNone/>
              <a:defRPr sz="7000" b="1" cap="all" baseline="0">
                <a:solidFill>
                  <a:schemeClr val="accent1"/>
                </a:solidFill>
                <a:latin typeface="Calibri" pitchFamily="34" charset="0"/>
              </a:defRPr>
            </a:lvl1pPr>
          </a:lstStyle>
          <a:p>
            <a:pPr lvl="0"/>
            <a:r>
              <a:rPr lang="en-US" dirty="0" smtClean="0"/>
              <a:t>Click to add headline.</a:t>
            </a:r>
          </a:p>
        </p:txBody>
      </p:sp>
    </p:spTree>
    <p:extLst>
      <p:ext uri="{BB962C8B-B14F-4D97-AF65-F5344CB8AC3E}">
        <p14:creationId xmlns:p14="http://schemas.microsoft.com/office/powerpoint/2010/main" val="354989710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formation - 2 column">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623392" y="404664"/>
            <a:ext cx="10945216" cy="1080120"/>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624152" y="1844824"/>
            <a:ext cx="10944456" cy="648072"/>
          </a:xfrm>
        </p:spPr>
        <p:txBody>
          <a:bodyPr/>
          <a:lstStyle>
            <a:lvl1pPr>
              <a:buNone/>
              <a:defRPr sz="3600" baseline="0">
                <a:solidFill>
                  <a:schemeClr val="bg1"/>
                </a:solidFill>
              </a:defRPr>
            </a:lvl1pPr>
          </a:lstStyle>
          <a:p>
            <a:pPr lvl="0"/>
            <a:r>
              <a:rPr lang="en-US" dirty="0" smtClean="0"/>
              <a:t>Add heading</a:t>
            </a:r>
          </a:p>
        </p:txBody>
      </p:sp>
      <p:sp>
        <p:nvSpPr>
          <p:cNvPr id="20" name="Text Placeholder 17"/>
          <p:cNvSpPr>
            <a:spLocks noGrp="1"/>
          </p:cNvSpPr>
          <p:nvPr>
            <p:ph type="body" sz="quarter" idx="15" hasCustomPrompt="1"/>
          </p:nvPr>
        </p:nvSpPr>
        <p:spPr>
          <a:xfrm>
            <a:off x="623392" y="2780928"/>
            <a:ext cx="5088565"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
        <p:nvSpPr>
          <p:cNvPr id="6" name="Text Placeholder 17"/>
          <p:cNvSpPr>
            <a:spLocks noGrp="1"/>
          </p:cNvSpPr>
          <p:nvPr>
            <p:ph type="body" sz="quarter" idx="16" hasCustomPrompt="1"/>
          </p:nvPr>
        </p:nvSpPr>
        <p:spPr>
          <a:xfrm>
            <a:off x="6384032" y="2780928"/>
            <a:ext cx="5088565"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Tree>
    <p:extLst>
      <p:ext uri="{BB962C8B-B14F-4D97-AF65-F5344CB8AC3E}">
        <p14:creationId xmlns:p14="http://schemas.microsoft.com/office/powerpoint/2010/main" val="337025028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formation with Pictur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623392" y="403200"/>
            <a:ext cx="10945216" cy="1224136"/>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624152" y="1844824"/>
            <a:ext cx="5183816" cy="648072"/>
          </a:xfrm>
        </p:spPr>
        <p:txBody>
          <a:bodyPr/>
          <a:lstStyle>
            <a:lvl1pPr>
              <a:buNone/>
              <a:defRPr sz="3600" baseline="0">
                <a:solidFill>
                  <a:schemeClr val="bg1"/>
                </a:solidFill>
              </a:defRPr>
            </a:lvl1pPr>
          </a:lstStyle>
          <a:p>
            <a:pPr lvl="0"/>
            <a:r>
              <a:rPr lang="en-US" dirty="0" smtClean="0"/>
              <a:t>Add heading</a:t>
            </a:r>
          </a:p>
        </p:txBody>
      </p:sp>
      <p:sp>
        <p:nvSpPr>
          <p:cNvPr id="6" name="Text Placeholder 17"/>
          <p:cNvSpPr>
            <a:spLocks noGrp="1"/>
          </p:cNvSpPr>
          <p:nvPr>
            <p:ph type="body" sz="quarter" idx="15" hasCustomPrompt="1"/>
          </p:nvPr>
        </p:nvSpPr>
        <p:spPr>
          <a:xfrm>
            <a:off x="623392" y="2780928"/>
            <a:ext cx="5184576"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
        <p:nvSpPr>
          <p:cNvPr id="2" name="Rectangle 1"/>
          <p:cNvSpPr/>
          <p:nvPr userDrawn="1"/>
        </p:nvSpPr>
        <p:spPr>
          <a:xfrm>
            <a:off x="6384032" y="1844824"/>
            <a:ext cx="5184576" cy="3096344"/>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42935940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formation - 1 column">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623392" y="403200"/>
            <a:ext cx="10945216" cy="1224136"/>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624152" y="1844824"/>
            <a:ext cx="5183816" cy="648072"/>
          </a:xfrm>
        </p:spPr>
        <p:txBody>
          <a:bodyPr/>
          <a:lstStyle>
            <a:lvl1pPr>
              <a:buNone/>
              <a:defRPr sz="3600" baseline="0">
                <a:solidFill>
                  <a:schemeClr val="bg1"/>
                </a:solidFill>
              </a:defRPr>
            </a:lvl1pPr>
          </a:lstStyle>
          <a:p>
            <a:pPr lvl="0"/>
            <a:r>
              <a:rPr lang="en-US" dirty="0" smtClean="0"/>
              <a:t>Add heading</a:t>
            </a:r>
          </a:p>
        </p:txBody>
      </p:sp>
      <p:sp>
        <p:nvSpPr>
          <p:cNvPr id="6" name="Text Placeholder 17"/>
          <p:cNvSpPr>
            <a:spLocks noGrp="1"/>
          </p:cNvSpPr>
          <p:nvPr>
            <p:ph type="body" sz="quarter" idx="15" hasCustomPrompt="1"/>
          </p:nvPr>
        </p:nvSpPr>
        <p:spPr>
          <a:xfrm>
            <a:off x="623392" y="2780928"/>
            <a:ext cx="5184576" cy="3312368"/>
          </a:xfrm>
        </p:spPr>
        <p:txBody>
          <a:bodyPr>
            <a:normAutofit/>
          </a:bodyPr>
          <a:lstStyle>
            <a:lvl1pPr marL="0" indent="-180000">
              <a:buFont typeface="WordyLight" pitchFamily="2" charset="0"/>
              <a:buChar char="•"/>
              <a:defRPr sz="1800">
                <a:solidFill>
                  <a:schemeClr val="bg1"/>
                </a:solidFill>
              </a:defRPr>
            </a:lvl1pPr>
            <a:lvl2pPr>
              <a:lnSpc>
                <a:spcPts val="2160"/>
              </a:lnSpc>
              <a:buNone/>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Tree>
    <p:extLst>
      <p:ext uri="{BB962C8B-B14F-4D97-AF65-F5344CB8AC3E}">
        <p14:creationId xmlns:p14="http://schemas.microsoft.com/office/powerpoint/2010/main" val="32968496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ECB8AB9-1042-43CD-847B-BEE3D34E0E00}" type="slidenum">
              <a:rPr lang="en-AU" smtClean="0"/>
              <a:t>‹#›</a:t>
            </a:fld>
            <a:endParaRPr lang="en-AU"/>
          </a:p>
        </p:txBody>
      </p:sp>
    </p:spTree>
    <p:extLst>
      <p:ext uri="{BB962C8B-B14F-4D97-AF65-F5344CB8AC3E}">
        <p14:creationId xmlns:p14="http://schemas.microsoft.com/office/powerpoint/2010/main" val="344142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ECB8AB9-1042-43CD-847B-BEE3D34E0E00}" type="slidenum">
              <a:rPr lang="en-AU" smtClean="0"/>
              <a:t>‹#›</a:t>
            </a:fld>
            <a:endParaRPr lang="en-AU"/>
          </a:p>
        </p:txBody>
      </p:sp>
    </p:spTree>
    <p:extLst>
      <p:ext uri="{BB962C8B-B14F-4D97-AF65-F5344CB8AC3E}">
        <p14:creationId xmlns:p14="http://schemas.microsoft.com/office/powerpoint/2010/main" val="129560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ECB8AB9-1042-43CD-847B-BEE3D34E0E00}" type="slidenum">
              <a:rPr lang="en-AU" smtClean="0"/>
              <a:t>‹#›</a:t>
            </a:fld>
            <a:endParaRPr lang="en-AU"/>
          </a:p>
        </p:txBody>
      </p:sp>
    </p:spTree>
    <p:extLst>
      <p:ext uri="{BB962C8B-B14F-4D97-AF65-F5344CB8AC3E}">
        <p14:creationId xmlns:p14="http://schemas.microsoft.com/office/powerpoint/2010/main" val="305277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ECB8AB9-1042-43CD-847B-BEE3D34E0E00}" type="slidenum">
              <a:rPr lang="en-AU" smtClean="0"/>
              <a:t>‹#›</a:t>
            </a:fld>
            <a:endParaRPr lang="en-AU"/>
          </a:p>
        </p:txBody>
      </p:sp>
    </p:spTree>
    <p:extLst>
      <p:ext uri="{BB962C8B-B14F-4D97-AF65-F5344CB8AC3E}">
        <p14:creationId xmlns:p14="http://schemas.microsoft.com/office/powerpoint/2010/main" val="309723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ECB8AB9-1042-43CD-847B-BEE3D34E0E00}" type="slidenum">
              <a:rPr lang="en-AU" smtClean="0"/>
              <a:t>‹#›</a:t>
            </a:fld>
            <a:endParaRPr lang="en-AU"/>
          </a:p>
        </p:txBody>
      </p:sp>
    </p:spTree>
    <p:extLst>
      <p:ext uri="{BB962C8B-B14F-4D97-AF65-F5344CB8AC3E}">
        <p14:creationId xmlns:p14="http://schemas.microsoft.com/office/powerpoint/2010/main" val="15430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ECB8AB9-1042-43CD-847B-BEE3D34E0E00}" type="slidenum">
              <a:rPr lang="en-AU" smtClean="0"/>
              <a:t>‹#›</a:t>
            </a:fld>
            <a:endParaRPr lang="en-AU"/>
          </a:p>
        </p:txBody>
      </p:sp>
    </p:spTree>
    <p:extLst>
      <p:ext uri="{BB962C8B-B14F-4D97-AF65-F5344CB8AC3E}">
        <p14:creationId xmlns:p14="http://schemas.microsoft.com/office/powerpoint/2010/main" val="157223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ECB8AB9-1042-43CD-847B-BEE3D34E0E00}" type="slidenum">
              <a:rPr lang="en-AU" smtClean="0"/>
              <a:t>‹#›</a:t>
            </a:fld>
            <a:endParaRPr lang="en-AU"/>
          </a:p>
        </p:txBody>
      </p:sp>
    </p:spTree>
    <p:extLst>
      <p:ext uri="{BB962C8B-B14F-4D97-AF65-F5344CB8AC3E}">
        <p14:creationId xmlns:p14="http://schemas.microsoft.com/office/powerpoint/2010/main" val="415302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988650" y="633460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9982200" y="6476427"/>
            <a:ext cx="949960" cy="370117"/>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AU" dirty="0"/>
          </a:p>
        </p:txBody>
      </p:sp>
      <p:grpSp>
        <p:nvGrpSpPr>
          <p:cNvPr id="8" name="Group 7"/>
          <p:cNvGrpSpPr/>
          <p:nvPr userDrawn="1"/>
        </p:nvGrpSpPr>
        <p:grpSpPr>
          <a:xfrm>
            <a:off x="838200" y="6157196"/>
            <a:ext cx="4254922" cy="700804"/>
            <a:chOff x="323523" y="6056524"/>
            <a:chExt cx="4254922" cy="700804"/>
          </a:xfrm>
        </p:grpSpPr>
        <p:sp>
          <p:nvSpPr>
            <p:cNvPr id="9" name="TextBox 8"/>
            <p:cNvSpPr txBox="1"/>
            <p:nvPr userDrawn="1"/>
          </p:nvSpPr>
          <p:spPr>
            <a:xfrm>
              <a:off x="1829484" y="6406926"/>
              <a:ext cx="2748961" cy="307777"/>
            </a:xfrm>
            <a:prstGeom prst="rect">
              <a:avLst/>
            </a:prstGeom>
            <a:noFill/>
          </p:spPr>
          <p:txBody>
            <a:bodyPr wrap="square" rtlCol="0">
              <a:spAutoFit/>
            </a:bodyPr>
            <a:lstStyle/>
            <a:p>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www.deakincollege.edu.au</a:t>
              </a: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23523" y="6056524"/>
              <a:ext cx="1595972" cy="700804"/>
            </a:xfrm>
            <a:prstGeom prst="rect">
              <a:avLst/>
            </a:prstGeom>
          </p:spPr>
        </p:pic>
      </p:grpSp>
      <p:sp>
        <p:nvSpPr>
          <p:cNvPr id="11" name="TextBox 10"/>
          <p:cNvSpPr txBox="1"/>
          <p:nvPr userDrawn="1"/>
        </p:nvSpPr>
        <p:spPr>
          <a:xfrm>
            <a:off x="8630945" y="6521670"/>
            <a:ext cx="1340927" cy="307777"/>
          </a:xfrm>
          <a:prstGeom prst="rect">
            <a:avLst/>
          </a:prstGeom>
          <a:noFill/>
        </p:spPr>
        <p:txBody>
          <a:bodyPr wrap="square" rtlCol="0">
            <a:spAutoFit/>
          </a:bodyPr>
          <a:lstStyle/>
          <a:p>
            <a:pPr algn="r"/>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navitas.com</a:t>
            </a:r>
          </a:p>
        </p:txBody>
      </p:sp>
    </p:spTree>
    <p:extLst>
      <p:ext uri="{BB962C8B-B14F-4D97-AF65-F5344CB8AC3E}">
        <p14:creationId xmlns:p14="http://schemas.microsoft.com/office/powerpoint/2010/main" val="515550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0" name="TextBox 9"/>
          <p:cNvSpPr txBox="1"/>
          <p:nvPr/>
        </p:nvSpPr>
        <p:spPr>
          <a:xfrm>
            <a:off x="239349" y="6536378"/>
            <a:ext cx="6720747" cy="276999"/>
          </a:xfrm>
          <a:prstGeom prst="rect">
            <a:avLst/>
          </a:prstGeom>
          <a:noFill/>
        </p:spPr>
        <p:txBody>
          <a:bodyPr wrap="square" rtlCol="0">
            <a:spAutoFit/>
          </a:bodyPr>
          <a:lstStyle/>
          <a:p>
            <a:r>
              <a:rPr lang="en-US" sz="600" dirty="0" smtClean="0">
                <a:solidFill>
                  <a:prstClr val="white"/>
                </a:solidFill>
              </a:rPr>
              <a:t>Melbourne Institute of Business and Technology Pty Ltd trading as Deakin College</a:t>
            </a:r>
            <a:br>
              <a:rPr lang="en-US" sz="600" dirty="0" smtClean="0">
                <a:solidFill>
                  <a:prstClr val="white"/>
                </a:solidFill>
              </a:rPr>
            </a:br>
            <a:r>
              <a:rPr lang="en-US" sz="600" dirty="0" smtClean="0">
                <a:solidFill>
                  <a:prstClr val="white"/>
                </a:solidFill>
              </a:rPr>
              <a:t>CRICOS Provider Codes: Deakin College 01590J, Deakin University 00113B</a:t>
            </a:r>
            <a:endParaRPr lang="en-AU" sz="600" dirty="0">
              <a:solidFill>
                <a:prstClr val="white"/>
              </a:solidFill>
              <a:latin typeface="Calibri" pitchFamily="34" charset="0"/>
            </a:endParaRPr>
          </a:p>
        </p:txBody>
      </p:sp>
      <p:pic>
        <p:nvPicPr>
          <p:cNvPr id="9" name="Picture 8"/>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944000" y="5508000"/>
            <a:ext cx="4416491" cy="1496084"/>
          </a:xfrm>
          <a:prstGeom prst="rect">
            <a:avLst/>
          </a:prstGeom>
        </p:spPr>
      </p:pic>
    </p:spTree>
    <p:extLst>
      <p:ext uri="{BB962C8B-B14F-4D97-AF65-F5344CB8AC3E}">
        <p14:creationId xmlns:p14="http://schemas.microsoft.com/office/powerpoint/2010/main" val="26982125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iming>
    <p:tnLst>
      <p:par>
        <p:cTn id="1" dur="indefinite" restart="never" nodeType="tmRoot"/>
      </p:par>
    </p:tnLst>
  </p:timing>
  <p:hf hdr="0" ftr="0" dt="0"/>
  <p:txStyles>
    <p:titleStyle>
      <a:lvl1pPr algn="l" defTabSz="914400" rtl="0" eaLnBrk="1" latinLnBrk="0" hangingPunct="1">
        <a:spcBef>
          <a:spcPct val="0"/>
        </a:spcBef>
        <a:buNone/>
        <a:defRPr sz="4400" b="1" kern="1200" cap="all" baseline="0">
          <a:solidFill>
            <a:schemeClr val="bg1"/>
          </a:solidFill>
          <a:latin typeface="Calibri" pitchFamily="34" charset="0"/>
          <a:ea typeface="+mj-ea"/>
          <a:cs typeface="+mj-cs"/>
        </a:defRPr>
      </a:lvl1pPr>
    </p:titleStyle>
    <p:bodyStyle>
      <a:lvl1pPr marL="180000" indent="-180000" algn="l" defTabSz="914400" rtl="0" eaLnBrk="1" latinLnBrk="0" hangingPunct="1">
        <a:spcBef>
          <a:spcPct val="20000"/>
        </a:spcBef>
        <a:buFont typeface="WordyLight" pitchFamily="2" charset="0"/>
        <a:buChar char="•"/>
        <a:defRPr sz="2400" kern="1200">
          <a:solidFill>
            <a:schemeClr val="bg1"/>
          </a:solidFill>
          <a:latin typeface="Calibri" pitchFamily="34" charset="0"/>
          <a:ea typeface="+mn-ea"/>
          <a:cs typeface="+mn-cs"/>
        </a:defRPr>
      </a:lvl1pPr>
      <a:lvl2pPr marL="360000" indent="-180000" algn="l" defTabSz="914400" rtl="0" eaLnBrk="1" latinLnBrk="0" hangingPunct="1">
        <a:lnSpc>
          <a:spcPts val="3360"/>
        </a:lnSpc>
        <a:spcBef>
          <a:spcPct val="20000"/>
        </a:spcBef>
        <a:buFont typeface="Arial" pitchFamily="34" charset="0"/>
        <a:buChar char="–"/>
        <a:defRPr sz="2400" kern="1200">
          <a:solidFill>
            <a:schemeClr val="bg1"/>
          </a:solidFill>
          <a:latin typeface="Calibri" pitchFamily="34" charset="0"/>
          <a:ea typeface="+mn-ea"/>
          <a:cs typeface="+mn-cs"/>
        </a:defRPr>
      </a:lvl2pPr>
      <a:lvl3pPr marL="540000" indent="-180000" algn="l" defTabSz="914400" rtl="0" eaLnBrk="1" latinLnBrk="0" hangingPunct="1">
        <a:lnSpc>
          <a:spcPts val="2880"/>
        </a:lnSpc>
        <a:spcBef>
          <a:spcPct val="20000"/>
        </a:spcBef>
        <a:buFont typeface="WordyLight" pitchFamily="2" charset="0"/>
        <a:buChar char="•"/>
        <a:defRPr sz="2400" kern="1200">
          <a:solidFill>
            <a:schemeClr val="bg1"/>
          </a:solidFill>
          <a:latin typeface="Calibri" pitchFamily="34" charset="0"/>
          <a:ea typeface="+mn-ea"/>
          <a:cs typeface="+mn-cs"/>
        </a:defRPr>
      </a:lvl3pPr>
      <a:lvl4pPr marL="720000" indent="-180000" algn="l" defTabSz="914400" rtl="0" eaLnBrk="1" latinLnBrk="0" hangingPunct="1">
        <a:lnSpc>
          <a:spcPts val="2400"/>
        </a:lnSpc>
        <a:spcBef>
          <a:spcPct val="20000"/>
        </a:spcBef>
        <a:buFont typeface="Arial" pitchFamily="34" charset="0"/>
        <a:buChar char="–"/>
        <a:defRPr sz="2400" kern="1200">
          <a:solidFill>
            <a:schemeClr val="bg1"/>
          </a:solidFill>
          <a:latin typeface="Calibri" pitchFamily="34" charset="0"/>
          <a:ea typeface="+mn-ea"/>
          <a:cs typeface="+mn-cs"/>
        </a:defRPr>
      </a:lvl4pPr>
      <a:lvl5pPr marL="900000" indent="-180000" algn="l" defTabSz="914400" rtl="0" eaLnBrk="1" latinLnBrk="0" hangingPunct="1">
        <a:lnSpc>
          <a:spcPts val="2400"/>
        </a:lnSpc>
        <a:spcBef>
          <a:spcPct val="20000"/>
        </a:spcBef>
        <a:buFont typeface="WordyLight" pitchFamily="2" charset="0"/>
        <a:buChar char="•"/>
        <a:defRPr sz="2400" kern="1200">
          <a:solidFill>
            <a:schemeClr val="bg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0" name="TextBox 9"/>
          <p:cNvSpPr txBox="1"/>
          <p:nvPr/>
        </p:nvSpPr>
        <p:spPr>
          <a:xfrm>
            <a:off x="239349" y="6536378"/>
            <a:ext cx="6720747" cy="276999"/>
          </a:xfrm>
          <a:prstGeom prst="rect">
            <a:avLst/>
          </a:prstGeom>
          <a:noFill/>
        </p:spPr>
        <p:txBody>
          <a:bodyPr wrap="square" rtlCol="0">
            <a:spAutoFit/>
          </a:bodyPr>
          <a:lstStyle/>
          <a:p>
            <a:r>
              <a:rPr lang="en-US" sz="600" dirty="0" smtClean="0">
                <a:solidFill>
                  <a:prstClr val="white"/>
                </a:solidFill>
              </a:rPr>
              <a:t>Melbourne Institute of Business and Technology Pty Ltd trading as Deakin College</a:t>
            </a:r>
            <a:br>
              <a:rPr lang="en-US" sz="600" dirty="0" smtClean="0">
                <a:solidFill>
                  <a:prstClr val="white"/>
                </a:solidFill>
              </a:rPr>
            </a:br>
            <a:r>
              <a:rPr lang="en-US" sz="600" dirty="0" smtClean="0">
                <a:solidFill>
                  <a:prstClr val="white"/>
                </a:solidFill>
              </a:rPr>
              <a:t>CRICOS Provider Codes: Deakin College 01590J, Deakin University 00113B</a:t>
            </a:r>
            <a:endParaRPr lang="en-AU" sz="600" dirty="0">
              <a:solidFill>
                <a:prstClr val="white"/>
              </a:solidFill>
              <a:latin typeface="Calibri" pitchFamily="34" charset="0"/>
            </a:endParaRPr>
          </a:p>
        </p:txBody>
      </p:sp>
      <p:pic>
        <p:nvPicPr>
          <p:cNvPr id="9" name="Picture 8"/>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944000" y="5508000"/>
            <a:ext cx="4416491" cy="1496084"/>
          </a:xfrm>
          <a:prstGeom prst="rect">
            <a:avLst/>
          </a:prstGeom>
        </p:spPr>
      </p:pic>
    </p:spTree>
    <p:extLst>
      <p:ext uri="{BB962C8B-B14F-4D97-AF65-F5344CB8AC3E}">
        <p14:creationId xmlns:p14="http://schemas.microsoft.com/office/powerpoint/2010/main" val="423029952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Lst>
  <p:timing>
    <p:tnLst>
      <p:par>
        <p:cTn id="1" dur="indefinite" restart="never" nodeType="tmRoot"/>
      </p:par>
    </p:tnLst>
  </p:timing>
  <p:hf hdr="0" ftr="0" dt="0"/>
  <p:txStyles>
    <p:titleStyle>
      <a:lvl1pPr algn="l" defTabSz="914400" rtl="0" eaLnBrk="1" latinLnBrk="0" hangingPunct="1">
        <a:spcBef>
          <a:spcPct val="0"/>
        </a:spcBef>
        <a:buNone/>
        <a:defRPr sz="4400" b="1" kern="1200" cap="all" baseline="0">
          <a:solidFill>
            <a:schemeClr val="bg1"/>
          </a:solidFill>
          <a:latin typeface="Calibri" pitchFamily="34" charset="0"/>
          <a:ea typeface="+mj-ea"/>
          <a:cs typeface="+mj-cs"/>
        </a:defRPr>
      </a:lvl1pPr>
    </p:titleStyle>
    <p:bodyStyle>
      <a:lvl1pPr marL="180000" indent="-180000" algn="l" defTabSz="914400" rtl="0" eaLnBrk="1" latinLnBrk="0" hangingPunct="1">
        <a:spcBef>
          <a:spcPct val="20000"/>
        </a:spcBef>
        <a:buFont typeface="WordyLight" pitchFamily="2" charset="0"/>
        <a:buChar char="•"/>
        <a:defRPr sz="2400" kern="1200">
          <a:solidFill>
            <a:schemeClr val="bg1"/>
          </a:solidFill>
          <a:latin typeface="Calibri" pitchFamily="34" charset="0"/>
          <a:ea typeface="+mn-ea"/>
          <a:cs typeface="+mn-cs"/>
        </a:defRPr>
      </a:lvl1pPr>
      <a:lvl2pPr marL="360000" indent="-180000" algn="l" defTabSz="914400" rtl="0" eaLnBrk="1" latinLnBrk="0" hangingPunct="1">
        <a:lnSpc>
          <a:spcPts val="3360"/>
        </a:lnSpc>
        <a:spcBef>
          <a:spcPct val="20000"/>
        </a:spcBef>
        <a:buFont typeface="Arial" pitchFamily="34" charset="0"/>
        <a:buChar char="–"/>
        <a:defRPr sz="2400" kern="1200">
          <a:solidFill>
            <a:schemeClr val="bg1"/>
          </a:solidFill>
          <a:latin typeface="Calibri" pitchFamily="34" charset="0"/>
          <a:ea typeface="+mn-ea"/>
          <a:cs typeface="+mn-cs"/>
        </a:defRPr>
      </a:lvl2pPr>
      <a:lvl3pPr marL="540000" indent="-180000" algn="l" defTabSz="914400" rtl="0" eaLnBrk="1" latinLnBrk="0" hangingPunct="1">
        <a:lnSpc>
          <a:spcPts val="2880"/>
        </a:lnSpc>
        <a:spcBef>
          <a:spcPct val="20000"/>
        </a:spcBef>
        <a:buFont typeface="WordyLight" pitchFamily="2" charset="0"/>
        <a:buChar char="•"/>
        <a:defRPr sz="2400" kern="1200">
          <a:solidFill>
            <a:schemeClr val="bg1"/>
          </a:solidFill>
          <a:latin typeface="Calibri" pitchFamily="34" charset="0"/>
          <a:ea typeface="+mn-ea"/>
          <a:cs typeface="+mn-cs"/>
        </a:defRPr>
      </a:lvl3pPr>
      <a:lvl4pPr marL="720000" indent="-180000" algn="l" defTabSz="914400" rtl="0" eaLnBrk="1" latinLnBrk="0" hangingPunct="1">
        <a:lnSpc>
          <a:spcPts val="2400"/>
        </a:lnSpc>
        <a:spcBef>
          <a:spcPct val="20000"/>
        </a:spcBef>
        <a:buFont typeface="Arial" pitchFamily="34" charset="0"/>
        <a:buChar char="–"/>
        <a:defRPr sz="2400" kern="1200">
          <a:solidFill>
            <a:schemeClr val="bg1"/>
          </a:solidFill>
          <a:latin typeface="Calibri" pitchFamily="34" charset="0"/>
          <a:ea typeface="+mn-ea"/>
          <a:cs typeface="+mn-cs"/>
        </a:defRPr>
      </a:lvl4pPr>
      <a:lvl5pPr marL="900000" indent="-180000" algn="l" defTabSz="914400" rtl="0" eaLnBrk="1" latinLnBrk="0" hangingPunct="1">
        <a:lnSpc>
          <a:spcPts val="2400"/>
        </a:lnSpc>
        <a:spcBef>
          <a:spcPct val="20000"/>
        </a:spcBef>
        <a:buFont typeface="WordyLight" pitchFamily="2" charset="0"/>
        <a:buChar char="•"/>
        <a:defRPr sz="2400" kern="1200">
          <a:solidFill>
            <a:schemeClr val="bg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5.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5.bin"/><Relationship Id="rId7"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4.emf"/><Relationship Id="rId4" Type="http://schemas.openxmlformats.org/officeDocument/2006/relationships/package" Target="../embeddings/Microsoft_Word_Document5.docx"/></Relationships>
</file>

<file path=ppt/slides/_rels/slide12.xml.rels><?xml version="1.0" encoding="UTF-8" standalone="yes"?>
<Relationships xmlns="http://schemas.openxmlformats.org/package/2006/relationships"><Relationship Id="rId8" Type="http://schemas.openxmlformats.org/officeDocument/2006/relationships/package" Target="../embeddings/Microsoft_Word_Document8.docx"/><Relationship Id="rId3" Type="http://schemas.openxmlformats.org/officeDocument/2006/relationships/notesSlide" Target="../notesSlides/notesSlide7.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emf"/><Relationship Id="rId5" Type="http://schemas.openxmlformats.org/officeDocument/2006/relationships/package" Target="../embeddings/Microsoft_Word_Document7.docx"/><Relationship Id="rId4" Type="http://schemas.openxmlformats.org/officeDocument/2006/relationships/oleObject" Target="../embeddings/oleObject7.bin"/><Relationship Id="rId9"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21.pn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9.bin"/><Relationship Id="rId7" Type="http://schemas.openxmlformats.org/officeDocument/2006/relationships/package" Target="../embeddings/Microsoft_Word_Document10.doc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22.emf"/><Relationship Id="rId4" Type="http://schemas.openxmlformats.org/officeDocument/2006/relationships/package" Target="../embeddings/Microsoft_Word_Document9.docx"/></Relationships>
</file>

<file path=ppt/slides/_rels/slide15.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1.bin"/><Relationship Id="rId7" Type="http://schemas.openxmlformats.org/officeDocument/2006/relationships/package" Target="../embeddings/Microsoft_Word_Document12.docx"/><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24.emf"/><Relationship Id="rId4" Type="http://schemas.openxmlformats.org/officeDocument/2006/relationships/package" Target="../embeddings/Microsoft_Word_Document11.docx"/></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6.emf"/><Relationship Id="rId4" Type="http://schemas.openxmlformats.org/officeDocument/2006/relationships/package" Target="../embeddings/Microsoft_Word_Document13.docx"/></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7.emf"/><Relationship Id="rId4" Type="http://schemas.openxmlformats.org/officeDocument/2006/relationships/package" Target="../embeddings/Microsoft_Word_Document14.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5.bin"/><Relationship Id="rId7" Type="http://schemas.openxmlformats.org/officeDocument/2006/relationships/package" Target="../embeddings/Microsoft_Word_Document16.doc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28.emf"/><Relationship Id="rId4" Type="http://schemas.openxmlformats.org/officeDocument/2006/relationships/package" Target="../embeddings/Microsoft_Word_Document15.docx"/></Relationships>
</file>

<file path=ppt/slides/_rels/slide23.xml.rels><?xml version="1.0" encoding="UTF-8" standalone="yes"?>
<Relationships xmlns="http://schemas.openxmlformats.org/package/2006/relationships"><Relationship Id="rId8" Type="http://schemas.openxmlformats.org/officeDocument/2006/relationships/package" Target="../embeddings/Microsoft_Word_Document18.docx"/><Relationship Id="rId3" Type="http://schemas.openxmlformats.org/officeDocument/2006/relationships/notesSlide" Target="../notesSlides/notesSlide8.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emf"/><Relationship Id="rId5" Type="http://schemas.openxmlformats.org/officeDocument/2006/relationships/package" Target="../embeddings/Microsoft_Word_Document17.docx"/><Relationship Id="rId4" Type="http://schemas.openxmlformats.org/officeDocument/2006/relationships/oleObject" Target="../embeddings/oleObject17.bin"/><Relationship Id="rId9" Type="http://schemas.openxmlformats.org/officeDocument/2006/relationships/image" Target="../media/image31.emf"/></Relationships>
</file>

<file path=ppt/slides/_rels/slide2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9.bin"/><Relationship Id="rId7" Type="http://schemas.openxmlformats.org/officeDocument/2006/relationships/package" Target="../embeddings/Microsoft_Word_Document20.docx"/><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32.emf"/><Relationship Id="rId4" Type="http://schemas.openxmlformats.org/officeDocument/2006/relationships/package" Target="../embeddings/Microsoft_Word_Document19.docx"/></Relationships>
</file>

<file path=ppt/slides/_rels/slide25.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21.bin"/><Relationship Id="rId7" Type="http://schemas.openxmlformats.org/officeDocument/2006/relationships/package" Target="../embeddings/Microsoft_Word_Document22.docx"/><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34.emf"/><Relationship Id="rId4" Type="http://schemas.openxmlformats.org/officeDocument/2006/relationships/package" Target="../embeddings/Microsoft_Word_Document21.docx"/></Relationships>
</file>

<file path=ppt/slides/_rels/slide26.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23.bin"/><Relationship Id="rId7" Type="http://schemas.openxmlformats.org/officeDocument/2006/relationships/package" Target="../embeddings/Microsoft_Word_Document24.docx"/><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36.emf"/><Relationship Id="rId4" Type="http://schemas.openxmlformats.org/officeDocument/2006/relationships/package" Target="../embeddings/Microsoft_Word_Document23.docx"/></Relationships>
</file>

<file path=ppt/slides/_rels/slide27.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25.bin"/><Relationship Id="rId7" Type="http://schemas.openxmlformats.org/officeDocument/2006/relationships/package" Target="../embeddings/Microsoft_Word_Document26.docx"/><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6.bin"/><Relationship Id="rId5" Type="http://schemas.openxmlformats.org/officeDocument/2006/relationships/image" Target="../media/image38.emf"/><Relationship Id="rId4" Type="http://schemas.openxmlformats.org/officeDocument/2006/relationships/package" Target="../embeddings/Microsoft_Word_Document25.docx"/></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0.emf"/><Relationship Id="rId4" Type="http://schemas.openxmlformats.org/officeDocument/2006/relationships/package" Target="../embeddings/Microsoft_Word_Document27.docx"/></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1.emf"/><Relationship Id="rId4" Type="http://schemas.openxmlformats.org/officeDocument/2006/relationships/package" Target="../embeddings/Microsoft_Excel_Worksheet28.xlsx"/></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package" Target="../embeddings/Microsoft_Word_Document2.docx"/><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package" Target="../embeddings/Microsoft_Word_Document1.docx"/><Relationship Id="rId4" Type="http://schemas.openxmlformats.org/officeDocument/2006/relationships/oleObject" Target="../embeddings/oleObject1.bin"/><Relationship Id="rId9" Type="http://schemas.openxmlformats.org/officeDocument/2006/relationships/image" Target="../media/image7.emf"/></Relationships>
</file>

<file path=ppt/slides/_rels/slide9.xml.rels><?xml version="1.0" encoding="UTF-8" standalone="yes"?>
<Relationships xmlns="http://schemas.openxmlformats.org/package/2006/relationships"><Relationship Id="rId8" Type="http://schemas.openxmlformats.org/officeDocument/2006/relationships/package" Target="../embeddings/Microsoft_Word_Document4.docx"/><Relationship Id="rId3" Type="http://schemas.openxmlformats.org/officeDocument/2006/relationships/notesSlide" Target="../notesSlides/notesSlide6.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package" Target="../embeddings/Microsoft_Word_Document3.docx"/><Relationship Id="rId4" Type="http://schemas.openxmlformats.org/officeDocument/2006/relationships/oleObject" Target="../embeddings/oleObject3.bin"/><Relationship Id="rId9"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4358" y="815351"/>
            <a:ext cx="8636000" cy="2402605"/>
          </a:xfrm>
        </p:spPr>
        <p:txBody>
          <a:bodyPr>
            <a:normAutofit/>
          </a:bodyPr>
          <a:lstStyle/>
          <a:p>
            <a:r>
              <a:rPr lang="en-US" sz="4800" b="1" dirty="0" smtClean="0">
                <a:latin typeface="Arial"/>
                <a:cs typeface="Arial"/>
              </a:rPr>
              <a:t>FNDB020 </a:t>
            </a:r>
            <a:r>
              <a:rPr lang="en-US" sz="4800" dirty="0" smtClean="0">
                <a:latin typeface="Arial"/>
                <a:cs typeface="Arial"/>
              </a:rPr>
              <a:t>LECTURE 3</a:t>
            </a:r>
            <a:br>
              <a:rPr lang="en-US" sz="4800" dirty="0" smtClean="0">
                <a:latin typeface="Arial"/>
                <a:cs typeface="Arial"/>
              </a:rPr>
            </a:br>
            <a:endParaRPr lang="en-US" sz="4800" dirty="0">
              <a:latin typeface="Arial"/>
              <a:cs typeface="Arial"/>
            </a:endParaRPr>
          </a:p>
        </p:txBody>
      </p:sp>
      <p:sp>
        <p:nvSpPr>
          <p:cNvPr id="6" name="Subtitle 5"/>
          <p:cNvSpPr>
            <a:spLocks noGrp="1"/>
          </p:cNvSpPr>
          <p:nvPr>
            <p:ph type="subTitle" idx="1"/>
          </p:nvPr>
        </p:nvSpPr>
        <p:spPr/>
        <p:txBody>
          <a:bodyPr>
            <a:noAutofit/>
          </a:bodyPr>
          <a:lstStyle/>
          <a:p>
            <a:r>
              <a:rPr lang="en-US" sz="3800" dirty="0" smtClean="0">
                <a:latin typeface="Arial"/>
                <a:cs typeface="Arial"/>
              </a:rPr>
              <a:t>ACCOUNTING FOR TRANSACTIONS  </a:t>
            </a:r>
          </a:p>
          <a:p>
            <a:r>
              <a:rPr lang="en-US" sz="3800" dirty="0" smtClean="0">
                <a:latin typeface="Arial"/>
                <a:cs typeface="Arial"/>
              </a:rPr>
              <a:t>FUNDAMENTALS PART 2</a:t>
            </a:r>
            <a:endParaRPr lang="en-US" sz="3800" dirty="0">
              <a:latin typeface="Arial"/>
              <a:cs typeface="Arial"/>
            </a:endParaRPr>
          </a:p>
        </p:txBody>
      </p:sp>
    </p:spTree>
    <p:extLst>
      <p:ext uri="{BB962C8B-B14F-4D97-AF65-F5344CB8AC3E}">
        <p14:creationId xmlns:p14="http://schemas.microsoft.com/office/powerpoint/2010/main" val="984942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599" y="5354351"/>
            <a:ext cx="2076322" cy="138169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301" y="2860534"/>
            <a:ext cx="1121085" cy="1121085"/>
          </a:xfrm>
          <a:prstGeom prst="rect">
            <a:avLst/>
          </a:prstGeom>
        </p:spPr>
      </p:pic>
      <p:sp>
        <p:nvSpPr>
          <p:cNvPr id="2" name="Title 1"/>
          <p:cNvSpPr>
            <a:spLocks noGrp="1"/>
          </p:cNvSpPr>
          <p:nvPr>
            <p:ph type="title"/>
          </p:nvPr>
        </p:nvSpPr>
        <p:spPr/>
        <p:txBody>
          <a:bodyPr>
            <a:noAutofit/>
          </a:bodyPr>
          <a:lstStyle/>
          <a:p>
            <a:r>
              <a:rPr lang="en-AU" sz="3800" dirty="0" smtClean="0"/>
              <a:t>Justin’s hair studio: Journal Entry</a:t>
            </a:r>
            <a:endParaRPr lang="en-AU" sz="3800" dirty="0"/>
          </a:p>
        </p:txBody>
      </p:sp>
      <p:sp>
        <p:nvSpPr>
          <p:cNvPr id="3" name="Content Placeholder 2"/>
          <p:cNvSpPr>
            <a:spLocks noGrp="1"/>
          </p:cNvSpPr>
          <p:nvPr>
            <p:ph idx="1"/>
          </p:nvPr>
        </p:nvSpPr>
        <p:spPr>
          <a:xfrm>
            <a:off x="1835140" y="1915844"/>
            <a:ext cx="8011225" cy="3947635"/>
          </a:xfrm>
        </p:spPr>
        <p:txBody>
          <a:bodyPr>
            <a:normAutofit/>
          </a:bodyPr>
          <a:lstStyle/>
          <a:p>
            <a:pPr marL="0" indent="0">
              <a:buNone/>
            </a:pPr>
            <a:r>
              <a:rPr lang="en-AU" sz="2800" dirty="0" smtClean="0">
                <a:latin typeface="Arial"/>
                <a:cs typeface="Arial"/>
              </a:rPr>
              <a:t>Justin now buys more equipment…</a:t>
            </a:r>
          </a:p>
          <a:p>
            <a:pPr marL="0" indent="0">
              <a:buNone/>
            </a:pPr>
            <a:endParaRPr lang="en-AU" sz="2800" dirty="0" smtClean="0">
              <a:latin typeface="Arial"/>
              <a:cs typeface="Arial"/>
            </a:endParaRPr>
          </a:p>
          <a:p>
            <a:pPr marL="514350" indent="-514350">
              <a:buFont typeface="+mj-lt"/>
              <a:buAutoNum type="arabicPeriod" startAt="3"/>
            </a:pPr>
            <a:r>
              <a:rPr lang="en-AU" sz="2800" dirty="0" smtClean="0">
                <a:latin typeface="Arial"/>
                <a:cs typeface="Arial"/>
              </a:rPr>
              <a:t>He buys 35 pairs of cutting scissors at $50 each and pays the full amount in cash.</a:t>
            </a:r>
          </a:p>
          <a:p>
            <a:pPr marL="514350" indent="-514350"/>
            <a:endParaRPr lang="en-AU" altLang="zh-CN" sz="2800" dirty="0" smtClean="0">
              <a:latin typeface="Arial"/>
              <a:cs typeface="Arial"/>
            </a:endParaRPr>
          </a:p>
          <a:p>
            <a:pPr marL="514350" indent="-514350">
              <a:buFont typeface="+mj-lt"/>
              <a:buAutoNum type="arabicPeriod" startAt="4"/>
            </a:pPr>
            <a:r>
              <a:rPr lang="en-AU" altLang="zh-CN" sz="2800" dirty="0" smtClean="0">
                <a:latin typeface="Arial"/>
                <a:cs typeface="Arial"/>
              </a:rPr>
              <a:t>He buys 15 hairdryers </a:t>
            </a:r>
            <a:r>
              <a:rPr lang="en-AU" altLang="zh-CN" sz="2800" dirty="0">
                <a:latin typeface="Arial"/>
                <a:cs typeface="Arial"/>
              </a:rPr>
              <a:t>at $100 each from his </a:t>
            </a:r>
            <a:r>
              <a:rPr lang="en-AU" altLang="zh-CN" sz="2800" dirty="0" smtClean="0">
                <a:latin typeface="Arial"/>
                <a:cs typeface="Arial"/>
              </a:rPr>
              <a:t>friend, </a:t>
            </a:r>
            <a:r>
              <a:rPr lang="en-AU" altLang="zh-CN" sz="2800" dirty="0">
                <a:latin typeface="Arial"/>
                <a:cs typeface="Arial"/>
              </a:rPr>
              <a:t>Bob.  At delivery, Bob agrees that Justin can make the payment 3 months later. </a:t>
            </a:r>
            <a:endParaRPr lang="en-AU" altLang="zh-CN" sz="2400" dirty="0">
              <a:latin typeface="Arial"/>
              <a:cs typeface="Arial"/>
            </a:endParaRPr>
          </a:p>
          <a:p>
            <a:pPr marL="457200" indent="-457200">
              <a:buAutoNum type="arabicPeriod" startAt="4"/>
            </a:pPr>
            <a:endParaRPr lang="en-AU" sz="2400" dirty="0" smtClean="0"/>
          </a:p>
          <a:p>
            <a:pPr marL="457200" indent="-457200">
              <a:buAutoNum type="arabicPeriod" startAt="4"/>
            </a:pPr>
            <a:endParaRPr lang="en-AU" sz="2400" dirty="0" smtClean="0"/>
          </a:p>
        </p:txBody>
      </p:sp>
      <p:sp>
        <p:nvSpPr>
          <p:cNvPr id="4" name="Slide Number Placeholder 3"/>
          <p:cNvSpPr>
            <a:spLocks noGrp="1"/>
          </p:cNvSpPr>
          <p:nvPr>
            <p:ph type="sldNum" sz="quarter" idx="4294967295"/>
          </p:nvPr>
        </p:nvSpPr>
        <p:spPr>
          <a:xfrm>
            <a:off x="8684850" y="5467092"/>
            <a:ext cx="2743200" cy="365125"/>
          </a:xfrm>
        </p:spPr>
        <p:txBody>
          <a:bodyPr/>
          <a:lstStyle/>
          <a:p>
            <a:fld id="{D57F1E4F-1CFF-5643-939E-217C01CDF565}" type="slidenum">
              <a:rPr lang="en-US" smtClean="0"/>
              <a:pPr/>
              <a:t>12</a:t>
            </a:fld>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4406445"/>
            <a:ext cx="1166924" cy="1242515"/>
          </a:xfrm>
          <a:prstGeom prst="rect">
            <a:avLst/>
          </a:prstGeom>
          <a:scene3d>
            <a:camera prst="orthographicFront">
              <a:rot lat="26114" lon="21301135" rev="0"/>
            </a:camera>
            <a:lightRig rig="threePt" dir="t"/>
          </a:scene3d>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8420" y="1013392"/>
            <a:ext cx="1391554" cy="173771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21887" y="2751104"/>
            <a:ext cx="1452224" cy="1339944"/>
          </a:xfrm>
          <a:prstGeom prst="rect">
            <a:avLst/>
          </a:prstGeom>
        </p:spPr>
      </p:pic>
    </p:spTree>
    <p:extLst>
      <p:ext uri="{BB962C8B-B14F-4D97-AF65-F5344CB8AC3E}">
        <p14:creationId xmlns:p14="http://schemas.microsoft.com/office/powerpoint/2010/main" val="4269779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66919"/>
            <a:ext cx="10515600" cy="581729"/>
          </a:xfrm>
        </p:spPr>
        <p:txBody>
          <a:bodyPr>
            <a:normAutofit fontScale="90000"/>
          </a:bodyPr>
          <a:lstStyle/>
          <a:p>
            <a:r>
              <a:rPr lang="en-US" sz="4000" dirty="0" smtClean="0">
                <a:latin typeface="Arial"/>
                <a:cs typeface="Arial"/>
              </a:rPr>
              <a:t>Event 3. Purchase of  Scissors with cash</a:t>
            </a:r>
            <a:endParaRPr lang="en-US" sz="4000" dirty="0">
              <a:latin typeface="Arial"/>
              <a:cs typeface="Arial"/>
            </a:endParaRPr>
          </a:p>
        </p:txBody>
      </p:sp>
      <p:sp>
        <p:nvSpPr>
          <p:cNvPr id="2" name="Slide Number Placeholder 1"/>
          <p:cNvSpPr>
            <a:spLocks noGrp="1"/>
          </p:cNvSpPr>
          <p:nvPr>
            <p:ph type="sldNum" sz="quarter" idx="4294967295"/>
          </p:nvPr>
        </p:nvSpPr>
        <p:spPr>
          <a:xfrm>
            <a:off x="8684850" y="5467092"/>
            <a:ext cx="2743200" cy="365125"/>
          </a:xfrm>
        </p:spPr>
        <p:txBody>
          <a:bodyPr/>
          <a:lstStyle/>
          <a:p>
            <a:fld id="{D57F1E4F-1CFF-5643-939E-217C01CDF565}" type="slidenum">
              <a:rPr lang="en-US" smtClean="0"/>
              <a:pPr/>
              <a:t>13</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09642864"/>
              </p:ext>
            </p:extLst>
          </p:nvPr>
        </p:nvGraphicFramePr>
        <p:xfrm>
          <a:off x="349250" y="1252538"/>
          <a:ext cx="10544175" cy="2835275"/>
        </p:xfrm>
        <a:graphic>
          <a:graphicData uri="http://schemas.openxmlformats.org/presentationml/2006/ole">
            <mc:AlternateContent xmlns:mc="http://schemas.openxmlformats.org/markup-compatibility/2006">
              <mc:Choice xmlns:v="urn:schemas-microsoft-com:vml" Requires="v">
                <p:oleObj spid="_x0000_s3147" name="Document" r:id="rId4" imgW="5905500" imgH="1689100" progId="Word.Document.12">
                  <p:embed/>
                </p:oleObj>
              </mc:Choice>
              <mc:Fallback>
                <p:oleObj name="Document" r:id="rId4" imgW="5905500" imgH="1689100" progId="Word.Document.12">
                  <p:embed/>
                  <p:pic>
                    <p:nvPicPr>
                      <p:cNvPr id="0" name=""/>
                      <p:cNvPicPr/>
                      <p:nvPr/>
                    </p:nvPicPr>
                    <p:blipFill>
                      <a:blip r:embed="rId5"/>
                      <a:stretch>
                        <a:fillRect/>
                      </a:stretch>
                    </p:blipFill>
                    <p:spPr>
                      <a:xfrm>
                        <a:off x="349250" y="1252538"/>
                        <a:ext cx="10544175" cy="2835275"/>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20077385"/>
              </p:ext>
            </p:extLst>
          </p:nvPr>
        </p:nvGraphicFramePr>
        <p:xfrm>
          <a:off x="1665778" y="1613402"/>
          <a:ext cx="8316422" cy="1719749"/>
        </p:xfrm>
        <a:graphic>
          <a:graphicData uri="http://schemas.openxmlformats.org/drawingml/2006/table">
            <a:tbl>
              <a:tblPr firstRow="1" bandRow="1">
                <a:tableStyleId>{5C22544A-7EE6-4342-B048-85BDC9FD1C3A}</a:tableStyleId>
              </a:tblPr>
              <a:tblGrid>
                <a:gridCol w="3780145"/>
                <a:gridCol w="4536277"/>
              </a:tblGrid>
              <a:tr h="577986">
                <a:tc gridSpan="2">
                  <a:txBody>
                    <a:bodyPr/>
                    <a:lstStyle/>
                    <a:p>
                      <a:pPr algn="l"/>
                      <a:r>
                        <a:rPr lang="en-US" dirty="0" smtClean="0">
                          <a:solidFill>
                            <a:srgbClr val="FF0000"/>
                          </a:solidFill>
                        </a:rPr>
                        <a:t>                  </a:t>
                      </a:r>
                      <a:r>
                        <a:rPr lang="en-US" dirty="0" smtClean="0">
                          <a:solidFill>
                            <a:srgbClr val="FF0000"/>
                          </a:solidFill>
                          <a:latin typeface="Arial"/>
                          <a:cs typeface="Arial"/>
                        </a:rPr>
                        <a:t>                               </a:t>
                      </a:r>
                      <a:endParaRPr lang="en-US" dirty="0">
                        <a:solidFill>
                          <a:srgbClr val="FF0000"/>
                        </a:solidFill>
                        <a:latin typeface="Arial"/>
                        <a:cs typeface="Arial"/>
                      </a:endParaRPr>
                    </a:p>
                  </a:txBody>
                  <a:tcPr>
                    <a:lnB w="38100" cap="flat" cmpd="sng" algn="ctr">
                      <a:solidFill>
                        <a:scrgbClr r="0" g="0" b="0"/>
                      </a:solidFill>
                      <a:prstDash val="solid"/>
                      <a:round/>
                      <a:headEnd type="none" w="med" len="med"/>
                      <a:tailEnd type="none" w="med" len="med"/>
                    </a:lnB>
                    <a:no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tr>
              <a:tr h="1141763">
                <a:tc>
                  <a:txBody>
                    <a:bodyPr/>
                    <a:lstStyle/>
                    <a:p>
                      <a:endParaRPr lang="en-US" sz="2000" b="1" dirty="0" smtClean="0">
                        <a:solidFill>
                          <a:srgbClr val="FF0000"/>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solidFill>
                          <a:srgbClr val="FF0000"/>
                        </a:solidFill>
                      </a:endParaRPr>
                    </a:p>
                    <a:p>
                      <a:endParaRPr lang="en-US" b="1" dirty="0">
                        <a:solidFill>
                          <a:srgbClr val="FF0000"/>
                        </a:solidFill>
                      </a:endParaRPr>
                    </a:p>
                  </a:txBody>
                  <a:tcPr>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noFill/>
                  </a:tcPr>
                </a:tc>
                <a:tc>
                  <a:txBody>
                    <a:bodyPr/>
                    <a:lstStyle/>
                    <a:p>
                      <a:pPr algn="r"/>
                      <a:endParaRPr lang="en-US" sz="2000" b="1" dirty="0">
                        <a:solidFill>
                          <a:srgbClr val="FF0000"/>
                        </a:solidFill>
                        <a:latin typeface="Arial"/>
                        <a:cs typeface="Arial"/>
                      </a:endParaRPr>
                    </a:p>
                  </a:txBody>
                  <a:tcPr>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noFill/>
                  </a:tcPr>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28546941"/>
              </p:ext>
            </p:extLst>
          </p:nvPr>
        </p:nvGraphicFramePr>
        <p:xfrm>
          <a:off x="347100" y="4674334"/>
          <a:ext cx="10545762" cy="2182812"/>
        </p:xfrm>
        <a:graphic>
          <a:graphicData uri="http://schemas.openxmlformats.org/presentationml/2006/ole">
            <mc:AlternateContent xmlns:mc="http://schemas.openxmlformats.org/markup-compatibility/2006">
              <mc:Choice xmlns:v="urn:schemas-microsoft-com:vml" Requires="v">
                <p:oleObj spid="_x0000_s3148" name="Document" r:id="rId7" imgW="5892800" imgH="1219200" progId="Word.Document.12">
                  <p:embed/>
                </p:oleObj>
              </mc:Choice>
              <mc:Fallback>
                <p:oleObj name="Document" r:id="rId7" imgW="5892800" imgH="1219200" progId="Word.Document.12">
                  <p:embed/>
                  <p:pic>
                    <p:nvPicPr>
                      <p:cNvPr id="0" name=""/>
                      <p:cNvPicPr/>
                      <p:nvPr/>
                    </p:nvPicPr>
                    <p:blipFill>
                      <a:blip r:embed="rId8"/>
                      <a:stretch>
                        <a:fillRect/>
                      </a:stretch>
                    </p:blipFill>
                    <p:spPr>
                      <a:xfrm>
                        <a:off x="347100" y="4674334"/>
                        <a:ext cx="10545762" cy="2182812"/>
                      </a:xfrm>
                      <a:prstGeom prst="rect">
                        <a:avLst/>
                      </a:prstGeom>
                    </p:spPr>
                  </p:pic>
                </p:oleObj>
              </mc:Fallback>
            </mc:AlternateContent>
          </a:graphicData>
        </a:graphic>
      </p:graphicFrame>
    </p:spTree>
    <p:extLst>
      <p:ext uri="{BB962C8B-B14F-4D97-AF65-F5344CB8AC3E}">
        <p14:creationId xmlns:p14="http://schemas.microsoft.com/office/powerpoint/2010/main" val="350945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
            <a:ext cx="10515600" cy="678426"/>
          </a:xfrm>
        </p:spPr>
        <p:txBody>
          <a:bodyPr>
            <a:normAutofit/>
          </a:bodyPr>
          <a:lstStyle/>
          <a:p>
            <a:r>
              <a:rPr lang="en-US" sz="4000" dirty="0" smtClean="0">
                <a:latin typeface="Arial"/>
                <a:cs typeface="Arial"/>
              </a:rPr>
              <a:t>Event 4. Purchase of 15 hairdryers on credit</a:t>
            </a:r>
            <a:endParaRPr lang="en-US" sz="4000" dirty="0">
              <a:latin typeface="Arial"/>
              <a:cs typeface="Arial"/>
            </a:endParaRPr>
          </a:p>
        </p:txBody>
      </p:sp>
      <p:sp>
        <p:nvSpPr>
          <p:cNvPr id="2" name="Slide Number Placeholder 1"/>
          <p:cNvSpPr>
            <a:spLocks noGrp="1"/>
          </p:cNvSpPr>
          <p:nvPr>
            <p:ph type="sldNum" sz="quarter" idx="4294967295"/>
          </p:nvPr>
        </p:nvSpPr>
        <p:spPr>
          <a:xfrm>
            <a:off x="8684850" y="5467092"/>
            <a:ext cx="2743200" cy="365125"/>
          </a:xfrm>
        </p:spPr>
        <p:txBody>
          <a:bodyPr/>
          <a:lstStyle/>
          <a:p>
            <a:fld id="{D57F1E4F-1CFF-5643-939E-217C01CDF565}" type="slidenum">
              <a:rPr lang="en-US" smtClean="0"/>
              <a:pPr/>
              <a:t>14</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926863739"/>
              </p:ext>
            </p:extLst>
          </p:nvPr>
        </p:nvGraphicFramePr>
        <p:xfrm>
          <a:off x="687388" y="1204913"/>
          <a:ext cx="9693275" cy="2535237"/>
        </p:xfrm>
        <a:graphic>
          <a:graphicData uri="http://schemas.openxmlformats.org/presentationml/2006/ole">
            <mc:AlternateContent xmlns:mc="http://schemas.openxmlformats.org/markup-compatibility/2006">
              <mc:Choice xmlns:v="urn:schemas-microsoft-com:vml" Requires="v">
                <p:oleObj spid="_x0000_s4171" name="Document" r:id="rId5" imgW="5905500" imgH="1689100" progId="Word.Document.12">
                  <p:embed/>
                </p:oleObj>
              </mc:Choice>
              <mc:Fallback>
                <p:oleObj name="Document" r:id="rId5" imgW="5905500" imgH="1689100" progId="Word.Document.12">
                  <p:embed/>
                  <p:pic>
                    <p:nvPicPr>
                      <p:cNvPr id="0" name=""/>
                      <p:cNvPicPr/>
                      <p:nvPr/>
                    </p:nvPicPr>
                    <p:blipFill>
                      <a:blip r:embed="rId6"/>
                      <a:stretch>
                        <a:fillRect/>
                      </a:stretch>
                    </p:blipFill>
                    <p:spPr>
                      <a:xfrm>
                        <a:off x="687388" y="1204913"/>
                        <a:ext cx="9693275" cy="2535237"/>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5158035"/>
              </p:ext>
            </p:extLst>
          </p:nvPr>
        </p:nvGraphicFramePr>
        <p:xfrm>
          <a:off x="2120263" y="1950559"/>
          <a:ext cx="7573053" cy="1310640"/>
        </p:xfrm>
        <a:graphic>
          <a:graphicData uri="http://schemas.openxmlformats.org/drawingml/2006/table">
            <a:tbl>
              <a:tblPr firstRow="1" bandRow="1">
                <a:tableStyleId>{5C22544A-7EE6-4342-B048-85BDC9FD1C3A}</a:tableStyleId>
              </a:tblPr>
              <a:tblGrid>
                <a:gridCol w="2933324"/>
                <a:gridCol w="4639729"/>
              </a:tblGrid>
              <a:tr h="0">
                <a:tc gridSpan="2">
                  <a:txBody>
                    <a:bodyPr/>
                    <a:lstStyle/>
                    <a:p>
                      <a:pPr algn="l"/>
                      <a:r>
                        <a:rPr lang="en-US" dirty="0" smtClean="0">
                          <a:solidFill>
                            <a:srgbClr val="FF0000"/>
                          </a:solidFill>
                        </a:rPr>
                        <a:t>                  </a:t>
                      </a:r>
                      <a:r>
                        <a:rPr lang="en-US" dirty="0" smtClean="0">
                          <a:solidFill>
                            <a:srgbClr val="FF0000"/>
                          </a:solidFill>
                          <a:latin typeface="Arial"/>
                          <a:cs typeface="Arial"/>
                        </a:rPr>
                        <a:t>                               </a:t>
                      </a:r>
                      <a:endParaRPr lang="en-US" dirty="0">
                        <a:solidFill>
                          <a:srgbClr val="FF0000"/>
                        </a:solidFill>
                        <a:latin typeface="Arial"/>
                        <a:cs typeface="Arial"/>
                      </a:endParaRPr>
                    </a:p>
                  </a:txBody>
                  <a:tcPr>
                    <a:lnB w="38100" cap="flat" cmpd="sng" algn="ctr">
                      <a:solidFill>
                        <a:scrgbClr r="0" g="0" b="0"/>
                      </a:solidFill>
                      <a:prstDash val="solid"/>
                      <a:round/>
                      <a:headEnd type="none" w="med" len="med"/>
                      <a:tailEnd type="none" w="med" len="med"/>
                    </a:lnB>
                    <a:no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tr>
              <a:tr h="745763">
                <a:tc>
                  <a:txBody>
                    <a:bodyPr/>
                    <a:lstStyle/>
                    <a:p>
                      <a:endParaRPr lang="en-US" sz="2000" b="1" dirty="0" smtClean="0">
                        <a:solidFill>
                          <a:srgbClr val="FF0000"/>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solidFill>
                          <a:srgbClr val="FF0000"/>
                        </a:solidFill>
                      </a:endParaRPr>
                    </a:p>
                    <a:p>
                      <a:endParaRPr lang="en-US" b="1" dirty="0">
                        <a:solidFill>
                          <a:srgbClr val="FF0000"/>
                        </a:solidFill>
                      </a:endParaRPr>
                    </a:p>
                  </a:txBody>
                  <a:tcPr>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noFill/>
                  </a:tcPr>
                </a:tc>
                <a:tc>
                  <a:txBody>
                    <a:bodyPr/>
                    <a:lstStyle/>
                    <a:p>
                      <a:pPr algn="r"/>
                      <a:endParaRPr lang="en-US" sz="2000" b="1" dirty="0">
                        <a:solidFill>
                          <a:srgbClr val="FF0000"/>
                        </a:solidFill>
                        <a:latin typeface="Arial"/>
                        <a:cs typeface="Arial"/>
                      </a:endParaRPr>
                    </a:p>
                  </a:txBody>
                  <a:tcPr>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noFill/>
                  </a:tcPr>
                </a:tc>
              </a:tr>
            </a:tbl>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7111675"/>
              </p:ext>
            </p:extLst>
          </p:nvPr>
        </p:nvGraphicFramePr>
        <p:xfrm>
          <a:off x="687388" y="4458494"/>
          <a:ext cx="9672637" cy="2161381"/>
        </p:xfrm>
        <a:graphic>
          <a:graphicData uri="http://schemas.openxmlformats.org/presentationml/2006/ole">
            <mc:AlternateContent xmlns:mc="http://schemas.openxmlformats.org/markup-compatibility/2006">
              <mc:Choice xmlns:v="urn:schemas-microsoft-com:vml" Requires="v">
                <p:oleObj spid="_x0000_s4172" name="Document" r:id="rId8" imgW="5905500" imgH="1358900" progId="Word.Document.12">
                  <p:embed/>
                </p:oleObj>
              </mc:Choice>
              <mc:Fallback>
                <p:oleObj name="Document" r:id="rId8" imgW="5905500" imgH="1358900" progId="Word.Document.12">
                  <p:embed/>
                  <p:pic>
                    <p:nvPicPr>
                      <p:cNvPr id="0" name=""/>
                      <p:cNvPicPr/>
                      <p:nvPr/>
                    </p:nvPicPr>
                    <p:blipFill>
                      <a:blip r:embed="rId9"/>
                      <a:stretch>
                        <a:fillRect/>
                      </a:stretch>
                    </p:blipFill>
                    <p:spPr>
                      <a:xfrm>
                        <a:off x="687388" y="4458494"/>
                        <a:ext cx="9672637" cy="2161381"/>
                      </a:xfrm>
                      <a:prstGeom prst="rect">
                        <a:avLst/>
                      </a:prstGeom>
                    </p:spPr>
                  </p:pic>
                </p:oleObj>
              </mc:Fallback>
            </mc:AlternateContent>
          </a:graphicData>
        </a:graphic>
      </p:graphicFrame>
      <p:cxnSp>
        <p:nvCxnSpPr>
          <p:cNvPr id="8" name="Straight Arrow Connector 7"/>
          <p:cNvCxnSpPr/>
          <p:nvPr/>
        </p:nvCxnSpPr>
        <p:spPr>
          <a:xfrm>
            <a:off x="4463845" y="3205316"/>
            <a:ext cx="3814916" cy="2192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469626" y="3455985"/>
            <a:ext cx="3223690" cy="218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294" y="467615"/>
            <a:ext cx="11312353" cy="1117515"/>
          </a:xfrm>
        </p:spPr>
        <p:txBody>
          <a:bodyPr>
            <a:normAutofit/>
          </a:bodyPr>
          <a:lstStyle/>
          <a:p>
            <a:r>
              <a:rPr lang="en-AU" altLang="zh-CN" sz="3200" dirty="0">
                <a:latin typeface="Arial"/>
                <a:cs typeface="Arial"/>
              </a:rPr>
              <a:t>J</a:t>
            </a:r>
            <a:r>
              <a:rPr lang="en-AU" altLang="zh-CN" sz="3200" dirty="0" smtClean="0">
                <a:latin typeface="Arial"/>
                <a:cs typeface="Arial"/>
              </a:rPr>
              <a:t>ustin’s </a:t>
            </a:r>
            <a:r>
              <a:rPr lang="en-AU" altLang="zh-CN" sz="3200" dirty="0">
                <a:latin typeface="Arial"/>
                <a:cs typeface="Arial"/>
              </a:rPr>
              <a:t>hair </a:t>
            </a:r>
            <a:r>
              <a:rPr lang="en-AU" altLang="zh-CN" sz="3200" dirty="0" smtClean="0">
                <a:latin typeface="Arial"/>
                <a:cs typeface="Arial"/>
              </a:rPr>
              <a:t>studio</a:t>
            </a:r>
            <a:r>
              <a:rPr lang="en-AU" altLang="zh-CN" sz="3200" dirty="0">
                <a:latin typeface="Arial"/>
                <a:cs typeface="Arial"/>
              </a:rPr>
              <a:t> </a:t>
            </a:r>
            <a:r>
              <a:rPr lang="en-AU" altLang="zh-CN" sz="3200" dirty="0" smtClean="0">
                <a:latin typeface="Arial"/>
                <a:cs typeface="Arial"/>
              </a:rPr>
              <a:t>Journal Entry: </a:t>
            </a:r>
            <a:br>
              <a:rPr lang="en-AU" altLang="zh-CN" sz="3200" dirty="0" smtClean="0">
                <a:latin typeface="Arial"/>
                <a:cs typeface="Arial"/>
              </a:rPr>
            </a:br>
            <a:r>
              <a:rPr lang="en-AU" altLang="zh-CN" sz="3200" dirty="0" smtClean="0">
                <a:latin typeface="Arial"/>
                <a:cs typeface="Arial"/>
              </a:rPr>
              <a:t>Prepaid for a </a:t>
            </a:r>
            <a:r>
              <a:rPr lang="en-AU" altLang="zh-CN" sz="3200" dirty="0">
                <a:latin typeface="Arial"/>
                <a:cs typeface="Arial"/>
              </a:rPr>
              <a:t>12-month magazine subscription</a:t>
            </a:r>
            <a:endParaRPr lang="en-AU" sz="3200" dirty="0">
              <a:latin typeface="Arial"/>
              <a:cs typeface="Arial"/>
            </a:endParaRPr>
          </a:p>
        </p:txBody>
      </p:sp>
      <p:sp>
        <p:nvSpPr>
          <p:cNvPr id="3" name="Content Placeholder 2"/>
          <p:cNvSpPr>
            <a:spLocks noGrp="1"/>
          </p:cNvSpPr>
          <p:nvPr>
            <p:ph idx="1"/>
          </p:nvPr>
        </p:nvSpPr>
        <p:spPr>
          <a:xfrm>
            <a:off x="2946702" y="1896839"/>
            <a:ext cx="5628196" cy="4525963"/>
          </a:xfrm>
        </p:spPr>
        <p:txBody>
          <a:bodyPr>
            <a:normAutofit/>
          </a:bodyPr>
          <a:lstStyle/>
          <a:p>
            <a:pPr marL="514350" indent="-514350" algn="just">
              <a:buFont typeface="+mj-lt"/>
              <a:buAutoNum type="arabicPeriod" startAt="5"/>
            </a:pPr>
            <a:r>
              <a:rPr lang="en-US" altLang="zh-CN" sz="2800" dirty="0" smtClean="0">
                <a:latin typeface="Arial"/>
                <a:cs typeface="Arial"/>
              </a:rPr>
              <a:t>Justin </a:t>
            </a:r>
            <a:r>
              <a:rPr lang="en-US" altLang="zh-CN" sz="2800" dirty="0">
                <a:latin typeface="Arial"/>
                <a:cs typeface="Arial"/>
              </a:rPr>
              <a:t>subscribed for a professional hairdressing magazine for one year</a:t>
            </a:r>
            <a:r>
              <a:rPr lang="en-US" altLang="zh-CN" sz="2800" dirty="0" smtClean="0">
                <a:latin typeface="Arial"/>
                <a:cs typeface="Arial"/>
              </a:rPr>
              <a:t>.  He </a:t>
            </a:r>
            <a:r>
              <a:rPr lang="en-US" altLang="zh-CN" sz="2800" dirty="0">
                <a:latin typeface="Arial"/>
                <a:cs typeface="Arial"/>
              </a:rPr>
              <a:t>paid the annual fee ($120</a:t>
            </a:r>
            <a:r>
              <a:rPr lang="en-US" altLang="zh-CN" sz="2800" dirty="0" smtClean="0">
                <a:latin typeface="Arial"/>
                <a:cs typeface="Arial"/>
              </a:rPr>
              <a:t>).</a:t>
            </a:r>
          </a:p>
          <a:p>
            <a:pPr marL="0" indent="0" algn="just">
              <a:buNone/>
            </a:pPr>
            <a:endParaRPr lang="en-US" altLang="zh-CN" sz="1200" dirty="0" smtClean="0">
              <a:latin typeface="Arial"/>
              <a:cs typeface="Arial"/>
            </a:endParaRPr>
          </a:p>
          <a:p>
            <a:pPr marL="514350" indent="-514350" algn="just">
              <a:buFont typeface="+mj-lt"/>
              <a:buAutoNum type="arabicPeriod" startAt="6"/>
            </a:pPr>
            <a:r>
              <a:rPr lang="en-AU" sz="2800" dirty="0" smtClean="0">
                <a:latin typeface="Arial"/>
                <a:cs typeface="Arial"/>
              </a:rPr>
              <a:t>Justin </a:t>
            </a:r>
            <a:r>
              <a:rPr lang="en-AU" sz="2800" dirty="0">
                <a:latin typeface="Arial"/>
                <a:cs typeface="Arial"/>
              </a:rPr>
              <a:t>borrowed $5,000 from the Commonwealth Bank for his hair studio. </a:t>
            </a:r>
            <a:r>
              <a:rPr lang="en-AU" altLang="zh-CN" sz="2800" dirty="0">
                <a:latin typeface="Arial"/>
                <a:cs typeface="Arial"/>
              </a:rPr>
              <a:t> </a:t>
            </a:r>
            <a:endParaRPr lang="en-AU" sz="2800" dirty="0">
              <a:latin typeface="Arial"/>
              <a:cs typeface="Arial"/>
            </a:endParaRPr>
          </a:p>
          <a:p>
            <a:pPr marL="0" indent="0">
              <a:buNone/>
            </a:pPr>
            <a:endParaRPr lang="en-US" altLang="zh-CN" sz="2600" dirty="0"/>
          </a:p>
        </p:txBody>
      </p:sp>
      <p:sp>
        <p:nvSpPr>
          <p:cNvPr id="4" name="Slide Number Placeholder 3"/>
          <p:cNvSpPr>
            <a:spLocks noGrp="1"/>
          </p:cNvSpPr>
          <p:nvPr>
            <p:ph type="sldNum" sz="quarter" idx="4294967295"/>
          </p:nvPr>
        </p:nvSpPr>
        <p:spPr>
          <a:xfrm>
            <a:off x="8684850" y="5467092"/>
            <a:ext cx="2743200" cy="365125"/>
          </a:xfrm>
        </p:spPr>
        <p:txBody>
          <a:bodyPr/>
          <a:lstStyle/>
          <a:p>
            <a:fld id="{D57F1E4F-1CFF-5643-939E-217C01CDF565}" type="slidenum">
              <a:rPr lang="en-US" smtClean="0"/>
              <a:pPr/>
              <a:t>15</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9688512">
            <a:off x="354743" y="2280822"/>
            <a:ext cx="1152859" cy="128232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065" y="1884659"/>
            <a:ext cx="1018794" cy="132598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113634">
            <a:off x="1217044" y="3157978"/>
            <a:ext cx="1084285" cy="1336363"/>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7685" y="4407982"/>
            <a:ext cx="1538813" cy="1240978"/>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9974" y="1015803"/>
            <a:ext cx="1391554" cy="1737712"/>
          </a:xfrm>
          <a:prstGeom prst="rect">
            <a:avLst/>
          </a:prstGeom>
        </p:spPr>
      </p:pic>
    </p:spTree>
    <p:extLst>
      <p:ext uri="{BB962C8B-B14F-4D97-AF65-F5344CB8AC3E}">
        <p14:creationId xmlns:p14="http://schemas.microsoft.com/office/powerpoint/2010/main" val="516625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6690" y="65026"/>
            <a:ext cx="10515600" cy="629044"/>
          </a:xfrm>
        </p:spPr>
        <p:txBody>
          <a:bodyPr>
            <a:normAutofit fontScale="90000"/>
          </a:bodyPr>
          <a:lstStyle/>
          <a:p>
            <a:r>
              <a:rPr lang="en-US" sz="4000" dirty="0" smtClean="0"/>
              <a:t>5. </a:t>
            </a:r>
            <a:r>
              <a:rPr lang="en-US" sz="3200" dirty="0" smtClean="0">
                <a:latin typeface="Arial"/>
                <a:cs typeface="Arial"/>
              </a:rPr>
              <a:t>Purchase of 12-month Subscription</a:t>
            </a:r>
            <a:endParaRPr lang="en-US" sz="4000" dirty="0">
              <a:latin typeface="Arial"/>
              <a:cs typeface="Arial"/>
            </a:endParaRPr>
          </a:p>
        </p:txBody>
      </p:sp>
      <p:sp>
        <p:nvSpPr>
          <p:cNvPr id="2" name="Slide Number Placeholder 1"/>
          <p:cNvSpPr>
            <a:spLocks noGrp="1"/>
          </p:cNvSpPr>
          <p:nvPr>
            <p:ph type="sldNum" sz="quarter" idx="4294967295"/>
          </p:nvPr>
        </p:nvSpPr>
        <p:spPr>
          <a:xfrm>
            <a:off x="8684850" y="5467092"/>
            <a:ext cx="2743200" cy="365125"/>
          </a:xfrm>
        </p:spPr>
        <p:txBody>
          <a:bodyPr/>
          <a:lstStyle/>
          <a:p>
            <a:fld id="{D57F1E4F-1CFF-5643-939E-217C01CDF565}" type="slidenum">
              <a:rPr lang="en-US" smtClean="0"/>
              <a:pPr/>
              <a:t>16</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31292105"/>
              </p:ext>
            </p:extLst>
          </p:nvPr>
        </p:nvGraphicFramePr>
        <p:xfrm>
          <a:off x="927100" y="1230313"/>
          <a:ext cx="9475788" cy="2350755"/>
        </p:xfrm>
        <a:graphic>
          <a:graphicData uri="http://schemas.openxmlformats.org/presentationml/2006/ole">
            <mc:AlternateContent xmlns:mc="http://schemas.openxmlformats.org/markup-compatibility/2006">
              <mc:Choice xmlns:v="urn:schemas-microsoft-com:vml" Requires="v">
                <p:oleObj spid="_x0000_s5197" name="Document" r:id="rId4" imgW="5969000" imgH="1651000" progId="Word.Document.12">
                  <p:embed/>
                </p:oleObj>
              </mc:Choice>
              <mc:Fallback>
                <p:oleObj name="Document" r:id="rId4" imgW="5969000" imgH="1651000" progId="Word.Document.12">
                  <p:embed/>
                  <p:pic>
                    <p:nvPicPr>
                      <p:cNvPr id="0" name=""/>
                      <p:cNvPicPr/>
                      <p:nvPr/>
                    </p:nvPicPr>
                    <p:blipFill>
                      <a:blip r:embed="rId5"/>
                      <a:stretch>
                        <a:fillRect/>
                      </a:stretch>
                    </p:blipFill>
                    <p:spPr>
                      <a:xfrm>
                        <a:off x="927100" y="1230313"/>
                        <a:ext cx="9475788" cy="235075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21421712"/>
              </p:ext>
            </p:extLst>
          </p:nvPr>
        </p:nvGraphicFramePr>
        <p:xfrm>
          <a:off x="784905" y="3946193"/>
          <a:ext cx="9475787" cy="2410157"/>
        </p:xfrm>
        <a:graphic>
          <a:graphicData uri="http://schemas.openxmlformats.org/presentationml/2006/ole">
            <mc:AlternateContent xmlns:mc="http://schemas.openxmlformats.org/markup-compatibility/2006">
              <mc:Choice xmlns:v="urn:schemas-microsoft-com:vml" Requires="v">
                <p:oleObj spid="_x0000_s5198" name="Document" r:id="rId7" imgW="5930900" imgH="1257300" progId="Word.Document.12">
                  <p:embed/>
                </p:oleObj>
              </mc:Choice>
              <mc:Fallback>
                <p:oleObj name="Document" r:id="rId7" imgW="5930900" imgH="1257300" progId="Word.Document.12">
                  <p:embed/>
                  <p:pic>
                    <p:nvPicPr>
                      <p:cNvPr id="0" name=""/>
                      <p:cNvPicPr/>
                      <p:nvPr/>
                    </p:nvPicPr>
                    <p:blipFill>
                      <a:blip r:embed="rId8"/>
                      <a:stretch>
                        <a:fillRect/>
                      </a:stretch>
                    </p:blipFill>
                    <p:spPr>
                      <a:xfrm>
                        <a:off x="784905" y="3946193"/>
                        <a:ext cx="9475787" cy="2410157"/>
                      </a:xfrm>
                      <a:prstGeom prst="rect">
                        <a:avLst/>
                      </a:prstGeom>
                    </p:spPr>
                  </p:pic>
                </p:oleObj>
              </mc:Fallback>
            </mc:AlternateContent>
          </a:graphicData>
        </a:graphic>
      </p:graphicFrame>
    </p:spTree>
    <p:extLst>
      <p:ext uri="{BB962C8B-B14F-4D97-AF65-F5344CB8AC3E}">
        <p14:creationId xmlns:p14="http://schemas.microsoft.com/office/powerpoint/2010/main" val="258866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6187" y="20637"/>
            <a:ext cx="10515600" cy="529969"/>
          </a:xfrm>
        </p:spPr>
        <p:txBody>
          <a:bodyPr>
            <a:normAutofit fontScale="90000"/>
          </a:bodyPr>
          <a:lstStyle/>
          <a:p>
            <a:r>
              <a:rPr lang="en-US" sz="4000" dirty="0"/>
              <a:t>6</a:t>
            </a:r>
            <a:r>
              <a:rPr lang="en-US" sz="4000" dirty="0" smtClean="0"/>
              <a:t>. Loan approved for $5,000</a:t>
            </a:r>
            <a:endParaRPr lang="en-US" sz="4000" dirty="0"/>
          </a:p>
        </p:txBody>
      </p:sp>
      <p:sp>
        <p:nvSpPr>
          <p:cNvPr id="5" name="Slide Number Placeholder 4"/>
          <p:cNvSpPr>
            <a:spLocks noGrp="1"/>
          </p:cNvSpPr>
          <p:nvPr>
            <p:ph type="sldNum" sz="quarter" idx="4294967295"/>
          </p:nvPr>
        </p:nvSpPr>
        <p:spPr>
          <a:xfrm>
            <a:off x="8684850" y="5467092"/>
            <a:ext cx="2743200" cy="365125"/>
          </a:xfrm>
        </p:spPr>
        <p:txBody>
          <a:bodyPr/>
          <a:lstStyle/>
          <a:p>
            <a:fld id="{D57F1E4F-1CFF-5643-939E-217C01CDF565}" type="slidenum">
              <a:rPr lang="en-US" smtClean="0"/>
              <a:pPr/>
              <a:t>17</a:t>
            </a:fld>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735108266"/>
              </p:ext>
            </p:extLst>
          </p:nvPr>
        </p:nvGraphicFramePr>
        <p:xfrm>
          <a:off x="731838" y="1427956"/>
          <a:ext cx="9915525" cy="2020887"/>
        </p:xfrm>
        <a:graphic>
          <a:graphicData uri="http://schemas.openxmlformats.org/presentationml/2006/ole">
            <mc:AlternateContent xmlns:mc="http://schemas.openxmlformats.org/markup-compatibility/2006">
              <mc:Choice xmlns:v="urn:schemas-microsoft-com:vml" Requires="v">
                <p:oleObj spid="_x0000_s6219" name="Document" r:id="rId4" imgW="5918200" imgH="1206500" progId="Word.Document.12">
                  <p:embed/>
                </p:oleObj>
              </mc:Choice>
              <mc:Fallback>
                <p:oleObj name="Document" r:id="rId4" imgW="5918200" imgH="1206500" progId="Word.Document.12">
                  <p:embed/>
                  <p:pic>
                    <p:nvPicPr>
                      <p:cNvPr id="0" name=""/>
                      <p:cNvPicPr/>
                      <p:nvPr/>
                    </p:nvPicPr>
                    <p:blipFill>
                      <a:blip r:embed="rId5"/>
                      <a:stretch>
                        <a:fillRect/>
                      </a:stretch>
                    </p:blipFill>
                    <p:spPr>
                      <a:xfrm>
                        <a:off x="731838" y="1427956"/>
                        <a:ext cx="9915525" cy="202088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07104366"/>
              </p:ext>
            </p:extLst>
          </p:nvPr>
        </p:nvGraphicFramePr>
        <p:xfrm>
          <a:off x="609600" y="4163787"/>
          <a:ext cx="10160000" cy="2295726"/>
        </p:xfrm>
        <a:graphic>
          <a:graphicData uri="http://schemas.openxmlformats.org/presentationml/2006/ole">
            <mc:AlternateContent xmlns:mc="http://schemas.openxmlformats.org/markup-compatibility/2006">
              <mc:Choice xmlns:v="urn:schemas-microsoft-com:vml" Requires="v">
                <p:oleObj spid="_x0000_s6220" name="Document" r:id="rId7" imgW="5918200" imgH="1257300" progId="Word.Document.12">
                  <p:embed/>
                </p:oleObj>
              </mc:Choice>
              <mc:Fallback>
                <p:oleObj name="Document" r:id="rId7" imgW="5918200" imgH="1257300" progId="Word.Document.12">
                  <p:embed/>
                  <p:pic>
                    <p:nvPicPr>
                      <p:cNvPr id="0" name=""/>
                      <p:cNvPicPr/>
                      <p:nvPr/>
                    </p:nvPicPr>
                    <p:blipFill>
                      <a:blip r:embed="rId8"/>
                      <a:stretch>
                        <a:fillRect/>
                      </a:stretch>
                    </p:blipFill>
                    <p:spPr>
                      <a:xfrm>
                        <a:off x="609600" y="4163787"/>
                        <a:ext cx="10160000" cy="2295726"/>
                      </a:xfrm>
                      <a:prstGeom prst="rect">
                        <a:avLst/>
                      </a:prstGeom>
                    </p:spPr>
                  </p:pic>
                </p:oleObj>
              </mc:Fallback>
            </mc:AlternateContent>
          </a:graphicData>
        </a:graphic>
      </p:graphicFrame>
    </p:spTree>
    <p:extLst>
      <p:ext uri="{BB962C8B-B14F-4D97-AF65-F5344CB8AC3E}">
        <p14:creationId xmlns:p14="http://schemas.microsoft.com/office/powerpoint/2010/main" val="260148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7598"/>
          </a:xfrm>
        </p:spPr>
        <p:txBody>
          <a:bodyPr>
            <a:normAutofit fontScale="90000"/>
          </a:bodyPr>
          <a:lstStyle/>
          <a:p>
            <a:r>
              <a:rPr lang="en-AU" dirty="0" smtClean="0"/>
              <a:t>General JOURNAL</a:t>
            </a:r>
            <a:endParaRPr lang="en-AU" dirty="0"/>
          </a:p>
        </p:txBody>
      </p:sp>
      <p:sp>
        <p:nvSpPr>
          <p:cNvPr id="4" name="Slide Number Placeholder 3"/>
          <p:cNvSpPr>
            <a:spLocks noGrp="1"/>
          </p:cNvSpPr>
          <p:nvPr>
            <p:ph type="sldNum" sz="quarter" idx="4294967295"/>
          </p:nvPr>
        </p:nvSpPr>
        <p:spPr>
          <a:xfrm>
            <a:off x="8684850" y="5467092"/>
            <a:ext cx="2743200" cy="365125"/>
          </a:xfrm>
        </p:spPr>
        <p:txBody>
          <a:bodyPr/>
          <a:lstStyle/>
          <a:p>
            <a:fld id="{D57F1E4F-1CFF-5643-939E-217C01CDF565}" type="slidenum">
              <a:rPr lang="en-US" smtClean="0"/>
              <a:pPr/>
              <a:t>18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92684633"/>
              </p:ext>
            </p:extLst>
          </p:nvPr>
        </p:nvGraphicFramePr>
        <p:xfrm>
          <a:off x="1306513" y="1495425"/>
          <a:ext cx="8710612" cy="4756150"/>
        </p:xfrm>
        <a:graphic>
          <a:graphicData uri="http://schemas.openxmlformats.org/presentationml/2006/ole">
            <mc:AlternateContent xmlns:mc="http://schemas.openxmlformats.org/markup-compatibility/2006">
              <mc:Choice xmlns:v="urn:schemas-microsoft-com:vml" Requires="v">
                <p:oleObj spid="_x0000_s7209" name="Document" r:id="rId4" imgW="5905500" imgH="2730500" progId="Word.Document.12">
                  <p:embed/>
                </p:oleObj>
              </mc:Choice>
              <mc:Fallback>
                <p:oleObj name="Document" r:id="rId4" imgW="5905500" imgH="2730500" progId="Word.Document.12">
                  <p:embed/>
                  <p:pic>
                    <p:nvPicPr>
                      <p:cNvPr id="0" name=""/>
                      <p:cNvPicPr/>
                      <p:nvPr/>
                    </p:nvPicPr>
                    <p:blipFill>
                      <a:blip r:embed="rId5"/>
                      <a:stretch>
                        <a:fillRect/>
                      </a:stretch>
                    </p:blipFill>
                    <p:spPr>
                      <a:xfrm>
                        <a:off x="1306513" y="1495425"/>
                        <a:ext cx="8710612" cy="4756150"/>
                      </a:xfrm>
                      <a:prstGeom prst="rect">
                        <a:avLst/>
                      </a:prstGeom>
                    </p:spPr>
                  </p:pic>
                </p:oleObj>
              </mc:Fallback>
            </mc:AlternateContent>
          </a:graphicData>
        </a:graphic>
      </p:graphicFrame>
    </p:spTree>
    <p:extLst>
      <p:ext uri="{BB962C8B-B14F-4D97-AF65-F5344CB8AC3E}">
        <p14:creationId xmlns:p14="http://schemas.microsoft.com/office/powerpoint/2010/main" val="3340930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General JOURNAL </a:t>
            </a:r>
            <a:endParaRPr lang="en-AU" dirty="0"/>
          </a:p>
        </p:txBody>
      </p:sp>
      <p:sp>
        <p:nvSpPr>
          <p:cNvPr id="4" name="Slide Number Placeholder 3"/>
          <p:cNvSpPr>
            <a:spLocks noGrp="1"/>
          </p:cNvSpPr>
          <p:nvPr>
            <p:ph type="sldNum" sz="quarter" idx="4294967295"/>
          </p:nvPr>
        </p:nvSpPr>
        <p:spPr>
          <a:xfrm>
            <a:off x="8684850" y="5467092"/>
            <a:ext cx="2743200" cy="365125"/>
          </a:xfrm>
        </p:spPr>
        <p:txBody>
          <a:bodyPr/>
          <a:lstStyle/>
          <a:p>
            <a:fld id="{D57F1E4F-1CFF-5643-939E-217C01CDF565}" type="slidenum">
              <a:rPr lang="en-US" smtClean="0"/>
              <a:pPr/>
              <a:t>19</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738450717"/>
              </p:ext>
            </p:extLst>
          </p:nvPr>
        </p:nvGraphicFramePr>
        <p:xfrm>
          <a:off x="884238" y="1757363"/>
          <a:ext cx="10161587" cy="5018087"/>
        </p:xfrm>
        <a:graphic>
          <a:graphicData uri="http://schemas.openxmlformats.org/presentationml/2006/ole">
            <mc:AlternateContent xmlns:mc="http://schemas.openxmlformats.org/markup-compatibility/2006">
              <mc:Choice xmlns:v="urn:schemas-microsoft-com:vml" Requires="v">
                <p:oleObj spid="_x0000_s8233" name="Document" r:id="rId4" imgW="5905500" imgH="2336800" progId="Word.Document.12">
                  <p:embed/>
                </p:oleObj>
              </mc:Choice>
              <mc:Fallback>
                <p:oleObj name="Document" r:id="rId4" imgW="5905500" imgH="2336800" progId="Word.Document.12">
                  <p:embed/>
                  <p:pic>
                    <p:nvPicPr>
                      <p:cNvPr id="0" name=""/>
                      <p:cNvPicPr/>
                      <p:nvPr/>
                    </p:nvPicPr>
                    <p:blipFill>
                      <a:blip r:embed="rId5"/>
                      <a:stretch>
                        <a:fillRect/>
                      </a:stretch>
                    </p:blipFill>
                    <p:spPr>
                      <a:xfrm>
                        <a:off x="884238" y="1757363"/>
                        <a:ext cx="10161587" cy="5018087"/>
                      </a:xfrm>
                      <a:prstGeom prst="rect">
                        <a:avLst/>
                      </a:prstGeom>
                    </p:spPr>
                  </p:pic>
                </p:oleObj>
              </mc:Fallback>
            </mc:AlternateContent>
          </a:graphicData>
        </a:graphic>
      </p:graphicFrame>
    </p:spTree>
    <p:extLst>
      <p:ext uri="{BB962C8B-B14F-4D97-AF65-F5344CB8AC3E}">
        <p14:creationId xmlns:p14="http://schemas.microsoft.com/office/powerpoint/2010/main" val="3634961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374" y="89822"/>
            <a:ext cx="10515600" cy="1099881"/>
          </a:xfrm>
        </p:spPr>
        <p:txBody>
          <a:bodyPr>
            <a:normAutofit/>
          </a:bodyPr>
          <a:lstStyle/>
          <a:p>
            <a:r>
              <a:rPr lang="en-AU" dirty="0" smtClean="0"/>
              <a:t>POSTING FROM JOURNAL TO LEDGER</a:t>
            </a:r>
            <a:endParaRPr lang="en-AU" dirty="0"/>
          </a:p>
        </p:txBody>
      </p:sp>
      <p:sp>
        <p:nvSpPr>
          <p:cNvPr id="3" name="Content Placeholder 2"/>
          <p:cNvSpPr>
            <a:spLocks noGrp="1"/>
          </p:cNvSpPr>
          <p:nvPr>
            <p:ph idx="1"/>
          </p:nvPr>
        </p:nvSpPr>
        <p:spPr>
          <a:xfrm>
            <a:off x="838200" y="1189703"/>
            <a:ext cx="10515600" cy="5260258"/>
          </a:xfrm>
        </p:spPr>
        <p:txBody>
          <a:bodyPr>
            <a:noAutofit/>
          </a:bodyPr>
          <a:lstStyle/>
          <a:p>
            <a:r>
              <a:rPr lang="en-AU" sz="3200" dirty="0" smtClean="0">
                <a:latin typeface="Arial" panose="020B0604020202020204" pitchFamily="34" charset="0"/>
                <a:cs typeface="Arial" panose="020B0604020202020204" pitchFamily="34" charset="0"/>
              </a:rPr>
              <a:t>General journal records each transaction</a:t>
            </a:r>
          </a:p>
          <a:p>
            <a:r>
              <a:rPr lang="en-AU" sz="3200" dirty="0" smtClean="0">
                <a:latin typeface="Arial" panose="020B0604020202020204" pitchFamily="34" charset="0"/>
                <a:cs typeface="Arial" panose="020B0604020202020204" pitchFamily="34" charset="0"/>
              </a:rPr>
              <a:t>General ledger records effect transactions on each individual account</a:t>
            </a:r>
          </a:p>
          <a:p>
            <a:r>
              <a:rPr lang="en-AU" sz="3200" dirty="0" smtClean="0">
                <a:latin typeface="Arial" panose="020B0604020202020204" pitchFamily="34" charset="0"/>
                <a:cs typeface="Arial" panose="020B0604020202020204" pitchFamily="34" charset="0"/>
              </a:rPr>
              <a:t>Think of journal as an instruction – which accounts are changing, which direction and by how much?</a:t>
            </a:r>
          </a:p>
          <a:p>
            <a:r>
              <a:rPr lang="en-AU" sz="3200" dirty="0" smtClean="0">
                <a:latin typeface="Arial" panose="020B0604020202020204" pitchFamily="34" charset="0"/>
                <a:cs typeface="Arial" panose="020B0604020202020204" pitchFamily="34" charset="0"/>
              </a:rPr>
              <a:t>In a computerised system</a:t>
            </a:r>
          </a:p>
          <a:p>
            <a:pPr lvl="1"/>
            <a:r>
              <a:rPr lang="en-AU" sz="3200" dirty="0" smtClean="0">
                <a:latin typeface="Arial" panose="020B0604020202020204" pitchFamily="34" charset="0"/>
                <a:cs typeface="Arial" panose="020B0604020202020204" pitchFamily="34" charset="0"/>
              </a:rPr>
              <a:t>Posting is automated</a:t>
            </a:r>
          </a:p>
          <a:p>
            <a:pPr lvl="1"/>
            <a:r>
              <a:rPr lang="en-AU" sz="3200" dirty="0" smtClean="0">
                <a:latin typeface="Arial" panose="020B0604020202020204" pitchFamily="34" charset="0"/>
                <a:cs typeface="Arial" panose="020B0604020202020204" pitchFamily="34" charset="0"/>
              </a:rPr>
              <a:t>Therefore it is important that the initial entries are correct</a:t>
            </a:r>
          </a:p>
          <a:p>
            <a:pPr lvl="1"/>
            <a:r>
              <a:rPr lang="en-AU" sz="3200" dirty="0" smtClean="0">
                <a:latin typeface="Arial" panose="020B0604020202020204" pitchFamily="34" charset="0"/>
                <a:cs typeface="Arial" panose="020B0604020202020204" pitchFamily="34" charset="0"/>
              </a:rPr>
              <a:t>Debits and credit automatically checked for equality</a:t>
            </a:r>
          </a:p>
          <a:p>
            <a:endParaRPr lang="en-AU"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a:xfrm>
            <a:off x="8684850" y="5467092"/>
            <a:ext cx="2743200" cy="365125"/>
          </a:xfrm>
        </p:spPr>
        <p:txBody>
          <a:bodyPr/>
          <a:lstStyle/>
          <a:p>
            <a:fld id="{EECB8AB9-1042-43CD-847B-BEE3D34E0E00}" type="slidenum">
              <a:rPr lang="en-AU" smtClean="0"/>
              <a:t>20</a:t>
            </a:fld>
            <a:endParaRPr lang="en-AU"/>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423"/>
          </a:xfrm>
        </p:spPr>
        <p:txBody>
          <a:bodyPr>
            <a:normAutofit/>
          </a:bodyPr>
          <a:lstStyle/>
          <a:p>
            <a:r>
              <a:rPr lang="en-US" altLang="zh-CN" sz="3800" dirty="0" smtClean="0">
                <a:solidFill>
                  <a:schemeClr val="tx2">
                    <a:lumMod val="50000"/>
                  </a:schemeClr>
                </a:solidFill>
                <a:latin typeface="Arial"/>
                <a:cs typeface="Arial"/>
              </a:rPr>
              <a:t>GENERAL JOURNAL: </a:t>
            </a:r>
            <a:r>
              <a:rPr lang="en-US" altLang="zh-CN" sz="3800" dirty="0" err="1" smtClean="0">
                <a:solidFill>
                  <a:schemeClr val="tx2">
                    <a:lumMod val="50000"/>
                  </a:schemeClr>
                </a:solidFill>
                <a:latin typeface="Arial"/>
                <a:cs typeface="Arial"/>
              </a:rPr>
              <a:t>summarising</a:t>
            </a:r>
            <a:endParaRPr lang="zh-CN" altLang="en-US" dirty="0">
              <a:solidFill>
                <a:schemeClr val="tx2">
                  <a:lumMod val="50000"/>
                </a:schemeClr>
              </a:solidFill>
              <a:latin typeface="Arial"/>
              <a:cs typeface="Arial"/>
            </a:endParaRPr>
          </a:p>
        </p:txBody>
      </p:sp>
      <p:sp>
        <p:nvSpPr>
          <p:cNvPr id="3" name="Content Placeholder 2"/>
          <p:cNvSpPr>
            <a:spLocks noGrp="1"/>
          </p:cNvSpPr>
          <p:nvPr>
            <p:ph idx="1"/>
          </p:nvPr>
        </p:nvSpPr>
        <p:spPr>
          <a:xfrm>
            <a:off x="609600" y="1417637"/>
            <a:ext cx="10953135" cy="5156237"/>
          </a:xfrm>
        </p:spPr>
        <p:txBody>
          <a:bodyPr>
            <a:normAutofit/>
          </a:bodyPr>
          <a:lstStyle/>
          <a:p>
            <a:pPr marL="114300" indent="0">
              <a:buNone/>
            </a:pPr>
            <a:r>
              <a:rPr lang="en-GB" sz="3200" dirty="0">
                <a:latin typeface="Arial"/>
                <a:cs typeface="Arial"/>
              </a:rPr>
              <a:t>For </a:t>
            </a:r>
            <a:r>
              <a:rPr lang="en-GB" sz="3200" i="1" dirty="0">
                <a:latin typeface="Arial"/>
                <a:cs typeface="Arial"/>
              </a:rPr>
              <a:t>every </a:t>
            </a:r>
            <a:r>
              <a:rPr lang="en-GB" sz="3200" dirty="0">
                <a:latin typeface="Arial"/>
                <a:cs typeface="Arial"/>
              </a:rPr>
              <a:t>transaction, a complete journal entry </a:t>
            </a:r>
            <a:r>
              <a:rPr lang="en-GB" sz="3200" dirty="0" smtClean="0">
                <a:latin typeface="Arial"/>
                <a:cs typeface="Arial"/>
              </a:rPr>
              <a:t>has the following:</a:t>
            </a:r>
            <a:endParaRPr lang="en-AU" sz="3200" dirty="0">
              <a:latin typeface="Arial"/>
              <a:cs typeface="Arial"/>
            </a:endParaRPr>
          </a:p>
          <a:p>
            <a:endParaRPr lang="en-AU" sz="1200" dirty="0">
              <a:latin typeface="Arial"/>
              <a:cs typeface="Arial"/>
            </a:endParaRPr>
          </a:p>
          <a:p>
            <a:pPr lvl="0"/>
            <a:r>
              <a:rPr lang="en-GB" sz="3200" dirty="0">
                <a:latin typeface="Arial"/>
                <a:cs typeface="Arial"/>
              </a:rPr>
              <a:t>The </a:t>
            </a:r>
            <a:r>
              <a:rPr lang="en-GB" sz="3200" i="1" dirty="0">
                <a:solidFill>
                  <a:srgbClr val="FF6600"/>
                </a:solidFill>
                <a:latin typeface="Arial"/>
                <a:cs typeface="Arial"/>
              </a:rPr>
              <a:t>date</a:t>
            </a:r>
            <a:r>
              <a:rPr lang="en-GB" sz="3200" dirty="0">
                <a:latin typeface="Arial"/>
                <a:cs typeface="Arial"/>
              </a:rPr>
              <a:t> of the transaction;</a:t>
            </a:r>
            <a:endParaRPr lang="en-AU" sz="3200" dirty="0">
              <a:latin typeface="Arial"/>
              <a:cs typeface="Arial"/>
            </a:endParaRPr>
          </a:p>
          <a:p>
            <a:pPr lvl="0"/>
            <a:r>
              <a:rPr lang="en-GB" sz="3200" dirty="0">
                <a:latin typeface="Arial"/>
                <a:cs typeface="Arial"/>
              </a:rPr>
              <a:t>The accounts and amounts to be </a:t>
            </a:r>
            <a:r>
              <a:rPr lang="en-GB" sz="3200" i="1" dirty="0">
                <a:solidFill>
                  <a:srgbClr val="FF6600"/>
                </a:solidFill>
                <a:latin typeface="Arial"/>
                <a:cs typeface="Arial"/>
              </a:rPr>
              <a:t>debited</a:t>
            </a:r>
            <a:r>
              <a:rPr lang="en-GB" sz="3200" dirty="0">
                <a:latin typeface="Arial"/>
                <a:cs typeface="Arial"/>
              </a:rPr>
              <a:t> and </a:t>
            </a:r>
            <a:r>
              <a:rPr lang="en-GB" sz="3200" dirty="0" smtClean="0">
                <a:latin typeface="Arial"/>
                <a:cs typeface="Arial"/>
              </a:rPr>
              <a:t> </a:t>
            </a:r>
            <a:r>
              <a:rPr lang="en-GB" sz="3200" i="1" dirty="0" smtClean="0">
                <a:solidFill>
                  <a:srgbClr val="FF6600"/>
                </a:solidFill>
                <a:latin typeface="Arial"/>
                <a:cs typeface="Arial"/>
              </a:rPr>
              <a:t>credited</a:t>
            </a:r>
            <a:r>
              <a:rPr lang="en-GB" sz="3200" dirty="0" smtClean="0">
                <a:latin typeface="Arial"/>
                <a:cs typeface="Arial"/>
              </a:rPr>
              <a:t>;</a:t>
            </a:r>
          </a:p>
          <a:p>
            <a:r>
              <a:rPr lang="en-US" sz="3200" dirty="0">
                <a:latin typeface="Arial"/>
                <a:cs typeface="Arial"/>
              </a:rPr>
              <a:t>Each transaction affects </a:t>
            </a:r>
            <a:r>
              <a:rPr lang="en-US" sz="3200" i="1" dirty="0">
                <a:latin typeface="Arial"/>
                <a:cs typeface="Arial"/>
              </a:rPr>
              <a:t>at </a:t>
            </a:r>
            <a:r>
              <a:rPr lang="en-US" sz="3200" i="1" dirty="0">
                <a:solidFill>
                  <a:srgbClr val="FF6600"/>
                </a:solidFill>
                <a:latin typeface="Arial"/>
                <a:cs typeface="Arial"/>
              </a:rPr>
              <a:t>least two </a:t>
            </a:r>
            <a:r>
              <a:rPr lang="en-US" sz="3200" dirty="0" smtClean="0">
                <a:latin typeface="Arial"/>
                <a:cs typeface="Arial"/>
              </a:rPr>
              <a:t>accounts</a:t>
            </a:r>
            <a:endParaRPr lang="en-AU" sz="3200" dirty="0">
              <a:latin typeface="Arial"/>
              <a:cs typeface="Arial"/>
            </a:endParaRPr>
          </a:p>
          <a:p>
            <a:pPr lvl="0"/>
            <a:r>
              <a:rPr lang="en-GB" sz="3200" dirty="0" smtClean="0">
                <a:latin typeface="Arial"/>
                <a:cs typeface="Arial"/>
              </a:rPr>
              <a:t>A </a:t>
            </a:r>
            <a:r>
              <a:rPr lang="en-GB" sz="3200" dirty="0">
                <a:latin typeface="Arial"/>
                <a:cs typeface="Arial"/>
              </a:rPr>
              <a:t>brief explanation of the transaction, referred to as a </a:t>
            </a:r>
            <a:r>
              <a:rPr lang="en-GB" sz="3200" i="1" dirty="0" smtClean="0">
                <a:solidFill>
                  <a:srgbClr val="FF6600"/>
                </a:solidFill>
                <a:latin typeface="Arial"/>
                <a:cs typeface="Arial"/>
              </a:rPr>
              <a:t>narration</a:t>
            </a:r>
            <a:r>
              <a:rPr lang="en-GB" sz="3200" dirty="0" smtClean="0">
                <a:solidFill>
                  <a:srgbClr val="FF0000"/>
                </a:solidFill>
                <a:latin typeface="Arial"/>
                <a:cs typeface="Arial"/>
              </a:rPr>
              <a:t>; </a:t>
            </a:r>
            <a:endParaRPr lang="en-AU" sz="2800" dirty="0">
              <a:latin typeface="Arial"/>
              <a:cs typeface="Arial"/>
            </a:endParaRPr>
          </a:p>
          <a:p>
            <a:pPr marL="114300" indent="0">
              <a:buNone/>
            </a:pPr>
            <a:endParaRPr lang="en-AU" sz="2800" dirty="0"/>
          </a:p>
        </p:txBody>
      </p:sp>
      <p:sp>
        <p:nvSpPr>
          <p:cNvPr id="5" name="Slide Number Placeholder 4"/>
          <p:cNvSpPr>
            <a:spLocks noGrp="1"/>
          </p:cNvSpPr>
          <p:nvPr>
            <p:ph type="sldNum" sz="quarter" idx="4294967295"/>
          </p:nvPr>
        </p:nvSpPr>
        <p:spPr>
          <a:xfrm>
            <a:off x="8684850" y="5467092"/>
            <a:ext cx="2743200" cy="365125"/>
          </a:xfrm>
        </p:spPr>
        <p:txBody>
          <a:bodyPr/>
          <a:lstStyle/>
          <a:p>
            <a:fld id="{043EBF95-10C7-455E-AEBF-42693604C538}" type="slidenum">
              <a:rPr lang="zh-CN" altLang="en-US" smtClean="0"/>
              <a:t>21</a:t>
            </a:fld>
            <a:endParaRPr lang="zh-CN" altLang="en-US"/>
          </a:p>
        </p:txBody>
      </p:sp>
    </p:spTree>
    <p:extLst>
      <p:ext uri="{BB962C8B-B14F-4D97-AF65-F5344CB8AC3E}">
        <p14:creationId xmlns:p14="http://schemas.microsoft.com/office/powerpoint/2010/main" val="386500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874" y="322806"/>
            <a:ext cx="10972800" cy="1143000"/>
          </a:xfrm>
        </p:spPr>
        <p:txBody>
          <a:bodyPr>
            <a:normAutofit/>
          </a:bodyPr>
          <a:lstStyle/>
          <a:p>
            <a:r>
              <a:rPr lang="en-US" sz="5400" dirty="0" smtClean="0">
                <a:latin typeface="Arial"/>
                <a:cs typeface="Arial"/>
              </a:rPr>
              <a:t>LEARNING OUTCOMES</a:t>
            </a:r>
            <a:endParaRPr lang="en-AU" sz="5400" dirty="0">
              <a:latin typeface="Arial"/>
              <a:cs typeface="Arial"/>
            </a:endParaRPr>
          </a:p>
        </p:txBody>
      </p:sp>
      <p:sp>
        <p:nvSpPr>
          <p:cNvPr id="6" name="Content Placeholder 5"/>
          <p:cNvSpPr>
            <a:spLocks noGrp="1"/>
          </p:cNvSpPr>
          <p:nvPr>
            <p:ph idx="1"/>
          </p:nvPr>
        </p:nvSpPr>
        <p:spPr>
          <a:xfrm>
            <a:off x="1087896" y="1961297"/>
            <a:ext cx="8596668" cy="3880773"/>
          </a:xfrm>
        </p:spPr>
        <p:txBody>
          <a:bodyPr>
            <a:normAutofit/>
          </a:bodyPr>
          <a:lstStyle/>
          <a:p>
            <a:pPr marL="514350" indent="-514350">
              <a:buFont typeface="+mj-lt"/>
              <a:buAutoNum type="arabicPeriod"/>
            </a:pPr>
            <a:r>
              <a:rPr lang="en-AU" sz="4800" dirty="0" smtClean="0">
                <a:latin typeface="Arial"/>
                <a:cs typeface="Arial"/>
              </a:rPr>
              <a:t>The Accounting cycle</a:t>
            </a:r>
          </a:p>
          <a:p>
            <a:pPr marL="514350" indent="-514350">
              <a:buFont typeface="+mj-lt"/>
              <a:buAutoNum type="arabicPeriod"/>
            </a:pPr>
            <a:r>
              <a:rPr lang="en-AU" sz="4800" dirty="0" smtClean="0">
                <a:latin typeface="Arial"/>
                <a:cs typeface="Arial"/>
              </a:rPr>
              <a:t>General Journal (revisit)</a:t>
            </a:r>
          </a:p>
          <a:p>
            <a:pPr marL="514350" indent="-514350">
              <a:buFont typeface="+mj-lt"/>
              <a:buAutoNum type="arabicPeriod"/>
            </a:pPr>
            <a:r>
              <a:rPr lang="en-AU" sz="4800" dirty="0" smtClean="0">
                <a:latin typeface="Arial"/>
                <a:cs typeface="Arial"/>
              </a:rPr>
              <a:t>General ledger</a:t>
            </a:r>
          </a:p>
          <a:p>
            <a:pPr marL="514350" indent="-514350">
              <a:buFont typeface="+mj-lt"/>
              <a:buAutoNum type="arabicPeriod"/>
            </a:pPr>
            <a:r>
              <a:rPr lang="en-AU" sz="4800" dirty="0" smtClean="0">
                <a:latin typeface="Arial"/>
                <a:cs typeface="Arial"/>
              </a:rPr>
              <a:t>Trial balance</a:t>
            </a:r>
            <a:endParaRPr lang="en-AU" sz="4800" dirty="0">
              <a:latin typeface="Arial"/>
              <a:cs typeface="Arial"/>
            </a:endParaRPr>
          </a:p>
        </p:txBody>
      </p:sp>
      <p:sp>
        <p:nvSpPr>
          <p:cNvPr id="3" name="TextBox 2"/>
          <p:cNvSpPr txBox="1"/>
          <p:nvPr/>
        </p:nvSpPr>
        <p:spPr>
          <a:xfrm>
            <a:off x="291767" y="5354260"/>
            <a:ext cx="184666" cy="369332"/>
          </a:xfrm>
          <a:prstGeom prst="rect">
            <a:avLst/>
          </a:prstGeom>
          <a:noFill/>
        </p:spPr>
        <p:txBody>
          <a:bodyPr wrap="none" rtlCol="0">
            <a:spAutoFit/>
          </a:bodyPr>
          <a:lstStyle/>
          <a:p>
            <a:endParaRPr lang="en-US" dirty="0"/>
          </a:p>
        </p:txBody>
      </p:sp>
      <p:sp>
        <p:nvSpPr>
          <p:cNvPr id="8" name="Slide Number Placeholder 7"/>
          <p:cNvSpPr>
            <a:spLocks noGrp="1"/>
          </p:cNvSpPr>
          <p:nvPr>
            <p:ph type="sldNum" sz="quarter" idx="4294967295"/>
          </p:nvPr>
        </p:nvSpPr>
        <p:spPr>
          <a:xfrm>
            <a:off x="8684850" y="5467092"/>
            <a:ext cx="2743200" cy="365125"/>
          </a:xfrm>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127517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2431" y="274638"/>
            <a:ext cx="9817169" cy="1143000"/>
          </a:xfrm>
        </p:spPr>
        <p:txBody>
          <a:bodyPr/>
          <a:lstStyle/>
          <a:p>
            <a:r>
              <a:rPr lang="en-AU" dirty="0" smtClean="0"/>
              <a:t>The Accounting Cycle</a:t>
            </a:r>
            <a:endParaRPr lang="en-AU" dirty="0"/>
          </a:p>
        </p:txBody>
      </p:sp>
      <p:sp>
        <p:nvSpPr>
          <p:cNvPr id="3" name="Slide Number Placeholder 2"/>
          <p:cNvSpPr>
            <a:spLocks noGrp="1"/>
          </p:cNvSpPr>
          <p:nvPr>
            <p:ph type="sldNum" sz="quarter" idx="4294967295"/>
          </p:nvPr>
        </p:nvSpPr>
        <p:spPr>
          <a:xfrm>
            <a:off x="8684850" y="5467092"/>
            <a:ext cx="2743200" cy="365125"/>
          </a:xfrm>
        </p:spPr>
        <p:txBody>
          <a:bodyPr/>
          <a:lstStyle/>
          <a:p>
            <a:fld id="{D57F1E4F-1CFF-5643-939E-217C01CDF565}" type="slidenum">
              <a:rPr lang="en-US" smtClean="0"/>
              <a:pPr/>
              <a:t>22</a:t>
            </a:fld>
            <a:endParaRPr lang="en-US" dirty="0"/>
          </a:p>
        </p:txBody>
      </p:sp>
      <p:sp>
        <p:nvSpPr>
          <p:cNvPr id="5" name="TextBox 4"/>
          <p:cNvSpPr txBox="1"/>
          <p:nvPr/>
        </p:nvSpPr>
        <p:spPr>
          <a:xfrm>
            <a:off x="2257614" y="2020186"/>
            <a:ext cx="3218199"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a:pPr>
            <a:r>
              <a:rPr lang="en-AU" dirty="0" smtClean="0"/>
              <a:t> Recognise and record all business transactions</a:t>
            </a:r>
            <a:endParaRPr lang="en-AU" dirty="0"/>
          </a:p>
        </p:txBody>
      </p:sp>
      <p:sp>
        <p:nvSpPr>
          <p:cNvPr id="6" name="TextBox 5"/>
          <p:cNvSpPr txBox="1"/>
          <p:nvPr/>
        </p:nvSpPr>
        <p:spPr>
          <a:xfrm>
            <a:off x="2275251" y="2915901"/>
            <a:ext cx="3246631"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2"/>
            </a:pPr>
            <a:r>
              <a:rPr lang="en-AU" dirty="0" smtClean="0"/>
              <a:t> Journalise transactions</a:t>
            </a:r>
            <a:endParaRPr lang="en-AU" dirty="0"/>
          </a:p>
        </p:txBody>
      </p:sp>
      <p:sp>
        <p:nvSpPr>
          <p:cNvPr id="7" name="TextBox 6"/>
          <p:cNvSpPr txBox="1"/>
          <p:nvPr/>
        </p:nvSpPr>
        <p:spPr>
          <a:xfrm>
            <a:off x="2275251" y="3554824"/>
            <a:ext cx="3246631"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3"/>
            </a:pPr>
            <a:r>
              <a:rPr lang="en-AU" dirty="0" smtClean="0"/>
              <a:t> Post to ledger accounts</a:t>
            </a:r>
            <a:endParaRPr lang="en-AU" dirty="0"/>
          </a:p>
        </p:txBody>
      </p:sp>
      <p:sp>
        <p:nvSpPr>
          <p:cNvPr id="8" name="TextBox 7"/>
          <p:cNvSpPr txBox="1"/>
          <p:nvPr/>
        </p:nvSpPr>
        <p:spPr>
          <a:xfrm>
            <a:off x="2275252" y="4182143"/>
            <a:ext cx="3267898"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4"/>
            </a:pPr>
            <a:r>
              <a:rPr lang="en-AU" dirty="0" smtClean="0"/>
              <a:t>Prepare a Trial Balance</a:t>
            </a:r>
            <a:endParaRPr lang="en-AU" dirty="0"/>
          </a:p>
        </p:txBody>
      </p:sp>
      <p:sp>
        <p:nvSpPr>
          <p:cNvPr id="9" name="TextBox 8"/>
          <p:cNvSpPr txBox="1"/>
          <p:nvPr/>
        </p:nvSpPr>
        <p:spPr>
          <a:xfrm>
            <a:off x="2275252" y="4819449"/>
            <a:ext cx="3267897"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5"/>
            </a:pPr>
            <a:r>
              <a:rPr lang="en-AU" dirty="0" smtClean="0"/>
              <a:t>Prepare  the Financial         Statements</a:t>
            </a:r>
            <a:endParaRPr lang="en-AU" dirty="0"/>
          </a:p>
        </p:txBody>
      </p:sp>
      <p:sp>
        <p:nvSpPr>
          <p:cNvPr id="10" name="TextBox 9"/>
          <p:cNvSpPr txBox="1"/>
          <p:nvPr/>
        </p:nvSpPr>
        <p:spPr>
          <a:xfrm>
            <a:off x="6702098" y="2148052"/>
            <a:ext cx="3430772" cy="369332"/>
          </a:xfrm>
          <a:prstGeom prst="rect">
            <a:avLst/>
          </a:prstGeom>
          <a:noFill/>
        </p:spPr>
        <p:txBody>
          <a:bodyPr wrap="square" rtlCol="0">
            <a:spAutoFit/>
          </a:bodyPr>
          <a:lstStyle/>
          <a:p>
            <a:r>
              <a:rPr lang="en-AU" dirty="0"/>
              <a:t>r</a:t>
            </a:r>
            <a:r>
              <a:rPr lang="en-AU" dirty="0" smtClean="0"/>
              <a:t>efer to all Source documents</a:t>
            </a:r>
            <a:endParaRPr lang="en-AU" dirty="0"/>
          </a:p>
        </p:txBody>
      </p:sp>
      <p:sp>
        <p:nvSpPr>
          <p:cNvPr id="11" name="TextBox 10"/>
          <p:cNvSpPr txBox="1"/>
          <p:nvPr/>
        </p:nvSpPr>
        <p:spPr>
          <a:xfrm>
            <a:off x="6702099" y="2894127"/>
            <a:ext cx="2826638" cy="1754327"/>
          </a:xfrm>
          <a:prstGeom prst="rect">
            <a:avLst/>
          </a:prstGeom>
          <a:noFill/>
        </p:spPr>
        <p:txBody>
          <a:bodyPr wrap="square" rtlCol="0">
            <a:spAutoFit/>
          </a:bodyPr>
          <a:lstStyle/>
          <a:p>
            <a:r>
              <a:rPr lang="en-AU" dirty="0"/>
              <a:t>i</a:t>
            </a:r>
            <a:r>
              <a:rPr lang="en-AU" dirty="0" smtClean="0"/>
              <a:t>n the General Journal</a:t>
            </a:r>
          </a:p>
          <a:p>
            <a:endParaRPr lang="en-AU" dirty="0"/>
          </a:p>
          <a:p>
            <a:endParaRPr lang="en-AU" dirty="0" smtClean="0"/>
          </a:p>
          <a:p>
            <a:endParaRPr lang="en-AU" dirty="0"/>
          </a:p>
          <a:p>
            <a:endParaRPr lang="en-AU" dirty="0" smtClean="0"/>
          </a:p>
          <a:p>
            <a:endParaRPr lang="en-AU" dirty="0"/>
          </a:p>
        </p:txBody>
      </p:sp>
      <p:sp>
        <p:nvSpPr>
          <p:cNvPr id="12" name="TextBox 11"/>
          <p:cNvSpPr txBox="1"/>
          <p:nvPr/>
        </p:nvSpPr>
        <p:spPr>
          <a:xfrm>
            <a:off x="6689843" y="3545017"/>
            <a:ext cx="2838893" cy="369332"/>
          </a:xfrm>
          <a:prstGeom prst="rect">
            <a:avLst/>
          </a:prstGeom>
          <a:noFill/>
        </p:spPr>
        <p:txBody>
          <a:bodyPr wrap="square" rtlCol="0">
            <a:spAutoFit/>
          </a:bodyPr>
          <a:lstStyle/>
          <a:p>
            <a:r>
              <a:rPr lang="en-AU" dirty="0"/>
              <a:t>i</a:t>
            </a:r>
            <a:r>
              <a:rPr lang="en-AU" dirty="0" smtClean="0"/>
              <a:t>n the General Ledger</a:t>
            </a:r>
            <a:endParaRPr lang="en-AU" dirty="0"/>
          </a:p>
        </p:txBody>
      </p:sp>
      <p:sp>
        <p:nvSpPr>
          <p:cNvPr id="13" name="TextBox 12"/>
          <p:cNvSpPr txBox="1"/>
          <p:nvPr/>
        </p:nvSpPr>
        <p:spPr>
          <a:xfrm>
            <a:off x="6689844" y="4214042"/>
            <a:ext cx="2838893" cy="369332"/>
          </a:xfrm>
          <a:prstGeom prst="rect">
            <a:avLst/>
          </a:prstGeom>
          <a:noFill/>
        </p:spPr>
        <p:txBody>
          <a:bodyPr wrap="square" rtlCol="0">
            <a:spAutoFit/>
          </a:bodyPr>
          <a:lstStyle/>
          <a:p>
            <a:r>
              <a:rPr lang="en-AU" dirty="0"/>
              <a:t>Trial Balance</a:t>
            </a:r>
          </a:p>
        </p:txBody>
      </p:sp>
      <p:sp>
        <p:nvSpPr>
          <p:cNvPr id="14" name="TextBox 13"/>
          <p:cNvSpPr txBox="1"/>
          <p:nvPr/>
        </p:nvSpPr>
        <p:spPr>
          <a:xfrm>
            <a:off x="6679211" y="5053645"/>
            <a:ext cx="2838893" cy="369332"/>
          </a:xfrm>
          <a:prstGeom prst="rect">
            <a:avLst/>
          </a:prstGeom>
          <a:noFill/>
        </p:spPr>
        <p:txBody>
          <a:bodyPr wrap="square" rtlCol="0">
            <a:spAutoFit/>
          </a:bodyPr>
          <a:lstStyle/>
          <a:p>
            <a:r>
              <a:rPr lang="en-AU" dirty="0"/>
              <a:t>Financial Statements</a:t>
            </a:r>
          </a:p>
        </p:txBody>
      </p:sp>
      <p:cxnSp>
        <p:nvCxnSpPr>
          <p:cNvPr id="20" name="Straight Connector 19"/>
          <p:cNvCxnSpPr/>
          <p:nvPr/>
        </p:nvCxnSpPr>
        <p:spPr>
          <a:xfrm>
            <a:off x="5709723" y="2332718"/>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09723" y="3112026"/>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37194" y="3729683"/>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75297" y="4398708"/>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37193" y="5238311"/>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80917" y="1470562"/>
            <a:ext cx="2645642" cy="461665"/>
          </a:xfrm>
          <a:prstGeom prst="rect">
            <a:avLst/>
          </a:prstGeom>
          <a:noFill/>
        </p:spPr>
        <p:txBody>
          <a:bodyPr wrap="square" rtlCol="0">
            <a:spAutoFit/>
          </a:bodyPr>
          <a:lstStyle/>
          <a:p>
            <a:pPr algn="ctr"/>
            <a:r>
              <a:rPr lang="en-AU" sz="2400" b="1" dirty="0" smtClean="0"/>
              <a:t>Steps in the cycle</a:t>
            </a:r>
            <a:endParaRPr lang="en-AU" sz="2400" b="1" dirty="0"/>
          </a:p>
        </p:txBody>
      </p:sp>
      <p:sp>
        <p:nvSpPr>
          <p:cNvPr id="25" name="TextBox 24"/>
          <p:cNvSpPr txBox="1"/>
          <p:nvPr/>
        </p:nvSpPr>
        <p:spPr>
          <a:xfrm>
            <a:off x="6679211" y="1476908"/>
            <a:ext cx="2645642" cy="461665"/>
          </a:xfrm>
          <a:prstGeom prst="rect">
            <a:avLst/>
          </a:prstGeom>
          <a:noFill/>
        </p:spPr>
        <p:txBody>
          <a:bodyPr wrap="square" rtlCol="0">
            <a:spAutoFit/>
          </a:bodyPr>
          <a:lstStyle/>
          <a:p>
            <a:pPr algn="ctr"/>
            <a:r>
              <a:rPr lang="en-AU" sz="2400" b="1" dirty="0" smtClean="0"/>
              <a:t>Accounting records</a:t>
            </a:r>
            <a:endParaRPr lang="en-AU" sz="2400" b="1" dirty="0"/>
          </a:p>
        </p:txBody>
      </p:sp>
      <p:sp>
        <p:nvSpPr>
          <p:cNvPr id="16" name="TextBox 15"/>
          <p:cNvSpPr txBox="1"/>
          <p:nvPr/>
        </p:nvSpPr>
        <p:spPr>
          <a:xfrm>
            <a:off x="1538253" y="1982137"/>
            <a:ext cx="500827" cy="677108"/>
          </a:xfrm>
          <a:prstGeom prst="rect">
            <a:avLst/>
          </a:prstGeom>
          <a:noFill/>
        </p:spPr>
        <p:txBody>
          <a:bodyPr wrap="square" rtlCol="0">
            <a:spAutoFit/>
          </a:bodyPr>
          <a:lstStyle/>
          <a:p>
            <a:r>
              <a:rPr lang="en-AU" sz="3800" dirty="0" smtClean="0">
                <a:latin typeface="Zapf Dingbats"/>
                <a:ea typeface="Zapf Dingbats"/>
                <a:cs typeface="Zapf Dingbats"/>
                <a:sym typeface="Zapf Dingbats"/>
              </a:rPr>
              <a:t>✔</a:t>
            </a:r>
            <a:endParaRPr lang="en-AU" sz="3800" dirty="0"/>
          </a:p>
        </p:txBody>
      </p:sp>
      <p:sp>
        <p:nvSpPr>
          <p:cNvPr id="27" name="TextBox 26"/>
          <p:cNvSpPr txBox="1"/>
          <p:nvPr/>
        </p:nvSpPr>
        <p:spPr>
          <a:xfrm>
            <a:off x="1538253" y="2867909"/>
            <a:ext cx="603461" cy="677108"/>
          </a:xfrm>
          <a:prstGeom prst="rect">
            <a:avLst/>
          </a:prstGeom>
          <a:noFill/>
        </p:spPr>
        <p:txBody>
          <a:bodyPr wrap="square" rtlCol="0">
            <a:spAutoFit/>
          </a:bodyPr>
          <a:lstStyle/>
          <a:p>
            <a:r>
              <a:rPr lang="en-AU" sz="3800" dirty="0" smtClean="0">
                <a:latin typeface="Zapf Dingbats"/>
                <a:ea typeface="Zapf Dingbats"/>
                <a:cs typeface="Zapf Dingbats"/>
                <a:sym typeface="Zapf Dingbats"/>
              </a:rPr>
              <a:t>✔</a:t>
            </a:r>
            <a:endParaRPr lang="en-AU" sz="3800" dirty="0"/>
          </a:p>
        </p:txBody>
      </p:sp>
      <p:sp>
        <p:nvSpPr>
          <p:cNvPr id="28" name="TextBox 27"/>
          <p:cNvSpPr txBox="1"/>
          <p:nvPr/>
        </p:nvSpPr>
        <p:spPr>
          <a:xfrm>
            <a:off x="1436899" y="3505035"/>
            <a:ext cx="704815" cy="677108"/>
          </a:xfrm>
          <a:prstGeom prst="rect">
            <a:avLst/>
          </a:prstGeom>
          <a:noFill/>
        </p:spPr>
        <p:txBody>
          <a:bodyPr wrap="none" rtlCol="0">
            <a:spAutoFit/>
          </a:bodyPr>
          <a:lstStyle/>
          <a:p>
            <a:r>
              <a:rPr lang="en-AU" sz="3800" dirty="0" smtClean="0">
                <a:latin typeface="Wingdings"/>
                <a:ea typeface="Wingdings"/>
                <a:cs typeface="Wingdings"/>
                <a:sym typeface="Wingdings"/>
              </a:rPr>
              <a:t></a:t>
            </a:r>
            <a:endParaRPr lang="en-AU" sz="3800" dirty="0"/>
          </a:p>
        </p:txBody>
      </p:sp>
    </p:spTree>
    <p:extLst>
      <p:ext uri="{BB962C8B-B14F-4D97-AF65-F5344CB8AC3E}">
        <p14:creationId xmlns:p14="http://schemas.microsoft.com/office/powerpoint/2010/main" val="3710725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894" b="8894"/>
          <a:stretch/>
        </p:blipFill>
        <p:spPr>
          <a:xfrm>
            <a:off x="7990711" y="1744594"/>
            <a:ext cx="3224138" cy="2954488"/>
          </a:xfrm>
          <a:prstGeom prst="rect">
            <a:avLst/>
          </a:prstGeom>
        </p:spPr>
      </p:pic>
      <p:sp>
        <p:nvSpPr>
          <p:cNvPr id="2" name="Title 1"/>
          <p:cNvSpPr>
            <a:spLocks noGrp="1"/>
          </p:cNvSpPr>
          <p:nvPr>
            <p:ph type="title"/>
          </p:nvPr>
        </p:nvSpPr>
        <p:spPr/>
        <p:txBody>
          <a:bodyPr>
            <a:normAutofit fontScale="90000"/>
          </a:bodyPr>
          <a:lstStyle/>
          <a:p>
            <a:r>
              <a:rPr lang="en-US" sz="5400" dirty="0" smtClean="0"/>
              <a:t>General Ledger: </a:t>
            </a:r>
            <a:r>
              <a:rPr lang="en-US" dirty="0" smtClean="0"/>
              <a:t/>
            </a:r>
            <a:br>
              <a:rPr lang="en-US" dirty="0" smtClean="0"/>
            </a:br>
            <a:r>
              <a:rPr lang="en-US" dirty="0" smtClean="0"/>
              <a:t>Posting from Journal to Ledger</a:t>
            </a:r>
            <a:endParaRPr lang="en-AU" dirty="0"/>
          </a:p>
        </p:txBody>
      </p:sp>
      <p:sp>
        <p:nvSpPr>
          <p:cNvPr id="6" name="Content Placeholder 5"/>
          <p:cNvSpPr>
            <a:spLocks noGrp="1"/>
          </p:cNvSpPr>
          <p:nvPr>
            <p:ph idx="1"/>
          </p:nvPr>
        </p:nvSpPr>
        <p:spPr>
          <a:xfrm>
            <a:off x="816373" y="1860404"/>
            <a:ext cx="7280355" cy="4184796"/>
          </a:xfrm>
        </p:spPr>
        <p:txBody>
          <a:bodyPr>
            <a:normAutofit/>
          </a:bodyPr>
          <a:lstStyle/>
          <a:p>
            <a:pPr marL="0" indent="0">
              <a:buNone/>
            </a:pPr>
            <a:r>
              <a:rPr lang="en-AU" sz="2800" dirty="0" smtClean="0"/>
              <a:t>The next process in the accounting cycle is to post all journal entries to the General Ledger. </a:t>
            </a:r>
          </a:p>
          <a:p>
            <a:pPr marL="0" indent="0">
              <a:buNone/>
            </a:pPr>
            <a:endParaRPr lang="en-AU" sz="1200" dirty="0" smtClean="0"/>
          </a:p>
          <a:p>
            <a:pPr marL="0" indent="0">
              <a:buNone/>
            </a:pPr>
            <a:r>
              <a:rPr lang="en-AU" sz="3000" dirty="0" smtClean="0"/>
              <a:t>The Ledger sorts journal entries into transactions of the same labelled account (e.g. all Cash at Bank transactions are collected and reported under one heading)</a:t>
            </a:r>
          </a:p>
          <a:p>
            <a:pPr marL="0" indent="0">
              <a:buNone/>
            </a:pPr>
            <a:endParaRPr lang="en-AU" sz="1200" dirty="0" smtClean="0"/>
          </a:p>
          <a:p>
            <a:pPr marL="0" indent="0">
              <a:buNone/>
            </a:pPr>
            <a:r>
              <a:rPr lang="en-AU" sz="3000" dirty="0" smtClean="0"/>
              <a:t>Let’s look at how the ledger works. Back to the </a:t>
            </a:r>
            <a:r>
              <a:rPr lang="en-AU" sz="3000" b="1" dirty="0" smtClean="0">
                <a:solidFill>
                  <a:srgbClr val="FF0000"/>
                </a:solidFill>
              </a:rPr>
              <a:t>Workbook Exercise</a:t>
            </a:r>
            <a:endParaRPr lang="en-AU" sz="3000" b="1" dirty="0">
              <a:solidFill>
                <a:srgbClr val="FF0000"/>
              </a:solidFill>
            </a:endParaRPr>
          </a:p>
          <a:p>
            <a:pPr marL="0" indent="0">
              <a:buNone/>
            </a:pPr>
            <a:endParaRPr lang="en-AU" sz="2800" dirty="0" smtClean="0"/>
          </a:p>
          <a:p>
            <a:pPr marL="0" indent="0">
              <a:buNone/>
            </a:pPr>
            <a:endParaRPr lang="en-AU" sz="2800" dirty="0" smtClean="0"/>
          </a:p>
        </p:txBody>
      </p:sp>
      <p:sp>
        <p:nvSpPr>
          <p:cNvPr id="4" name="Slide Number Placeholder 3"/>
          <p:cNvSpPr>
            <a:spLocks noGrp="1"/>
          </p:cNvSpPr>
          <p:nvPr>
            <p:ph type="sldNum" sz="quarter" idx="4294967295"/>
          </p:nvPr>
        </p:nvSpPr>
        <p:spPr>
          <a:xfrm>
            <a:off x="8684850" y="5467092"/>
            <a:ext cx="2743200" cy="365125"/>
          </a:xfrm>
        </p:spPr>
        <p:txBody>
          <a:bodyPr/>
          <a:lstStyle/>
          <a:p>
            <a:fld id="{D57F1E4F-1CFF-5643-939E-217C01CDF565}" type="slidenum">
              <a:rPr lang="en-US" smtClean="0"/>
              <a:pPr/>
              <a:t>23</a:t>
            </a:fld>
            <a:endParaRPr lang="en-US" dirty="0"/>
          </a:p>
        </p:txBody>
      </p:sp>
      <p:sp>
        <p:nvSpPr>
          <p:cNvPr id="3" name="TextBox 2"/>
          <p:cNvSpPr txBox="1"/>
          <p:nvPr/>
        </p:nvSpPr>
        <p:spPr>
          <a:xfrm>
            <a:off x="291767" y="535426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67021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 Justin invests in the business</a:t>
            </a:r>
            <a:endParaRPr lang="en-US" dirty="0"/>
          </a:p>
        </p:txBody>
      </p:sp>
      <p:sp>
        <p:nvSpPr>
          <p:cNvPr id="2" name="Slide Number Placeholder 1"/>
          <p:cNvSpPr>
            <a:spLocks noGrp="1"/>
          </p:cNvSpPr>
          <p:nvPr>
            <p:ph type="sldNum" sz="quarter" idx="4294967295"/>
          </p:nvPr>
        </p:nvSpPr>
        <p:spPr>
          <a:xfrm>
            <a:off x="8684850" y="5467092"/>
            <a:ext cx="2743200" cy="365125"/>
          </a:xfrm>
        </p:spPr>
        <p:txBody>
          <a:bodyPr/>
          <a:lstStyle/>
          <a:p>
            <a:fld id="{D57F1E4F-1CFF-5643-939E-217C01CDF565}" type="slidenum">
              <a:rPr lang="en-US" smtClean="0"/>
              <a:pPr/>
              <a:t>24</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030857550"/>
              </p:ext>
            </p:extLst>
          </p:nvPr>
        </p:nvGraphicFramePr>
        <p:xfrm>
          <a:off x="604838" y="1490663"/>
          <a:ext cx="10021887" cy="2179637"/>
        </p:xfrm>
        <a:graphic>
          <a:graphicData uri="http://schemas.openxmlformats.org/presentationml/2006/ole">
            <mc:AlternateContent xmlns:mc="http://schemas.openxmlformats.org/markup-compatibility/2006">
              <mc:Choice xmlns:v="urn:schemas-microsoft-com:vml" Requires="v">
                <p:oleObj spid="_x0000_s9289" name="Document" r:id="rId4" imgW="5892800" imgH="1282700" progId="Word.Document.12">
                  <p:embed/>
                </p:oleObj>
              </mc:Choice>
              <mc:Fallback>
                <p:oleObj name="Document" r:id="rId4" imgW="5892800" imgH="1282700" progId="Word.Document.12">
                  <p:embed/>
                  <p:pic>
                    <p:nvPicPr>
                      <p:cNvPr id="0" name=""/>
                      <p:cNvPicPr/>
                      <p:nvPr/>
                    </p:nvPicPr>
                    <p:blipFill>
                      <a:blip r:embed="rId5"/>
                      <a:stretch>
                        <a:fillRect/>
                      </a:stretch>
                    </p:blipFill>
                    <p:spPr>
                      <a:xfrm>
                        <a:off x="604838" y="1490663"/>
                        <a:ext cx="10021887" cy="21796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67638318"/>
              </p:ext>
            </p:extLst>
          </p:nvPr>
        </p:nvGraphicFramePr>
        <p:xfrm>
          <a:off x="604838" y="4103688"/>
          <a:ext cx="10021887" cy="2590800"/>
        </p:xfrm>
        <a:graphic>
          <a:graphicData uri="http://schemas.openxmlformats.org/presentationml/2006/ole">
            <mc:AlternateContent xmlns:mc="http://schemas.openxmlformats.org/markup-compatibility/2006">
              <mc:Choice xmlns:v="urn:schemas-microsoft-com:vml" Requires="v">
                <p:oleObj spid="_x0000_s9290" name="Document" r:id="rId7" imgW="5892800" imgH="1524000" progId="Word.Document.12">
                  <p:embed/>
                </p:oleObj>
              </mc:Choice>
              <mc:Fallback>
                <p:oleObj name="Document" r:id="rId7" imgW="5892800" imgH="1524000" progId="Word.Document.12">
                  <p:embed/>
                  <p:pic>
                    <p:nvPicPr>
                      <p:cNvPr id="0" name=""/>
                      <p:cNvPicPr/>
                      <p:nvPr/>
                    </p:nvPicPr>
                    <p:blipFill>
                      <a:blip r:embed="rId8"/>
                      <a:stretch>
                        <a:fillRect/>
                      </a:stretch>
                    </p:blipFill>
                    <p:spPr>
                      <a:xfrm>
                        <a:off x="604838" y="4103688"/>
                        <a:ext cx="10021887" cy="2590800"/>
                      </a:xfrm>
                      <a:prstGeom prst="rect">
                        <a:avLst/>
                      </a:prstGeom>
                    </p:spPr>
                  </p:pic>
                </p:oleObj>
              </mc:Fallback>
            </mc:AlternateContent>
          </a:graphicData>
        </a:graphic>
      </p:graphicFrame>
    </p:spTree>
    <p:extLst>
      <p:ext uri="{BB962C8B-B14F-4D97-AF65-F5344CB8AC3E}">
        <p14:creationId xmlns:p14="http://schemas.microsoft.com/office/powerpoint/2010/main" val="337705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427317"/>
          </a:xfrm>
        </p:spPr>
        <p:txBody>
          <a:bodyPr>
            <a:normAutofit fontScale="90000"/>
          </a:bodyPr>
          <a:lstStyle/>
          <a:p>
            <a:r>
              <a:rPr lang="en-US" sz="4000" dirty="0" smtClean="0"/>
              <a:t>2. Purchase of 3 Barber Chairs</a:t>
            </a:r>
            <a:endParaRPr lang="en-US" sz="4000" dirty="0"/>
          </a:p>
        </p:txBody>
      </p:sp>
      <p:sp>
        <p:nvSpPr>
          <p:cNvPr id="2" name="Slide Number Placeholder 1"/>
          <p:cNvSpPr>
            <a:spLocks noGrp="1"/>
          </p:cNvSpPr>
          <p:nvPr>
            <p:ph type="sldNum" sz="quarter" idx="4294967295"/>
          </p:nvPr>
        </p:nvSpPr>
        <p:spPr>
          <a:xfrm>
            <a:off x="8684850" y="5467092"/>
            <a:ext cx="2743200" cy="365125"/>
          </a:xfrm>
        </p:spPr>
        <p:txBody>
          <a:bodyPr/>
          <a:lstStyle/>
          <a:p>
            <a:fld id="{D57F1E4F-1CFF-5643-939E-217C01CDF565}" type="slidenum">
              <a:rPr lang="en-US" smtClean="0"/>
              <a:pPr/>
              <a:t>25</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90636290"/>
              </p:ext>
            </p:extLst>
          </p:nvPr>
        </p:nvGraphicFramePr>
        <p:xfrm>
          <a:off x="346075" y="887413"/>
          <a:ext cx="10082213" cy="2346325"/>
        </p:xfrm>
        <a:graphic>
          <a:graphicData uri="http://schemas.openxmlformats.org/presentationml/2006/ole">
            <mc:AlternateContent xmlns:mc="http://schemas.openxmlformats.org/markup-compatibility/2006">
              <mc:Choice xmlns:v="urn:schemas-microsoft-com:vml" Requires="v">
                <p:oleObj spid="_x0000_s10313" name="Document" r:id="rId5" imgW="5892800" imgH="1371600" progId="Word.Document.12">
                  <p:embed/>
                </p:oleObj>
              </mc:Choice>
              <mc:Fallback>
                <p:oleObj name="Document" r:id="rId5" imgW="5892800" imgH="1371600" progId="Word.Document.12">
                  <p:embed/>
                  <p:pic>
                    <p:nvPicPr>
                      <p:cNvPr id="0" name=""/>
                      <p:cNvPicPr/>
                      <p:nvPr/>
                    </p:nvPicPr>
                    <p:blipFill>
                      <a:blip r:embed="rId6"/>
                      <a:stretch>
                        <a:fillRect/>
                      </a:stretch>
                    </p:blipFill>
                    <p:spPr>
                      <a:xfrm>
                        <a:off x="346075" y="887413"/>
                        <a:ext cx="10082213" cy="23463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30233533"/>
              </p:ext>
            </p:extLst>
          </p:nvPr>
        </p:nvGraphicFramePr>
        <p:xfrm>
          <a:off x="631825" y="3328708"/>
          <a:ext cx="10080625" cy="2999067"/>
        </p:xfrm>
        <a:graphic>
          <a:graphicData uri="http://schemas.openxmlformats.org/presentationml/2006/ole">
            <mc:AlternateContent xmlns:mc="http://schemas.openxmlformats.org/markup-compatibility/2006">
              <mc:Choice xmlns:v="urn:schemas-microsoft-com:vml" Requires="v">
                <p:oleObj spid="_x0000_s10314" name="Document" r:id="rId8" imgW="5892800" imgH="1955800" progId="Word.Document.12">
                  <p:embed/>
                </p:oleObj>
              </mc:Choice>
              <mc:Fallback>
                <p:oleObj name="Document" r:id="rId8" imgW="5892800" imgH="1955800" progId="Word.Document.12">
                  <p:embed/>
                  <p:pic>
                    <p:nvPicPr>
                      <p:cNvPr id="0" name=""/>
                      <p:cNvPicPr/>
                      <p:nvPr/>
                    </p:nvPicPr>
                    <p:blipFill>
                      <a:blip r:embed="rId9"/>
                      <a:stretch>
                        <a:fillRect/>
                      </a:stretch>
                    </p:blipFill>
                    <p:spPr>
                      <a:xfrm>
                        <a:off x="631825" y="3328708"/>
                        <a:ext cx="10080625" cy="2999067"/>
                      </a:xfrm>
                      <a:prstGeom prst="rect">
                        <a:avLst/>
                      </a:prstGeom>
                    </p:spPr>
                  </p:pic>
                </p:oleObj>
              </mc:Fallback>
            </mc:AlternateContent>
          </a:graphicData>
        </a:graphic>
      </p:graphicFrame>
    </p:spTree>
    <p:extLst>
      <p:ext uri="{BB962C8B-B14F-4D97-AF65-F5344CB8AC3E}">
        <p14:creationId xmlns:p14="http://schemas.microsoft.com/office/powerpoint/2010/main" val="1988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27474"/>
            <a:ext cx="10515600" cy="500114"/>
          </a:xfrm>
        </p:spPr>
        <p:txBody>
          <a:bodyPr>
            <a:normAutofit fontScale="90000"/>
          </a:bodyPr>
          <a:lstStyle/>
          <a:p>
            <a:r>
              <a:rPr lang="en-US" sz="4000" dirty="0"/>
              <a:t>3. Purchase of Scissors with cash</a:t>
            </a:r>
          </a:p>
        </p:txBody>
      </p:sp>
      <p:sp>
        <p:nvSpPr>
          <p:cNvPr id="5" name="Slide Number Placeholder 4"/>
          <p:cNvSpPr>
            <a:spLocks noGrp="1"/>
          </p:cNvSpPr>
          <p:nvPr>
            <p:ph type="sldNum" sz="quarter" idx="4294967295"/>
          </p:nvPr>
        </p:nvSpPr>
        <p:spPr>
          <a:xfrm>
            <a:off x="8684850" y="5467092"/>
            <a:ext cx="2743200" cy="365125"/>
          </a:xfrm>
        </p:spPr>
        <p:txBody>
          <a:bodyPr/>
          <a:lstStyle/>
          <a:p>
            <a:fld id="{D57F1E4F-1CFF-5643-939E-217C01CDF565}" type="slidenum">
              <a:rPr lang="en-US" smtClean="0"/>
              <a:pPr/>
              <a:t>26</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81484758"/>
              </p:ext>
            </p:extLst>
          </p:nvPr>
        </p:nvGraphicFramePr>
        <p:xfrm>
          <a:off x="609599" y="1029463"/>
          <a:ext cx="10328275" cy="2136775"/>
        </p:xfrm>
        <a:graphic>
          <a:graphicData uri="http://schemas.openxmlformats.org/presentationml/2006/ole">
            <mc:AlternateContent xmlns:mc="http://schemas.openxmlformats.org/markup-compatibility/2006">
              <mc:Choice xmlns:v="urn:schemas-microsoft-com:vml" Requires="v">
                <p:oleObj spid="_x0000_s11339" name="Document" r:id="rId4" imgW="5892800" imgH="1219200" progId="Word.Document.12">
                  <p:embed/>
                </p:oleObj>
              </mc:Choice>
              <mc:Fallback>
                <p:oleObj name="Document" r:id="rId4" imgW="5892800" imgH="1219200" progId="Word.Document.12">
                  <p:embed/>
                  <p:pic>
                    <p:nvPicPr>
                      <p:cNvPr id="0" name=""/>
                      <p:cNvPicPr/>
                      <p:nvPr/>
                    </p:nvPicPr>
                    <p:blipFill>
                      <a:blip r:embed="rId5"/>
                      <a:stretch>
                        <a:fillRect/>
                      </a:stretch>
                    </p:blipFill>
                    <p:spPr>
                      <a:xfrm>
                        <a:off x="609599" y="1029463"/>
                        <a:ext cx="10328275" cy="21367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36261485"/>
              </p:ext>
            </p:extLst>
          </p:nvPr>
        </p:nvGraphicFramePr>
        <p:xfrm>
          <a:off x="609599" y="3673929"/>
          <a:ext cx="10328275" cy="2682421"/>
        </p:xfrm>
        <a:graphic>
          <a:graphicData uri="http://schemas.openxmlformats.org/presentationml/2006/ole">
            <mc:AlternateContent xmlns:mc="http://schemas.openxmlformats.org/markup-compatibility/2006">
              <mc:Choice xmlns:v="urn:schemas-microsoft-com:vml" Requires="v">
                <p:oleObj spid="_x0000_s11340" name="Document" r:id="rId7" imgW="5892800" imgH="1308100" progId="Word.Document.12">
                  <p:embed/>
                </p:oleObj>
              </mc:Choice>
              <mc:Fallback>
                <p:oleObj name="Document" r:id="rId7" imgW="5892800" imgH="1308100" progId="Word.Document.12">
                  <p:embed/>
                  <p:pic>
                    <p:nvPicPr>
                      <p:cNvPr id="0" name=""/>
                      <p:cNvPicPr/>
                      <p:nvPr/>
                    </p:nvPicPr>
                    <p:blipFill>
                      <a:blip r:embed="rId8"/>
                      <a:stretch>
                        <a:fillRect/>
                      </a:stretch>
                    </p:blipFill>
                    <p:spPr>
                      <a:xfrm>
                        <a:off x="609599" y="3673929"/>
                        <a:ext cx="10328275" cy="2682421"/>
                      </a:xfrm>
                      <a:prstGeom prst="rect">
                        <a:avLst/>
                      </a:prstGeom>
                    </p:spPr>
                  </p:pic>
                </p:oleObj>
              </mc:Fallback>
            </mc:AlternateContent>
          </a:graphicData>
        </a:graphic>
      </p:graphicFrame>
    </p:spTree>
    <p:extLst>
      <p:ext uri="{BB962C8B-B14F-4D97-AF65-F5344CB8AC3E}">
        <p14:creationId xmlns:p14="http://schemas.microsoft.com/office/powerpoint/2010/main" val="179716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07026" y="39689"/>
            <a:ext cx="10515600" cy="648570"/>
          </a:xfrm>
        </p:spPr>
        <p:txBody>
          <a:bodyPr>
            <a:normAutofit/>
          </a:bodyPr>
          <a:lstStyle/>
          <a:p>
            <a:r>
              <a:rPr lang="en-US" sz="4000" dirty="0" smtClean="0"/>
              <a:t>4. Purchase of 15 blow dryers on credit</a:t>
            </a:r>
            <a:endParaRPr lang="en-US" sz="4000" dirty="0"/>
          </a:p>
        </p:txBody>
      </p:sp>
      <p:sp>
        <p:nvSpPr>
          <p:cNvPr id="2" name="Slide Number Placeholder 1"/>
          <p:cNvSpPr>
            <a:spLocks noGrp="1"/>
          </p:cNvSpPr>
          <p:nvPr>
            <p:ph type="sldNum" sz="quarter" idx="4294967295"/>
          </p:nvPr>
        </p:nvSpPr>
        <p:spPr>
          <a:xfrm>
            <a:off x="8684850" y="5467092"/>
            <a:ext cx="2743200" cy="365125"/>
          </a:xfrm>
        </p:spPr>
        <p:txBody>
          <a:bodyPr/>
          <a:lstStyle/>
          <a:p>
            <a:fld id="{D57F1E4F-1CFF-5643-939E-217C01CDF565}" type="slidenum">
              <a:rPr lang="en-US" smtClean="0"/>
              <a:pPr/>
              <a:t>27</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46038511"/>
              </p:ext>
            </p:extLst>
          </p:nvPr>
        </p:nvGraphicFramePr>
        <p:xfrm>
          <a:off x="907026" y="876561"/>
          <a:ext cx="9901238" cy="2054934"/>
        </p:xfrm>
        <a:graphic>
          <a:graphicData uri="http://schemas.openxmlformats.org/presentationml/2006/ole">
            <mc:AlternateContent xmlns:mc="http://schemas.openxmlformats.org/markup-compatibility/2006">
              <mc:Choice xmlns:v="urn:schemas-microsoft-com:vml" Requires="v">
                <p:oleObj spid="_x0000_s12363" name="Document" r:id="rId4" imgW="5905500" imgH="1358900" progId="Word.Document.12">
                  <p:embed/>
                </p:oleObj>
              </mc:Choice>
              <mc:Fallback>
                <p:oleObj name="Document" r:id="rId4" imgW="5905500" imgH="1358900" progId="Word.Document.12">
                  <p:embed/>
                  <p:pic>
                    <p:nvPicPr>
                      <p:cNvPr id="0" name=""/>
                      <p:cNvPicPr/>
                      <p:nvPr/>
                    </p:nvPicPr>
                    <p:blipFill>
                      <a:blip r:embed="rId5"/>
                      <a:stretch>
                        <a:fillRect/>
                      </a:stretch>
                    </p:blipFill>
                    <p:spPr>
                      <a:xfrm>
                        <a:off x="907026" y="876561"/>
                        <a:ext cx="9901238" cy="205493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514343290"/>
              </p:ext>
            </p:extLst>
          </p:nvPr>
        </p:nvGraphicFramePr>
        <p:xfrm>
          <a:off x="600075" y="3331029"/>
          <a:ext cx="9750425" cy="3142796"/>
        </p:xfrm>
        <a:graphic>
          <a:graphicData uri="http://schemas.openxmlformats.org/presentationml/2006/ole">
            <mc:AlternateContent xmlns:mc="http://schemas.openxmlformats.org/markup-compatibility/2006">
              <mc:Choice xmlns:v="urn:schemas-microsoft-com:vml" Requires="v">
                <p:oleObj spid="_x0000_s12364" name="Document" r:id="rId7" imgW="6159500" imgH="2184400" progId="Word.Document.12">
                  <p:embed/>
                </p:oleObj>
              </mc:Choice>
              <mc:Fallback>
                <p:oleObj name="Document" r:id="rId7" imgW="6159500" imgH="2184400" progId="Word.Document.12">
                  <p:embed/>
                  <p:pic>
                    <p:nvPicPr>
                      <p:cNvPr id="0" name=""/>
                      <p:cNvPicPr/>
                      <p:nvPr/>
                    </p:nvPicPr>
                    <p:blipFill>
                      <a:blip r:embed="rId8"/>
                      <a:stretch>
                        <a:fillRect/>
                      </a:stretch>
                    </p:blipFill>
                    <p:spPr>
                      <a:xfrm>
                        <a:off x="600075" y="3331029"/>
                        <a:ext cx="9750425" cy="3142796"/>
                      </a:xfrm>
                      <a:prstGeom prst="rect">
                        <a:avLst/>
                      </a:prstGeom>
                    </p:spPr>
                  </p:pic>
                </p:oleObj>
              </mc:Fallback>
            </mc:AlternateContent>
          </a:graphicData>
        </a:graphic>
      </p:graphicFrame>
    </p:spTree>
    <p:extLst>
      <p:ext uri="{BB962C8B-B14F-4D97-AF65-F5344CB8AC3E}">
        <p14:creationId xmlns:p14="http://schemas.microsoft.com/office/powerpoint/2010/main" val="238949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88144"/>
            <a:ext cx="10515600" cy="559107"/>
          </a:xfrm>
        </p:spPr>
        <p:txBody>
          <a:bodyPr>
            <a:normAutofit fontScale="90000"/>
          </a:bodyPr>
          <a:lstStyle/>
          <a:p>
            <a:r>
              <a:rPr lang="en-US" sz="4000" dirty="0" smtClean="0"/>
              <a:t>5. Purchase of 12-month Subscription</a:t>
            </a:r>
            <a:endParaRPr lang="en-US" sz="4000" dirty="0"/>
          </a:p>
        </p:txBody>
      </p:sp>
      <p:sp>
        <p:nvSpPr>
          <p:cNvPr id="2" name="Slide Number Placeholder 1"/>
          <p:cNvSpPr>
            <a:spLocks noGrp="1"/>
          </p:cNvSpPr>
          <p:nvPr>
            <p:ph type="sldNum" sz="quarter" idx="4294967295"/>
          </p:nvPr>
        </p:nvSpPr>
        <p:spPr>
          <a:xfrm>
            <a:off x="8684850" y="5467092"/>
            <a:ext cx="2743200" cy="365125"/>
          </a:xfrm>
        </p:spPr>
        <p:txBody>
          <a:bodyPr/>
          <a:lstStyle/>
          <a:p>
            <a:fld id="{D57F1E4F-1CFF-5643-939E-217C01CDF565}" type="slidenum">
              <a:rPr lang="en-US" smtClean="0"/>
              <a:pPr/>
              <a:t>28</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88067902"/>
              </p:ext>
            </p:extLst>
          </p:nvPr>
        </p:nvGraphicFramePr>
        <p:xfrm>
          <a:off x="857251" y="852289"/>
          <a:ext cx="9580562" cy="2030412"/>
        </p:xfrm>
        <a:graphic>
          <a:graphicData uri="http://schemas.openxmlformats.org/presentationml/2006/ole">
            <mc:AlternateContent xmlns:mc="http://schemas.openxmlformats.org/markup-compatibility/2006">
              <mc:Choice xmlns:v="urn:schemas-microsoft-com:vml" Requires="v">
                <p:oleObj spid="_x0000_s13387" name="Document" r:id="rId4" imgW="5930900" imgH="1257300" progId="Word.Document.12">
                  <p:embed/>
                </p:oleObj>
              </mc:Choice>
              <mc:Fallback>
                <p:oleObj name="Document" r:id="rId4" imgW="5930900" imgH="1257300" progId="Word.Document.12">
                  <p:embed/>
                  <p:pic>
                    <p:nvPicPr>
                      <p:cNvPr id="0" name=""/>
                      <p:cNvPicPr/>
                      <p:nvPr/>
                    </p:nvPicPr>
                    <p:blipFill>
                      <a:blip r:embed="rId5"/>
                      <a:stretch>
                        <a:fillRect/>
                      </a:stretch>
                    </p:blipFill>
                    <p:spPr>
                      <a:xfrm>
                        <a:off x="857251" y="852289"/>
                        <a:ext cx="9580562" cy="203041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05949941"/>
              </p:ext>
            </p:extLst>
          </p:nvPr>
        </p:nvGraphicFramePr>
        <p:xfrm>
          <a:off x="801688" y="3298371"/>
          <a:ext cx="9636125" cy="3204029"/>
        </p:xfrm>
        <a:graphic>
          <a:graphicData uri="http://schemas.openxmlformats.org/presentationml/2006/ole">
            <mc:AlternateContent xmlns:mc="http://schemas.openxmlformats.org/markup-compatibility/2006">
              <mc:Choice xmlns:v="urn:schemas-microsoft-com:vml" Requires="v">
                <p:oleObj spid="_x0000_s13388" name="Document" r:id="rId7" imgW="6235700" imgH="1663700" progId="Word.Document.12">
                  <p:embed/>
                </p:oleObj>
              </mc:Choice>
              <mc:Fallback>
                <p:oleObj name="Document" r:id="rId7" imgW="6235700" imgH="1663700" progId="Word.Document.12">
                  <p:embed/>
                  <p:pic>
                    <p:nvPicPr>
                      <p:cNvPr id="0" name=""/>
                      <p:cNvPicPr/>
                      <p:nvPr/>
                    </p:nvPicPr>
                    <p:blipFill>
                      <a:blip r:embed="rId8"/>
                      <a:stretch>
                        <a:fillRect/>
                      </a:stretch>
                    </p:blipFill>
                    <p:spPr>
                      <a:xfrm>
                        <a:off x="801688" y="3298371"/>
                        <a:ext cx="9636125" cy="3204029"/>
                      </a:xfrm>
                      <a:prstGeom prst="rect">
                        <a:avLst/>
                      </a:prstGeom>
                    </p:spPr>
                  </p:pic>
                </p:oleObj>
              </mc:Fallback>
            </mc:AlternateContent>
          </a:graphicData>
        </a:graphic>
      </p:graphicFrame>
    </p:spTree>
    <p:extLst>
      <p:ext uri="{BB962C8B-B14F-4D97-AF65-F5344CB8AC3E}">
        <p14:creationId xmlns:p14="http://schemas.microsoft.com/office/powerpoint/2010/main" val="17542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35254"/>
            <a:ext cx="10515600" cy="460785"/>
          </a:xfrm>
        </p:spPr>
        <p:txBody>
          <a:bodyPr>
            <a:normAutofit fontScale="90000"/>
          </a:bodyPr>
          <a:lstStyle/>
          <a:p>
            <a:r>
              <a:rPr lang="en-US" sz="4000" dirty="0"/>
              <a:t>6</a:t>
            </a:r>
            <a:r>
              <a:rPr lang="en-US" sz="4000" dirty="0" smtClean="0"/>
              <a:t>. Loan approved for $5,000</a:t>
            </a:r>
            <a:endParaRPr lang="en-US" sz="4000" dirty="0"/>
          </a:p>
        </p:txBody>
      </p:sp>
      <p:sp>
        <p:nvSpPr>
          <p:cNvPr id="5" name="Slide Number Placeholder 4"/>
          <p:cNvSpPr>
            <a:spLocks noGrp="1"/>
          </p:cNvSpPr>
          <p:nvPr>
            <p:ph type="sldNum" sz="quarter" idx="4294967295"/>
          </p:nvPr>
        </p:nvSpPr>
        <p:spPr>
          <a:xfrm>
            <a:off x="8684850" y="5467092"/>
            <a:ext cx="2743200" cy="365125"/>
          </a:xfrm>
        </p:spPr>
        <p:txBody>
          <a:bodyPr/>
          <a:lstStyle/>
          <a:p>
            <a:fld id="{D57F1E4F-1CFF-5643-939E-217C01CDF565}" type="slidenum">
              <a:rPr lang="en-US" smtClean="0"/>
              <a:pPr/>
              <a:t>29</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049703219"/>
              </p:ext>
            </p:extLst>
          </p:nvPr>
        </p:nvGraphicFramePr>
        <p:xfrm>
          <a:off x="981604" y="751543"/>
          <a:ext cx="10032448" cy="2131357"/>
        </p:xfrm>
        <a:graphic>
          <a:graphicData uri="http://schemas.openxmlformats.org/presentationml/2006/ole">
            <mc:AlternateContent xmlns:mc="http://schemas.openxmlformats.org/markup-compatibility/2006">
              <mc:Choice xmlns:v="urn:schemas-microsoft-com:vml" Requires="v">
                <p:oleObj spid="_x0000_s14411" name="Document" r:id="rId4" imgW="5918200" imgH="1257300" progId="Word.Document.12">
                  <p:embed/>
                </p:oleObj>
              </mc:Choice>
              <mc:Fallback>
                <p:oleObj name="Document" r:id="rId4" imgW="5918200" imgH="1257300" progId="Word.Document.12">
                  <p:embed/>
                  <p:pic>
                    <p:nvPicPr>
                      <p:cNvPr id="0" name=""/>
                      <p:cNvPicPr/>
                      <p:nvPr/>
                    </p:nvPicPr>
                    <p:blipFill>
                      <a:blip r:embed="rId5"/>
                      <a:stretch>
                        <a:fillRect/>
                      </a:stretch>
                    </p:blipFill>
                    <p:spPr>
                      <a:xfrm>
                        <a:off x="981604" y="751543"/>
                        <a:ext cx="10032448" cy="213135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42359754"/>
              </p:ext>
            </p:extLst>
          </p:nvPr>
        </p:nvGraphicFramePr>
        <p:xfrm>
          <a:off x="708230" y="3187700"/>
          <a:ext cx="10053638" cy="3533775"/>
        </p:xfrm>
        <a:graphic>
          <a:graphicData uri="http://schemas.openxmlformats.org/presentationml/2006/ole">
            <mc:AlternateContent xmlns:mc="http://schemas.openxmlformats.org/markup-compatibility/2006">
              <mc:Choice xmlns:v="urn:schemas-microsoft-com:vml" Requires="v">
                <p:oleObj spid="_x0000_s14412" name="Document" r:id="rId7" imgW="6197600" imgH="2057400" progId="Word.Document.12">
                  <p:embed/>
                </p:oleObj>
              </mc:Choice>
              <mc:Fallback>
                <p:oleObj name="Document" r:id="rId7" imgW="6197600" imgH="2057400" progId="Word.Document.12">
                  <p:embed/>
                  <p:pic>
                    <p:nvPicPr>
                      <p:cNvPr id="0" name=""/>
                      <p:cNvPicPr/>
                      <p:nvPr/>
                    </p:nvPicPr>
                    <p:blipFill>
                      <a:blip r:embed="rId8"/>
                      <a:stretch>
                        <a:fillRect/>
                      </a:stretch>
                    </p:blipFill>
                    <p:spPr>
                      <a:xfrm>
                        <a:off x="708230" y="3187700"/>
                        <a:ext cx="10053638" cy="3533775"/>
                      </a:xfrm>
                      <a:prstGeom prst="rect">
                        <a:avLst/>
                      </a:prstGeom>
                    </p:spPr>
                  </p:pic>
                </p:oleObj>
              </mc:Fallback>
            </mc:AlternateContent>
          </a:graphicData>
        </a:graphic>
      </p:graphicFrame>
    </p:spTree>
    <p:extLst>
      <p:ext uri="{BB962C8B-B14F-4D97-AF65-F5344CB8AC3E}">
        <p14:creationId xmlns:p14="http://schemas.microsoft.com/office/powerpoint/2010/main" val="30580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684850" y="5467092"/>
            <a:ext cx="2743200" cy="365125"/>
          </a:xfrm>
        </p:spPr>
        <p:txBody>
          <a:bodyPr/>
          <a:lstStyle/>
          <a:p>
            <a:fld id="{D57F1E4F-1CFF-5643-939E-217C01CDF565}" type="slidenum">
              <a:rPr lang="en-US" sz="2000" smtClean="0"/>
              <a:pPr/>
              <a:t>30</a:t>
            </a:fld>
            <a:endParaRPr lang="en-US" dirty="0"/>
          </a:p>
        </p:txBody>
      </p:sp>
      <p:sp>
        <p:nvSpPr>
          <p:cNvPr id="2" name="TextBox 1"/>
          <p:cNvSpPr txBox="1"/>
          <p:nvPr/>
        </p:nvSpPr>
        <p:spPr>
          <a:xfrm>
            <a:off x="1471248" y="789967"/>
            <a:ext cx="184666" cy="369332"/>
          </a:xfrm>
          <a:prstGeom prst="rect">
            <a:avLst/>
          </a:prstGeom>
          <a:noFill/>
        </p:spPr>
        <p:txBody>
          <a:bodyPr wrap="none" rtlCol="0">
            <a:spAutoFit/>
          </a:bodyPr>
          <a:lstStyle/>
          <a:p>
            <a:endParaRPr lang="en-AU" dirty="0"/>
          </a:p>
        </p:txBody>
      </p:sp>
      <p:graphicFrame>
        <p:nvGraphicFramePr>
          <p:cNvPr id="5" name="Object 4"/>
          <p:cNvGraphicFramePr>
            <a:graphicFrameLocks noChangeAspect="1"/>
          </p:cNvGraphicFramePr>
          <p:nvPr>
            <p:extLst>
              <p:ext uri="{D42A27DB-BD31-4B8C-83A1-F6EECF244321}">
                <p14:modId xmlns:p14="http://schemas.microsoft.com/office/powerpoint/2010/main" val="559545585"/>
              </p:ext>
            </p:extLst>
          </p:nvPr>
        </p:nvGraphicFramePr>
        <p:xfrm>
          <a:off x="3095625" y="227013"/>
          <a:ext cx="7296150" cy="6210300"/>
        </p:xfrm>
        <a:graphic>
          <a:graphicData uri="http://schemas.openxmlformats.org/presentationml/2006/ole">
            <mc:AlternateContent xmlns:mc="http://schemas.openxmlformats.org/markup-compatibility/2006">
              <mc:Choice xmlns:v="urn:schemas-microsoft-com:vml" Requires="v">
                <p:oleObj spid="_x0000_s15401" name="Document" r:id="rId4" imgW="6019800" imgH="6210300" progId="Word.Document.12">
                  <p:embed/>
                </p:oleObj>
              </mc:Choice>
              <mc:Fallback>
                <p:oleObj name="Document" r:id="rId4" imgW="6019800" imgH="6210300" progId="Word.Document.12">
                  <p:embed/>
                  <p:pic>
                    <p:nvPicPr>
                      <p:cNvPr id="0" name=""/>
                      <p:cNvPicPr/>
                      <p:nvPr/>
                    </p:nvPicPr>
                    <p:blipFill>
                      <a:blip r:embed="rId5"/>
                      <a:stretch>
                        <a:fillRect/>
                      </a:stretch>
                    </p:blipFill>
                    <p:spPr>
                      <a:xfrm>
                        <a:off x="3095625" y="227013"/>
                        <a:ext cx="7296150" cy="6210300"/>
                      </a:xfrm>
                      <a:prstGeom prst="rect">
                        <a:avLst/>
                      </a:prstGeom>
                    </p:spPr>
                  </p:pic>
                </p:oleObj>
              </mc:Fallback>
            </mc:AlternateContent>
          </a:graphicData>
        </a:graphic>
      </p:graphicFrame>
      <p:sp>
        <p:nvSpPr>
          <p:cNvPr id="7" name="TextBox 6"/>
          <p:cNvSpPr txBox="1"/>
          <p:nvPr/>
        </p:nvSpPr>
        <p:spPr>
          <a:xfrm>
            <a:off x="9842042" y="1043301"/>
            <a:ext cx="184666" cy="369332"/>
          </a:xfrm>
          <a:prstGeom prst="rect">
            <a:avLst/>
          </a:prstGeom>
          <a:noFill/>
        </p:spPr>
        <p:txBody>
          <a:bodyPr wrap="none" rtlCol="0">
            <a:spAutoFit/>
          </a:bodyPr>
          <a:lstStyle/>
          <a:p>
            <a:r>
              <a:rPr lang="en-AU" dirty="0" smtClean="0"/>
              <a:t>   </a:t>
            </a:r>
            <a:endParaRPr lang="en-AU" dirty="0"/>
          </a:p>
        </p:txBody>
      </p:sp>
      <p:sp>
        <p:nvSpPr>
          <p:cNvPr id="10" name="TextBox 9"/>
          <p:cNvSpPr txBox="1"/>
          <p:nvPr/>
        </p:nvSpPr>
        <p:spPr>
          <a:xfrm>
            <a:off x="1151041" y="2971138"/>
            <a:ext cx="1499254" cy="553998"/>
          </a:xfrm>
          <a:prstGeom prst="rect">
            <a:avLst/>
          </a:prstGeom>
          <a:noFill/>
        </p:spPr>
        <p:txBody>
          <a:bodyPr wrap="none" rtlCol="0">
            <a:spAutoFit/>
          </a:bodyPr>
          <a:lstStyle/>
          <a:p>
            <a:r>
              <a:rPr lang="en-AU" sz="3000" b="1" dirty="0" smtClean="0"/>
              <a:t>A = L + E</a:t>
            </a:r>
            <a:endParaRPr lang="en-AU" sz="3000" b="1" dirty="0"/>
          </a:p>
        </p:txBody>
      </p:sp>
    </p:spTree>
    <p:extLst>
      <p:ext uri="{BB962C8B-B14F-4D97-AF65-F5344CB8AC3E}">
        <p14:creationId xmlns:p14="http://schemas.microsoft.com/office/powerpoint/2010/main" val="16995637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Income </a:t>
            </a:r>
            <a:r>
              <a:rPr lang="en-US" dirty="0" smtClean="0"/>
              <a:t>and Expense transactions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AU" dirty="0"/>
              <a:t>The business will have numerous transactions that involve the earning of income and the payment of expenses over its operating life.</a:t>
            </a:r>
            <a:endParaRPr lang="en-GB" dirty="0"/>
          </a:p>
          <a:p>
            <a:pPr marL="0" indent="0">
              <a:buNone/>
            </a:pPr>
            <a:r>
              <a:rPr lang="en-AU" dirty="0"/>
              <a:t>With Justin’s Hairdressing business how does he earn </a:t>
            </a:r>
            <a:r>
              <a:rPr lang="en-AU" dirty="0">
                <a:solidFill>
                  <a:srgbClr val="FF0000"/>
                </a:solidFill>
              </a:rPr>
              <a:t>income</a:t>
            </a:r>
            <a:r>
              <a:rPr lang="en-AU" dirty="0"/>
              <a:t> for the business?</a:t>
            </a:r>
            <a:endParaRPr lang="en-GB" dirty="0"/>
          </a:p>
          <a:p>
            <a:pPr lvl="1"/>
            <a:r>
              <a:rPr lang="en-AU" dirty="0"/>
              <a:t> </a:t>
            </a:r>
            <a:endParaRPr lang="en-GB" dirty="0"/>
          </a:p>
          <a:p>
            <a:pPr lvl="1"/>
            <a:r>
              <a:rPr lang="en-AU" dirty="0"/>
              <a:t> </a:t>
            </a:r>
            <a:endParaRPr lang="en-GB" dirty="0"/>
          </a:p>
          <a:p>
            <a:pPr marL="0" indent="0">
              <a:buNone/>
            </a:pPr>
            <a:r>
              <a:rPr lang="en-AU" dirty="0"/>
              <a:t>What are some typical </a:t>
            </a:r>
            <a:r>
              <a:rPr lang="en-AU" dirty="0">
                <a:solidFill>
                  <a:srgbClr val="FF0000"/>
                </a:solidFill>
              </a:rPr>
              <a:t>expenses</a:t>
            </a:r>
            <a:r>
              <a:rPr lang="en-AU" dirty="0"/>
              <a:t> he will incur each week or month?</a:t>
            </a:r>
            <a:endParaRPr lang="en-GB" dirty="0"/>
          </a:p>
          <a:p>
            <a:pPr lvl="1"/>
            <a:r>
              <a:rPr lang="en-AU" dirty="0"/>
              <a:t> </a:t>
            </a:r>
            <a:endParaRPr lang="en-GB" dirty="0"/>
          </a:p>
          <a:p>
            <a:pPr lvl="1"/>
            <a:r>
              <a:rPr lang="en-AU" dirty="0"/>
              <a:t> </a:t>
            </a:r>
            <a:endParaRPr lang="en-GB" dirty="0"/>
          </a:p>
          <a:p>
            <a:pPr lvl="1"/>
            <a:r>
              <a:rPr lang="en-AU" dirty="0"/>
              <a:t> </a:t>
            </a:r>
            <a:endParaRPr lang="en-GB" dirty="0"/>
          </a:p>
          <a:p>
            <a:pPr lvl="1"/>
            <a:r>
              <a:rPr lang="en-AU" dirty="0"/>
              <a:t> </a:t>
            </a:r>
            <a:endParaRPr lang="en-GB" dirty="0"/>
          </a:p>
          <a:p>
            <a:pPr lvl="1"/>
            <a:r>
              <a:rPr lang="en-AU" dirty="0"/>
              <a:t> </a:t>
            </a:r>
            <a:endParaRPr lang="en-GB" dirty="0"/>
          </a:p>
        </p:txBody>
      </p:sp>
      <p:sp>
        <p:nvSpPr>
          <p:cNvPr id="4" name="Slide Number Placeholder 3"/>
          <p:cNvSpPr>
            <a:spLocks noGrp="1"/>
          </p:cNvSpPr>
          <p:nvPr>
            <p:ph type="sldNum" sz="quarter" idx="4294967295"/>
          </p:nvPr>
        </p:nvSpPr>
        <p:spPr>
          <a:xfrm>
            <a:off x="8684850" y="5467092"/>
            <a:ext cx="2743200" cy="365125"/>
          </a:xfrm>
        </p:spPr>
        <p:txBody>
          <a:bodyPr/>
          <a:lstStyle/>
          <a:p>
            <a:fld id="{EECB8AB9-1042-43CD-847B-BEE3D34E0E00}" type="slidenum">
              <a:rPr lang="en-AU" smtClean="0"/>
              <a:t>31</a:t>
            </a:fld>
            <a:endParaRPr lang="en-AU"/>
          </a:p>
        </p:txBody>
      </p:sp>
    </p:spTree>
    <p:extLst>
      <p:ext uri="{BB962C8B-B14F-4D97-AF65-F5344CB8AC3E}">
        <p14:creationId xmlns:p14="http://schemas.microsoft.com/office/powerpoint/2010/main" val="124183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2431" y="274638"/>
            <a:ext cx="9817169" cy="1143000"/>
          </a:xfrm>
        </p:spPr>
        <p:txBody>
          <a:bodyPr/>
          <a:lstStyle/>
          <a:p>
            <a:r>
              <a:rPr lang="en-AU" dirty="0" smtClean="0">
                <a:latin typeface="Arial"/>
                <a:cs typeface="Arial"/>
              </a:rPr>
              <a:t>The Accounting Cycle</a:t>
            </a:r>
            <a:endParaRPr lang="en-AU" dirty="0">
              <a:latin typeface="Arial"/>
              <a:cs typeface="Arial"/>
            </a:endParaRPr>
          </a:p>
        </p:txBody>
      </p:sp>
      <p:sp>
        <p:nvSpPr>
          <p:cNvPr id="3" name="Slide Number Placeholder 2"/>
          <p:cNvSpPr>
            <a:spLocks noGrp="1"/>
          </p:cNvSpPr>
          <p:nvPr>
            <p:ph type="sldNum" sz="quarter" idx="4294967295"/>
          </p:nvPr>
        </p:nvSpPr>
        <p:spPr>
          <a:xfrm>
            <a:off x="8684850" y="5467092"/>
            <a:ext cx="2743200" cy="365125"/>
          </a:xfrm>
        </p:spPr>
        <p:txBody>
          <a:bodyPr/>
          <a:lstStyle/>
          <a:p>
            <a:fld id="{D57F1E4F-1CFF-5643-939E-217C01CDF565}" type="slidenum">
              <a:rPr lang="en-US" smtClean="0"/>
              <a:pPr/>
              <a:t>5</a:t>
            </a:fld>
            <a:endParaRPr lang="en-US" dirty="0"/>
          </a:p>
        </p:txBody>
      </p:sp>
      <p:sp>
        <p:nvSpPr>
          <p:cNvPr id="5" name="TextBox 4"/>
          <p:cNvSpPr txBox="1"/>
          <p:nvPr/>
        </p:nvSpPr>
        <p:spPr>
          <a:xfrm>
            <a:off x="2257614" y="2020186"/>
            <a:ext cx="3218199"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a:pPr>
            <a:r>
              <a:rPr lang="en-AU" dirty="0" smtClean="0">
                <a:latin typeface="Ariak"/>
                <a:cs typeface="Ariak"/>
              </a:rPr>
              <a:t>Recognise and record all business transactions</a:t>
            </a:r>
            <a:endParaRPr lang="en-AU" dirty="0">
              <a:latin typeface="Ariak"/>
              <a:cs typeface="Ariak"/>
            </a:endParaRPr>
          </a:p>
        </p:txBody>
      </p:sp>
      <p:sp>
        <p:nvSpPr>
          <p:cNvPr id="6" name="TextBox 5"/>
          <p:cNvSpPr txBox="1"/>
          <p:nvPr/>
        </p:nvSpPr>
        <p:spPr>
          <a:xfrm>
            <a:off x="2275251" y="2915901"/>
            <a:ext cx="3246631"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2"/>
            </a:pPr>
            <a:r>
              <a:rPr lang="en-AU" dirty="0" smtClean="0">
                <a:latin typeface="Arial"/>
                <a:cs typeface="Arial"/>
              </a:rPr>
              <a:t> Journalise transactions</a:t>
            </a:r>
            <a:endParaRPr lang="en-AU" dirty="0">
              <a:latin typeface="Arial"/>
              <a:cs typeface="Arial"/>
            </a:endParaRPr>
          </a:p>
        </p:txBody>
      </p:sp>
      <p:sp>
        <p:nvSpPr>
          <p:cNvPr id="7" name="TextBox 6"/>
          <p:cNvSpPr txBox="1"/>
          <p:nvPr/>
        </p:nvSpPr>
        <p:spPr>
          <a:xfrm>
            <a:off x="2275251" y="3554824"/>
            <a:ext cx="3246631"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3"/>
            </a:pPr>
            <a:r>
              <a:rPr lang="en-AU" dirty="0" smtClean="0"/>
              <a:t> </a:t>
            </a:r>
            <a:r>
              <a:rPr lang="en-AU" dirty="0" smtClean="0">
                <a:latin typeface="Arial"/>
                <a:cs typeface="Arial"/>
              </a:rPr>
              <a:t>Post to ledger accounts</a:t>
            </a:r>
            <a:endParaRPr lang="en-AU" dirty="0">
              <a:latin typeface="Arial"/>
              <a:cs typeface="Arial"/>
            </a:endParaRPr>
          </a:p>
        </p:txBody>
      </p:sp>
      <p:sp>
        <p:nvSpPr>
          <p:cNvPr id="8" name="TextBox 7"/>
          <p:cNvSpPr txBox="1"/>
          <p:nvPr/>
        </p:nvSpPr>
        <p:spPr>
          <a:xfrm>
            <a:off x="2275252" y="4182143"/>
            <a:ext cx="3267898"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4"/>
            </a:pPr>
            <a:r>
              <a:rPr lang="en-AU" dirty="0" smtClean="0">
                <a:latin typeface="Arial"/>
                <a:cs typeface="Arial"/>
              </a:rPr>
              <a:t>Prepare a Trial Balance</a:t>
            </a:r>
            <a:endParaRPr lang="en-AU" dirty="0">
              <a:latin typeface="Arial"/>
              <a:cs typeface="Arial"/>
            </a:endParaRPr>
          </a:p>
        </p:txBody>
      </p:sp>
      <p:sp>
        <p:nvSpPr>
          <p:cNvPr id="9" name="TextBox 8"/>
          <p:cNvSpPr txBox="1"/>
          <p:nvPr/>
        </p:nvSpPr>
        <p:spPr>
          <a:xfrm>
            <a:off x="2275252" y="4819449"/>
            <a:ext cx="3267897"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5"/>
            </a:pPr>
            <a:r>
              <a:rPr lang="en-AU" dirty="0" smtClean="0">
                <a:latin typeface="Arial"/>
                <a:cs typeface="Arial"/>
              </a:rPr>
              <a:t>Prepare  the Financial         Statements</a:t>
            </a:r>
            <a:endParaRPr lang="en-AU" dirty="0">
              <a:latin typeface="Arial"/>
              <a:cs typeface="Arial"/>
            </a:endParaRPr>
          </a:p>
        </p:txBody>
      </p:sp>
      <p:sp>
        <p:nvSpPr>
          <p:cNvPr id="10" name="TextBox 9"/>
          <p:cNvSpPr txBox="1"/>
          <p:nvPr/>
        </p:nvSpPr>
        <p:spPr>
          <a:xfrm>
            <a:off x="6702098" y="2148052"/>
            <a:ext cx="3430772" cy="369332"/>
          </a:xfrm>
          <a:prstGeom prst="rect">
            <a:avLst/>
          </a:prstGeom>
          <a:noFill/>
        </p:spPr>
        <p:txBody>
          <a:bodyPr wrap="square" rtlCol="0">
            <a:spAutoFit/>
          </a:bodyPr>
          <a:lstStyle/>
          <a:p>
            <a:r>
              <a:rPr lang="en-AU" dirty="0">
                <a:latin typeface="Arial"/>
                <a:cs typeface="Arial"/>
              </a:rPr>
              <a:t>r</a:t>
            </a:r>
            <a:r>
              <a:rPr lang="en-AU" dirty="0" smtClean="0">
                <a:latin typeface="Arial"/>
                <a:cs typeface="Arial"/>
              </a:rPr>
              <a:t>efer to all Source documents</a:t>
            </a:r>
            <a:endParaRPr lang="en-AU" dirty="0">
              <a:latin typeface="Arial"/>
              <a:cs typeface="Arial"/>
            </a:endParaRPr>
          </a:p>
        </p:txBody>
      </p:sp>
      <p:sp>
        <p:nvSpPr>
          <p:cNvPr id="11" name="TextBox 10"/>
          <p:cNvSpPr txBox="1"/>
          <p:nvPr/>
        </p:nvSpPr>
        <p:spPr>
          <a:xfrm>
            <a:off x="6702099" y="2868058"/>
            <a:ext cx="2826638" cy="1754327"/>
          </a:xfrm>
          <a:prstGeom prst="rect">
            <a:avLst/>
          </a:prstGeom>
          <a:noFill/>
        </p:spPr>
        <p:txBody>
          <a:bodyPr wrap="square" rtlCol="0">
            <a:spAutoFit/>
          </a:bodyPr>
          <a:lstStyle/>
          <a:p>
            <a:r>
              <a:rPr lang="en-AU" dirty="0">
                <a:latin typeface="Arial"/>
                <a:cs typeface="Arial"/>
              </a:rPr>
              <a:t>i</a:t>
            </a:r>
            <a:r>
              <a:rPr lang="en-AU" dirty="0" smtClean="0">
                <a:latin typeface="Arial"/>
                <a:cs typeface="Arial"/>
              </a:rPr>
              <a:t>n the General Journal</a:t>
            </a:r>
          </a:p>
          <a:p>
            <a:endParaRPr lang="en-AU" dirty="0"/>
          </a:p>
          <a:p>
            <a:endParaRPr lang="en-AU" dirty="0" smtClean="0"/>
          </a:p>
          <a:p>
            <a:endParaRPr lang="en-AU" dirty="0"/>
          </a:p>
          <a:p>
            <a:endParaRPr lang="en-AU" dirty="0" smtClean="0"/>
          </a:p>
          <a:p>
            <a:endParaRPr lang="en-AU" dirty="0"/>
          </a:p>
        </p:txBody>
      </p:sp>
      <p:sp>
        <p:nvSpPr>
          <p:cNvPr id="12" name="TextBox 11"/>
          <p:cNvSpPr txBox="1"/>
          <p:nvPr/>
        </p:nvSpPr>
        <p:spPr>
          <a:xfrm>
            <a:off x="6689843" y="3545017"/>
            <a:ext cx="2838893" cy="369332"/>
          </a:xfrm>
          <a:prstGeom prst="rect">
            <a:avLst/>
          </a:prstGeom>
          <a:noFill/>
        </p:spPr>
        <p:txBody>
          <a:bodyPr wrap="square" rtlCol="0">
            <a:spAutoFit/>
          </a:bodyPr>
          <a:lstStyle/>
          <a:p>
            <a:r>
              <a:rPr lang="en-AU" dirty="0">
                <a:latin typeface="Arial"/>
                <a:cs typeface="Arial"/>
              </a:rPr>
              <a:t>i</a:t>
            </a:r>
            <a:r>
              <a:rPr lang="en-AU" dirty="0" smtClean="0">
                <a:latin typeface="Arial"/>
                <a:cs typeface="Arial"/>
              </a:rPr>
              <a:t>n the General Ledger</a:t>
            </a:r>
            <a:endParaRPr lang="en-AU" dirty="0">
              <a:latin typeface="Arial"/>
              <a:cs typeface="Arial"/>
            </a:endParaRPr>
          </a:p>
        </p:txBody>
      </p:sp>
      <p:sp>
        <p:nvSpPr>
          <p:cNvPr id="13" name="TextBox 12"/>
          <p:cNvSpPr txBox="1"/>
          <p:nvPr/>
        </p:nvSpPr>
        <p:spPr>
          <a:xfrm>
            <a:off x="6689844" y="4214042"/>
            <a:ext cx="2838893" cy="369332"/>
          </a:xfrm>
          <a:prstGeom prst="rect">
            <a:avLst/>
          </a:prstGeom>
          <a:noFill/>
        </p:spPr>
        <p:txBody>
          <a:bodyPr wrap="square" rtlCol="0">
            <a:spAutoFit/>
          </a:bodyPr>
          <a:lstStyle/>
          <a:p>
            <a:r>
              <a:rPr lang="en-AU" dirty="0">
                <a:latin typeface="Arial"/>
                <a:cs typeface="Arial"/>
              </a:rPr>
              <a:t>Trial Balance</a:t>
            </a:r>
          </a:p>
        </p:txBody>
      </p:sp>
      <p:sp>
        <p:nvSpPr>
          <p:cNvPr id="14" name="TextBox 13"/>
          <p:cNvSpPr txBox="1"/>
          <p:nvPr/>
        </p:nvSpPr>
        <p:spPr>
          <a:xfrm>
            <a:off x="6679211" y="5053645"/>
            <a:ext cx="2838893" cy="369332"/>
          </a:xfrm>
          <a:prstGeom prst="rect">
            <a:avLst/>
          </a:prstGeom>
          <a:noFill/>
        </p:spPr>
        <p:txBody>
          <a:bodyPr wrap="square" rtlCol="0">
            <a:spAutoFit/>
          </a:bodyPr>
          <a:lstStyle/>
          <a:p>
            <a:r>
              <a:rPr lang="en-AU" dirty="0">
                <a:latin typeface="Arial"/>
                <a:cs typeface="Arial"/>
              </a:rPr>
              <a:t>Financial Statements</a:t>
            </a:r>
          </a:p>
        </p:txBody>
      </p:sp>
      <p:cxnSp>
        <p:nvCxnSpPr>
          <p:cNvPr id="20" name="Straight Connector 19"/>
          <p:cNvCxnSpPr/>
          <p:nvPr/>
        </p:nvCxnSpPr>
        <p:spPr>
          <a:xfrm>
            <a:off x="5709723" y="2332718"/>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09723" y="3112026"/>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37194" y="3729683"/>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75297" y="4398708"/>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37193" y="5238311"/>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06407" y="1470562"/>
            <a:ext cx="3120152" cy="461665"/>
          </a:xfrm>
          <a:prstGeom prst="rect">
            <a:avLst/>
          </a:prstGeom>
          <a:noFill/>
        </p:spPr>
        <p:txBody>
          <a:bodyPr wrap="square" rtlCol="0">
            <a:spAutoFit/>
          </a:bodyPr>
          <a:lstStyle/>
          <a:p>
            <a:pPr algn="ctr"/>
            <a:r>
              <a:rPr lang="en-AU" sz="2400" b="1" dirty="0" smtClean="0">
                <a:latin typeface="Arial"/>
                <a:cs typeface="Arial"/>
              </a:rPr>
              <a:t>Steps in the cycle</a:t>
            </a:r>
            <a:endParaRPr lang="en-AU" sz="2400" b="1" dirty="0">
              <a:latin typeface="Arial"/>
              <a:cs typeface="Arial"/>
            </a:endParaRPr>
          </a:p>
        </p:txBody>
      </p:sp>
      <p:sp>
        <p:nvSpPr>
          <p:cNvPr id="25" name="TextBox 24"/>
          <p:cNvSpPr txBox="1"/>
          <p:nvPr/>
        </p:nvSpPr>
        <p:spPr>
          <a:xfrm>
            <a:off x="6679211" y="1476908"/>
            <a:ext cx="3139434" cy="461665"/>
          </a:xfrm>
          <a:prstGeom prst="rect">
            <a:avLst/>
          </a:prstGeom>
          <a:noFill/>
        </p:spPr>
        <p:txBody>
          <a:bodyPr wrap="square" rtlCol="0">
            <a:spAutoFit/>
          </a:bodyPr>
          <a:lstStyle/>
          <a:p>
            <a:pPr algn="ctr"/>
            <a:r>
              <a:rPr lang="en-AU" sz="2400" b="1" dirty="0" smtClean="0">
                <a:latin typeface="Arial"/>
                <a:cs typeface="Arial"/>
              </a:rPr>
              <a:t>Accounting records</a:t>
            </a:r>
            <a:endParaRPr lang="en-AU" sz="2400" b="1" dirty="0">
              <a:latin typeface="Arial"/>
              <a:cs typeface="Arial"/>
            </a:endParaRPr>
          </a:p>
        </p:txBody>
      </p:sp>
      <p:sp>
        <p:nvSpPr>
          <p:cNvPr id="27" name="TextBox 26"/>
          <p:cNvSpPr txBox="1"/>
          <p:nvPr/>
        </p:nvSpPr>
        <p:spPr>
          <a:xfrm>
            <a:off x="1538253" y="1982137"/>
            <a:ext cx="500827" cy="677108"/>
          </a:xfrm>
          <a:prstGeom prst="rect">
            <a:avLst/>
          </a:prstGeom>
          <a:noFill/>
        </p:spPr>
        <p:txBody>
          <a:bodyPr wrap="square" rtlCol="0">
            <a:spAutoFit/>
          </a:bodyPr>
          <a:lstStyle/>
          <a:p>
            <a:r>
              <a:rPr lang="en-AU" sz="3800" dirty="0" smtClean="0">
                <a:latin typeface="Zapf Dingbats"/>
                <a:ea typeface="Zapf Dingbats"/>
                <a:cs typeface="Zapf Dingbats"/>
                <a:sym typeface="Zapf Dingbats"/>
              </a:rPr>
              <a:t>✔</a:t>
            </a:r>
            <a:endParaRPr lang="en-AU" sz="3800" dirty="0"/>
          </a:p>
        </p:txBody>
      </p:sp>
      <p:sp>
        <p:nvSpPr>
          <p:cNvPr id="28" name="TextBox 27"/>
          <p:cNvSpPr txBox="1"/>
          <p:nvPr/>
        </p:nvSpPr>
        <p:spPr>
          <a:xfrm>
            <a:off x="1334265" y="2773472"/>
            <a:ext cx="704815" cy="677108"/>
          </a:xfrm>
          <a:prstGeom prst="rect">
            <a:avLst/>
          </a:prstGeom>
          <a:noFill/>
        </p:spPr>
        <p:txBody>
          <a:bodyPr wrap="none" rtlCol="0">
            <a:spAutoFit/>
          </a:bodyPr>
          <a:lstStyle/>
          <a:p>
            <a:r>
              <a:rPr lang="en-AU" sz="3800" dirty="0" smtClean="0">
                <a:latin typeface="Wingdings"/>
                <a:ea typeface="Wingdings"/>
                <a:cs typeface="Wingdings"/>
                <a:sym typeface="Wingdings"/>
              </a:rPr>
              <a:t></a:t>
            </a:r>
            <a:endParaRPr lang="en-AU" sz="3800" dirty="0"/>
          </a:p>
        </p:txBody>
      </p:sp>
    </p:spTree>
    <p:extLst>
      <p:ext uri="{BB962C8B-B14F-4D97-AF65-F5344CB8AC3E}">
        <p14:creationId xmlns:p14="http://schemas.microsoft.com/office/powerpoint/2010/main" val="39364923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AU" b="1" dirty="0" smtClean="0"/>
              <a:t>6 Apply </a:t>
            </a:r>
            <a:r>
              <a:rPr lang="en-AU" b="1" dirty="0"/>
              <a:t>your learning. Some simple transactions involving all 5 elements.</a:t>
            </a:r>
            <a:r>
              <a:rPr lang="en-GB" b="1" dirty="0"/>
              <a:t/>
            </a:r>
            <a:br>
              <a:rPr lang="en-GB" b="1" dirty="0"/>
            </a:br>
            <a:endParaRPr lang="en-US" dirty="0"/>
          </a:p>
        </p:txBody>
      </p:sp>
      <p:sp>
        <p:nvSpPr>
          <p:cNvPr id="4" name="Slide Number Placeholder 3"/>
          <p:cNvSpPr>
            <a:spLocks noGrp="1"/>
          </p:cNvSpPr>
          <p:nvPr>
            <p:ph type="sldNum" sz="quarter" idx="4294967295"/>
          </p:nvPr>
        </p:nvSpPr>
        <p:spPr>
          <a:xfrm>
            <a:off x="8684850" y="5467092"/>
            <a:ext cx="2743200" cy="365125"/>
          </a:xfrm>
        </p:spPr>
        <p:txBody>
          <a:bodyPr/>
          <a:lstStyle/>
          <a:p>
            <a:fld id="{EECB8AB9-1042-43CD-847B-BEE3D34E0E00}" type="slidenum">
              <a:rPr lang="en-AU" smtClean="0"/>
              <a:t>32</a:t>
            </a:fld>
            <a:endParaRPr lang="en-AU"/>
          </a:p>
        </p:txBody>
      </p:sp>
      <p:sp>
        <p:nvSpPr>
          <p:cNvPr id="5" name="Content Placeholder 4"/>
          <p:cNvSpPr>
            <a:spLocks noGrp="1"/>
          </p:cNvSpPr>
          <p:nvPr>
            <p:ph idx="1"/>
          </p:nvPr>
        </p:nvSpPr>
        <p:spPr/>
        <p:txBody>
          <a:bodyPr>
            <a:normAutofit fontScale="92500"/>
          </a:bodyPr>
          <a:lstStyle/>
          <a:p>
            <a:pPr marL="0" indent="0">
              <a:buNone/>
            </a:pPr>
            <a:r>
              <a:rPr lang="en-US" dirty="0" smtClean="0"/>
              <a:t>1/5  </a:t>
            </a:r>
            <a:r>
              <a:rPr lang="en-US" dirty="0"/>
              <a:t>Owner Jack invested $50,000 cash and a vehicle worth $20,000 into his “Geelong Cleaning” business</a:t>
            </a:r>
            <a:endParaRPr lang="en-GB" dirty="0"/>
          </a:p>
          <a:p>
            <a:pPr marL="0" indent="0">
              <a:buNone/>
            </a:pPr>
            <a:r>
              <a:rPr lang="en-US" dirty="0"/>
              <a:t>2/5 	Purchase for cash cleaning equipment for $10,000</a:t>
            </a:r>
            <a:endParaRPr lang="en-GB" dirty="0"/>
          </a:p>
          <a:p>
            <a:pPr marL="0" indent="0">
              <a:buNone/>
            </a:pPr>
            <a:r>
              <a:rPr lang="en-US" dirty="0"/>
              <a:t>3/5	A customer paid Justin $200 for cleaning their house</a:t>
            </a:r>
            <a:endParaRPr lang="en-GB" dirty="0"/>
          </a:p>
          <a:p>
            <a:pPr marL="0" indent="0">
              <a:buNone/>
            </a:pPr>
            <a:r>
              <a:rPr lang="en-US" dirty="0"/>
              <a:t>4/5   Justin paid rent on a warehouse to store equipment of $500 for the month</a:t>
            </a:r>
            <a:endParaRPr lang="en-GB" dirty="0"/>
          </a:p>
          <a:p>
            <a:pPr marL="0" indent="0">
              <a:buNone/>
            </a:pPr>
            <a:r>
              <a:rPr lang="en-US" dirty="0"/>
              <a:t>5/5  Justin paid for the electricity account which was $120 for the month</a:t>
            </a:r>
            <a:endParaRPr lang="en-GB" dirty="0"/>
          </a:p>
          <a:p>
            <a:pPr marL="0" indent="0">
              <a:buNone/>
            </a:pPr>
            <a:r>
              <a:rPr lang="en-US" dirty="0"/>
              <a:t>6/5  A customer had $300 cleaning and has agreed to pay in 1 month.</a:t>
            </a:r>
            <a:endParaRPr lang="en-GB" dirty="0"/>
          </a:p>
          <a:p>
            <a:pPr marL="0" indent="0">
              <a:buNone/>
            </a:pPr>
            <a:r>
              <a:rPr lang="en-US" dirty="0"/>
              <a:t>7/5 Purchased a vacuum cleaner for $1000 on credit from Harvey Norman</a:t>
            </a:r>
            <a:endParaRPr lang="en-GB" dirty="0"/>
          </a:p>
        </p:txBody>
      </p:sp>
    </p:spTree>
    <p:extLst>
      <p:ext uri="{BB962C8B-B14F-4D97-AF65-F5344CB8AC3E}">
        <p14:creationId xmlns:p14="http://schemas.microsoft.com/office/powerpoint/2010/main" val="1745830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837"/>
            <a:ext cx="10515600" cy="594995"/>
          </a:xfrm>
        </p:spPr>
        <p:txBody>
          <a:bodyPr>
            <a:normAutofit fontScale="90000"/>
          </a:bodyPr>
          <a:lstStyle/>
          <a:p>
            <a:pPr algn="ctr"/>
            <a:r>
              <a:rPr lang="en-US" dirty="0" smtClean="0"/>
              <a:t>Transaction analysis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13011309"/>
              </p:ext>
            </p:extLst>
          </p:nvPr>
        </p:nvGraphicFramePr>
        <p:xfrm>
          <a:off x="838200" y="748832"/>
          <a:ext cx="9552215" cy="5516680"/>
        </p:xfrm>
        <a:graphic>
          <a:graphicData uri="http://schemas.openxmlformats.org/drawingml/2006/table">
            <a:tbl>
              <a:tblPr firstRow="1" firstCol="1" bandRow="1">
                <a:tableStyleId>{5C22544A-7EE6-4342-B048-85BDC9FD1C3A}</a:tableStyleId>
              </a:tblPr>
              <a:tblGrid>
                <a:gridCol w="1528099"/>
                <a:gridCol w="2049988"/>
                <a:gridCol w="3112276"/>
                <a:gridCol w="2861852"/>
              </a:tblGrid>
              <a:tr h="828000">
                <a:tc>
                  <a:txBody>
                    <a:bodyPr/>
                    <a:lstStyle/>
                    <a:p>
                      <a:pPr marL="96520" marR="146685" indent="90170" algn="l">
                        <a:lnSpc>
                          <a:spcPct val="107000"/>
                        </a:lnSpc>
                        <a:spcAft>
                          <a:spcPts val="0"/>
                        </a:spcAft>
                      </a:pPr>
                      <a:r>
                        <a:rPr lang="en-AU" sz="2800" dirty="0">
                          <a:effectLst/>
                        </a:rPr>
                        <a:t>Date </a:t>
                      </a:r>
                      <a:endParaRPr lang="en-GB" sz="2800" dirty="0">
                        <a:solidFill>
                          <a:srgbClr val="000000"/>
                        </a:solidFill>
                        <a:effectLst/>
                        <a:latin typeface="Arial" charset="0"/>
                        <a:ea typeface="Arial" charset="0"/>
                      </a:endParaRPr>
                    </a:p>
                  </a:txBody>
                  <a:tcPr marL="67310" marR="73025" marT="6985" marB="0"/>
                </a:tc>
                <a:tc>
                  <a:txBody>
                    <a:bodyPr/>
                    <a:lstStyle/>
                    <a:p>
                      <a:pPr marL="96520" marR="146685" indent="-6350" algn="ctr">
                        <a:lnSpc>
                          <a:spcPct val="107000"/>
                        </a:lnSpc>
                        <a:spcAft>
                          <a:spcPts val="0"/>
                        </a:spcAft>
                      </a:pPr>
                      <a:r>
                        <a:rPr lang="en-AU" sz="2800" dirty="0">
                          <a:effectLst/>
                        </a:rPr>
                        <a:t>Assets</a:t>
                      </a:r>
                      <a:endParaRPr lang="en-GB" sz="2800" dirty="0">
                        <a:solidFill>
                          <a:srgbClr val="000000"/>
                        </a:solidFill>
                        <a:effectLst/>
                        <a:latin typeface="Arial" charset="0"/>
                        <a:ea typeface="Arial" charset="0"/>
                      </a:endParaRPr>
                    </a:p>
                  </a:txBody>
                  <a:tcPr marL="67310" marR="73025" marT="6985" marB="0"/>
                </a:tc>
                <a:tc>
                  <a:txBody>
                    <a:bodyPr/>
                    <a:lstStyle/>
                    <a:p>
                      <a:pPr marL="96520" marR="146685" indent="-6350" algn="ctr">
                        <a:lnSpc>
                          <a:spcPct val="107000"/>
                        </a:lnSpc>
                        <a:spcAft>
                          <a:spcPts val="0"/>
                        </a:spcAft>
                      </a:pPr>
                      <a:r>
                        <a:rPr lang="en-AU" sz="2800" dirty="0">
                          <a:effectLst/>
                        </a:rPr>
                        <a:t>Liabilities</a:t>
                      </a:r>
                      <a:endParaRPr lang="en-GB" sz="2800" dirty="0">
                        <a:solidFill>
                          <a:srgbClr val="000000"/>
                        </a:solidFill>
                        <a:effectLst/>
                        <a:latin typeface="Arial" charset="0"/>
                        <a:ea typeface="Arial" charset="0"/>
                      </a:endParaRPr>
                    </a:p>
                  </a:txBody>
                  <a:tcPr marL="67310" marR="73025" marT="6985" marB="0"/>
                </a:tc>
                <a:tc>
                  <a:txBody>
                    <a:bodyPr/>
                    <a:lstStyle/>
                    <a:p>
                      <a:pPr marL="3175" marR="146685" indent="-6350" algn="ctr">
                        <a:lnSpc>
                          <a:spcPct val="107000"/>
                        </a:lnSpc>
                        <a:spcAft>
                          <a:spcPts val="0"/>
                        </a:spcAft>
                      </a:pPr>
                      <a:r>
                        <a:rPr lang="en-AU" sz="2800" dirty="0">
                          <a:effectLst/>
                        </a:rPr>
                        <a:t>Owner’s Equity (+ income – Expense)</a:t>
                      </a:r>
                      <a:endParaRPr lang="en-GB" sz="2800" dirty="0">
                        <a:solidFill>
                          <a:srgbClr val="000000"/>
                        </a:solidFill>
                        <a:effectLst/>
                        <a:latin typeface="Arial" charset="0"/>
                        <a:ea typeface="Arial" charset="0"/>
                      </a:endParaRPr>
                    </a:p>
                  </a:txBody>
                  <a:tcPr marL="67310" marR="73025" marT="6985" marB="0"/>
                </a:tc>
              </a:tr>
              <a:tr h="828000">
                <a:tc>
                  <a:txBody>
                    <a:bodyPr/>
                    <a:lstStyle/>
                    <a:p>
                      <a:pPr marL="3175" marR="146685" indent="-6350" algn="l">
                        <a:lnSpc>
                          <a:spcPct val="107000"/>
                        </a:lnSpc>
                        <a:spcAft>
                          <a:spcPts val="0"/>
                        </a:spcAft>
                      </a:pPr>
                      <a:endParaRPr lang="en-GB" sz="2800" dirty="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dirty="0">
                          <a:effectLst/>
                        </a:rPr>
                        <a:t> </a:t>
                      </a:r>
                      <a:endParaRPr lang="en-GB" sz="1100" dirty="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effectLst/>
                      </a:endParaRPr>
                    </a:p>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828000">
                <a:tc>
                  <a:txBody>
                    <a:bodyPr/>
                    <a:lstStyle/>
                    <a:p>
                      <a:pPr marL="3175" marR="146685" indent="-6350" algn="l">
                        <a:lnSpc>
                          <a:spcPct val="107000"/>
                        </a:lnSpc>
                        <a:spcAft>
                          <a:spcPts val="0"/>
                        </a:spcAft>
                      </a:pPr>
                      <a:endParaRPr lang="en-GB" sz="2800" dirty="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effectLst/>
                      </a:endParaRPr>
                    </a:p>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828000">
                <a:tc>
                  <a:txBody>
                    <a:bodyPr/>
                    <a:lstStyle/>
                    <a:p>
                      <a:pPr marL="3175" marR="146685" indent="-6350" algn="l">
                        <a:lnSpc>
                          <a:spcPct val="107000"/>
                        </a:lnSpc>
                        <a:spcAft>
                          <a:spcPts val="0"/>
                        </a:spcAft>
                      </a:pPr>
                      <a:endParaRPr lang="en-GB" sz="2800" dirty="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effectLst/>
                      </a:endParaRPr>
                    </a:p>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828000">
                <a:tc>
                  <a:txBody>
                    <a:bodyPr/>
                    <a:lstStyle/>
                    <a:p>
                      <a:pPr marL="3175" marR="146685" indent="-6350" algn="l">
                        <a:lnSpc>
                          <a:spcPct val="107000"/>
                        </a:lnSpc>
                        <a:spcAft>
                          <a:spcPts val="0"/>
                        </a:spcAft>
                      </a:pPr>
                      <a:endParaRPr lang="en-GB" sz="2800" dirty="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dirty="0">
                          <a:effectLst/>
                        </a:rPr>
                        <a:t> </a:t>
                      </a:r>
                      <a:endParaRPr lang="en-GB" sz="1100" dirty="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dirty="0">
                          <a:effectLst/>
                        </a:rPr>
                        <a:t> </a:t>
                      </a:r>
                      <a:endParaRPr lang="en-GB" sz="1100" dirty="0">
                        <a:effectLst/>
                      </a:endParaRPr>
                    </a:p>
                    <a:p>
                      <a:pPr marL="3175" marR="146685" indent="-6350" algn="l">
                        <a:lnSpc>
                          <a:spcPct val="107000"/>
                        </a:lnSpc>
                        <a:spcAft>
                          <a:spcPts val="0"/>
                        </a:spcAft>
                      </a:pPr>
                      <a:r>
                        <a:rPr lang="en-AU" sz="1100" dirty="0">
                          <a:effectLst/>
                        </a:rPr>
                        <a:t> </a:t>
                      </a:r>
                      <a:endParaRPr lang="en-GB" sz="1100" dirty="0">
                        <a:solidFill>
                          <a:srgbClr val="000000"/>
                        </a:solidFill>
                        <a:effectLst/>
                        <a:latin typeface="Arial" charset="0"/>
                        <a:ea typeface="Arial" charset="0"/>
                      </a:endParaRPr>
                    </a:p>
                  </a:txBody>
                  <a:tcPr marL="67310" marR="73025" marT="6985" marB="0"/>
                </a:tc>
              </a:tr>
              <a:tr h="828000">
                <a:tc>
                  <a:txBody>
                    <a:bodyPr/>
                    <a:lstStyle/>
                    <a:p>
                      <a:pPr marL="3175" marR="146685" indent="-6350" algn="l">
                        <a:lnSpc>
                          <a:spcPct val="107000"/>
                        </a:lnSpc>
                        <a:spcAft>
                          <a:spcPts val="0"/>
                        </a:spcAft>
                      </a:pPr>
                      <a:endParaRPr lang="en-GB" sz="2800" dirty="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endParaRPr lang="en-GB" sz="1100" dirty="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endParaRPr lang="en-GB" sz="1100" dirty="0">
                        <a:solidFill>
                          <a:srgbClr val="000000"/>
                        </a:solidFill>
                        <a:effectLst/>
                        <a:latin typeface="Arial" charset="0"/>
                        <a:ea typeface="Arial" charset="0"/>
                      </a:endParaRPr>
                    </a:p>
                  </a:txBody>
                  <a:tcPr marL="67310" marR="73025" marT="6985" marB="0"/>
                </a:tc>
              </a:tr>
            </a:tbl>
          </a:graphicData>
        </a:graphic>
      </p:graphicFrame>
      <p:sp>
        <p:nvSpPr>
          <p:cNvPr id="4" name="Slide Number Placeholder 3"/>
          <p:cNvSpPr>
            <a:spLocks noGrp="1"/>
          </p:cNvSpPr>
          <p:nvPr>
            <p:ph type="sldNum" sz="quarter" idx="4294967295"/>
          </p:nvPr>
        </p:nvSpPr>
        <p:spPr>
          <a:xfrm>
            <a:off x="8684850" y="5467092"/>
            <a:ext cx="2743200" cy="365125"/>
          </a:xfrm>
        </p:spPr>
        <p:txBody>
          <a:bodyPr/>
          <a:lstStyle/>
          <a:p>
            <a:fld id="{EECB8AB9-1042-43CD-847B-BEE3D34E0E00}" type="slidenum">
              <a:rPr lang="en-AU" smtClean="0"/>
              <a:t>33</a:t>
            </a:fld>
            <a:endParaRPr lang="en-AU"/>
          </a:p>
        </p:txBody>
      </p:sp>
    </p:spTree>
    <p:extLst>
      <p:ext uri="{BB962C8B-B14F-4D97-AF65-F5344CB8AC3E}">
        <p14:creationId xmlns:p14="http://schemas.microsoft.com/office/powerpoint/2010/main" val="316995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450" y="447565"/>
            <a:ext cx="10515600" cy="662782"/>
          </a:xfrm>
        </p:spPr>
        <p:txBody>
          <a:bodyPr>
            <a:normAutofit fontScale="90000"/>
          </a:bodyPr>
          <a:lstStyle/>
          <a:p>
            <a:pPr algn="ctr"/>
            <a:r>
              <a:rPr lang="en-US" dirty="0" smtClean="0"/>
              <a:t>General Journal </a:t>
            </a:r>
            <a:endParaRPr lang="en-US" dirty="0"/>
          </a:p>
        </p:txBody>
      </p:sp>
      <p:sp>
        <p:nvSpPr>
          <p:cNvPr id="4" name="Slide Number Placeholder 3"/>
          <p:cNvSpPr>
            <a:spLocks noGrp="1"/>
          </p:cNvSpPr>
          <p:nvPr>
            <p:ph type="sldNum" sz="quarter" idx="4294967295"/>
          </p:nvPr>
        </p:nvSpPr>
        <p:spPr>
          <a:xfrm>
            <a:off x="8684850" y="5467092"/>
            <a:ext cx="2743200" cy="365125"/>
          </a:xfrm>
        </p:spPr>
        <p:txBody>
          <a:bodyPr/>
          <a:lstStyle/>
          <a:p>
            <a:fld id="{EECB8AB9-1042-43CD-847B-BEE3D34E0E00}" type="slidenum">
              <a:rPr lang="en-AU" smtClean="0"/>
              <a:t>34</a:t>
            </a:fld>
            <a:endParaRPr lang="en-AU"/>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63832146"/>
              </p:ext>
            </p:extLst>
          </p:nvPr>
        </p:nvGraphicFramePr>
        <p:xfrm>
          <a:off x="1779812" y="1110346"/>
          <a:ext cx="7935687" cy="5562427"/>
        </p:xfrm>
        <a:graphic>
          <a:graphicData uri="http://schemas.openxmlformats.org/drawingml/2006/table">
            <a:tbl>
              <a:tblPr firstRow="1" firstCol="1" bandRow="1">
                <a:tableStyleId>{5C22544A-7EE6-4342-B048-85BDC9FD1C3A}</a:tableStyleId>
              </a:tblPr>
              <a:tblGrid>
                <a:gridCol w="1285389"/>
                <a:gridCol w="3885259"/>
                <a:gridCol w="1380380"/>
                <a:gridCol w="1384659"/>
              </a:tblGrid>
              <a:tr h="387519">
                <a:tc>
                  <a:txBody>
                    <a:bodyPr/>
                    <a:lstStyle/>
                    <a:p>
                      <a:pPr marL="3175" marR="146685" indent="-6350" algn="l">
                        <a:lnSpc>
                          <a:spcPct val="107000"/>
                        </a:lnSpc>
                        <a:spcAft>
                          <a:spcPts val="0"/>
                        </a:spcAft>
                      </a:pPr>
                      <a:r>
                        <a:rPr lang="en-AU" sz="2800" dirty="0">
                          <a:effectLst/>
                        </a:rPr>
                        <a:t>Date </a:t>
                      </a:r>
                      <a:endParaRPr lang="en-GB" sz="2800" dirty="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2800" dirty="0">
                          <a:effectLst/>
                        </a:rPr>
                        <a:t>Details </a:t>
                      </a:r>
                      <a:endParaRPr lang="en-GB" sz="2800" dirty="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2800" dirty="0">
                          <a:effectLst/>
                        </a:rPr>
                        <a:t>Debit </a:t>
                      </a:r>
                      <a:endParaRPr lang="en-GB" sz="2800" dirty="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2800" dirty="0">
                          <a:effectLst/>
                        </a:rPr>
                        <a:t>Credit </a:t>
                      </a:r>
                      <a:endParaRPr lang="en-GB" sz="2800" dirty="0">
                        <a:solidFill>
                          <a:srgbClr val="000000"/>
                        </a:solidFill>
                        <a:effectLst/>
                        <a:latin typeface="Arial" charset="0"/>
                        <a:ea typeface="Arial" charset="0"/>
                      </a:endParaRPr>
                    </a:p>
                  </a:txBody>
                  <a:tcPr marL="67310" marR="73025" marT="6985" marB="0"/>
                </a:tc>
              </a:tr>
              <a:tr h="393632">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dirty="0">
                          <a:effectLst/>
                        </a:rPr>
                        <a:t> </a:t>
                      </a:r>
                      <a:endParaRPr lang="en-GB" sz="1100" dirty="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dirty="0">
                          <a:effectLst/>
                        </a:rPr>
                        <a:t> </a:t>
                      </a:r>
                      <a:endParaRPr lang="en-GB" sz="1100" dirty="0">
                        <a:solidFill>
                          <a:srgbClr val="000000"/>
                        </a:solidFill>
                        <a:effectLst/>
                        <a:latin typeface="Arial" charset="0"/>
                        <a:ea typeface="Arial" charset="0"/>
                      </a:endParaRPr>
                    </a:p>
                  </a:txBody>
                  <a:tcPr marL="67310" marR="73025" marT="6985" marB="0"/>
                </a:tc>
              </a:tr>
              <a:tr h="393632">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tabLst>
                          <a:tab pos="934085" algn="ctr"/>
                        </a:tabLs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387519">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393632">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393632">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387519">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tabLst>
                          <a:tab pos="910590" algn="ctr"/>
                        </a:tabLs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393632">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tabLst>
                          <a:tab pos="1057910" algn="ctr"/>
                        </a:tabLs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393632">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387519">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dirty="0">
                          <a:effectLst/>
                        </a:rPr>
                        <a:t> </a:t>
                      </a:r>
                      <a:endParaRPr lang="en-GB" sz="1100" dirty="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393632">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393632">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tabLst>
                          <a:tab pos="910590" algn="ctr"/>
                        </a:tabLs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393632">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tabLst>
                          <a:tab pos="910590" algn="ctr"/>
                        </a:tabLs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r>
              <a:tr h="393632">
                <a:tc>
                  <a:txBody>
                    <a:bodyPr/>
                    <a:lstStyle/>
                    <a:p>
                      <a:pPr marL="3175"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tabLst>
                          <a:tab pos="910590" algn="ctr"/>
                        </a:tabLs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96520" marR="146685" indent="-6350" algn="l">
                        <a:lnSpc>
                          <a:spcPct val="107000"/>
                        </a:lnSpc>
                        <a:spcAft>
                          <a:spcPts val="0"/>
                        </a:spcAft>
                      </a:pPr>
                      <a:r>
                        <a:rPr lang="en-AU" sz="1100">
                          <a:effectLst/>
                        </a:rPr>
                        <a:t> </a:t>
                      </a:r>
                      <a:endParaRPr lang="en-GB" sz="1100">
                        <a:solidFill>
                          <a:srgbClr val="000000"/>
                        </a:solidFill>
                        <a:effectLst/>
                        <a:latin typeface="Arial" charset="0"/>
                        <a:ea typeface="Arial" charset="0"/>
                      </a:endParaRPr>
                    </a:p>
                  </a:txBody>
                  <a:tcPr marL="67310" marR="73025" marT="6985" marB="0"/>
                </a:tc>
                <a:tc>
                  <a:txBody>
                    <a:bodyPr/>
                    <a:lstStyle/>
                    <a:p>
                      <a:pPr marL="3175" marR="146685" indent="-6350" algn="l">
                        <a:lnSpc>
                          <a:spcPct val="107000"/>
                        </a:lnSpc>
                        <a:spcAft>
                          <a:spcPts val="0"/>
                        </a:spcAft>
                      </a:pPr>
                      <a:r>
                        <a:rPr lang="en-AU" sz="1100" dirty="0">
                          <a:effectLst/>
                        </a:rPr>
                        <a:t> </a:t>
                      </a:r>
                      <a:endParaRPr lang="en-GB" sz="1100" dirty="0">
                        <a:solidFill>
                          <a:srgbClr val="000000"/>
                        </a:solidFill>
                        <a:effectLst/>
                        <a:latin typeface="Arial" charset="0"/>
                        <a:ea typeface="Arial" charset="0"/>
                      </a:endParaRPr>
                    </a:p>
                  </a:txBody>
                  <a:tcPr marL="67310" marR="73025" marT="6985" marB="0"/>
                </a:tc>
              </a:tr>
            </a:tbl>
          </a:graphicData>
        </a:graphic>
      </p:graphicFrame>
    </p:spTree>
    <p:extLst>
      <p:ext uri="{BB962C8B-B14F-4D97-AF65-F5344CB8AC3E}">
        <p14:creationId xmlns:p14="http://schemas.microsoft.com/office/powerpoint/2010/main" val="1592502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2431" y="274638"/>
            <a:ext cx="9817169" cy="1143000"/>
          </a:xfrm>
        </p:spPr>
        <p:txBody>
          <a:bodyPr/>
          <a:lstStyle/>
          <a:p>
            <a:r>
              <a:rPr lang="en-AU" dirty="0" smtClean="0">
                <a:latin typeface="Arial"/>
                <a:cs typeface="Arial"/>
              </a:rPr>
              <a:t>The Accounting Cycle</a:t>
            </a:r>
            <a:endParaRPr lang="en-AU" dirty="0">
              <a:latin typeface="Arial"/>
              <a:cs typeface="Arial"/>
            </a:endParaRPr>
          </a:p>
        </p:txBody>
      </p:sp>
      <p:sp>
        <p:nvSpPr>
          <p:cNvPr id="3" name="Slide Number Placeholder 2"/>
          <p:cNvSpPr>
            <a:spLocks noGrp="1"/>
          </p:cNvSpPr>
          <p:nvPr>
            <p:ph type="sldNum" sz="quarter" idx="4294967295"/>
          </p:nvPr>
        </p:nvSpPr>
        <p:spPr>
          <a:xfrm>
            <a:off x="8684850" y="5467092"/>
            <a:ext cx="2743200" cy="365125"/>
          </a:xfrm>
        </p:spPr>
        <p:txBody>
          <a:bodyPr/>
          <a:lstStyle/>
          <a:p>
            <a:fld id="{D57F1E4F-1CFF-5643-939E-217C01CDF565}" type="slidenum">
              <a:rPr lang="en-US" smtClean="0"/>
              <a:pPr/>
              <a:t>35</a:t>
            </a:fld>
            <a:endParaRPr lang="en-US" dirty="0"/>
          </a:p>
        </p:txBody>
      </p:sp>
      <p:sp>
        <p:nvSpPr>
          <p:cNvPr id="5" name="TextBox 4"/>
          <p:cNvSpPr txBox="1"/>
          <p:nvPr/>
        </p:nvSpPr>
        <p:spPr>
          <a:xfrm>
            <a:off x="2257614" y="2020186"/>
            <a:ext cx="3218199"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a:pPr>
            <a:r>
              <a:rPr lang="en-AU" dirty="0" smtClean="0"/>
              <a:t> </a:t>
            </a:r>
            <a:r>
              <a:rPr lang="en-AU" sz="1700" dirty="0" smtClean="0">
                <a:latin typeface="Arial"/>
                <a:cs typeface="Arial"/>
              </a:rPr>
              <a:t>Recognise and record all business transactions</a:t>
            </a:r>
            <a:endParaRPr lang="en-AU" sz="1700" dirty="0">
              <a:latin typeface="Arial"/>
              <a:cs typeface="Arial"/>
            </a:endParaRPr>
          </a:p>
        </p:txBody>
      </p:sp>
      <p:sp>
        <p:nvSpPr>
          <p:cNvPr id="6" name="TextBox 5"/>
          <p:cNvSpPr txBox="1"/>
          <p:nvPr/>
        </p:nvSpPr>
        <p:spPr>
          <a:xfrm>
            <a:off x="2275251" y="2915901"/>
            <a:ext cx="3246631"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2"/>
            </a:pPr>
            <a:r>
              <a:rPr lang="en-AU" dirty="0" smtClean="0">
                <a:latin typeface="Arial"/>
                <a:cs typeface="Arial"/>
              </a:rPr>
              <a:t> Journalise transactions</a:t>
            </a:r>
            <a:endParaRPr lang="en-AU" dirty="0">
              <a:latin typeface="Arial"/>
              <a:cs typeface="Arial"/>
            </a:endParaRPr>
          </a:p>
        </p:txBody>
      </p:sp>
      <p:sp>
        <p:nvSpPr>
          <p:cNvPr id="7" name="TextBox 6"/>
          <p:cNvSpPr txBox="1"/>
          <p:nvPr/>
        </p:nvSpPr>
        <p:spPr>
          <a:xfrm>
            <a:off x="2275251" y="3554824"/>
            <a:ext cx="3246631"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3"/>
            </a:pPr>
            <a:r>
              <a:rPr lang="en-AU" dirty="0" smtClean="0">
                <a:latin typeface="Arial"/>
                <a:cs typeface="Arial"/>
              </a:rPr>
              <a:t> Post to ledger accounts</a:t>
            </a:r>
            <a:endParaRPr lang="en-AU" dirty="0">
              <a:latin typeface="Arial"/>
              <a:cs typeface="Arial"/>
            </a:endParaRPr>
          </a:p>
        </p:txBody>
      </p:sp>
      <p:sp>
        <p:nvSpPr>
          <p:cNvPr id="8" name="TextBox 7"/>
          <p:cNvSpPr txBox="1"/>
          <p:nvPr/>
        </p:nvSpPr>
        <p:spPr>
          <a:xfrm>
            <a:off x="2275252" y="4182143"/>
            <a:ext cx="3267898"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4"/>
            </a:pPr>
            <a:r>
              <a:rPr lang="en-AU" dirty="0" smtClean="0">
                <a:latin typeface="Arial"/>
                <a:cs typeface="Arial"/>
              </a:rPr>
              <a:t>Prepare a Trial Balance</a:t>
            </a:r>
            <a:endParaRPr lang="en-AU" dirty="0">
              <a:latin typeface="Arial"/>
              <a:cs typeface="Arial"/>
            </a:endParaRPr>
          </a:p>
        </p:txBody>
      </p:sp>
      <p:sp>
        <p:nvSpPr>
          <p:cNvPr id="9" name="TextBox 8"/>
          <p:cNvSpPr txBox="1"/>
          <p:nvPr/>
        </p:nvSpPr>
        <p:spPr>
          <a:xfrm>
            <a:off x="2275252" y="4819449"/>
            <a:ext cx="3267897"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mj-lt"/>
              <a:buAutoNum type="arabicPeriod" startAt="5"/>
            </a:pPr>
            <a:r>
              <a:rPr lang="en-AU" dirty="0" smtClean="0">
                <a:latin typeface="Arial"/>
                <a:cs typeface="Arial"/>
              </a:rPr>
              <a:t>Prepare  the Financial         Statements</a:t>
            </a:r>
            <a:endParaRPr lang="en-AU" dirty="0">
              <a:latin typeface="Arial"/>
              <a:cs typeface="Arial"/>
            </a:endParaRPr>
          </a:p>
        </p:txBody>
      </p:sp>
      <p:sp>
        <p:nvSpPr>
          <p:cNvPr id="10" name="TextBox 9"/>
          <p:cNvSpPr txBox="1"/>
          <p:nvPr/>
        </p:nvSpPr>
        <p:spPr>
          <a:xfrm>
            <a:off x="6702098" y="2148052"/>
            <a:ext cx="3430772" cy="369332"/>
          </a:xfrm>
          <a:prstGeom prst="rect">
            <a:avLst/>
          </a:prstGeom>
          <a:noFill/>
        </p:spPr>
        <p:txBody>
          <a:bodyPr wrap="square" rtlCol="0">
            <a:spAutoFit/>
          </a:bodyPr>
          <a:lstStyle/>
          <a:p>
            <a:r>
              <a:rPr lang="en-AU" dirty="0">
                <a:latin typeface="Arial"/>
                <a:cs typeface="Arial"/>
              </a:rPr>
              <a:t>r</a:t>
            </a:r>
            <a:r>
              <a:rPr lang="en-AU" dirty="0" smtClean="0">
                <a:latin typeface="Arial"/>
                <a:cs typeface="Arial"/>
              </a:rPr>
              <a:t>efer to all Source documents</a:t>
            </a:r>
            <a:endParaRPr lang="en-AU" dirty="0">
              <a:latin typeface="Arial"/>
              <a:cs typeface="Arial"/>
            </a:endParaRPr>
          </a:p>
        </p:txBody>
      </p:sp>
      <p:sp>
        <p:nvSpPr>
          <p:cNvPr id="11" name="TextBox 10"/>
          <p:cNvSpPr txBox="1"/>
          <p:nvPr/>
        </p:nvSpPr>
        <p:spPr>
          <a:xfrm>
            <a:off x="6702099" y="2894127"/>
            <a:ext cx="2826638" cy="1754327"/>
          </a:xfrm>
          <a:prstGeom prst="rect">
            <a:avLst/>
          </a:prstGeom>
          <a:noFill/>
        </p:spPr>
        <p:txBody>
          <a:bodyPr wrap="square" rtlCol="0">
            <a:spAutoFit/>
          </a:bodyPr>
          <a:lstStyle/>
          <a:p>
            <a:r>
              <a:rPr lang="en-AU" dirty="0">
                <a:latin typeface="Arial"/>
                <a:cs typeface="Arial"/>
              </a:rPr>
              <a:t>i</a:t>
            </a:r>
            <a:r>
              <a:rPr lang="en-AU" dirty="0" smtClean="0">
                <a:latin typeface="Arial"/>
                <a:cs typeface="Arial"/>
              </a:rPr>
              <a:t>n the General Journal</a:t>
            </a:r>
          </a:p>
          <a:p>
            <a:endParaRPr lang="en-AU" dirty="0"/>
          </a:p>
          <a:p>
            <a:endParaRPr lang="en-AU" dirty="0" smtClean="0"/>
          </a:p>
          <a:p>
            <a:endParaRPr lang="en-AU" dirty="0"/>
          </a:p>
          <a:p>
            <a:endParaRPr lang="en-AU" dirty="0" smtClean="0"/>
          </a:p>
          <a:p>
            <a:endParaRPr lang="en-AU" dirty="0"/>
          </a:p>
        </p:txBody>
      </p:sp>
      <p:sp>
        <p:nvSpPr>
          <p:cNvPr id="12" name="TextBox 11"/>
          <p:cNvSpPr txBox="1"/>
          <p:nvPr/>
        </p:nvSpPr>
        <p:spPr>
          <a:xfrm>
            <a:off x="6689843" y="3545017"/>
            <a:ext cx="2838893" cy="369332"/>
          </a:xfrm>
          <a:prstGeom prst="rect">
            <a:avLst/>
          </a:prstGeom>
          <a:noFill/>
        </p:spPr>
        <p:txBody>
          <a:bodyPr wrap="square" rtlCol="0">
            <a:spAutoFit/>
          </a:bodyPr>
          <a:lstStyle/>
          <a:p>
            <a:r>
              <a:rPr lang="en-AU" dirty="0">
                <a:latin typeface="Arial"/>
                <a:cs typeface="Arial"/>
              </a:rPr>
              <a:t>i</a:t>
            </a:r>
            <a:r>
              <a:rPr lang="en-AU" dirty="0" smtClean="0">
                <a:latin typeface="Arial"/>
                <a:cs typeface="Arial"/>
              </a:rPr>
              <a:t>n the General Ledger</a:t>
            </a:r>
            <a:endParaRPr lang="en-AU" dirty="0">
              <a:latin typeface="Arial"/>
              <a:cs typeface="Arial"/>
            </a:endParaRPr>
          </a:p>
        </p:txBody>
      </p:sp>
      <p:sp>
        <p:nvSpPr>
          <p:cNvPr id="13" name="TextBox 12"/>
          <p:cNvSpPr txBox="1"/>
          <p:nvPr/>
        </p:nvSpPr>
        <p:spPr>
          <a:xfrm>
            <a:off x="6689844" y="4214042"/>
            <a:ext cx="2838893" cy="369332"/>
          </a:xfrm>
          <a:prstGeom prst="rect">
            <a:avLst/>
          </a:prstGeom>
          <a:noFill/>
        </p:spPr>
        <p:txBody>
          <a:bodyPr wrap="square" rtlCol="0">
            <a:spAutoFit/>
          </a:bodyPr>
          <a:lstStyle/>
          <a:p>
            <a:r>
              <a:rPr lang="en-AU" dirty="0">
                <a:latin typeface="Arial"/>
                <a:cs typeface="Arial"/>
              </a:rPr>
              <a:t>Trial Balance</a:t>
            </a:r>
          </a:p>
        </p:txBody>
      </p:sp>
      <p:sp>
        <p:nvSpPr>
          <p:cNvPr id="14" name="TextBox 13"/>
          <p:cNvSpPr txBox="1"/>
          <p:nvPr/>
        </p:nvSpPr>
        <p:spPr>
          <a:xfrm>
            <a:off x="6679211" y="5053645"/>
            <a:ext cx="2838893" cy="369332"/>
          </a:xfrm>
          <a:prstGeom prst="rect">
            <a:avLst/>
          </a:prstGeom>
          <a:noFill/>
        </p:spPr>
        <p:txBody>
          <a:bodyPr wrap="square" rtlCol="0">
            <a:spAutoFit/>
          </a:bodyPr>
          <a:lstStyle/>
          <a:p>
            <a:r>
              <a:rPr lang="en-AU" dirty="0">
                <a:latin typeface="Arial"/>
                <a:cs typeface="Arial"/>
              </a:rPr>
              <a:t>Financial Statements</a:t>
            </a:r>
          </a:p>
        </p:txBody>
      </p:sp>
      <p:cxnSp>
        <p:nvCxnSpPr>
          <p:cNvPr id="20" name="Straight Connector 19"/>
          <p:cNvCxnSpPr/>
          <p:nvPr/>
        </p:nvCxnSpPr>
        <p:spPr>
          <a:xfrm>
            <a:off x="5709723" y="2332718"/>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09723" y="3112026"/>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37194" y="3729683"/>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75297" y="4398708"/>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37193" y="5238311"/>
            <a:ext cx="77086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80917" y="1470562"/>
            <a:ext cx="2645642" cy="400110"/>
          </a:xfrm>
          <a:prstGeom prst="rect">
            <a:avLst/>
          </a:prstGeom>
          <a:noFill/>
        </p:spPr>
        <p:txBody>
          <a:bodyPr wrap="square" rtlCol="0">
            <a:spAutoFit/>
          </a:bodyPr>
          <a:lstStyle/>
          <a:p>
            <a:pPr algn="ctr"/>
            <a:r>
              <a:rPr lang="en-AU" sz="2000" b="1" dirty="0" smtClean="0">
                <a:latin typeface="Arial"/>
                <a:cs typeface="Arial"/>
              </a:rPr>
              <a:t>Steps in the cycle</a:t>
            </a:r>
            <a:endParaRPr lang="en-AU" sz="2000" b="1" dirty="0">
              <a:latin typeface="Arial"/>
              <a:cs typeface="Arial"/>
            </a:endParaRPr>
          </a:p>
        </p:txBody>
      </p:sp>
      <p:sp>
        <p:nvSpPr>
          <p:cNvPr id="25" name="TextBox 24"/>
          <p:cNvSpPr txBox="1"/>
          <p:nvPr/>
        </p:nvSpPr>
        <p:spPr>
          <a:xfrm>
            <a:off x="6679211" y="1476908"/>
            <a:ext cx="2645642" cy="369332"/>
          </a:xfrm>
          <a:prstGeom prst="rect">
            <a:avLst/>
          </a:prstGeom>
          <a:noFill/>
        </p:spPr>
        <p:txBody>
          <a:bodyPr wrap="square" rtlCol="0">
            <a:spAutoFit/>
          </a:bodyPr>
          <a:lstStyle/>
          <a:p>
            <a:pPr algn="ctr"/>
            <a:r>
              <a:rPr lang="en-AU" b="1" dirty="0" smtClean="0">
                <a:latin typeface="Arial"/>
                <a:cs typeface="Arial"/>
              </a:rPr>
              <a:t>Accounting records</a:t>
            </a:r>
            <a:endParaRPr lang="en-AU" b="1" dirty="0">
              <a:latin typeface="Arial"/>
              <a:cs typeface="Arial"/>
            </a:endParaRPr>
          </a:p>
        </p:txBody>
      </p:sp>
      <p:sp>
        <p:nvSpPr>
          <p:cNvPr id="16" name="TextBox 15"/>
          <p:cNvSpPr txBox="1"/>
          <p:nvPr/>
        </p:nvSpPr>
        <p:spPr>
          <a:xfrm>
            <a:off x="1538253" y="1982137"/>
            <a:ext cx="500827" cy="677108"/>
          </a:xfrm>
          <a:prstGeom prst="rect">
            <a:avLst/>
          </a:prstGeom>
          <a:noFill/>
        </p:spPr>
        <p:txBody>
          <a:bodyPr wrap="square" rtlCol="0">
            <a:spAutoFit/>
          </a:bodyPr>
          <a:lstStyle/>
          <a:p>
            <a:r>
              <a:rPr lang="en-AU" sz="3800" dirty="0" smtClean="0">
                <a:latin typeface="Zapf Dingbats"/>
                <a:ea typeface="Zapf Dingbats"/>
                <a:cs typeface="Zapf Dingbats"/>
                <a:sym typeface="Zapf Dingbats"/>
              </a:rPr>
              <a:t>✔</a:t>
            </a:r>
            <a:endParaRPr lang="en-AU" sz="3800" dirty="0"/>
          </a:p>
        </p:txBody>
      </p:sp>
      <p:sp>
        <p:nvSpPr>
          <p:cNvPr id="27" name="TextBox 26"/>
          <p:cNvSpPr txBox="1"/>
          <p:nvPr/>
        </p:nvSpPr>
        <p:spPr>
          <a:xfrm>
            <a:off x="1538253" y="2867909"/>
            <a:ext cx="603461" cy="677108"/>
          </a:xfrm>
          <a:prstGeom prst="rect">
            <a:avLst/>
          </a:prstGeom>
          <a:noFill/>
        </p:spPr>
        <p:txBody>
          <a:bodyPr wrap="square" rtlCol="0">
            <a:spAutoFit/>
          </a:bodyPr>
          <a:lstStyle/>
          <a:p>
            <a:r>
              <a:rPr lang="en-AU" sz="3800" dirty="0" smtClean="0">
                <a:latin typeface="Zapf Dingbats"/>
                <a:ea typeface="Zapf Dingbats"/>
                <a:cs typeface="Zapf Dingbats"/>
                <a:sym typeface="Zapf Dingbats"/>
              </a:rPr>
              <a:t>✔</a:t>
            </a:r>
            <a:endParaRPr lang="en-AU" sz="3800" dirty="0"/>
          </a:p>
        </p:txBody>
      </p:sp>
      <p:sp>
        <p:nvSpPr>
          <p:cNvPr id="28" name="TextBox 27"/>
          <p:cNvSpPr txBox="1"/>
          <p:nvPr/>
        </p:nvSpPr>
        <p:spPr>
          <a:xfrm>
            <a:off x="1436899" y="4060154"/>
            <a:ext cx="704815" cy="677108"/>
          </a:xfrm>
          <a:prstGeom prst="rect">
            <a:avLst/>
          </a:prstGeom>
          <a:noFill/>
        </p:spPr>
        <p:txBody>
          <a:bodyPr wrap="none" rtlCol="0">
            <a:spAutoFit/>
          </a:bodyPr>
          <a:lstStyle/>
          <a:p>
            <a:r>
              <a:rPr lang="en-AU" sz="3800" dirty="0" smtClean="0">
                <a:latin typeface="Wingdings"/>
                <a:ea typeface="Wingdings"/>
                <a:cs typeface="Wingdings"/>
                <a:sym typeface="Wingdings"/>
              </a:rPr>
              <a:t></a:t>
            </a:r>
            <a:endParaRPr lang="en-AU" sz="3800" dirty="0"/>
          </a:p>
        </p:txBody>
      </p:sp>
      <p:sp>
        <p:nvSpPr>
          <p:cNvPr id="26" name="TextBox 25"/>
          <p:cNvSpPr txBox="1"/>
          <p:nvPr/>
        </p:nvSpPr>
        <p:spPr>
          <a:xfrm>
            <a:off x="1538253" y="3505035"/>
            <a:ext cx="603461" cy="677108"/>
          </a:xfrm>
          <a:prstGeom prst="rect">
            <a:avLst/>
          </a:prstGeom>
          <a:noFill/>
        </p:spPr>
        <p:txBody>
          <a:bodyPr wrap="square" rtlCol="0">
            <a:spAutoFit/>
          </a:bodyPr>
          <a:lstStyle/>
          <a:p>
            <a:r>
              <a:rPr lang="en-AU" sz="3800" dirty="0" smtClean="0">
                <a:latin typeface="Zapf Dingbats"/>
                <a:ea typeface="Zapf Dingbats"/>
                <a:cs typeface="Zapf Dingbats"/>
                <a:sym typeface="Zapf Dingbats"/>
              </a:rPr>
              <a:t>✔</a:t>
            </a:r>
            <a:endParaRPr lang="en-AU" sz="3800" dirty="0"/>
          </a:p>
        </p:txBody>
      </p:sp>
    </p:spTree>
    <p:extLst>
      <p:ext uri="{BB962C8B-B14F-4D97-AF65-F5344CB8AC3E}">
        <p14:creationId xmlns:p14="http://schemas.microsoft.com/office/powerpoint/2010/main" val="326812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467"/>
            <a:ext cx="10515600" cy="795081"/>
          </a:xfrm>
        </p:spPr>
        <p:txBody>
          <a:bodyPr/>
          <a:lstStyle/>
          <a:p>
            <a:r>
              <a:rPr lang="en-AU" dirty="0" smtClean="0"/>
              <a:t>7 TRIAL </a:t>
            </a:r>
            <a:r>
              <a:rPr lang="en-AU" dirty="0" smtClean="0"/>
              <a:t>BALANCE</a:t>
            </a:r>
            <a:endParaRPr lang="en-AU" dirty="0"/>
          </a:p>
        </p:txBody>
      </p:sp>
      <p:sp>
        <p:nvSpPr>
          <p:cNvPr id="3" name="Content Placeholder 2"/>
          <p:cNvSpPr>
            <a:spLocks noGrp="1"/>
          </p:cNvSpPr>
          <p:nvPr>
            <p:ph idx="1"/>
          </p:nvPr>
        </p:nvSpPr>
        <p:spPr>
          <a:xfrm>
            <a:off x="769374" y="1353677"/>
            <a:ext cx="10515600" cy="4351338"/>
          </a:xfrm>
        </p:spPr>
        <p:txBody>
          <a:bodyPr>
            <a:normAutofit/>
          </a:bodyPr>
          <a:lstStyle/>
          <a:p>
            <a:r>
              <a:rPr lang="en-AU" sz="3200" dirty="0" smtClean="0">
                <a:latin typeface="Arial" panose="020B0604020202020204" pitchFamily="34" charset="0"/>
                <a:cs typeface="Arial" panose="020B0604020202020204" pitchFamily="34" charset="0"/>
              </a:rPr>
              <a:t>Lists all ledger accounts and their balances</a:t>
            </a:r>
          </a:p>
          <a:p>
            <a:r>
              <a:rPr lang="en-AU" sz="3200" dirty="0" smtClean="0">
                <a:latin typeface="Arial" panose="020B0604020202020204" pitchFamily="34" charset="0"/>
                <a:cs typeface="Arial" panose="020B0604020202020204" pitchFamily="34" charset="0"/>
              </a:rPr>
              <a:t>Debits in one column, credits in another</a:t>
            </a:r>
          </a:p>
          <a:p>
            <a:r>
              <a:rPr lang="en-AU" sz="3200" dirty="0" smtClean="0">
                <a:latin typeface="Arial" panose="020B0604020202020204" pitchFamily="34" charset="0"/>
                <a:cs typeface="Arial" panose="020B0604020202020204" pitchFamily="34" charset="0"/>
              </a:rPr>
              <a:t>The totals of both columns must be equal</a:t>
            </a:r>
          </a:p>
          <a:p>
            <a:r>
              <a:rPr lang="en-AU" sz="3200" dirty="0" smtClean="0">
                <a:latin typeface="Arial" panose="020B0604020202020204" pitchFamily="34" charset="0"/>
                <a:cs typeface="Arial" panose="020B0604020202020204" pitchFamily="34" charset="0"/>
              </a:rPr>
              <a:t>If this is the case, the ledger ‘balances’</a:t>
            </a:r>
          </a:p>
          <a:p>
            <a:r>
              <a:rPr lang="en-AU" sz="3200" dirty="0" smtClean="0">
                <a:latin typeface="Arial" panose="020B0604020202020204" pitchFamily="34" charset="0"/>
                <a:cs typeface="Arial" panose="020B0604020202020204" pitchFamily="34" charset="0"/>
              </a:rPr>
              <a:t>Limitations of the trial balance</a:t>
            </a:r>
          </a:p>
          <a:p>
            <a:pPr lvl="1"/>
            <a:r>
              <a:rPr lang="en-AU" sz="3200" dirty="0" smtClean="0">
                <a:latin typeface="Arial" panose="020B0604020202020204" pitchFamily="34" charset="0"/>
                <a:cs typeface="Arial" panose="020B0604020202020204" pitchFamily="34" charset="0"/>
              </a:rPr>
              <a:t>May balance but still contain errors</a:t>
            </a:r>
          </a:p>
          <a:p>
            <a:pPr lvl="1"/>
            <a:r>
              <a:rPr lang="en-AU" sz="3200" dirty="0" smtClean="0">
                <a:latin typeface="Arial" panose="020B0604020202020204" pitchFamily="34" charset="0"/>
                <a:cs typeface="Arial" panose="020B0604020202020204" pitchFamily="34" charset="0"/>
              </a:rPr>
              <a:t>If it doesn’t balance there is definitely an error but it doesn’t tell you what the error is</a:t>
            </a:r>
            <a:endParaRPr lang="en-AU"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a:xfrm>
            <a:off x="8684850" y="5467092"/>
            <a:ext cx="2743200" cy="365125"/>
          </a:xfrm>
        </p:spPr>
        <p:txBody>
          <a:bodyPr/>
          <a:lstStyle/>
          <a:p>
            <a:fld id="{EECB8AB9-1042-43CD-847B-BEE3D34E0E00}" type="slidenum">
              <a:rPr lang="en-AU" smtClean="0"/>
              <a:t>36</a:t>
            </a:fld>
            <a:endParaRPr lang="en-AU"/>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a:latin typeface="Arial"/>
                <a:cs typeface="Arial"/>
              </a:rPr>
              <a:t>TRIAL </a:t>
            </a:r>
            <a:r>
              <a:rPr lang="en-US" sz="5400" dirty="0" smtClean="0">
                <a:latin typeface="Arial"/>
                <a:cs typeface="Arial"/>
              </a:rPr>
              <a:t>BALANCE: </a:t>
            </a:r>
            <a:r>
              <a:rPr lang="en-US" sz="4000" dirty="0" smtClean="0">
                <a:latin typeface="Arial"/>
                <a:cs typeface="Arial"/>
              </a:rPr>
              <a:t>uses and benefits</a:t>
            </a:r>
            <a:endParaRPr lang="en-US" sz="5400" dirty="0">
              <a:latin typeface="Arial"/>
              <a:cs typeface="Arial"/>
            </a:endParaRPr>
          </a:p>
        </p:txBody>
      </p:sp>
      <p:sp>
        <p:nvSpPr>
          <p:cNvPr id="2" name="Content Placeholder 1"/>
          <p:cNvSpPr>
            <a:spLocks noGrp="1"/>
          </p:cNvSpPr>
          <p:nvPr>
            <p:ph idx="1"/>
          </p:nvPr>
        </p:nvSpPr>
        <p:spPr>
          <a:xfrm>
            <a:off x="814435" y="1807975"/>
            <a:ext cx="9579546" cy="3450696"/>
          </a:xfrm>
        </p:spPr>
        <p:txBody>
          <a:bodyPr>
            <a:normAutofit fontScale="85000" lnSpcReduction="20000"/>
          </a:bodyPr>
          <a:lstStyle/>
          <a:p>
            <a:pPr lvl="0" algn="just">
              <a:buFont typeface="Arial"/>
              <a:buChar char="•"/>
            </a:pPr>
            <a:r>
              <a:rPr lang="en-AU" sz="2800" dirty="0">
                <a:latin typeface="Arial"/>
                <a:cs typeface="Arial"/>
              </a:rPr>
              <a:t>P</a:t>
            </a:r>
            <a:r>
              <a:rPr lang="en-AU" sz="2800" dirty="0" smtClean="0">
                <a:latin typeface="Arial"/>
                <a:cs typeface="Arial"/>
              </a:rPr>
              <a:t>rovides </a:t>
            </a:r>
            <a:r>
              <a:rPr lang="en-AU" sz="2800" dirty="0">
                <a:latin typeface="Arial"/>
                <a:cs typeface="Arial"/>
              </a:rPr>
              <a:t>a </a:t>
            </a:r>
            <a:r>
              <a:rPr lang="en-AU" sz="2800" b="1" dirty="0" smtClean="0">
                <a:solidFill>
                  <a:srgbClr val="FF6600"/>
                </a:solidFill>
                <a:latin typeface="Arial"/>
                <a:cs typeface="Arial"/>
              </a:rPr>
              <a:t>check</a:t>
            </a:r>
            <a:r>
              <a:rPr lang="en-AU" sz="2800" dirty="0" smtClean="0">
                <a:latin typeface="Arial"/>
                <a:cs typeface="Arial"/>
              </a:rPr>
              <a:t> </a:t>
            </a:r>
            <a:r>
              <a:rPr lang="en-AU" sz="2800" dirty="0">
                <a:latin typeface="Arial"/>
                <a:cs typeface="Arial"/>
              </a:rPr>
              <a:t>on the accuracy of the posting process (debits and credits) from the journals to the ledger accounts</a:t>
            </a:r>
            <a:r>
              <a:rPr lang="en-AU" sz="2800" dirty="0" smtClean="0">
                <a:latin typeface="Arial"/>
                <a:cs typeface="Arial"/>
              </a:rPr>
              <a:t>.</a:t>
            </a:r>
          </a:p>
          <a:p>
            <a:pPr marL="114300" lvl="0" indent="0" algn="just">
              <a:buNone/>
            </a:pPr>
            <a:endParaRPr lang="en-AU" sz="1200" dirty="0" smtClean="0">
              <a:latin typeface="Arial"/>
              <a:cs typeface="Arial"/>
            </a:endParaRPr>
          </a:p>
          <a:p>
            <a:pPr lvl="0" algn="just">
              <a:buFont typeface="Arial"/>
              <a:buChar char="•"/>
            </a:pPr>
            <a:r>
              <a:rPr lang="en-AU" sz="2800" dirty="0" smtClean="0">
                <a:latin typeface="Arial"/>
                <a:cs typeface="Arial"/>
              </a:rPr>
              <a:t>Can be prepared at </a:t>
            </a:r>
            <a:r>
              <a:rPr lang="en-AU" sz="2800" b="1" dirty="0" smtClean="0">
                <a:solidFill>
                  <a:srgbClr val="FF6600"/>
                </a:solidFill>
                <a:latin typeface="Arial"/>
                <a:cs typeface="Arial"/>
              </a:rPr>
              <a:t>any time </a:t>
            </a:r>
            <a:r>
              <a:rPr lang="en-AU" sz="2800" dirty="0" smtClean="0">
                <a:latin typeface="Arial"/>
                <a:cs typeface="Arial"/>
              </a:rPr>
              <a:t>along the accounting cycle to test that the debit balance equals the credit balance in the ledger.</a:t>
            </a:r>
          </a:p>
          <a:p>
            <a:pPr marL="114300" lvl="0" indent="0" algn="just">
              <a:buNone/>
            </a:pPr>
            <a:endParaRPr lang="en-AU" sz="1200" dirty="0" smtClean="0">
              <a:latin typeface="Arial"/>
              <a:cs typeface="Arial"/>
            </a:endParaRPr>
          </a:p>
          <a:p>
            <a:pPr lvl="0" algn="just">
              <a:buFont typeface="Arial"/>
              <a:buChar char="•"/>
            </a:pPr>
            <a:r>
              <a:rPr lang="en-AU" sz="2800" dirty="0" smtClean="0">
                <a:latin typeface="Arial"/>
                <a:cs typeface="Arial"/>
              </a:rPr>
              <a:t>It is not error proof (human errors made) e.g</a:t>
            </a:r>
            <a:r>
              <a:rPr lang="en-AU" sz="2800" dirty="0">
                <a:latin typeface="Arial"/>
                <a:cs typeface="Arial"/>
              </a:rPr>
              <a:t>. </a:t>
            </a:r>
            <a:r>
              <a:rPr lang="en-AU" sz="2800" dirty="0" smtClean="0">
                <a:latin typeface="Arial"/>
                <a:cs typeface="Arial"/>
              </a:rPr>
              <a:t> if incorrect amounts, debiting instead of crediting, recording an incorrect figure e.g. $76 instead of $67.</a:t>
            </a:r>
          </a:p>
          <a:p>
            <a:pPr lvl="0" algn="just">
              <a:buFont typeface="Arial"/>
              <a:buChar char="•"/>
            </a:pPr>
            <a:endParaRPr lang="en-AU" b="1" dirty="0">
              <a:solidFill>
                <a:srgbClr val="FF0000"/>
              </a:solidFill>
              <a:latin typeface="Arial"/>
              <a:cs typeface="Arial"/>
            </a:endParaRPr>
          </a:p>
          <a:p>
            <a:pPr lvl="0" algn="just">
              <a:buFont typeface="Arial"/>
              <a:buChar char="•"/>
            </a:pPr>
            <a:r>
              <a:rPr lang="en-AU" sz="2800" b="1" dirty="0" smtClean="0">
                <a:solidFill>
                  <a:srgbClr val="FF0000"/>
                </a:solidFill>
                <a:latin typeface="Arial"/>
                <a:cs typeface="Arial"/>
              </a:rPr>
              <a:t>Do Task 8 in your workbook</a:t>
            </a:r>
            <a:endParaRPr lang="en-AU" sz="2800" b="1" dirty="0" smtClean="0">
              <a:solidFill>
                <a:srgbClr val="FF0000"/>
              </a:solidFill>
            </a:endParaRPr>
          </a:p>
          <a:p>
            <a:pPr lvl="0"/>
            <a:endParaRPr lang="en-AU" dirty="0"/>
          </a:p>
          <a:p>
            <a:pPr lvl="0"/>
            <a:endParaRPr lang="en-AU" dirty="0" smtClean="0"/>
          </a:p>
          <a:p>
            <a:pPr lvl="0"/>
            <a:endParaRPr lang="en-AU" dirty="0"/>
          </a:p>
          <a:p>
            <a:endParaRPr lang="en-US" dirty="0"/>
          </a:p>
        </p:txBody>
      </p:sp>
      <p:sp>
        <p:nvSpPr>
          <p:cNvPr id="3" name="Slide Number Placeholder 2"/>
          <p:cNvSpPr>
            <a:spLocks noGrp="1"/>
          </p:cNvSpPr>
          <p:nvPr>
            <p:ph type="sldNum" sz="quarter" idx="4294967295"/>
          </p:nvPr>
        </p:nvSpPr>
        <p:spPr>
          <a:xfrm>
            <a:off x="8684850" y="5467092"/>
            <a:ext cx="2743200" cy="365125"/>
          </a:xfrm>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5426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583" y="1359580"/>
            <a:ext cx="4923064" cy="3147105"/>
          </a:xfrm>
        </p:spPr>
        <p:txBody>
          <a:bodyPr>
            <a:noAutofit/>
          </a:bodyPr>
          <a:lstStyle/>
          <a:p>
            <a:pPr lvl="0"/>
            <a:r>
              <a:rPr lang="en-AU" sz="4000" dirty="0" smtClean="0"/>
              <a:t>9 </a:t>
            </a:r>
            <a:r>
              <a:rPr lang="en-AU" sz="4000" dirty="0" smtClean="0"/>
              <a:t>Extension </a:t>
            </a:r>
            <a:r>
              <a:rPr lang="en-AU" sz="4000" dirty="0"/>
              <a:t>work. </a:t>
            </a:r>
            <a:r>
              <a:rPr lang="en-AU" sz="3600" b="1" dirty="0" smtClean="0"/>
              <a:t/>
            </a:r>
            <a:br>
              <a:rPr lang="en-AU" sz="3600" b="1" dirty="0" smtClean="0"/>
            </a:br>
            <a:r>
              <a:rPr lang="en-AU" sz="3200" dirty="0" smtClean="0"/>
              <a:t>Do </a:t>
            </a:r>
            <a:r>
              <a:rPr lang="en-AU" sz="3200" dirty="0"/>
              <a:t>a simple Income statement and Balance </a:t>
            </a:r>
            <a:r>
              <a:rPr lang="en-AU" sz="3200" dirty="0" smtClean="0"/>
              <a:t>Sheet </a:t>
            </a:r>
            <a:r>
              <a:rPr lang="en-AU" sz="3200" dirty="0"/>
              <a:t>for Jack.</a:t>
            </a:r>
            <a:endParaRPr lang="en-GB" sz="3200" dirty="0"/>
          </a:p>
        </p:txBody>
      </p:sp>
      <p:sp>
        <p:nvSpPr>
          <p:cNvPr id="4" name="Slide Number Placeholder 3"/>
          <p:cNvSpPr>
            <a:spLocks noGrp="1"/>
          </p:cNvSpPr>
          <p:nvPr>
            <p:ph type="sldNum" sz="quarter" idx="4294967295"/>
          </p:nvPr>
        </p:nvSpPr>
        <p:spPr>
          <a:xfrm>
            <a:off x="8684850" y="5467092"/>
            <a:ext cx="2743200" cy="365125"/>
          </a:xfrm>
        </p:spPr>
        <p:txBody>
          <a:bodyPr/>
          <a:lstStyle/>
          <a:p>
            <a:fld id="{EECB8AB9-1042-43CD-847B-BEE3D34E0E00}" type="slidenum">
              <a:rPr lang="en-AU" smtClean="0"/>
              <a:t>38</a:t>
            </a:fld>
            <a:endParaRPr lang="en-AU"/>
          </a:p>
        </p:txBody>
      </p:sp>
      <p:sp>
        <p:nvSpPr>
          <p:cNvPr id="5" name="Rectangle 2"/>
          <p:cNvSpPr>
            <a:spLocks noChangeArrowheads="1"/>
          </p:cNvSpPr>
          <p:nvPr/>
        </p:nvSpPr>
        <p:spPr bwMode="auto">
          <a:xfrm>
            <a:off x="3037115" y="17723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397536278"/>
              </p:ext>
            </p:extLst>
          </p:nvPr>
        </p:nvGraphicFramePr>
        <p:xfrm>
          <a:off x="5810250" y="120199"/>
          <a:ext cx="5832022" cy="6601276"/>
        </p:xfrm>
        <a:graphic>
          <a:graphicData uri="http://schemas.openxmlformats.org/presentationml/2006/ole">
            <mc:AlternateContent xmlns:mc="http://schemas.openxmlformats.org/markup-compatibility/2006">
              <mc:Choice xmlns:v="urn:schemas-microsoft-com:vml" Requires="v">
                <p:oleObj spid="_x0000_s17424" name="Worksheet" r:id="rId4" imgW="5334000" imgH="6032500" progId="Excel.Sheet.12">
                  <p:embed/>
                </p:oleObj>
              </mc:Choice>
              <mc:Fallback>
                <p:oleObj name="Worksheet" r:id="rId4" imgW="5334000" imgH="6032500" progId="Excel.Shee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0250" y="120199"/>
                        <a:ext cx="5832022" cy="6601276"/>
                      </a:xfrm>
                      <a:prstGeom prst="rect">
                        <a:avLst/>
                      </a:prstGeom>
                      <a:noFill/>
                    </p:spPr>
                  </p:pic>
                </p:oleObj>
              </mc:Fallback>
            </mc:AlternateContent>
          </a:graphicData>
        </a:graphic>
      </p:graphicFrame>
    </p:spTree>
    <p:extLst>
      <p:ext uri="{BB962C8B-B14F-4D97-AF65-F5344CB8AC3E}">
        <p14:creationId xmlns:p14="http://schemas.microsoft.com/office/powerpoint/2010/main" val="1490892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Week 3</a:t>
            </a:r>
            <a:endParaRPr lang="en-US" dirty="0"/>
          </a:p>
        </p:txBody>
      </p:sp>
      <p:sp>
        <p:nvSpPr>
          <p:cNvPr id="3" name="Content Placeholder 2"/>
          <p:cNvSpPr>
            <a:spLocks noGrp="1"/>
          </p:cNvSpPr>
          <p:nvPr>
            <p:ph idx="1"/>
          </p:nvPr>
        </p:nvSpPr>
        <p:spPr/>
        <p:txBody>
          <a:bodyPr/>
          <a:lstStyle/>
          <a:p>
            <a:r>
              <a:rPr lang="en-US" smtClean="0"/>
              <a:t>See Workbook </a:t>
            </a:r>
            <a:r>
              <a:rPr lang="en-US" dirty="0" smtClean="0"/>
              <a:t>for tasks 3.7, 3.9</a:t>
            </a:r>
          </a:p>
          <a:p>
            <a:r>
              <a:rPr lang="en-US" dirty="0" err="1" smtClean="0"/>
              <a:t>Kahoot</a:t>
            </a:r>
            <a:r>
              <a:rPr lang="en-US" dirty="0" smtClean="0"/>
              <a:t> Week 3</a:t>
            </a:r>
          </a:p>
          <a:p>
            <a:r>
              <a:rPr lang="en-US" dirty="0" smtClean="0"/>
              <a:t>Glossary update</a:t>
            </a:r>
            <a:endParaRPr lang="en-US" dirty="0"/>
          </a:p>
        </p:txBody>
      </p:sp>
      <p:sp>
        <p:nvSpPr>
          <p:cNvPr id="4" name="Slide Number Placeholder 3"/>
          <p:cNvSpPr>
            <a:spLocks noGrp="1"/>
          </p:cNvSpPr>
          <p:nvPr>
            <p:ph type="sldNum" sz="quarter" idx="4294967295"/>
          </p:nvPr>
        </p:nvSpPr>
        <p:spPr>
          <a:xfrm>
            <a:off x="8684850" y="5467092"/>
            <a:ext cx="2743200" cy="365125"/>
          </a:xfrm>
        </p:spPr>
        <p:txBody>
          <a:bodyPr/>
          <a:lstStyle/>
          <a:p>
            <a:fld id="{EECB8AB9-1042-43CD-847B-BEE3D34E0E00}" type="slidenum">
              <a:rPr lang="en-AU" smtClean="0"/>
              <a:t>39</a:t>
            </a:fld>
            <a:endParaRPr lang="en-AU"/>
          </a:p>
        </p:txBody>
      </p:sp>
    </p:spTree>
    <p:extLst>
      <p:ext uri="{BB962C8B-B14F-4D97-AF65-F5344CB8AC3E}">
        <p14:creationId xmlns:p14="http://schemas.microsoft.com/office/powerpoint/2010/main" val="184244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3896609" y="3073399"/>
            <a:ext cx="2133257" cy="1138773"/>
            <a:chOff x="3036754" y="3073399"/>
            <a:chExt cx="1993900" cy="1138773"/>
          </a:xfrm>
        </p:grpSpPr>
        <p:sp>
          <p:nvSpPr>
            <p:cNvPr id="28" name="TextBox 27"/>
            <p:cNvSpPr txBox="1"/>
            <p:nvPr/>
          </p:nvSpPr>
          <p:spPr>
            <a:xfrm>
              <a:off x="3036754" y="3073399"/>
              <a:ext cx="1993900" cy="1138773"/>
            </a:xfrm>
            <a:prstGeom prst="rect">
              <a:avLst/>
            </a:prstGeom>
            <a:solidFill>
              <a:srgbClr val="FF0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AU" dirty="0" smtClean="0">
                  <a:latin typeface="Arial"/>
                  <a:cs typeface="Arial"/>
                </a:rPr>
                <a:t>Liability Accounts</a:t>
              </a:r>
            </a:p>
            <a:p>
              <a:r>
                <a:rPr lang="en-AU" sz="1600" dirty="0" smtClean="0">
                  <a:latin typeface="Arial"/>
                  <a:cs typeface="Arial"/>
                </a:rPr>
                <a:t>(debit)	  (credit)</a:t>
              </a:r>
            </a:p>
            <a:p>
              <a:r>
                <a:rPr lang="en-AU" sz="1600" dirty="0" smtClean="0">
                  <a:solidFill>
                    <a:srgbClr val="FF0000"/>
                  </a:solidFill>
                </a:rPr>
                <a:t>decrease	  increase</a:t>
              </a:r>
            </a:p>
            <a:p>
              <a:r>
                <a:rPr lang="en-AU" b="1" dirty="0" smtClean="0">
                  <a:solidFill>
                    <a:srgbClr val="FF0000"/>
                  </a:solidFill>
                </a:rPr>
                <a:t>     -</a:t>
              </a:r>
              <a:r>
                <a:rPr lang="en-AU" dirty="0" smtClean="0">
                  <a:solidFill>
                    <a:srgbClr val="FF0000"/>
                  </a:solidFill>
                </a:rPr>
                <a:t>	       +</a:t>
              </a:r>
              <a:endParaRPr lang="en-AU" b="1" dirty="0">
                <a:solidFill>
                  <a:srgbClr val="FF0000"/>
                </a:solidFill>
              </a:endParaRPr>
            </a:p>
          </p:txBody>
        </p:sp>
        <p:cxnSp>
          <p:nvCxnSpPr>
            <p:cNvPr id="29" name="Straight Connector 28"/>
            <p:cNvCxnSpPr/>
            <p:nvPr/>
          </p:nvCxnSpPr>
          <p:spPr>
            <a:xfrm flipV="1">
              <a:off x="3130620" y="3373241"/>
              <a:ext cx="1708150" cy="2975"/>
            </a:xfrm>
            <a:prstGeom prst="line">
              <a:avLst/>
            </a:prstGeom>
            <a:solidFill>
              <a:srgbClr val="FF0000"/>
            </a:solidFill>
            <a:ln w="19050">
              <a:solidFill>
                <a:schemeClr val="bg1"/>
              </a:solidFill>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4001954" y="3371850"/>
              <a:ext cx="0" cy="683080"/>
            </a:xfrm>
            <a:prstGeom prst="line">
              <a:avLst/>
            </a:prstGeom>
            <a:solidFill>
              <a:srgbClr val="FF0000"/>
            </a:solidFill>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grpSp>
      <p:sp>
        <p:nvSpPr>
          <p:cNvPr id="2" name="Title 1"/>
          <p:cNvSpPr>
            <a:spLocks noGrp="1"/>
          </p:cNvSpPr>
          <p:nvPr>
            <p:ph type="title"/>
          </p:nvPr>
        </p:nvSpPr>
        <p:spPr>
          <a:xfrm>
            <a:off x="540775" y="220085"/>
            <a:ext cx="10600890" cy="840578"/>
          </a:xfrm>
        </p:spPr>
        <p:txBody>
          <a:bodyPr>
            <a:normAutofit fontScale="90000"/>
          </a:bodyPr>
          <a:lstStyle/>
          <a:p>
            <a:r>
              <a:rPr lang="en-US" sz="3100" dirty="0" smtClean="0">
                <a:latin typeface="Arial" panose="020B0604020202020204" pitchFamily="34" charset="0"/>
                <a:cs typeface="Arial" panose="020B0604020202020204" pitchFamily="34" charset="0"/>
              </a:rPr>
              <a:t>The Accounting Equation</a:t>
            </a:r>
            <a:br>
              <a:rPr lang="en-US" sz="3100" dirty="0" smtClean="0">
                <a:latin typeface="Arial" panose="020B0604020202020204" pitchFamily="34" charset="0"/>
                <a:cs typeface="Arial" panose="020B0604020202020204" pitchFamily="34" charset="0"/>
              </a:rPr>
            </a:br>
            <a:r>
              <a:rPr lang="en-US" sz="3100" dirty="0" smtClean="0">
                <a:latin typeface="Arial" panose="020B0604020202020204" pitchFamily="34" charset="0"/>
                <a:cs typeface="Arial" panose="020B0604020202020204" pitchFamily="34" charset="0"/>
              </a:rPr>
              <a:t>Task 2 </a:t>
            </a:r>
            <a:r>
              <a:rPr lang="en-US" sz="4000" dirty="0" smtClean="0">
                <a:latin typeface="Arial" panose="020B0604020202020204" pitchFamily="34" charset="0"/>
                <a:cs typeface="Arial" panose="020B0604020202020204" pitchFamily="34" charset="0"/>
              </a:rPr>
              <a:t>Debit </a:t>
            </a:r>
            <a:r>
              <a:rPr lang="en-US" sz="4000" dirty="0" smtClean="0">
                <a:latin typeface="Arial" panose="020B0604020202020204" pitchFamily="34" charset="0"/>
                <a:cs typeface="Arial" panose="020B0604020202020204" pitchFamily="34" charset="0"/>
              </a:rPr>
              <a:t>and Credit Rules</a:t>
            </a:r>
            <a:endParaRPr lang="en-US" sz="4000" dirty="0">
              <a:latin typeface="Arial" panose="020B0604020202020204" pitchFamily="34" charset="0"/>
              <a:cs typeface="Arial" panose="020B0604020202020204" pitchFamily="34" charset="0"/>
            </a:endParaRPr>
          </a:p>
        </p:txBody>
      </p:sp>
      <p:sp>
        <p:nvSpPr>
          <p:cNvPr id="5" name="Rectangle 4"/>
          <p:cNvSpPr/>
          <p:nvPr/>
        </p:nvSpPr>
        <p:spPr>
          <a:xfrm>
            <a:off x="1080867" y="1874251"/>
            <a:ext cx="2077200" cy="584776"/>
          </a:xfrm>
          <a:prstGeom prst="rect">
            <a:avLst/>
          </a:prstGeom>
          <a:solidFill>
            <a:srgbClr val="00CC00"/>
          </a:solidFill>
          <a:ln>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Arial"/>
                <a:cs typeface="Arial"/>
              </a:rPr>
              <a:t>ASSETS</a:t>
            </a:r>
            <a:endParaRPr lang="en-US" sz="1400" dirty="0">
              <a:latin typeface="Arial"/>
              <a:cs typeface="Arial"/>
            </a:endParaRPr>
          </a:p>
        </p:txBody>
      </p:sp>
      <p:cxnSp>
        <p:nvCxnSpPr>
          <p:cNvPr id="9" name="Straight Connector 8"/>
          <p:cNvCxnSpPr/>
          <p:nvPr/>
        </p:nvCxnSpPr>
        <p:spPr>
          <a:xfrm>
            <a:off x="939801" y="2594335"/>
            <a:ext cx="10071100"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flipH="1">
            <a:off x="6364144" y="1848062"/>
            <a:ext cx="528059" cy="584776"/>
          </a:xfrm>
          <a:prstGeom prst="rect">
            <a:avLst/>
          </a:prstGeom>
          <a:noFill/>
        </p:spPr>
        <p:txBody>
          <a:bodyPr wrap="square" rtlCol="0">
            <a:spAutoFit/>
          </a:bodyPr>
          <a:lstStyle/>
          <a:p>
            <a:r>
              <a:rPr lang="en-US" sz="3200" dirty="0" smtClean="0"/>
              <a:t>+</a:t>
            </a:r>
            <a:endParaRPr lang="en-US" sz="3200" dirty="0"/>
          </a:p>
        </p:txBody>
      </p:sp>
      <p:sp>
        <p:nvSpPr>
          <p:cNvPr id="7" name="Rectangle 6"/>
          <p:cNvSpPr/>
          <p:nvPr/>
        </p:nvSpPr>
        <p:spPr>
          <a:xfrm>
            <a:off x="4261375" y="1874251"/>
            <a:ext cx="1326944" cy="584776"/>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Arial"/>
                <a:cs typeface="Arial"/>
              </a:rPr>
              <a:t>LIABILITIES</a:t>
            </a:r>
            <a:endParaRPr lang="en-US" sz="1400" dirty="0">
              <a:latin typeface="Arial"/>
              <a:cs typeface="Arial"/>
            </a:endParaRPr>
          </a:p>
        </p:txBody>
      </p:sp>
      <p:sp>
        <p:nvSpPr>
          <p:cNvPr id="36" name="TextBox 35"/>
          <p:cNvSpPr txBox="1"/>
          <p:nvPr/>
        </p:nvSpPr>
        <p:spPr>
          <a:xfrm flipH="1">
            <a:off x="3459731" y="1796109"/>
            <a:ext cx="1056117" cy="707886"/>
          </a:xfrm>
          <a:prstGeom prst="rect">
            <a:avLst/>
          </a:prstGeom>
          <a:noFill/>
        </p:spPr>
        <p:txBody>
          <a:bodyPr wrap="square" rtlCol="0">
            <a:spAutoFit/>
          </a:bodyPr>
          <a:lstStyle/>
          <a:p>
            <a:r>
              <a:rPr lang="en-US" sz="4000" dirty="0" smtClean="0"/>
              <a:t>=</a:t>
            </a:r>
            <a:endParaRPr lang="en-US" sz="4000" dirty="0"/>
          </a:p>
        </p:txBody>
      </p:sp>
      <p:sp>
        <p:nvSpPr>
          <p:cNvPr id="6" name="Rectangle 5"/>
          <p:cNvSpPr/>
          <p:nvPr/>
        </p:nvSpPr>
        <p:spPr>
          <a:xfrm>
            <a:off x="8356123" y="1922070"/>
            <a:ext cx="1209864" cy="532399"/>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Arial"/>
                <a:cs typeface="Arial"/>
              </a:rPr>
              <a:t>EQUITY</a:t>
            </a:r>
            <a:r>
              <a:rPr lang="en-US" dirty="0" smtClean="0"/>
              <a:t> </a:t>
            </a:r>
            <a:endParaRPr lang="en-US" dirty="0"/>
          </a:p>
        </p:txBody>
      </p:sp>
      <p:sp>
        <p:nvSpPr>
          <p:cNvPr id="13" name="TextBox 12"/>
          <p:cNvSpPr txBox="1"/>
          <p:nvPr/>
        </p:nvSpPr>
        <p:spPr>
          <a:xfrm>
            <a:off x="702735" y="3073404"/>
            <a:ext cx="2658533" cy="1200329"/>
          </a:xfrm>
          <a:prstGeom prst="rect">
            <a:avLst/>
          </a:prstGeom>
          <a:solidFill>
            <a:srgbClr val="00CC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AU" dirty="0" smtClean="0">
                <a:latin typeface="Arial"/>
                <a:cs typeface="Arial"/>
              </a:rPr>
              <a:t>Asset</a:t>
            </a:r>
            <a:r>
              <a:rPr lang="en-AU" dirty="0" smtClean="0"/>
              <a:t> </a:t>
            </a:r>
            <a:r>
              <a:rPr lang="en-AU" dirty="0" smtClean="0">
                <a:latin typeface="Arial"/>
                <a:cs typeface="Arial"/>
              </a:rPr>
              <a:t>Accounts</a:t>
            </a:r>
          </a:p>
          <a:p>
            <a:r>
              <a:rPr lang="en-AU" sz="1600" dirty="0" smtClean="0">
                <a:latin typeface="Arial"/>
                <a:cs typeface="Arial"/>
              </a:rPr>
              <a:t>(debit</a:t>
            </a:r>
            <a:r>
              <a:rPr lang="en-AU" sz="1600" dirty="0">
                <a:latin typeface="Arial"/>
                <a:cs typeface="Arial"/>
              </a:rPr>
              <a:t>)</a:t>
            </a:r>
            <a:r>
              <a:rPr lang="en-AU" sz="1600" dirty="0" smtClean="0">
                <a:solidFill>
                  <a:srgbClr val="00CC00"/>
                </a:solidFill>
                <a:latin typeface="Arial"/>
                <a:cs typeface="Arial"/>
              </a:rPr>
              <a:t>	  </a:t>
            </a:r>
            <a:r>
              <a:rPr lang="en-AU" dirty="0" smtClean="0">
                <a:solidFill>
                  <a:srgbClr val="00CC00"/>
                </a:solidFill>
                <a:latin typeface="Arial"/>
                <a:cs typeface="Arial"/>
              </a:rPr>
              <a:t> </a:t>
            </a:r>
            <a:r>
              <a:rPr lang="en-AU" b="1" dirty="0" smtClean="0">
                <a:solidFill>
                  <a:srgbClr val="00CC00"/>
                </a:solidFill>
                <a:latin typeface="Arial"/>
                <a:cs typeface="Arial"/>
              </a:rPr>
              <a:t>-</a:t>
            </a:r>
            <a:r>
              <a:rPr lang="en-AU" dirty="0">
                <a:latin typeface="Arial"/>
                <a:cs typeface="Arial"/>
              </a:rPr>
              <a:t> (credit</a:t>
            </a:r>
            <a:r>
              <a:rPr lang="en-AU" dirty="0" smtClean="0">
                <a:latin typeface="Arial"/>
                <a:cs typeface="Arial"/>
              </a:rPr>
              <a:t>)</a:t>
            </a:r>
          </a:p>
          <a:p>
            <a:endParaRPr lang="en-AU" b="1" dirty="0">
              <a:solidFill>
                <a:srgbClr val="00CC00"/>
              </a:solidFill>
            </a:endParaRPr>
          </a:p>
          <a:p>
            <a:endParaRPr lang="en-AU" b="1" dirty="0">
              <a:solidFill>
                <a:srgbClr val="00CC00"/>
              </a:solidFill>
            </a:endParaRPr>
          </a:p>
        </p:txBody>
      </p:sp>
      <p:cxnSp>
        <p:nvCxnSpPr>
          <p:cNvPr id="15" name="Straight Connector 14"/>
          <p:cNvCxnSpPr/>
          <p:nvPr/>
        </p:nvCxnSpPr>
        <p:spPr>
          <a:xfrm flipV="1">
            <a:off x="812801" y="3352991"/>
            <a:ext cx="2421467" cy="5949"/>
          </a:xfrm>
          <a:prstGeom prst="lin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1836083" y="3378769"/>
            <a:ext cx="0" cy="833405"/>
          </a:xfrm>
          <a:prstGeom prst="lin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685358" y="3712884"/>
            <a:ext cx="2472711" cy="615553"/>
          </a:xfrm>
          <a:prstGeom prst="rect">
            <a:avLst/>
          </a:prstGeom>
        </p:spPr>
        <p:txBody>
          <a:bodyPr wrap="square">
            <a:spAutoFit/>
          </a:bodyPr>
          <a:lstStyle/>
          <a:p>
            <a:r>
              <a:rPr lang="en-AU" sz="1600" dirty="0">
                <a:solidFill>
                  <a:schemeClr val="bg1"/>
                </a:solidFill>
                <a:latin typeface="Arial"/>
                <a:cs typeface="Arial"/>
              </a:rPr>
              <a:t>increase	</a:t>
            </a:r>
            <a:r>
              <a:rPr lang="en-AU" sz="1600" dirty="0" smtClean="0">
                <a:solidFill>
                  <a:schemeClr val="bg1"/>
                </a:solidFill>
                <a:latin typeface="Arial"/>
                <a:cs typeface="Arial"/>
              </a:rPr>
              <a:t>	decrease</a:t>
            </a:r>
            <a:endParaRPr lang="en-AU" sz="1600" dirty="0">
              <a:solidFill>
                <a:schemeClr val="bg1"/>
              </a:solidFill>
              <a:latin typeface="Arial"/>
              <a:cs typeface="Arial"/>
            </a:endParaRPr>
          </a:p>
          <a:p>
            <a:r>
              <a:rPr lang="en-AU" b="1" dirty="0">
                <a:solidFill>
                  <a:schemeClr val="bg1"/>
                </a:solidFill>
                <a:latin typeface="Arial"/>
                <a:cs typeface="Arial"/>
              </a:rPr>
              <a:t>  </a:t>
            </a:r>
            <a:r>
              <a:rPr lang="en-AU" b="1" dirty="0" smtClean="0">
                <a:solidFill>
                  <a:schemeClr val="bg1"/>
                </a:solidFill>
                <a:latin typeface="Arial"/>
                <a:cs typeface="Arial"/>
              </a:rPr>
              <a:t>   </a:t>
            </a:r>
            <a:r>
              <a:rPr lang="en-AU" b="1" dirty="0">
                <a:solidFill>
                  <a:schemeClr val="bg1"/>
                </a:solidFill>
                <a:latin typeface="Arial"/>
                <a:cs typeface="Arial"/>
              </a:rPr>
              <a:t>+</a:t>
            </a:r>
            <a:r>
              <a:rPr lang="en-AU" dirty="0">
                <a:solidFill>
                  <a:schemeClr val="bg1"/>
                </a:solidFill>
                <a:latin typeface="Arial"/>
                <a:cs typeface="Arial"/>
              </a:rPr>
              <a:t>	</a:t>
            </a:r>
            <a:r>
              <a:rPr lang="en-AU" dirty="0" smtClean="0">
                <a:solidFill>
                  <a:schemeClr val="bg1"/>
                </a:solidFill>
                <a:latin typeface="Arial"/>
                <a:cs typeface="Arial"/>
              </a:rPr>
              <a:t>      		 </a:t>
            </a:r>
            <a:r>
              <a:rPr lang="en-AU" b="1" dirty="0">
                <a:solidFill>
                  <a:schemeClr val="bg1"/>
                </a:solidFill>
                <a:latin typeface="Arial"/>
                <a:cs typeface="Arial"/>
              </a:rPr>
              <a:t>-</a:t>
            </a:r>
          </a:p>
        </p:txBody>
      </p:sp>
      <p:sp>
        <p:nvSpPr>
          <p:cNvPr id="46" name="Rectangle 45"/>
          <p:cNvSpPr/>
          <p:nvPr/>
        </p:nvSpPr>
        <p:spPr>
          <a:xfrm>
            <a:off x="3895608" y="3663951"/>
            <a:ext cx="2658533" cy="584775"/>
          </a:xfrm>
          <a:prstGeom prst="rect">
            <a:avLst/>
          </a:prstGeom>
        </p:spPr>
        <p:txBody>
          <a:bodyPr wrap="square">
            <a:spAutoFit/>
          </a:bodyPr>
          <a:lstStyle/>
          <a:p>
            <a:r>
              <a:rPr lang="en-AU" sz="1600" dirty="0" smtClean="0">
                <a:solidFill>
                  <a:schemeClr val="bg1"/>
                </a:solidFill>
                <a:latin typeface="Arial"/>
                <a:cs typeface="Arial"/>
              </a:rPr>
              <a:t>decrease</a:t>
            </a:r>
            <a:r>
              <a:rPr lang="en-AU" sz="1600" dirty="0">
                <a:solidFill>
                  <a:schemeClr val="bg1"/>
                </a:solidFill>
                <a:latin typeface="Arial"/>
                <a:cs typeface="Arial"/>
              </a:rPr>
              <a:t>	  </a:t>
            </a:r>
            <a:r>
              <a:rPr lang="en-AU" sz="1600" dirty="0" smtClean="0">
                <a:solidFill>
                  <a:schemeClr val="bg1"/>
                </a:solidFill>
                <a:latin typeface="Arial"/>
                <a:cs typeface="Arial"/>
              </a:rPr>
              <a:t>increase</a:t>
            </a:r>
            <a:endParaRPr lang="en-AU" sz="1600" dirty="0">
              <a:solidFill>
                <a:schemeClr val="bg1"/>
              </a:solidFill>
              <a:latin typeface="Arial"/>
              <a:cs typeface="Arial"/>
            </a:endParaRPr>
          </a:p>
          <a:p>
            <a:r>
              <a:rPr lang="en-AU" sz="1600" b="1" dirty="0">
                <a:solidFill>
                  <a:schemeClr val="bg1"/>
                </a:solidFill>
                <a:latin typeface="Arial"/>
                <a:cs typeface="Arial"/>
              </a:rPr>
              <a:t>    </a:t>
            </a:r>
            <a:r>
              <a:rPr lang="en-AU" sz="1600" b="1" dirty="0" smtClean="0">
                <a:solidFill>
                  <a:schemeClr val="bg1"/>
                </a:solidFill>
                <a:latin typeface="Arial"/>
                <a:cs typeface="Arial"/>
              </a:rPr>
              <a:t>	 -</a:t>
            </a:r>
            <a:r>
              <a:rPr lang="en-AU" sz="1600" dirty="0">
                <a:solidFill>
                  <a:schemeClr val="bg1"/>
                </a:solidFill>
                <a:latin typeface="Arial"/>
                <a:cs typeface="Arial"/>
              </a:rPr>
              <a:t>	       </a:t>
            </a:r>
            <a:r>
              <a:rPr lang="en-AU" sz="1600" dirty="0" smtClean="0">
                <a:solidFill>
                  <a:schemeClr val="bg1"/>
                </a:solidFill>
                <a:latin typeface="Arial"/>
                <a:cs typeface="Arial"/>
              </a:rPr>
              <a:t>+</a:t>
            </a:r>
            <a:endParaRPr lang="en-AU" sz="1600" b="1" dirty="0">
              <a:solidFill>
                <a:schemeClr val="bg1"/>
              </a:solidFill>
              <a:latin typeface="Arial"/>
              <a:cs typeface="Arial"/>
            </a:endParaRPr>
          </a:p>
        </p:txBody>
      </p:sp>
      <p:sp>
        <p:nvSpPr>
          <p:cNvPr id="47" name="Rectangle 46"/>
          <p:cNvSpPr/>
          <p:nvPr/>
        </p:nvSpPr>
        <p:spPr>
          <a:xfrm>
            <a:off x="6823264" y="3660246"/>
            <a:ext cx="2658533" cy="584775"/>
          </a:xfrm>
          <a:prstGeom prst="rect">
            <a:avLst/>
          </a:prstGeom>
        </p:spPr>
        <p:txBody>
          <a:bodyPr wrap="square">
            <a:spAutoFit/>
          </a:bodyPr>
          <a:lstStyle/>
          <a:p>
            <a:r>
              <a:rPr lang="en-AU" sz="1600" dirty="0" smtClean="0">
                <a:solidFill>
                  <a:schemeClr val="bg1"/>
                </a:solidFill>
              </a:rPr>
              <a:t>decrease</a:t>
            </a:r>
            <a:r>
              <a:rPr lang="en-AU" sz="1600" dirty="0">
                <a:solidFill>
                  <a:schemeClr val="bg1"/>
                </a:solidFill>
              </a:rPr>
              <a:t>	  </a:t>
            </a:r>
            <a:r>
              <a:rPr lang="en-AU" sz="1600" dirty="0" smtClean="0">
                <a:solidFill>
                  <a:schemeClr val="bg1"/>
                </a:solidFill>
              </a:rPr>
              <a:t>increase</a:t>
            </a:r>
            <a:endParaRPr lang="en-AU" sz="1600" dirty="0">
              <a:solidFill>
                <a:schemeClr val="bg1"/>
              </a:solidFill>
            </a:endParaRPr>
          </a:p>
          <a:p>
            <a:r>
              <a:rPr lang="en-AU" sz="1600" b="1" dirty="0">
                <a:solidFill>
                  <a:schemeClr val="bg1"/>
                </a:solidFill>
              </a:rPr>
              <a:t>   </a:t>
            </a:r>
            <a:r>
              <a:rPr lang="en-AU" sz="1600" b="1" dirty="0" smtClean="0">
                <a:solidFill>
                  <a:schemeClr val="bg1"/>
                </a:solidFill>
              </a:rPr>
              <a:t>	  -</a:t>
            </a:r>
            <a:r>
              <a:rPr lang="en-AU" sz="1600" dirty="0">
                <a:solidFill>
                  <a:schemeClr val="bg1"/>
                </a:solidFill>
              </a:rPr>
              <a:t>	       </a:t>
            </a:r>
            <a:r>
              <a:rPr lang="en-AU" sz="1600" dirty="0" smtClean="0">
                <a:solidFill>
                  <a:schemeClr val="bg1"/>
                </a:solidFill>
              </a:rPr>
              <a:t>+</a:t>
            </a:r>
            <a:endParaRPr lang="en-AU" sz="1600" b="1" dirty="0">
              <a:solidFill>
                <a:schemeClr val="bg1"/>
              </a:solidFill>
            </a:endParaRPr>
          </a:p>
        </p:txBody>
      </p:sp>
      <p:grpSp>
        <p:nvGrpSpPr>
          <p:cNvPr id="51" name="Group 50"/>
          <p:cNvGrpSpPr/>
          <p:nvPr/>
        </p:nvGrpSpPr>
        <p:grpSpPr>
          <a:xfrm>
            <a:off x="9330629" y="4619163"/>
            <a:ext cx="2139059" cy="1046440"/>
            <a:chOff x="3036754" y="3073398"/>
            <a:chExt cx="1993900" cy="1303614"/>
          </a:xfrm>
          <a:solidFill>
            <a:srgbClr val="0070C0"/>
          </a:solidFill>
        </p:grpSpPr>
        <p:sp>
          <p:nvSpPr>
            <p:cNvPr id="52" name="TextBox 51"/>
            <p:cNvSpPr txBox="1"/>
            <p:nvPr/>
          </p:nvSpPr>
          <p:spPr>
            <a:xfrm>
              <a:off x="3036754" y="3073398"/>
              <a:ext cx="1993900" cy="1303614"/>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AU" sz="1400" dirty="0" smtClean="0">
                  <a:latin typeface="Arial"/>
                  <a:cs typeface="Arial"/>
                </a:rPr>
                <a:t>Expense Accounts</a:t>
              </a:r>
            </a:p>
            <a:p>
              <a:r>
                <a:rPr lang="en-AU" sz="1400" dirty="0" smtClean="0">
                  <a:latin typeface="Arial"/>
                  <a:cs typeface="Arial"/>
                </a:rPr>
                <a:t>(debit)	         (credit</a:t>
              </a:r>
              <a:r>
                <a:rPr lang="en-AU" sz="1400" dirty="0" smtClean="0"/>
                <a:t>)</a:t>
              </a:r>
            </a:p>
            <a:p>
              <a:r>
                <a:rPr lang="en-AU" sz="1600" dirty="0" smtClean="0">
                  <a:solidFill>
                    <a:srgbClr val="0070C0"/>
                  </a:solidFill>
                </a:rPr>
                <a:t> 	   </a:t>
              </a:r>
            </a:p>
            <a:p>
              <a:r>
                <a:rPr lang="en-AU" dirty="0" smtClean="0">
                  <a:solidFill>
                    <a:srgbClr val="0070C0"/>
                  </a:solidFill>
                </a:rPr>
                <a:t>	</a:t>
              </a:r>
              <a:endParaRPr lang="en-AU" b="1" dirty="0">
                <a:solidFill>
                  <a:srgbClr val="0070C0"/>
                </a:solidFill>
              </a:endParaRPr>
            </a:p>
          </p:txBody>
        </p:sp>
        <p:cxnSp>
          <p:nvCxnSpPr>
            <p:cNvPr id="53" name="Straight Connector 52"/>
            <p:cNvCxnSpPr/>
            <p:nvPr/>
          </p:nvCxnSpPr>
          <p:spPr>
            <a:xfrm flipV="1">
              <a:off x="3130620" y="3346127"/>
              <a:ext cx="1708150" cy="2975"/>
            </a:xfrm>
            <a:prstGeom prst="line">
              <a:avLst/>
            </a:prstGeom>
            <a:grpFill/>
            <a:ln>
              <a:noFill/>
            </a:ln>
          </p:spPr>
          <p:style>
            <a:lnRef idx="1">
              <a:schemeClr val="accent1"/>
            </a:lnRef>
            <a:fillRef idx="2">
              <a:schemeClr val="accent1"/>
            </a:fillRef>
            <a:effectRef idx="1">
              <a:schemeClr val="accent1"/>
            </a:effectRef>
            <a:fontRef idx="minor">
              <a:schemeClr val="dk1"/>
            </a:fontRef>
          </p:style>
        </p:cxnSp>
        <p:cxnSp>
          <p:nvCxnSpPr>
            <p:cNvPr id="54" name="Straight Connector 53"/>
            <p:cNvCxnSpPr/>
            <p:nvPr/>
          </p:nvCxnSpPr>
          <p:spPr>
            <a:xfrm>
              <a:off x="3995441" y="3358293"/>
              <a:ext cx="19131" cy="895497"/>
            </a:xfrm>
            <a:prstGeom prst="line">
              <a:avLst/>
            </a:prstGeom>
            <a:grpFill/>
            <a:ln>
              <a:noFill/>
            </a:ln>
          </p:spPr>
          <p:style>
            <a:lnRef idx="1">
              <a:schemeClr val="accent1"/>
            </a:lnRef>
            <a:fillRef idx="2">
              <a:schemeClr val="accent1"/>
            </a:fillRef>
            <a:effectRef idx="1">
              <a:schemeClr val="accent1"/>
            </a:effectRef>
            <a:fontRef idx="minor">
              <a:schemeClr val="dk1"/>
            </a:fontRef>
          </p:style>
        </p:cxnSp>
      </p:grpSp>
      <p:grpSp>
        <p:nvGrpSpPr>
          <p:cNvPr id="61" name="Group 60"/>
          <p:cNvGrpSpPr/>
          <p:nvPr/>
        </p:nvGrpSpPr>
        <p:grpSpPr>
          <a:xfrm>
            <a:off x="9313483" y="3109197"/>
            <a:ext cx="2107108" cy="1041240"/>
            <a:chOff x="3036754" y="3073398"/>
            <a:chExt cx="1993900" cy="1117037"/>
          </a:xfrm>
          <a:solidFill>
            <a:srgbClr val="0070C0"/>
          </a:solidFill>
        </p:grpSpPr>
        <p:sp>
          <p:nvSpPr>
            <p:cNvPr id="62" name="TextBox 61"/>
            <p:cNvSpPr txBox="1"/>
            <p:nvPr/>
          </p:nvSpPr>
          <p:spPr>
            <a:xfrm>
              <a:off x="3036754" y="3073398"/>
              <a:ext cx="1993900" cy="1117037"/>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AU" sz="1400" dirty="0" smtClean="0">
                  <a:latin typeface="Arial"/>
                  <a:cs typeface="Arial"/>
                </a:rPr>
                <a:t>Income Accounts</a:t>
              </a:r>
            </a:p>
            <a:p>
              <a:r>
                <a:rPr lang="en-AU" sz="1400" dirty="0" smtClean="0">
                  <a:latin typeface="Arial"/>
                  <a:cs typeface="Arial"/>
                </a:rPr>
                <a:t>(debit)	  (credit)</a:t>
              </a:r>
            </a:p>
            <a:p>
              <a:r>
                <a:rPr lang="en-AU" sz="1600" dirty="0" smtClean="0">
                  <a:solidFill>
                    <a:srgbClr val="0070C0"/>
                  </a:solidFill>
                </a:rPr>
                <a:t>       </a:t>
              </a:r>
            </a:p>
            <a:p>
              <a:r>
                <a:rPr lang="en-AU" b="1" dirty="0" smtClean="0">
                  <a:solidFill>
                    <a:srgbClr val="0070C0"/>
                  </a:solidFill>
                </a:rPr>
                <a:t>     </a:t>
              </a:r>
              <a:r>
                <a:rPr lang="en-AU" dirty="0" smtClean="0">
                  <a:solidFill>
                    <a:srgbClr val="0070C0"/>
                  </a:solidFill>
                </a:rPr>
                <a:t>	       </a:t>
              </a:r>
              <a:endParaRPr lang="en-AU" b="1" dirty="0">
                <a:solidFill>
                  <a:srgbClr val="0070C0"/>
                </a:solidFill>
              </a:endParaRPr>
            </a:p>
          </p:txBody>
        </p:sp>
        <p:cxnSp>
          <p:nvCxnSpPr>
            <p:cNvPr id="63" name="Straight Connector 62"/>
            <p:cNvCxnSpPr/>
            <p:nvPr/>
          </p:nvCxnSpPr>
          <p:spPr>
            <a:xfrm flipV="1">
              <a:off x="3130620" y="3359616"/>
              <a:ext cx="1708150" cy="2975"/>
            </a:xfrm>
            <a:prstGeom prst="line">
              <a:avLst/>
            </a:prstGeom>
            <a:grpFill/>
            <a:ln>
              <a:noFill/>
            </a:ln>
          </p:spPr>
          <p:style>
            <a:lnRef idx="1">
              <a:schemeClr val="accent1"/>
            </a:lnRef>
            <a:fillRef idx="3">
              <a:schemeClr val="accent1"/>
            </a:fillRef>
            <a:effectRef idx="2">
              <a:schemeClr val="accent1"/>
            </a:effectRef>
            <a:fontRef idx="minor">
              <a:schemeClr val="lt1"/>
            </a:fontRef>
          </p:style>
        </p:cxnSp>
        <p:cxnSp>
          <p:nvCxnSpPr>
            <p:cNvPr id="64" name="Straight Connector 63"/>
            <p:cNvCxnSpPr/>
            <p:nvPr/>
          </p:nvCxnSpPr>
          <p:spPr>
            <a:xfrm>
              <a:off x="4001954" y="3371850"/>
              <a:ext cx="0" cy="683080"/>
            </a:xfrm>
            <a:prstGeom prst="line">
              <a:avLst/>
            </a:prstGeom>
            <a:grpFill/>
            <a:ln>
              <a:noFill/>
            </a:ln>
          </p:spPr>
          <p:style>
            <a:lnRef idx="1">
              <a:schemeClr val="accent1"/>
            </a:lnRef>
            <a:fillRef idx="3">
              <a:schemeClr val="accent1"/>
            </a:fillRef>
            <a:effectRef idx="2">
              <a:schemeClr val="accent1"/>
            </a:effectRef>
            <a:fontRef idx="minor">
              <a:schemeClr val="lt1"/>
            </a:fontRef>
          </p:style>
        </p:cxnSp>
      </p:grpSp>
      <p:grpSp>
        <p:nvGrpSpPr>
          <p:cNvPr id="65" name="Group 64"/>
          <p:cNvGrpSpPr/>
          <p:nvPr/>
        </p:nvGrpSpPr>
        <p:grpSpPr>
          <a:xfrm>
            <a:off x="6628173" y="4619164"/>
            <a:ext cx="2183619" cy="1185287"/>
            <a:chOff x="3016102" y="3073398"/>
            <a:chExt cx="1993900" cy="713164"/>
          </a:xfrm>
          <a:solidFill>
            <a:srgbClr val="0070C0"/>
          </a:solidFill>
        </p:grpSpPr>
        <p:sp>
          <p:nvSpPr>
            <p:cNvPr id="66" name="TextBox 65"/>
            <p:cNvSpPr txBox="1"/>
            <p:nvPr/>
          </p:nvSpPr>
          <p:spPr>
            <a:xfrm>
              <a:off x="3016102" y="3073398"/>
              <a:ext cx="1993900" cy="481476"/>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AU" sz="1400" dirty="0">
                  <a:latin typeface="Arial"/>
                  <a:cs typeface="Arial"/>
                </a:rPr>
                <a:t>D</a:t>
              </a:r>
              <a:r>
                <a:rPr lang="en-AU" sz="1400" dirty="0" smtClean="0">
                  <a:latin typeface="Arial"/>
                  <a:cs typeface="Arial"/>
                </a:rPr>
                <a:t>rawings  Accounts</a:t>
              </a:r>
            </a:p>
            <a:p>
              <a:r>
                <a:rPr lang="en-AU" sz="1400" dirty="0" smtClean="0">
                  <a:latin typeface="Arial"/>
                  <a:cs typeface="Arial"/>
                </a:rPr>
                <a:t>(debit)	  (credit</a:t>
              </a:r>
              <a:r>
                <a:rPr lang="en-AU" sz="1600" dirty="0" smtClean="0">
                  <a:latin typeface="Arial"/>
                  <a:cs typeface="Arial"/>
                </a:rPr>
                <a:t>)</a:t>
              </a:r>
            </a:p>
            <a:p>
              <a:r>
                <a:rPr lang="en-AU" sz="1600" dirty="0" smtClean="0">
                  <a:solidFill>
                    <a:srgbClr val="0070C0"/>
                  </a:solidFill>
                  <a:latin typeface="Arial"/>
                  <a:cs typeface="Arial"/>
                </a:rPr>
                <a:t>                    	       </a:t>
              </a:r>
              <a:endParaRPr lang="en-AU" sz="1600" b="1" dirty="0">
                <a:solidFill>
                  <a:srgbClr val="0070C0"/>
                </a:solidFill>
                <a:latin typeface="Arial"/>
                <a:cs typeface="Arial"/>
              </a:endParaRPr>
            </a:p>
          </p:txBody>
        </p:sp>
        <p:cxnSp>
          <p:nvCxnSpPr>
            <p:cNvPr id="67" name="Straight Connector 66"/>
            <p:cNvCxnSpPr/>
            <p:nvPr/>
          </p:nvCxnSpPr>
          <p:spPr>
            <a:xfrm flipV="1">
              <a:off x="3181797" y="3250867"/>
              <a:ext cx="1708150" cy="2975"/>
            </a:xfrm>
            <a:prstGeom prst="line">
              <a:avLst/>
            </a:prstGeom>
            <a:grpFill/>
            <a:ln>
              <a:noFill/>
            </a:ln>
          </p:spPr>
          <p:style>
            <a:lnRef idx="1">
              <a:schemeClr val="accent1"/>
            </a:lnRef>
            <a:fillRef idx="3">
              <a:schemeClr val="accent1"/>
            </a:fillRef>
            <a:effectRef idx="2">
              <a:schemeClr val="accent1"/>
            </a:effectRef>
            <a:fontRef idx="minor">
              <a:schemeClr val="lt1"/>
            </a:fontRef>
          </p:style>
        </p:cxnSp>
        <p:cxnSp>
          <p:nvCxnSpPr>
            <p:cNvPr id="68" name="Straight Connector 67"/>
            <p:cNvCxnSpPr/>
            <p:nvPr/>
          </p:nvCxnSpPr>
          <p:spPr>
            <a:xfrm>
              <a:off x="3918805" y="3250867"/>
              <a:ext cx="0" cy="535695"/>
            </a:xfrm>
            <a:prstGeom prst="line">
              <a:avLst/>
            </a:prstGeom>
            <a:grpFill/>
            <a:ln>
              <a:noFill/>
            </a:ln>
          </p:spPr>
          <p:style>
            <a:lnRef idx="1">
              <a:schemeClr val="accent1"/>
            </a:lnRef>
            <a:fillRef idx="3">
              <a:schemeClr val="accent1"/>
            </a:fillRef>
            <a:effectRef idx="2">
              <a:schemeClr val="accent1"/>
            </a:effectRef>
            <a:fontRef idx="minor">
              <a:schemeClr val="lt1"/>
            </a:fontRef>
          </p:style>
        </p:cxnSp>
      </p:grpSp>
      <p:sp>
        <p:nvSpPr>
          <p:cNvPr id="70" name="Rectangle 69"/>
          <p:cNvSpPr/>
          <p:nvPr/>
        </p:nvSpPr>
        <p:spPr>
          <a:xfrm>
            <a:off x="9333390" y="5129809"/>
            <a:ext cx="2464669" cy="30777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AU" sz="1400" dirty="0" smtClean="0">
                <a:solidFill>
                  <a:schemeClr val="bg1"/>
                </a:solidFill>
                <a:latin typeface="Arial"/>
                <a:cs typeface="Arial"/>
              </a:rPr>
              <a:t>Increase   </a:t>
            </a:r>
            <a:r>
              <a:rPr lang="en-AU" sz="1400" b="1" dirty="0">
                <a:solidFill>
                  <a:schemeClr val="bg1"/>
                </a:solidFill>
                <a:latin typeface="Arial"/>
                <a:cs typeface="Arial"/>
              </a:rPr>
              <a:t>	</a:t>
            </a:r>
            <a:r>
              <a:rPr lang="en-AU" sz="1400" b="1" dirty="0" smtClean="0">
                <a:solidFill>
                  <a:schemeClr val="bg1"/>
                </a:solidFill>
                <a:latin typeface="Arial"/>
                <a:cs typeface="Arial"/>
              </a:rPr>
              <a:t>      </a:t>
            </a:r>
            <a:r>
              <a:rPr lang="en-AU" sz="1400" dirty="0" smtClean="0">
                <a:solidFill>
                  <a:schemeClr val="bg1"/>
                </a:solidFill>
                <a:latin typeface="Arial"/>
                <a:cs typeface="Arial"/>
              </a:rPr>
              <a:t>decrease</a:t>
            </a:r>
            <a:endParaRPr lang="en-AU" sz="1400" dirty="0">
              <a:solidFill>
                <a:schemeClr val="bg1"/>
              </a:solidFill>
              <a:latin typeface="Arial"/>
              <a:cs typeface="Arial"/>
            </a:endParaRPr>
          </a:p>
        </p:txBody>
      </p:sp>
      <p:sp>
        <p:nvSpPr>
          <p:cNvPr id="69" name="Rectangle 68"/>
          <p:cNvSpPr/>
          <p:nvPr/>
        </p:nvSpPr>
        <p:spPr>
          <a:xfrm>
            <a:off x="6680224" y="5140181"/>
            <a:ext cx="2464669" cy="30777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AU" sz="1400" dirty="0">
                <a:solidFill>
                  <a:schemeClr val="bg1"/>
                </a:solidFill>
              </a:rPr>
              <a:t>increase	  </a:t>
            </a:r>
            <a:r>
              <a:rPr lang="en-AU" sz="1400" dirty="0" smtClean="0">
                <a:solidFill>
                  <a:schemeClr val="bg1"/>
                </a:solidFill>
              </a:rPr>
              <a:t>decrease</a:t>
            </a:r>
            <a:endParaRPr lang="en-AU" sz="1400" dirty="0">
              <a:solidFill>
                <a:schemeClr val="bg1"/>
              </a:solidFill>
            </a:endParaRPr>
          </a:p>
        </p:txBody>
      </p:sp>
      <p:sp>
        <p:nvSpPr>
          <p:cNvPr id="71" name="Rectangle 70"/>
          <p:cNvSpPr/>
          <p:nvPr/>
        </p:nvSpPr>
        <p:spPr>
          <a:xfrm>
            <a:off x="9336990" y="3617321"/>
            <a:ext cx="2464669" cy="58477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AU" sz="1400" dirty="0" smtClean="0">
                <a:solidFill>
                  <a:schemeClr val="bg1"/>
                </a:solidFill>
                <a:latin typeface="Arial"/>
                <a:cs typeface="Arial"/>
              </a:rPr>
              <a:t>decrease</a:t>
            </a:r>
            <a:r>
              <a:rPr lang="en-AU" sz="1400" dirty="0">
                <a:solidFill>
                  <a:schemeClr val="bg1"/>
                </a:solidFill>
                <a:latin typeface="Arial"/>
                <a:cs typeface="Arial"/>
              </a:rPr>
              <a:t>	  </a:t>
            </a:r>
            <a:r>
              <a:rPr lang="en-AU" sz="1400" dirty="0" smtClean="0">
                <a:solidFill>
                  <a:schemeClr val="bg1"/>
                </a:solidFill>
                <a:latin typeface="Arial"/>
                <a:cs typeface="Arial"/>
              </a:rPr>
              <a:t>increase</a:t>
            </a:r>
            <a:endParaRPr lang="en-AU" sz="1400" dirty="0">
              <a:solidFill>
                <a:schemeClr val="bg1"/>
              </a:solidFill>
              <a:latin typeface="Arial"/>
              <a:cs typeface="Arial"/>
            </a:endParaRPr>
          </a:p>
          <a:p>
            <a:r>
              <a:rPr lang="en-AU" b="1" dirty="0">
                <a:solidFill>
                  <a:schemeClr val="bg1"/>
                </a:solidFill>
              </a:rPr>
              <a:t>   </a:t>
            </a:r>
            <a:r>
              <a:rPr lang="en-AU" b="1" dirty="0" smtClean="0">
                <a:solidFill>
                  <a:schemeClr val="bg1"/>
                </a:solidFill>
              </a:rPr>
              <a:t>	  </a:t>
            </a:r>
            <a:r>
              <a:rPr lang="en-AU" sz="1400" dirty="0">
                <a:solidFill>
                  <a:schemeClr val="bg1"/>
                </a:solidFill>
              </a:rPr>
              <a:t>	        </a:t>
            </a:r>
            <a:endParaRPr lang="en-AU" sz="1400" b="1" dirty="0">
              <a:solidFill>
                <a:schemeClr val="bg1"/>
              </a:solidFill>
            </a:endParaRPr>
          </a:p>
        </p:txBody>
      </p:sp>
      <p:grpSp>
        <p:nvGrpSpPr>
          <p:cNvPr id="40" name="Group 39"/>
          <p:cNvGrpSpPr/>
          <p:nvPr/>
        </p:nvGrpSpPr>
        <p:grpSpPr>
          <a:xfrm>
            <a:off x="6672732" y="3079444"/>
            <a:ext cx="2139059" cy="1077218"/>
            <a:chOff x="3036754" y="3073398"/>
            <a:chExt cx="1993900" cy="1149891"/>
          </a:xfrm>
          <a:solidFill>
            <a:srgbClr val="0070C0"/>
          </a:solidFill>
        </p:grpSpPr>
        <p:sp>
          <p:nvSpPr>
            <p:cNvPr id="48" name="TextBox 47"/>
            <p:cNvSpPr txBox="1"/>
            <p:nvPr/>
          </p:nvSpPr>
          <p:spPr>
            <a:xfrm>
              <a:off x="3036754" y="3073398"/>
              <a:ext cx="1993900" cy="1149891"/>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AU" sz="1400" dirty="0" smtClean="0">
                  <a:latin typeface="Arial"/>
                  <a:cs typeface="Arial"/>
                </a:rPr>
                <a:t>Capital Account</a:t>
              </a:r>
            </a:p>
            <a:p>
              <a:r>
                <a:rPr lang="en-AU" sz="1400" dirty="0" smtClean="0">
                  <a:latin typeface="Arial"/>
                  <a:cs typeface="Arial"/>
                </a:rPr>
                <a:t>(debit)	       (credit</a:t>
              </a:r>
              <a:r>
                <a:rPr lang="en-AU" sz="1400" dirty="0" smtClean="0"/>
                <a:t>)</a:t>
              </a:r>
            </a:p>
            <a:p>
              <a:r>
                <a:rPr lang="en-AU" sz="1600" dirty="0" smtClean="0">
                  <a:solidFill>
                    <a:srgbClr val="0070C0"/>
                  </a:solidFill>
                </a:rPr>
                <a:t> 	   </a:t>
              </a:r>
            </a:p>
            <a:p>
              <a:r>
                <a:rPr lang="en-AU" dirty="0" smtClean="0">
                  <a:solidFill>
                    <a:srgbClr val="0070C0"/>
                  </a:solidFill>
                </a:rPr>
                <a:t>	</a:t>
              </a:r>
              <a:endParaRPr lang="en-AU" b="1" dirty="0">
                <a:solidFill>
                  <a:srgbClr val="0070C0"/>
                </a:solidFill>
              </a:endParaRPr>
            </a:p>
          </p:txBody>
        </p:sp>
        <p:cxnSp>
          <p:nvCxnSpPr>
            <p:cNvPr id="49" name="Straight Connector 48"/>
            <p:cNvCxnSpPr/>
            <p:nvPr/>
          </p:nvCxnSpPr>
          <p:spPr>
            <a:xfrm flipV="1">
              <a:off x="3130620" y="3346127"/>
              <a:ext cx="1708150" cy="2975"/>
            </a:xfrm>
            <a:prstGeom prst="line">
              <a:avLst/>
            </a:prstGeom>
            <a:grpFill/>
            <a:ln>
              <a:noFill/>
            </a:ln>
          </p:spPr>
          <p:style>
            <a:lnRef idx="1">
              <a:schemeClr val="accent1"/>
            </a:lnRef>
            <a:fillRef idx="3">
              <a:schemeClr val="accent1"/>
            </a:fillRef>
            <a:effectRef idx="2">
              <a:schemeClr val="accent1"/>
            </a:effectRef>
            <a:fontRef idx="minor">
              <a:schemeClr val="lt1"/>
            </a:fontRef>
          </p:style>
        </p:cxnSp>
        <p:cxnSp>
          <p:nvCxnSpPr>
            <p:cNvPr id="50" name="Straight Connector 49"/>
            <p:cNvCxnSpPr/>
            <p:nvPr/>
          </p:nvCxnSpPr>
          <p:spPr>
            <a:xfrm>
              <a:off x="3995441" y="3358293"/>
              <a:ext cx="0" cy="683080"/>
            </a:xfrm>
            <a:prstGeom prst="line">
              <a:avLst/>
            </a:prstGeom>
            <a:grpFill/>
            <a:ln w="12700">
              <a:noFill/>
            </a:ln>
          </p:spPr>
          <p:style>
            <a:lnRef idx="1">
              <a:schemeClr val="accent2"/>
            </a:lnRef>
            <a:fillRef idx="0">
              <a:schemeClr val="accent2"/>
            </a:fillRef>
            <a:effectRef idx="0">
              <a:schemeClr val="accent2"/>
            </a:effectRef>
            <a:fontRef idx="minor">
              <a:schemeClr val="tx1"/>
            </a:fontRef>
          </p:style>
        </p:cxnSp>
      </p:grpSp>
      <p:sp>
        <p:nvSpPr>
          <p:cNvPr id="55" name="Rectangle 54"/>
          <p:cNvSpPr/>
          <p:nvPr/>
        </p:nvSpPr>
        <p:spPr>
          <a:xfrm>
            <a:off x="6673703" y="3603643"/>
            <a:ext cx="2464669" cy="58477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AU" sz="1400" dirty="0">
                <a:solidFill>
                  <a:schemeClr val="bg1"/>
                </a:solidFill>
                <a:latin typeface="Arial"/>
                <a:cs typeface="Arial"/>
              </a:rPr>
              <a:t>d</a:t>
            </a:r>
            <a:r>
              <a:rPr lang="en-AU" sz="1400" dirty="0" smtClean="0">
                <a:solidFill>
                  <a:schemeClr val="bg1"/>
                </a:solidFill>
                <a:latin typeface="Arial"/>
                <a:cs typeface="Arial"/>
              </a:rPr>
              <a:t>ecrease	    increase</a:t>
            </a:r>
            <a:r>
              <a:rPr lang="en-AU" b="1" dirty="0" smtClean="0">
                <a:solidFill>
                  <a:schemeClr val="bg1"/>
                </a:solidFill>
                <a:latin typeface="Arial"/>
                <a:cs typeface="Arial"/>
              </a:rPr>
              <a:t>  </a:t>
            </a:r>
            <a:r>
              <a:rPr lang="en-AU" b="1" dirty="0" smtClean="0">
                <a:solidFill>
                  <a:schemeClr val="bg1"/>
                </a:solidFill>
              </a:rPr>
              <a:t>	   </a:t>
            </a:r>
          </a:p>
          <a:p>
            <a:r>
              <a:rPr lang="en-AU" sz="1400" dirty="0" smtClean="0">
                <a:solidFill>
                  <a:schemeClr val="bg1"/>
                </a:solidFill>
              </a:rPr>
              <a:t>        </a:t>
            </a:r>
            <a:endParaRPr lang="en-AU" sz="1400" b="1" dirty="0">
              <a:solidFill>
                <a:schemeClr val="bg1"/>
              </a:solidFill>
            </a:endParaRPr>
          </a:p>
        </p:txBody>
      </p:sp>
      <p:sp>
        <p:nvSpPr>
          <p:cNvPr id="8" name="Slide Number Placeholder 7"/>
          <p:cNvSpPr>
            <a:spLocks noGrp="1"/>
          </p:cNvSpPr>
          <p:nvPr>
            <p:ph type="sldNum" sz="quarter" idx="4294967295"/>
          </p:nvPr>
        </p:nvSpPr>
        <p:spPr>
          <a:xfrm>
            <a:off x="8684850" y="5467092"/>
            <a:ext cx="2743200" cy="365125"/>
          </a:xfrm>
        </p:spPr>
        <p:txBody>
          <a:bodyPr/>
          <a:lstStyle/>
          <a:p>
            <a:fld id="{45F41791-387E-467B-9DB5-B22C52E5F4D9}" type="slidenum">
              <a:rPr lang="en-AU" smtClean="0"/>
              <a:t>6</a:t>
            </a:fld>
            <a:endParaRPr lang="en-AU"/>
          </a:p>
        </p:txBody>
      </p:sp>
      <p:cxnSp>
        <p:nvCxnSpPr>
          <p:cNvPr id="42" name="Straight Connector 41"/>
          <p:cNvCxnSpPr/>
          <p:nvPr/>
        </p:nvCxnSpPr>
        <p:spPr>
          <a:xfrm flipV="1">
            <a:off x="6684535" y="4885001"/>
            <a:ext cx="1827535" cy="2975"/>
          </a:xfrm>
          <a:prstGeom prst="line">
            <a:avLst/>
          </a:prstGeom>
          <a:solidFill>
            <a:srgbClr val="FF0000"/>
          </a:solidFill>
          <a:ln w="19050">
            <a:solidFill>
              <a:schemeClr val="bg1"/>
            </a:solidFill>
          </a:ln>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7616768" y="4883610"/>
            <a:ext cx="0" cy="683080"/>
          </a:xfrm>
          <a:prstGeom prst="line">
            <a:avLst/>
          </a:prstGeom>
          <a:solidFill>
            <a:srgbClr val="FF0000"/>
          </a:solidFill>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flipV="1">
            <a:off x="9383012" y="4867123"/>
            <a:ext cx="1827535" cy="2975"/>
          </a:xfrm>
          <a:prstGeom prst="line">
            <a:avLst/>
          </a:prstGeom>
          <a:solidFill>
            <a:srgbClr val="FF0000"/>
          </a:solidFill>
          <a:ln w="19050">
            <a:solidFill>
              <a:schemeClr val="bg1"/>
            </a:solidFill>
          </a:ln>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a:off x="10315245" y="4865732"/>
            <a:ext cx="0" cy="683080"/>
          </a:xfrm>
          <a:prstGeom prst="line">
            <a:avLst/>
          </a:prstGeom>
          <a:solidFill>
            <a:srgbClr val="FF0000"/>
          </a:solidFill>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flipV="1">
            <a:off x="9314355" y="3365612"/>
            <a:ext cx="1827535" cy="2975"/>
          </a:xfrm>
          <a:prstGeom prst="line">
            <a:avLst/>
          </a:prstGeom>
          <a:solidFill>
            <a:srgbClr val="FF0000"/>
          </a:solidFill>
          <a:ln w="19050">
            <a:solidFill>
              <a:schemeClr val="bg1"/>
            </a:solidFill>
          </a:ln>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10246588" y="3364221"/>
            <a:ext cx="0" cy="683080"/>
          </a:xfrm>
          <a:prstGeom prst="line">
            <a:avLst/>
          </a:prstGeom>
          <a:solidFill>
            <a:srgbClr val="FF0000"/>
          </a:solidFill>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flipV="1">
            <a:off x="6870627" y="3346019"/>
            <a:ext cx="1827535" cy="2975"/>
          </a:xfrm>
          <a:prstGeom prst="line">
            <a:avLst/>
          </a:prstGeom>
          <a:solidFill>
            <a:srgbClr val="FF0000"/>
          </a:solidFill>
          <a:ln w="19050">
            <a:solidFill>
              <a:schemeClr val="bg1"/>
            </a:solidFill>
          </a:ln>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7823020" y="3364784"/>
            <a:ext cx="0" cy="683080"/>
          </a:xfrm>
          <a:prstGeom prst="line">
            <a:avLst/>
          </a:prstGeom>
          <a:solidFill>
            <a:srgbClr val="FF0000"/>
          </a:solidFill>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graphicFrame>
        <p:nvGraphicFramePr>
          <p:cNvPr id="72" name="Table 71"/>
          <p:cNvGraphicFramePr>
            <a:graphicFrameLocks noGrp="1"/>
          </p:cNvGraphicFramePr>
          <p:nvPr>
            <p:extLst>
              <p:ext uri="{D42A27DB-BD31-4B8C-83A1-F6EECF244321}">
                <p14:modId xmlns:p14="http://schemas.microsoft.com/office/powerpoint/2010/main" val="2868276429"/>
              </p:ext>
            </p:extLst>
          </p:nvPr>
        </p:nvGraphicFramePr>
        <p:xfrm>
          <a:off x="189923" y="1474840"/>
          <a:ext cx="11608136" cy="4786910"/>
        </p:xfrm>
        <a:graphic>
          <a:graphicData uri="http://schemas.openxmlformats.org/drawingml/2006/table">
            <a:tbl>
              <a:tblPr firstRow="1" bandRow="1">
                <a:tableStyleId>{5C22544A-7EE6-4342-B048-85BDC9FD1C3A}</a:tableStyleId>
              </a:tblPr>
              <a:tblGrid>
                <a:gridCol w="3520536"/>
                <a:gridCol w="8087600"/>
              </a:tblGrid>
              <a:tr h="1101212">
                <a:tc gridSpan="2">
                  <a:txBody>
                    <a:bodyPr/>
                    <a:lstStyle/>
                    <a:p>
                      <a:pPr algn="l"/>
                      <a:r>
                        <a:rPr lang="en-US" dirty="0" smtClean="0">
                          <a:solidFill>
                            <a:srgbClr val="FF0000"/>
                          </a:solidFill>
                          <a:latin typeface="Arial"/>
                          <a:cs typeface="Arial"/>
                        </a:rPr>
                        <a:t>DR                                                                                                                                                                CR</a:t>
                      </a:r>
                      <a:endParaRPr lang="en-US" dirty="0">
                        <a:solidFill>
                          <a:srgbClr val="FF0000"/>
                        </a:solidFill>
                        <a:latin typeface="Arial"/>
                        <a:cs typeface="Arial"/>
                      </a:endParaRPr>
                    </a:p>
                  </a:txBody>
                  <a:tcPr>
                    <a:lnB w="38100" cap="flat" cmpd="sng" algn="ctr">
                      <a:solidFill>
                        <a:scrgbClr r="0" g="0" b="0"/>
                      </a:solidFill>
                      <a:prstDash val="solid"/>
                      <a:round/>
                      <a:headEnd type="none" w="med" len="med"/>
                      <a:tailEnd type="none" w="med" len="med"/>
                    </a:lnB>
                    <a:no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tr>
              <a:tr h="3685698">
                <a:tc>
                  <a:txBody>
                    <a:bodyPr/>
                    <a:lstStyle/>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solidFill>
                          <a:schemeClr val="tx1"/>
                        </a:solidFill>
                      </a:endParaRPr>
                    </a:p>
                    <a:p>
                      <a:endParaRPr lang="en-US" b="1" dirty="0"/>
                    </a:p>
                  </a:txBody>
                  <a:tcPr>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noFill/>
                  </a:tcPr>
                </a:tc>
                <a:tc>
                  <a:txBody>
                    <a:bodyPr/>
                    <a:lstStyle/>
                    <a:p>
                      <a:pPr algn="r"/>
                      <a:endParaRPr lang="en-US" b="1" dirty="0">
                        <a:solidFill>
                          <a:srgbClr val="FF0000"/>
                        </a:solidFill>
                        <a:latin typeface="Arial"/>
                        <a:cs typeface="Arial"/>
                      </a:endParaRPr>
                    </a:p>
                  </a:txBody>
                  <a:tcPr>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65550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46" grpId="0"/>
      <p:bldP spid="70" grpId="0"/>
      <p:bldP spid="69" grpId="0"/>
      <p:bldP spid="71"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000" dirty="0" smtClean="0">
                <a:latin typeface="Arial"/>
                <a:cs typeface="Arial"/>
              </a:rPr>
              <a:t>3 General </a:t>
            </a:r>
            <a:r>
              <a:rPr lang="en-US" sz="5000" dirty="0" smtClean="0">
                <a:latin typeface="Arial"/>
                <a:cs typeface="Arial"/>
              </a:rPr>
              <a:t>Journal: </a:t>
            </a:r>
            <a:r>
              <a:rPr lang="en-US" dirty="0" smtClean="0">
                <a:latin typeface="Arial"/>
                <a:cs typeface="Arial"/>
              </a:rPr>
              <a:t/>
            </a:r>
            <a:br>
              <a:rPr lang="en-US" dirty="0" smtClean="0">
                <a:latin typeface="Arial"/>
                <a:cs typeface="Arial"/>
              </a:rPr>
            </a:br>
            <a:r>
              <a:rPr lang="en-US" dirty="0" smtClean="0">
                <a:latin typeface="Arial"/>
                <a:cs typeface="Arial"/>
              </a:rPr>
              <a:t>The book of original entry</a:t>
            </a:r>
            <a:endParaRPr lang="en-AU" dirty="0">
              <a:latin typeface="Arial"/>
              <a:cs typeface="Arial"/>
            </a:endParaRPr>
          </a:p>
        </p:txBody>
      </p:sp>
      <p:sp>
        <p:nvSpPr>
          <p:cNvPr id="6" name="Content Placeholder 5"/>
          <p:cNvSpPr>
            <a:spLocks noGrp="1"/>
          </p:cNvSpPr>
          <p:nvPr>
            <p:ph idx="1"/>
          </p:nvPr>
        </p:nvSpPr>
        <p:spPr>
          <a:xfrm>
            <a:off x="816373" y="2149210"/>
            <a:ext cx="7148184" cy="3574381"/>
          </a:xfrm>
        </p:spPr>
        <p:txBody>
          <a:bodyPr>
            <a:normAutofit fontScale="85000" lnSpcReduction="10000"/>
          </a:bodyPr>
          <a:lstStyle/>
          <a:p>
            <a:pPr marL="0" indent="0">
              <a:buNone/>
            </a:pPr>
            <a:r>
              <a:rPr lang="en-AU" sz="3600" dirty="0" smtClean="0">
                <a:latin typeface="Arial"/>
                <a:cs typeface="Arial"/>
              </a:rPr>
              <a:t>The General Journal is where all the original entries are recorded.  </a:t>
            </a:r>
          </a:p>
          <a:p>
            <a:pPr marL="0" indent="0">
              <a:buNone/>
            </a:pPr>
            <a:endParaRPr lang="en-AU" sz="1100" dirty="0" smtClean="0">
              <a:latin typeface="Arial"/>
              <a:cs typeface="Arial"/>
            </a:endParaRPr>
          </a:p>
          <a:p>
            <a:pPr marL="0" indent="0">
              <a:buNone/>
            </a:pPr>
            <a:r>
              <a:rPr lang="en-AU" sz="3600" dirty="0" smtClean="0">
                <a:latin typeface="Arial"/>
                <a:cs typeface="Arial"/>
              </a:rPr>
              <a:t>It is a diary of business events or transactions that capture the operating decisions made for the business.</a:t>
            </a:r>
          </a:p>
          <a:p>
            <a:pPr marL="0" indent="0">
              <a:buNone/>
            </a:pPr>
            <a:endParaRPr lang="en-AU" sz="1100" dirty="0" smtClean="0">
              <a:latin typeface="Arial"/>
              <a:cs typeface="Arial"/>
            </a:endParaRPr>
          </a:p>
          <a:p>
            <a:pPr marL="0" indent="0">
              <a:buNone/>
            </a:pPr>
            <a:r>
              <a:rPr lang="en-AU" sz="3600" dirty="0" smtClean="0">
                <a:latin typeface="Arial"/>
                <a:cs typeface="Arial"/>
              </a:rPr>
              <a:t>Let’s look at how we “</a:t>
            </a:r>
            <a:r>
              <a:rPr lang="en-AU" sz="3600" i="1" dirty="0" smtClean="0">
                <a:latin typeface="Arial"/>
                <a:cs typeface="Arial"/>
              </a:rPr>
              <a:t>journalise</a:t>
            </a:r>
            <a:r>
              <a:rPr lang="en-AU" sz="3600" dirty="0" smtClean="0">
                <a:latin typeface="Arial"/>
                <a:cs typeface="Arial"/>
              </a:rPr>
              <a:t>” entries.  </a:t>
            </a:r>
            <a:endParaRPr lang="en-AU" sz="3600" dirty="0">
              <a:latin typeface="Arial"/>
              <a:cs typeface="Arial"/>
            </a:endParaRPr>
          </a:p>
          <a:p>
            <a:pPr marL="0" indent="0">
              <a:buNone/>
            </a:pPr>
            <a:endParaRPr lang="en-AU" sz="2800" dirty="0" smtClean="0"/>
          </a:p>
          <a:p>
            <a:pPr marL="0" indent="0">
              <a:buNone/>
            </a:pPr>
            <a:endParaRPr lang="en-AU" sz="2800" dirty="0" smtClean="0"/>
          </a:p>
        </p:txBody>
      </p:sp>
      <p:sp>
        <p:nvSpPr>
          <p:cNvPr id="4" name="Slide Number Placeholder 3"/>
          <p:cNvSpPr>
            <a:spLocks noGrp="1"/>
          </p:cNvSpPr>
          <p:nvPr>
            <p:ph type="sldNum" sz="quarter" idx="4294967295"/>
          </p:nvPr>
        </p:nvSpPr>
        <p:spPr>
          <a:xfrm>
            <a:off x="8684850" y="5467092"/>
            <a:ext cx="2743200" cy="365125"/>
          </a:xfrm>
        </p:spPr>
        <p:txBody>
          <a:bodyPr/>
          <a:lstStyle/>
          <a:p>
            <a:fld id="{D57F1E4F-1CFF-5643-939E-217C01CDF565}" type="slidenum">
              <a:rPr lang="en-US" smtClean="0"/>
              <a:pPr/>
              <a:t>7</a:t>
            </a:fld>
            <a:endParaRPr lang="en-US" dirty="0"/>
          </a:p>
        </p:txBody>
      </p:sp>
      <p:sp>
        <p:nvSpPr>
          <p:cNvPr id="3" name="TextBox 2"/>
          <p:cNvSpPr txBox="1"/>
          <p:nvPr/>
        </p:nvSpPr>
        <p:spPr>
          <a:xfrm>
            <a:off x="291767" y="535426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5799"/>
          <a:stretch/>
        </p:blipFill>
        <p:spPr>
          <a:xfrm>
            <a:off x="7801066" y="1417638"/>
            <a:ext cx="2968534" cy="2783150"/>
          </a:xfrm>
          <a:prstGeom prst="rect">
            <a:avLst/>
          </a:prstGeom>
          <a:solidFill>
            <a:schemeClr val="bg1">
              <a:lumMod val="95000"/>
            </a:schemeClr>
          </a:solidFill>
        </p:spPr>
      </p:pic>
    </p:spTree>
    <p:extLst>
      <p:ext uri="{BB962C8B-B14F-4D97-AF65-F5344CB8AC3E}">
        <p14:creationId xmlns:p14="http://schemas.microsoft.com/office/powerpoint/2010/main" val="239556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920"/>
          </a:xfrm>
        </p:spPr>
        <p:txBody>
          <a:bodyPr/>
          <a:lstStyle/>
          <a:p>
            <a:r>
              <a:rPr lang="en-AU" dirty="0" smtClean="0"/>
              <a:t>GENERAL JOURNAL</a:t>
            </a:r>
            <a:endParaRPr lang="en-AU" dirty="0"/>
          </a:p>
        </p:txBody>
      </p:sp>
      <p:sp>
        <p:nvSpPr>
          <p:cNvPr id="3" name="Content Placeholder 2"/>
          <p:cNvSpPr>
            <a:spLocks noGrp="1"/>
          </p:cNvSpPr>
          <p:nvPr>
            <p:ph idx="1"/>
          </p:nvPr>
        </p:nvSpPr>
        <p:spPr>
          <a:xfrm>
            <a:off x="838200" y="1111047"/>
            <a:ext cx="10515600" cy="3689554"/>
          </a:xfrm>
        </p:spPr>
        <p:txBody>
          <a:bodyPr>
            <a:normAutofit/>
          </a:bodyPr>
          <a:lstStyle/>
          <a:p>
            <a:r>
              <a:rPr lang="en-AU" sz="3200" dirty="0" smtClean="0">
                <a:latin typeface="Arial" panose="020B0604020202020204" pitchFamily="34" charset="0"/>
                <a:cs typeface="Arial" panose="020B0604020202020204" pitchFamily="34" charset="0"/>
              </a:rPr>
              <a:t>Once analysed a transaction is recorded first in the general journal</a:t>
            </a:r>
          </a:p>
          <a:p>
            <a:r>
              <a:rPr lang="en-AU" sz="3200" dirty="0" smtClean="0">
                <a:latin typeface="Arial" panose="020B0604020202020204" pitchFamily="34" charset="0"/>
                <a:cs typeface="Arial" panose="020B0604020202020204" pitchFamily="34" charset="0"/>
              </a:rPr>
              <a:t>A journal has the following advantages:</a:t>
            </a:r>
          </a:p>
          <a:p>
            <a:pPr lvl="1"/>
            <a:r>
              <a:rPr lang="en-AU" sz="3200" dirty="0" smtClean="0">
                <a:latin typeface="Arial" panose="020B0604020202020204" pitchFamily="34" charset="0"/>
                <a:cs typeface="Arial" panose="020B0604020202020204" pitchFamily="34" charset="0"/>
              </a:rPr>
              <a:t>Complete record of all transactions</a:t>
            </a:r>
          </a:p>
          <a:p>
            <a:pPr lvl="1"/>
            <a:r>
              <a:rPr lang="en-AU" sz="3200" dirty="0" smtClean="0">
                <a:latin typeface="Arial" panose="020B0604020202020204" pitchFamily="34" charset="0"/>
                <a:cs typeface="Arial" panose="020B0604020202020204" pitchFamily="34" charset="0"/>
              </a:rPr>
              <a:t>Presented in chronological order</a:t>
            </a:r>
          </a:p>
          <a:p>
            <a:pPr lvl="1"/>
            <a:r>
              <a:rPr lang="en-AU" sz="3200" dirty="0" smtClean="0">
                <a:latin typeface="Arial" panose="020B0604020202020204" pitchFamily="34" charset="0"/>
                <a:cs typeface="Arial" panose="020B0604020202020204" pitchFamily="34" charset="0"/>
              </a:rPr>
              <a:t>Useful for locating and reducing errors</a:t>
            </a:r>
            <a:r>
              <a:rPr lang="en-AU" sz="3200" dirty="0">
                <a:latin typeface="Arial" panose="020B0604020202020204" pitchFamily="34" charset="0"/>
                <a:cs typeface="Arial" panose="020B0604020202020204" pitchFamily="34" charset="0"/>
              </a:rPr>
              <a:t> </a:t>
            </a:r>
            <a:r>
              <a:rPr lang="en-AU" sz="3200" dirty="0" smtClean="0">
                <a:latin typeface="Arial" panose="020B0604020202020204" pitchFamily="34" charset="0"/>
                <a:cs typeface="Arial" panose="020B0604020202020204" pitchFamily="34" charset="0"/>
              </a:rPr>
              <a:t>as debits and credits shown together</a:t>
            </a:r>
          </a:p>
          <a:p>
            <a:pPr lvl="1"/>
            <a:endParaRPr lang="en-AU" sz="32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a:xfrm>
            <a:off x="8684850" y="5467092"/>
            <a:ext cx="2743200" cy="365125"/>
          </a:xfrm>
        </p:spPr>
        <p:txBody>
          <a:bodyPr/>
          <a:lstStyle/>
          <a:p>
            <a:fld id="{EECB8AB9-1042-43CD-847B-BEE3D34E0E00}" type="slidenum">
              <a:rPr lang="en-AU" smtClean="0"/>
              <a:t>8</a:t>
            </a:fld>
            <a:endParaRPr lang="en-AU"/>
          </a:p>
        </p:txBody>
      </p:sp>
    </p:spTree>
    <p:extLst>
      <p:ext uri="{BB962C8B-B14F-4D97-AF65-F5344CB8AC3E}">
        <p14:creationId xmlns:p14="http://schemas.microsoft.com/office/powerpoint/2010/main" val="2619037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475" y="2949887"/>
            <a:ext cx="1366495" cy="1339944"/>
          </a:xfrm>
          <a:prstGeom prst="rect">
            <a:avLst/>
          </a:prstGeom>
        </p:spPr>
      </p:pic>
      <p:sp>
        <p:nvSpPr>
          <p:cNvPr id="2" name="Title 1"/>
          <p:cNvSpPr>
            <a:spLocks noGrp="1"/>
          </p:cNvSpPr>
          <p:nvPr>
            <p:ph type="title"/>
          </p:nvPr>
        </p:nvSpPr>
        <p:spPr/>
        <p:txBody>
          <a:bodyPr>
            <a:noAutofit/>
          </a:bodyPr>
          <a:lstStyle/>
          <a:p>
            <a:r>
              <a:rPr lang="en-AU" sz="3800" dirty="0" smtClean="0"/>
              <a:t>4 Justin’s </a:t>
            </a:r>
            <a:r>
              <a:rPr lang="en-AU" sz="3800" dirty="0"/>
              <a:t>H</a:t>
            </a:r>
            <a:r>
              <a:rPr lang="en-AU" sz="3800" dirty="0" smtClean="0"/>
              <a:t>air Studio:  Journal entry</a:t>
            </a:r>
            <a:endParaRPr lang="en-AU" sz="3800" dirty="0"/>
          </a:p>
        </p:txBody>
      </p:sp>
      <p:sp>
        <p:nvSpPr>
          <p:cNvPr id="3" name="Content Placeholder 2"/>
          <p:cNvSpPr>
            <a:spLocks noGrp="1"/>
          </p:cNvSpPr>
          <p:nvPr>
            <p:ph idx="1"/>
          </p:nvPr>
        </p:nvSpPr>
        <p:spPr>
          <a:xfrm>
            <a:off x="1682970" y="1929097"/>
            <a:ext cx="8892265" cy="3947635"/>
          </a:xfrm>
        </p:spPr>
        <p:txBody>
          <a:bodyPr>
            <a:normAutofit/>
          </a:bodyPr>
          <a:lstStyle/>
          <a:p>
            <a:pPr marL="457200" indent="-457200">
              <a:buAutoNum type="arabicPeriod"/>
            </a:pPr>
            <a:r>
              <a:rPr lang="en-AU" sz="2800" dirty="0" smtClean="0">
                <a:latin typeface="Arial"/>
                <a:cs typeface="Arial"/>
              </a:rPr>
              <a:t>Justin paid $100,000 cash to invest into his new hair studio business.</a:t>
            </a:r>
          </a:p>
          <a:p>
            <a:pPr marL="457200" indent="-457200">
              <a:buFont typeface="Arial" panose="020B0604020202020204" pitchFamily="34" charset="0"/>
              <a:buAutoNum type="arabicPeriod"/>
            </a:pPr>
            <a:r>
              <a:rPr lang="en-AU" altLang="zh-CN" sz="2800" dirty="0" smtClean="0">
                <a:latin typeface="Arial"/>
                <a:cs typeface="Arial"/>
              </a:rPr>
              <a:t>He buys 3 </a:t>
            </a:r>
            <a:r>
              <a:rPr lang="en-AU" altLang="zh-CN" sz="2800" dirty="0">
                <a:latin typeface="Arial"/>
                <a:cs typeface="Arial"/>
              </a:rPr>
              <a:t>barber </a:t>
            </a:r>
            <a:r>
              <a:rPr lang="en-AU" altLang="zh-CN" sz="2800" dirty="0" smtClean="0">
                <a:latin typeface="Arial"/>
                <a:cs typeface="Arial"/>
              </a:rPr>
              <a:t>chairs </a:t>
            </a:r>
            <a:r>
              <a:rPr lang="en-AU" altLang="zh-CN" sz="2800" dirty="0">
                <a:latin typeface="Arial"/>
                <a:cs typeface="Arial"/>
              </a:rPr>
              <a:t>at $1,000 each and </a:t>
            </a:r>
            <a:r>
              <a:rPr lang="en-AU" altLang="zh-CN" sz="2800" dirty="0" smtClean="0">
                <a:latin typeface="Arial"/>
                <a:cs typeface="Arial"/>
              </a:rPr>
              <a:t>pays </a:t>
            </a:r>
            <a:r>
              <a:rPr lang="en-AU" altLang="zh-CN" sz="2800" dirty="0">
                <a:latin typeface="Arial"/>
                <a:cs typeface="Arial"/>
              </a:rPr>
              <a:t>20% deposit </a:t>
            </a:r>
            <a:r>
              <a:rPr lang="en-AU" altLang="zh-CN" sz="2800" dirty="0" smtClean="0">
                <a:latin typeface="Arial"/>
                <a:cs typeface="Arial"/>
              </a:rPr>
              <a:t>at the time of </a:t>
            </a:r>
            <a:r>
              <a:rPr lang="en-AU" altLang="zh-CN" sz="2800" dirty="0">
                <a:latin typeface="Arial"/>
                <a:cs typeface="Arial"/>
              </a:rPr>
              <a:t>purchase.  He </a:t>
            </a:r>
            <a:r>
              <a:rPr lang="en-AU" altLang="zh-CN" sz="2800" dirty="0" smtClean="0">
                <a:latin typeface="Arial"/>
                <a:cs typeface="Arial"/>
              </a:rPr>
              <a:t>agrees </a:t>
            </a:r>
            <a:r>
              <a:rPr lang="en-AU" altLang="zh-CN" sz="2800" dirty="0">
                <a:latin typeface="Arial"/>
                <a:cs typeface="Arial"/>
              </a:rPr>
              <a:t>to pay the </a:t>
            </a:r>
            <a:r>
              <a:rPr lang="en-AU" altLang="zh-CN" sz="2800" dirty="0" smtClean="0">
                <a:latin typeface="Arial"/>
                <a:cs typeface="Arial"/>
              </a:rPr>
              <a:t>balance at a later date</a:t>
            </a:r>
            <a:r>
              <a:rPr lang="en-AU" altLang="zh-CN" sz="2800" dirty="0">
                <a:latin typeface="Arial"/>
                <a:cs typeface="Arial"/>
              </a:rPr>
              <a:t> </a:t>
            </a:r>
            <a:r>
              <a:rPr lang="en-AU" altLang="zh-CN" sz="2800" dirty="0" smtClean="0">
                <a:latin typeface="Arial"/>
                <a:cs typeface="Arial"/>
              </a:rPr>
              <a:t>(he owes creditors).</a:t>
            </a:r>
            <a:endParaRPr lang="en-AU" altLang="zh-CN" sz="2800" dirty="0">
              <a:latin typeface="Arial"/>
              <a:cs typeface="Arial"/>
            </a:endParaRPr>
          </a:p>
          <a:p>
            <a:pPr marL="457200" indent="-457200">
              <a:buAutoNum type="arabicPeriod"/>
            </a:pPr>
            <a:endParaRPr lang="en-AU" sz="2800" dirty="0" smtClean="0">
              <a:latin typeface="Arial"/>
              <a:cs typeface="Arial"/>
            </a:endParaRPr>
          </a:p>
          <a:p>
            <a:pPr marL="0" indent="0">
              <a:buNone/>
            </a:pPr>
            <a:r>
              <a:rPr lang="en-AU" sz="2800" i="1" dirty="0" smtClean="0">
                <a:latin typeface="Arial"/>
                <a:cs typeface="Arial"/>
              </a:rPr>
              <a:t>Let’s see how these transactions </a:t>
            </a:r>
            <a:r>
              <a:rPr lang="en-AU" sz="2800" i="1" dirty="0">
                <a:latin typeface="Arial"/>
                <a:cs typeface="Arial"/>
              </a:rPr>
              <a:t>affect the assets, liabilities and </a:t>
            </a:r>
            <a:r>
              <a:rPr lang="en-AU" sz="2800" i="1" dirty="0" smtClean="0">
                <a:latin typeface="Arial"/>
                <a:cs typeface="Arial"/>
              </a:rPr>
              <a:t>equity (income and expenses).  </a:t>
            </a:r>
          </a:p>
          <a:p>
            <a:pPr marL="0" indent="0">
              <a:buNone/>
            </a:pPr>
            <a:endParaRPr lang="en-AU" altLang="zh-CN" sz="2400" dirty="0"/>
          </a:p>
          <a:p>
            <a:pPr marL="457200" indent="-457200">
              <a:buAutoNum type="arabicPeriod"/>
            </a:pPr>
            <a:endParaRPr lang="en-AU" sz="2400" dirty="0" smtClean="0"/>
          </a:p>
          <a:p>
            <a:pPr marL="457200" indent="-457200">
              <a:buAutoNum type="arabicPeriod"/>
            </a:pPr>
            <a:endParaRPr lang="en-AU" sz="2400" dirty="0" smtClean="0"/>
          </a:p>
        </p:txBody>
      </p:sp>
      <p:sp>
        <p:nvSpPr>
          <p:cNvPr id="4" name="Slide Number Placeholder 3"/>
          <p:cNvSpPr>
            <a:spLocks noGrp="1"/>
          </p:cNvSpPr>
          <p:nvPr>
            <p:ph type="sldNum" sz="quarter" idx="4294967295"/>
          </p:nvPr>
        </p:nvSpPr>
        <p:spPr>
          <a:xfrm>
            <a:off x="8684850" y="5467092"/>
            <a:ext cx="2743200" cy="365125"/>
          </a:xfrm>
        </p:spPr>
        <p:txBody>
          <a:bodyPr/>
          <a:lstStyle/>
          <a:p>
            <a:fld id="{D57F1E4F-1CFF-5643-939E-217C01CDF565}" type="slidenum">
              <a:rPr lang="en-US" smtClean="0"/>
              <a:pPr/>
              <a:t>9</a:t>
            </a:fld>
            <a:endParaRPr lang="en-US" dirty="0"/>
          </a:p>
        </p:txBody>
      </p:sp>
      <p:cxnSp>
        <p:nvCxnSpPr>
          <p:cNvPr id="13" name="Elbow Connector 12"/>
          <p:cNvCxnSpPr/>
          <p:nvPr/>
        </p:nvCxnSpPr>
        <p:spPr>
          <a:xfrm>
            <a:off x="424070" y="4969565"/>
            <a:ext cx="1152939" cy="530087"/>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420" y="274638"/>
            <a:ext cx="1391554" cy="1737712"/>
          </a:xfrm>
          <a:prstGeom prst="rect">
            <a:avLst/>
          </a:prstGeom>
        </p:spPr>
      </p:pic>
    </p:spTree>
    <p:extLst>
      <p:ext uri="{BB962C8B-B14F-4D97-AF65-F5344CB8AC3E}">
        <p14:creationId xmlns:p14="http://schemas.microsoft.com/office/powerpoint/2010/main" val="3520076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3961" y="46338"/>
            <a:ext cx="11316929" cy="965298"/>
          </a:xfrm>
        </p:spPr>
        <p:txBody>
          <a:bodyPr>
            <a:normAutofit/>
          </a:bodyPr>
          <a:lstStyle/>
          <a:p>
            <a:r>
              <a:rPr lang="en-US" sz="4000" dirty="0" smtClean="0">
                <a:solidFill>
                  <a:srgbClr val="FF0000"/>
                </a:solidFill>
              </a:rPr>
              <a:t>Event 1. Justin invests $100,000 in his new business</a:t>
            </a:r>
            <a:endParaRPr lang="en-US" sz="4000" dirty="0">
              <a:solidFill>
                <a:srgbClr val="FF0000"/>
              </a:solidFill>
            </a:endParaRPr>
          </a:p>
        </p:txBody>
      </p:sp>
      <p:sp>
        <p:nvSpPr>
          <p:cNvPr id="2" name="Slide Number Placeholder 1"/>
          <p:cNvSpPr>
            <a:spLocks noGrp="1"/>
          </p:cNvSpPr>
          <p:nvPr>
            <p:ph type="sldNum" sz="quarter" idx="4294967295"/>
          </p:nvPr>
        </p:nvSpPr>
        <p:spPr>
          <a:xfrm>
            <a:off x="11282953" y="5476684"/>
            <a:ext cx="731520" cy="396240"/>
          </a:xfrm>
        </p:spPr>
        <p:txBody>
          <a:bodyPr/>
          <a:lstStyle/>
          <a:p>
            <a:fld id="{D57F1E4F-1CFF-5643-939E-217C01CDF565}" type="slidenum">
              <a:rPr lang="en-US" smtClean="0"/>
              <a:pPr/>
              <a:t>10</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26507494"/>
              </p:ext>
            </p:extLst>
          </p:nvPr>
        </p:nvGraphicFramePr>
        <p:xfrm>
          <a:off x="426242" y="1436997"/>
          <a:ext cx="10868025" cy="2481262"/>
        </p:xfrm>
        <a:graphic>
          <a:graphicData uri="http://schemas.openxmlformats.org/presentationml/2006/ole">
            <mc:AlternateContent xmlns:mc="http://schemas.openxmlformats.org/markup-compatibility/2006">
              <mc:Choice xmlns:v="urn:schemas-microsoft-com:vml" Requires="v">
                <p:oleObj spid="_x0000_s1101" name="Document" r:id="rId5" imgW="5905500" imgH="1473200" progId="Word.Document.12">
                  <p:embed/>
                </p:oleObj>
              </mc:Choice>
              <mc:Fallback>
                <p:oleObj name="Document" r:id="rId5" imgW="5905500" imgH="1473200" progId="Word.Document.12">
                  <p:embed/>
                  <p:pic>
                    <p:nvPicPr>
                      <p:cNvPr id="0" name=""/>
                      <p:cNvPicPr/>
                      <p:nvPr/>
                    </p:nvPicPr>
                    <p:blipFill>
                      <a:blip r:embed="rId6"/>
                      <a:stretch>
                        <a:fillRect/>
                      </a:stretch>
                    </p:blipFill>
                    <p:spPr>
                      <a:xfrm>
                        <a:off x="426242" y="1436997"/>
                        <a:ext cx="10868025" cy="2481262"/>
                      </a:xfrm>
                      <a:prstGeom prst="rect">
                        <a:avLst/>
                      </a:prstGeom>
                    </p:spPr>
                  </p:pic>
                </p:oleObj>
              </mc:Fallback>
            </mc:AlternateContent>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14417765"/>
              </p:ext>
            </p:extLst>
          </p:nvPr>
        </p:nvGraphicFramePr>
        <p:xfrm>
          <a:off x="2235515" y="1857566"/>
          <a:ext cx="9271819" cy="1463357"/>
        </p:xfrm>
        <a:graphic>
          <a:graphicData uri="http://schemas.openxmlformats.org/drawingml/2006/table">
            <a:tbl>
              <a:tblPr firstRow="1" bandRow="1">
                <a:tableStyleId>{5C22544A-7EE6-4342-B048-85BDC9FD1C3A}</a:tableStyleId>
              </a:tblPr>
              <a:tblGrid>
                <a:gridCol w="2969282"/>
                <a:gridCol w="6302537"/>
              </a:tblGrid>
              <a:tr h="361764">
                <a:tc gridSpan="2">
                  <a:txBody>
                    <a:bodyPr/>
                    <a:lstStyle/>
                    <a:p>
                      <a:pPr algn="l"/>
                      <a:r>
                        <a:rPr lang="en-US" dirty="0" smtClean="0">
                          <a:solidFill>
                            <a:srgbClr val="FF0000"/>
                          </a:solidFill>
                        </a:rPr>
                        <a:t>                  </a:t>
                      </a:r>
                      <a:r>
                        <a:rPr lang="en-US" dirty="0" smtClean="0">
                          <a:solidFill>
                            <a:srgbClr val="FF0000"/>
                          </a:solidFill>
                          <a:latin typeface="Arial"/>
                          <a:cs typeface="Arial"/>
                        </a:rPr>
                        <a:t>                               </a:t>
                      </a:r>
                      <a:endParaRPr lang="en-US" dirty="0">
                        <a:solidFill>
                          <a:srgbClr val="FF0000"/>
                        </a:solidFill>
                        <a:latin typeface="Arial"/>
                        <a:cs typeface="Arial"/>
                      </a:endParaRPr>
                    </a:p>
                  </a:txBody>
                  <a:tcPr>
                    <a:lnB w="38100" cap="flat" cmpd="sng" algn="ctr">
                      <a:solidFill>
                        <a:scrgbClr r="0" g="0" b="0"/>
                      </a:solidFill>
                      <a:prstDash val="solid"/>
                      <a:round/>
                      <a:headEnd type="none" w="med" len="med"/>
                      <a:tailEnd type="none" w="med" len="med"/>
                    </a:lnB>
                    <a:no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tr>
              <a:tr h="1097597">
                <a:tc>
                  <a:txBody>
                    <a:bodyPr/>
                    <a:lstStyle/>
                    <a:p>
                      <a:endParaRPr lang="en-US" sz="2000" b="1"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solidFill>
                          <a:schemeClr val="tx1"/>
                        </a:solidFill>
                      </a:endParaRPr>
                    </a:p>
                    <a:p>
                      <a:endParaRPr lang="en-US" b="1" dirty="0"/>
                    </a:p>
                  </a:txBody>
                  <a:tcPr>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noFill/>
                  </a:tcPr>
                </a:tc>
                <a:tc>
                  <a:txBody>
                    <a:bodyPr/>
                    <a:lstStyle/>
                    <a:p>
                      <a:pPr algn="r"/>
                      <a:endParaRPr lang="en-US" sz="2000" b="1" dirty="0">
                        <a:solidFill>
                          <a:schemeClr val="tx1"/>
                        </a:solidFill>
                        <a:latin typeface="Arial"/>
                        <a:cs typeface="Arial"/>
                      </a:endParaRPr>
                    </a:p>
                  </a:txBody>
                  <a:tcPr>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noFill/>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172237867"/>
              </p:ext>
            </p:extLst>
          </p:nvPr>
        </p:nvGraphicFramePr>
        <p:xfrm>
          <a:off x="763587" y="4637314"/>
          <a:ext cx="10193337" cy="2382626"/>
        </p:xfrm>
        <a:graphic>
          <a:graphicData uri="http://schemas.openxmlformats.org/presentationml/2006/ole">
            <mc:AlternateContent xmlns:mc="http://schemas.openxmlformats.org/markup-compatibility/2006">
              <mc:Choice xmlns:v="urn:schemas-microsoft-com:vml" Requires="v">
                <p:oleObj spid="_x0000_s1102" name="Document" r:id="rId8" imgW="5892800" imgH="1219200" progId="Word.Document.12">
                  <p:embed/>
                </p:oleObj>
              </mc:Choice>
              <mc:Fallback>
                <p:oleObj name="Document" r:id="rId8" imgW="5892800" imgH="1219200" progId="Word.Document.12">
                  <p:embed/>
                  <p:pic>
                    <p:nvPicPr>
                      <p:cNvPr id="0" name=""/>
                      <p:cNvPicPr/>
                      <p:nvPr/>
                    </p:nvPicPr>
                    <p:blipFill>
                      <a:blip r:embed="rId9"/>
                      <a:stretch>
                        <a:fillRect/>
                      </a:stretch>
                    </p:blipFill>
                    <p:spPr>
                      <a:xfrm>
                        <a:off x="763587" y="4637314"/>
                        <a:ext cx="10193337" cy="2382626"/>
                      </a:xfrm>
                      <a:prstGeom prst="rect">
                        <a:avLst/>
                      </a:prstGeom>
                    </p:spPr>
                  </p:pic>
                </p:oleObj>
              </mc:Fallback>
            </mc:AlternateContent>
          </a:graphicData>
        </a:graphic>
      </p:graphicFrame>
      <p:cxnSp>
        <p:nvCxnSpPr>
          <p:cNvPr id="5" name="Straight Arrow Connector 4"/>
          <p:cNvCxnSpPr/>
          <p:nvPr/>
        </p:nvCxnSpPr>
        <p:spPr>
          <a:xfrm>
            <a:off x="3763807" y="3551086"/>
            <a:ext cx="4422817" cy="18046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889110" y="3786251"/>
            <a:ext cx="989144" cy="11757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752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66020" y="0"/>
            <a:ext cx="10515600" cy="535322"/>
          </a:xfrm>
        </p:spPr>
        <p:txBody>
          <a:bodyPr>
            <a:normAutofit fontScale="90000"/>
          </a:bodyPr>
          <a:lstStyle/>
          <a:p>
            <a:r>
              <a:rPr lang="en-US" sz="4000" dirty="0" smtClean="0">
                <a:solidFill>
                  <a:srgbClr val="FF0000"/>
                </a:solidFill>
              </a:rPr>
              <a:t>Event 2. Purchase of 3 Barber chairs</a:t>
            </a:r>
            <a:endParaRPr lang="en-US" sz="4000" dirty="0">
              <a:solidFill>
                <a:srgbClr val="FF0000"/>
              </a:solidFill>
            </a:endParaRPr>
          </a:p>
        </p:txBody>
      </p:sp>
      <p:sp>
        <p:nvSpPr>
          <p:cNvPr id="5" name="Slide Number Placeholder 4"/>
          <p:cNvSpPr>
            <a:spLocks noGrp="1"/>
          </p:cNvSpPr>
          <p:nvPr>
            <p:ph type="sldNum" sz="quarter" idx="4294967295"/>
          </p:nvPr>
        </p:nvSpPr>
        <p:spPr>
          <a:xfrm>
            <a:off x="8684850" y="5467092"/>
            <a:ext cx="2743200" cy="365125"/>
          </a:xfrm>
        </p:spPr>
        <p:txBody>
          <a:bodyPr/>
          <a:lstStyle/>
          <a:p>
            <a:fld id="{D57F1E4F-1CFF-5643-939E-217C01CDF565}" type="slidenum">
              <a:rPr lang="en-US" smtClean="0"/>
              <a:pPr/>
              <a:t>11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24279263"/>
              </p:ext>
            </p:extLst>
          </p:nvPr>
        </p:nvGraphicFramePr>
        <p:xfrm>
          <a:off x="2278254" y="1122685"/>
          <a:ext cx="8094109" cy="2255122"/>
        </p:xfrm>
        <a:graphic>
          <a:graphicData uri="http://schemas.openxmlformats.org/drawingml/2006/table">
            <a:tbl>
              <a:tblPr firstRow="1" bandRow="1">
                <a:tableStyleId>{5C22544A-7EE6-4342-B048-85BDC9FD1C3A}</a:tableStyleId>
              </a:tblPr>
              <a:tblGrid>
                <a:gridCol w="3428863"/>
                <a:gridCol w="4665246"/>
              </a:tblGrid>
              <a:tr h="629336">
                <a:tc gridSpan="2">
                  <a:txBody>
                    <a:bodyPr/>
                    <a:lstStyle/>
                    <a:p>
                      <a:pPr algn="l"/>
                      <a:r>
                        <a:rPr lang="en-US" dirty="0" smtClean="0">
                          <a:solidFill>
                            <a:srgbClr val="FF0000"/>
                          </a:solidFill>
                        </a:rPr>
                        <a:t>                  </a:t>
                      </a:r>
                      <a:r>
                        <a:rPr lang="en-US" dirty="0" smtClean="0">
                          <a:solidFill>
                            <a:srgbClr val="FF0000"/>
                          </a:solidFill>
                          <a:latin typeface="Arial"/>
                          <a:cs typeface="Arial"/>
                        </a:rPr>
                        <a:t>                               </a:t>
                      </a:r>
                      <a:endParaRPr lang="en-US" dirty="0">
                        <a:solidFill>
                          <a:srgbClr val="FF0000"/>
                        </a:solidFill>
                        <a:latin typeface="Arial"/>
                        <a:cs typeface="Arial"/>
                      </a:endParaRPr>
                    </a:p>
                  </a:txBody>
                  <a:tcPr>
                    <a:lnB w="38100" cap="flat" cmpd="sng" algn="ctr">
                      <a:solidFill>
                        <a:scrgbClr r="0" g="0" b="0"/>
                      </a:solidFill>
                      <a:prstDash val="solid"/>
                      <a:round/>
                      <a:headEnd type="none" w="med" len="med"/>
                      <a:tailEnd type="none" w="med" len="med"/>
                    </a:lnB>
                    <a:no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tr>
              <a:tr h="1625786">
                <a:tc>
                  <a:txBody>
                    <a:bodyPr/>
                    <a:lstStyle/>
                    <a:p>
                      <a:endParaRPr lang="en-US" sz="2000" b="1" dirty="0" smtClean="0">
                        <a:solidFill>
                          <a:srgbClr val="FF0000"/>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solidFill>
                          <a:srgbClr val="FF0000"/>
                        </a:solidFill>
                      </a:endParaRPr>
                    </a:p>
                    <a:p>
                      <a:endParaRPr lang="en-US" b="1" dirty="0">
                        <a:solidFill>
                          <a:srgbClr val="FF0000"/>
                        </a:solidFill>
                      </a:endParaRPr>
                    </a:p>
                  </a:txBody>
                  <a:tcPr>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noFill/>
                  </a:tcPr>
                </a:tc>
                <a:tc>
                  <a:txBody>
                    <a:bodyPr/>
                    <a:lstStyle/>
                    <a:p>
                      <a:pPr algn="r"/>
                      <a:endParaRPr lang="en-US" sz="2000" b="1" dirty="0">
                        <a:solidFill>
                          <a:srgbClr val="FF0000"/>
                        </a:solidFill>
                        <a:latin typeface="Arial"/>
                        <a:cs typeface="Arial"/>
                      </a:endParaRPr>
                    </a:p>
                  </a:txBody>
                  <a:tcPr>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noFill/>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93255584"/>
              </p:ext>
            </p:extLst>
          </p:nvPr>
        </p:nvGraphicFramePr>
        <p:xfrm>
          <a:off x="609238" y="4506687"/>
          <a:ext cx="9763125" cy="2285344"/>
        </p:xfrm>
        <a:graphic>
          <a:graphicData uri="http://schemas.openxmlformats.org/presentationml/2006/ole">
            <mc:AlternateContent xmlns:mc="http://schemas.openxmlformats.org/markup-compatibility/2006">
              <mc:Choice xmlns:v="urn:schemas-microsoft-com:vml" Requires="v">
                <p:oleObj spid="_x0000_s2125" name="Document" r:id="rId5" imgW="5892800" imgH="1371600" progId="Word.Document.12">
                  <p:embed/>
                </p:oleObj>
              </mc:Choice>
              <mc:Fallback>
                <p:oleObj name="Document" r:id="rId5" imgW="5892800" imgH="1371600" progId="Word.Document.12">
                  <p:embed/>
                  <p:pic>
                    <p:nvPicPr>
                      <p:cNvPr id="0" name=""/>
                      <p:cNvPicPr/>
                      <p:nvPr/>
                    </p:nvPicPr>
                    <p:blipFill>
                      <a:blip r:embed="rId6"/>
                      <a:stretch>
                        <a:fillRect/>
                      </a:stretch>
                    </p:blipFill>
                    <p:spPr>
                      <a:xfrm>
                        <a:off x="609238" y="4506687"/>
                        <a:ext cx="9763125" cy="2285344"/>
                      </a:xfrm>
                      <a:prstGeom prst="rect">
                        <a:avLst/>
                      </a:prstGeom>
                    </p:spPr>
                  </p:pic>
                </p:oleObj>
              </mc:Fallback>
            </mc:AlternateContent>
          </a:graphicData>
        </a:graphic>
      </p:graphicFrame>
      <p:cxnSp>
        <p:nvCxnSpPr>
          <p:cNvPr id="12" name="Straight Arrow Connector 11"/>
          <p:cNvCxnSpPr/>
          <p:nvPr/>
        </p:nvCxnSpPr>
        <p:spPr>
          <a:xfrm>
            <a:off x="4788310" y="4220489"/>
            <a:ext cx="68825" cy="66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Object 9"/>
          <p:cNvGraphicFramePr>
            <a:graphicFrameLocks noChangeAspect="1"/>
          </p:cNvGraphicFramePr>
          <p:nvPr>
            <p:extLst>
              <p:ext uri="{D42A27DB-BD31-4B8C-83A1-F6EECF244321}">
                <p14:modId xmlns:p14="http://schemas.microsoft.com/office/powerpoint/2010/main" val="183268145"/>
              </p:ext>
            </p:extLst>
          </p:nvPr>
        </p:nvGraphicFramePr>
        <p:xfrm>
          <a:off x="609238" y="715570"/>
          <a:ext cx="10313988" cy="2662237"/>
        </p:xfrm>
        <a:graphic>
          <a:graphicData uri="http://schemas.openxmlformats.org/presentationml/2006/ole">
            <mc:AlternateContent xmlns:mc="http://schemas.openxmlformats.org/markup-compatibility/2006">
              <mc:Choice xmlns:v="urn:schemas-microsoft-com:vml" Requires="v">
                <p:oleObj spid="_x0000_s2126" name="Document" r:id="rId8" imgW="5905500" imgH="1524000" progId="Word.Document.12">
                  <p:embed/>
                </p:oleObj>
              </mc:Choice>
              <mc:Fallback>
                <p:oleObj name="Document" r:id="rId8" imgW="5905500" imgH="1524000" progId="Word.Document.12">
                  <p:embed/>
                  <p:pic>
                    <p:nvPicPr>
                      <p:cNvPr id="0" name=""/>
                      <p:cNvPicPr/>
                      <p:nvPr/>
                    </p:nvPicPr>
                    <p:blipFill>
                      <a:blip r:embed="rId9"/>
                      <a:stretch>
                        <a:fillRect/>
                      </a:stretch>
                    </p:blipFill>
                    <p:spPr>
                      <a:xfrm>
                        <a:off x="609238" y="715570"/>
                        <a:ext cx="10313988" cy="2662237"/>
                      </a:xfrm>
                      <a:prstGeom prst="rect">
                        <a:avLst/>
                      </a:prstGeom>
                    </p:spPr>
                  </p:pic>
                </p:oleObj>
              </mc:Fallback>
            </mc:AlternateContent>
          </a:graphicData>
        </a:graphic>
      </p:graphicFrame>
    </p:spTree>
    <p:extLst>
      <p:ext uri="{BB962C8B-B14F-4D97-AF65-F5344CB8AC3E}">
        <p14:creationId xmlns:p14="http://schemas.microsoft.com/office/powerpoint/2010/main" val="312792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Theme">
  <a:themeElements>
    <a:clrScheme name="DU colours with white hyperlink">
      <a:dk1>
        <a:srgbClr val="F79625"/>
      </a:dk1>
      <a:lt1>
        <a:sysClr val="window" lastClr="FFFFFF"/>
      </a:lt1>
      <a:dk2>
        <a:srgbClr val="068DA4"/>
      </a:dk2>
      <a:lt2>
        <a:srgbClr val="B0BB67"/>
      </a:lt2>
      <a:accent1>
        <a:srgbClr val="FFFFFF"/>
      </a:accent1>
      <a:accent2>
        <a:srgbClr val="000000"/>
      </a:accent2>
      <a:accent3>
        <a:srgbClr val="B0BB67"/>
      </a:accent3>
      <a:accent4>
        <a:srgbClr val="F79625"/>
      </a:accent4>
      <a:accent5>
        <a:srgbClr val="068DA4"/>
      </a:accent5>
      <a:accent6>
        <a:srgbClr val="D1D2D4"/>
      </a:accent6>
      <a:hlink>
        <a:srgbClr val="FFFFFF"/>
      </a:hlink>
      <a:folHlink>
        <a:srgbClr val="FFFFFF"/>
      </a:folHlink>
    </a:clrScheme>
    <a:fontScheme name="Deakin Wordy">
      <a:majorFont>
        <a:latin typeface="WordyBlack"/>
        <a:ea typeface=""/>
        <a:cs typeface=""/>
      </a:majorFont>
      <a:minorFont>
        <a:latin typeface="Wordy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Office Theme">
  <a:themeElements>
    <a:clrScheme name="DU colours with white hyperlink">
      <a:dk1>
        <a:srgbClr val="F79625"/>
      </a:dk1>
      <a:lt1>
        <a:sysClr val="window" lastClr="FFFFFF"/>
      </a:lt1>
      <a:dk2>
        <a:srgbClr val="068DA4"/>
      </a:dk2>
      <a:lt2>
        <a:srgbClr val="B0BB67"/>
      </a:lt2>
      <a:accent1>
        <a:srgbClr val="FFFFFF"/>
      </a:accent1>
      <a:accent2>
        <a:srgbClr val="000000"/>
      </a:accent2>
      <a:accent3>
        <a:srgbClr val="B0BB67"/>
      </a:accent3>
      <a:accent4>
        <a:srgbClr val="F79625"/>
      </a:accent4>
      <a:accent5>
        <a:srgbClr val="068DA4"/>
      </a:accent5>
      <a:accent6>
        <a:srgbClr val="D1D2D4"/>
      </a:accent6>
      <a:hlink>
        <a:srgbClr val="FFFFFF"/>
      </a:hlink>
      <a:folHlink>
        <a:srgbClr val="FFFFFF"/>
      </a:folHlink>
    </a:clrScheme>
    <a:fontScheme name="Deakin Wordy">
      <a:majorFont>
        <a:latin typeface="WordyBlack"/>
        <a:ea typeface=""/>
        <a:cs typeface=""/>
      </a:majorFont>
      <a:minorFont>
        <a:latin typeface="Wordy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TotalTime>
  <Words>1434</Words>
  <Application>Microsoft Office PowerPoint</Application>
  <PresentationFormat>Widescreen</PresentationFormat>
  <Paragraphs>363</Paragraphs>
  <Slides>37</Slides>
  <Notes>8</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37</vt:i4>
      </vt:variant>
    </vt:vector>
  </HeadingPairs>
  <TitlesOfParts>
    <vt:vector size="53" baseType="lpstr">
      <vt:lpstr>宋体</vt:lpstr>
      <vt:lpstr>Ariak</vt:lpstr>
      <vt:lpstr>Arial</vt:lpstr>
      <vt:lpstr>Calibri</vt:lpstr>
      <vt:lpstr>Calibri Light</vt:lpstr>
      <vt:lpstr>Symbol</vt:lpstr>
      <vt:lpstr>Verdana</vt:lpstr>
      <vt:lpstr>Wingdings</vt:lpstr>
      <vt:lpstr>WordyBlack</vt:lpstr>
      <vt:lpstr>WordyLight</vt:lpstr>
      <vt:lpstr>Zapf Dingbats</vt:lpstr>
      <vt:lpstr>Office Theme</vt:lpstr>
      <vt:lpstr>7_Office Theme</vt:lpstr>
      <vt:lpstr>8_Office Theme</vt:lpstr>
      <vt:lpstr>Document</vt:lpstr>
      <vt:lpstr>Worksheet</vt:lpstr>
      <vt:lpstr>FNDB020 LECTURE 3 </vt:lpstr>
      <vt:lpstr>LEARNING OUTCOMES</vt:lpstr>
      <vt:lpstr>The Accounting Cycle</vt:lpstr>
      <vt:lpstr>The Accounting Equation Task 2 Debit and Credit Rules</vt:lpstr>
      <vt:lpstr>3 General Journal:  The book of original entry</vt:lpstr>
      <vt:lpstr>GENERAL JOURNAL</vt:lpstr>
      <vt:lpstr>4 Justin’s Hair Studio:  Journal entry</vt:lpstr>
      <vt:lpstr>Event 1. Justin invests $100,000 in his new business</vt:lpstr>
      <vt:lpstr>Event 2. Purchase of 3 Barber chairs</vt:lpstr>
      <vt:lpstr>Justin’s hair studio: Journal Entry</vt:lpstr>
      <vt:lpstr>Event 3. Purchase of  Scissors with cash</vt:lpstr>
      <vt:lpstr>Event 4. Purchase of 15 hairdryers on credit</vt:lpstr>
      <vt:lpstr>Justin’s hair studio Journal Entry:  Prepaid for a 12-month magazine subscription</vt:lpstr>
      <vt:lpstr>5. Purchase of 12-month Subscription</vt:lpstr>
      <vt:lpstr>6. Loan approved for $5,000</vt:lpstr>
      <vt:lpstr>General JOURNAL</vt:lpstr>
      <vt:lpstr>General JOURNAL </vt:lpstr>
      <vt:lpstr>POSTING FROM JOURNAL TO LEDGER</vt:lpstr>
      <vt:lpstr>GENERAL JOURNAL: summarising</vt:lpstr>
      <vt:lpstr>The Accounting Cycle</vt:lpstr>
      <vt:lpstr>General Ledger:  Posting from Journal to Ledger</vt:lpstr>
      <vt:lpstr>1. Justin invests in the business</vt:lpstr>
      <vt:lpstr>2. Purchase of 3 Barber Chairs</vt:lpstr>
      <vt:lpstr>3. Purchase of Scissors with cash</vt:lpstr>
      <vt:lpstr>4. Purchase of 15 blow dryers on credit</vt:lpstr>
      <vt:lpstr>5. Purchase of 12-month Subscription</vt:lpstr>
      <vt:lpstr>6. Loan approved for $5,000</vt:lpstr>
      <vt:lpstr>PowerPoint Presentation</vt:lpstr>
      <vt:lpstr>5 Income and Expense transactions</vt:lpstr>
      <vt:lpstr>6 Apply your learning. Some simple transactions involving all 5 elements. </vt:lpstr>
      <vt:lpstr>Transaction analysis</vt:lpstr>
      <vt:lpstr>General Journal </vt:lpstr>
      <vt:lpstr>The Accounting Cycle</vt:lpstr>
      <vt:lpstr>7 TRIAL BALANCE</vt:lpstr>
      <vt:lpstr>TRIAL BALANCE: uses and benefits</vt:lpstr>
      <vt:lpstr>9 Extension work.  Do a simple Income statement and Balance Sheet for Jack.</vt:lpstr>
      <vt:lpstr>Tutorial Week 3</vt:lpstr>
    </vt:vector>
  </TitlesOfParts>
  <Company>Deakin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Perera</dc:creator>
  <cp:lastModifiedBy>Mark Hannan</cp:lastModifiedBy>
  <cp:revision>32</cp:revision>
  <cp:lastPrinted>2017-07-16T21:52:37Z</cp:lastPrinted>
  <dcterms:created xsi:type="dcterms:W3CDTF">2017-07-15T01:39:28Z</dcterms:created>
  <dcterms:modified xsi:type="dcterms:W3CDTF">2018-03-11T03:00:45Z</dcterms:modified>
</cp:coreProperties>
</file>