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18" r:id="rId2"/>
  </p:sldMasterIdLst>
  <p:notesMasterIdLst>
    <p:notesMasterId r:id="rId43"/>
  </p:notesMasterIdLst>
  <p:sldIdLst>
    <p:sldId id="294" r:id="rId3"/>
    <p:sldId id="295" r:id="rId4"/>
    <p:sldId id="336" r:id="rId5"/>
    <p:sldId id="320" r:id="rId6"/>
    <p:sldId id="337" r:id="rId7"/>
    <p:sldId id="321" r:id="rId8"/>
    <p:sldId id="322" r:id="rId9"/>
    <p:sldId id="323" r:id="rId10"/>
    <p:sldId id="296" r:id="rId11"/>
    <p:sldId id="324" r:id="rId12"/>
    <p:sldId id="297" r:id="rId13"/>
    <p:sldId id="325" r:id="rId14"/>
    <p:sldId id="298" r:id="rId15"/>
    <p:sldId id="326" r:id="rId16"/>
    <p:sldId id="300" r:id="rId17"/>
    <p:sldId id="301" r:id="rId18"/>
    <p:sldId id="327" r:id="rId19"/>
    <p:sldId id="328" r:id="rId20"/>
    <p:sldId id="330" r:id="rId21"/>
    <p:sldId id="331" r:id="rId22"/>
    <p:sldId id="332" r:id="rId23"/>
    <p:sldId id="302" r:id="rId24"/>
    <p:sldId id="303" r:id="rId25"/>
    <p:sldId id="305" r:id="rId26"/>
    <p:sldId id="334" r:id="rId27"/>
    <p:sldId id="314" r:id="rId28"/>
    <p:sldId id="315" r:id="rId29"/>
    <p:sldId id="329" r:id="rId30"/>
    <p:sldId id="308" r:id="rId31"/>
    <p:sldId id="312" r:id="rId32"/>
    <p:sldId id="340" r:id="rId33"/>
    <p:sldId id="341" r:id="rId34"/>
    <p:sldId id="342" r:id="rId35"/>
    <p:sldId id="343" r:id="rId36"/>
    <p:sldId id="338" r:id="rId37"/>
    <p:sldId id="307" r:id="rId38"/>
    <p:sldId id="333" r:id="rId39"/>
    <p:sldId id="335" r:id="rId40"/>
    <p:sldId id="339" r:id="rId41"/>
    <p:sldId id="344" r:id="rId4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una McKenna" initials="SM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74" autoAdjust="0"/>
    <p:restoredTop sz="94660"/>
  </p:normalViewPr>
  <p:slideViewPr>
    <p:cSldViewPr snapToGrid="0">
      <p:cViewPr varScale="1">
        <p:scale>
          <a:sx n="44" d="100"/>
          <a:sy n="44" d="100"/>
        </p:scale>
        <p:origin x="54" y="7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2-16T11:35:01.250" idx="3">
    <p:pos x="166" y="458"/>
    <p:text>need to change the scenario from a regular delivery of  flowers for 6 months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2-16T11:35:01.250" idx="5">
    <p:pos x="166" y="458"/>
    <p:text>need to change the scenario from a regular delivery of  flowers for 6 months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2-16T11:35:01.250" idx="9">
    <p:pos x="166" y="458"/>
    <p:text>need to change the scenario from a regular delivery of  flowers for 6 months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2-16T11:35:01.250" idx="6">
    <p:pos x="166" y="458"/>
    <p:text>need to change the scenario from a regular delivery of  flowers for 6 months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2-16T11:35:01.250" idx="7">
    <p:pos x="166" y="458"/>
    <p:text>need to change the scenario from a regular delivery of  flowers for 6 months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83681-826B-48C6-BA2C-46AD298554D9}" type="datetimeFigureOut">
              <a:rPr lang="en-AU" smtClean="0"/>
              <a:t>11/03/2018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71BFC-D767-44B8-BF34-14E2BF57A2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7068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674C06-F078-E241-86A0-7CB834C633E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19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u="sng" dirty="0" smtClean="0"/>
              <a:t>SLIDE BUILD</a:t>
            </a:r>
          </a:p>
          <a:p>
            <a:endParaRPr lang="en-AU" b="0" u="none" dirty="0" smtClean="0"/>
          </a:p>
          <a:p>
            <a:r>
              <a:rPr lang="en-AU" b="0" u="none" dirty="0" smtClean="0"/>
              <a:t>Show students that they are up</a:t>
            </a:r>
            <a:r>
              <a:rPr lang="en-AU" b="0" u="none" baseline="0" dirty="0" smtClean="0"/>
              <a:t> to the fourth step in the accounts preparation. Remind them the first 3 weeks we learnt how to analyse a business transaction, how to record the transaction in the journal and then last week how to post transactions to the general ledger.</a:t>
            </a:r>
            <a:endParaRPr lang="en-AU" b="0" u="none" dirty="0" smtClean="0"/>
          </a:p>
          <a:p>
            <a:endParaRPr lang="en-AU" b="0" u="none" dirty="0" smtClean="0"/>
          </a:p>
          <a:p>
            <a:r>
              <a:rPr lang="en-AU" b="0" u="none" dirty="0" smtClean="0"/>
              <a:t>Click:  trial</a:t>
            </a:r>
            <a:r>
              <a:rPr lang="en-AU" b="0" u="none" baseline="0" dirty="0" smtClean="0"/>
              <a:t> Balance - unadjusted</a:t>
            </a:r>
            <a:endParaRPr lang="en-AU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674C06-F078-E241-86A0-7CB834C633E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54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Explain that the new delivery van is an asset – but it is treated as a depreciation expense over its useful</a:t>
            </a:r>
            <a:r>
              <a:rPr lang="en-AU" baseline="0" dirty="0" smtClean="0"/>
              <a:t> life.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A5053-6147-41DE-BAFE-DB5AA32858B7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388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Explain that the new delivery van is an asset – but it is treated as a depreciation expense over its useful</a:t>
            </a:r>
            <a:r>
              <a:rPr lang="en-AU" baseline="0" dirty="0" smtClean="0"/>
              <a:t> life.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A5053-6147-41DE-BAFE-DB5AA32858B7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388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Explain that the new delivery van is an asset – but it is treated as a depreciation expense over its useful</a:t>
            </a:r>
            <a:r>
              <a:rPr lang="en-AU" baseline="0" dirty="0" smtClean="0"/>
              <a:t> life.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A5053-6147-41DE-BAFE-DB5AA32858B7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388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Explain that the new delivery van is an asset – but it is treated as a depreciation expense over its useful</a:t>
            </a:r>
            <a:r>
              <a:rPr lang="en-AU" baseline="0" dirty="0" smtClean="0"/>
              <a:t> life.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A5053-6147-41DE-BAFE-DB5AA32858B7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388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Explain that the new delivery van is an asset – but it is treated as a depreciation expense over its useful</a:t>
            </a:r>
            <a:r>
              <a:rPr lang="en-AU" baseline="0" dirty="0" smtClean="0"/>
              <a:t> life.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A5053-6147-41DE-BAFE-DB5AA32858B7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388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Explain that the new delivery van is an asset – but it is treated as a depreciation expense over its useful</a:t>
            </a:r>
            <a:r>
              <a:rPr lang="en-AU" baseline="0" dirty="0" smtClean="0"/>
              <a:t> life.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A5053-6147-41DE-BAFE-DB5AA32858B7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388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Explain that the new delivery van is an asset – but it is treated as a depreciation expense over its useful</a:t>
            </a:r>
            <a:r>
              <a:rPr lang="en-AU" baseline="0" dirty="0" smtClean="0"/>
              <a:t> life.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A5053-6147-41DE-BAFE-DB5AA32858B7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388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39350" y="404664"/>
            <a:ext cx="11713301" cy="4752528"/>
          </a:xfrm>
        </p:spPr>
        <p:txBody>
          <a:bodyPr>
            <a:noAutofit/>
          </a:bodyPr>
          <a:lstStyle>
            <a:lvl1pPr marL="0" indent="0">
              <a:buNone/>
              <a:defRPr sz="11000" b="1" cap="all" baseline="0">
                <a:solidFill>
                  <a:schemeClr val="accent1"/>
                </a:solidFill>
                <a:latin typeface="Calibri" pitchFamily="34" charset="0"/>
              </a:defRPr>
            </a:lvl1pPr>
            <a:lvl2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2pPr>
            <a:lvl3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3pPr>
            <a:lvl4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4pPr>
            <a:lvl5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5pPr>
          </a:lstStyle>
          <a:p>
            <a:pPr lvl="0"/>
            <a:r>
              <a:rPr lang="en-US" dirty="0" smtClean="0"/>
              <a:t>Click to add cover title.</a:t>
            </a:r>
          </a:p>
        </p:txBody>
      </p:sp>
    </p:spTree>
    <p:extLst>
      <p:ext uri="{BB962C8B-B14F-4D97-AF65-F5344CB8AC3E}">
        <p14:creationId xmlns:p14="http://schemas.microsoft.com/office/powerpoint/2010/main" val="1503664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A9E1-6375-6C47-8E21-BC76B0F8855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9AFAE-0737-B340-926E-83C62D20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9720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www.deakincollege.edu.au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CA18A6-9258-164C-8E9D-A823832EFCAB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166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A9E1-6375-6C47-8E21-BC76B0F8855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9AFAE-0737-B340-926E-83C62D20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879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A9E1-6375-6C47-8E21-BC76B0F8855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9AFAE-0737-B340-926E-83C62D20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5336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A9E1-6375-6C47-8E21-BC76B0F8855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9AFAE-0737-B340-926E-83C62D20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3830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A9E1-6375-6C47-8E21-BC76B0F8855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9AFAE-0737-B340-926E-83C62D20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3924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A9E1-6375-6C47-8E21-BC76B0F8855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9AFAE-0737-B340-926E-83C62D20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1681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A9E1-6375-6C47-8E21-BC76B0F8855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9AFAE-0737-B340-926E-83C62D20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7242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A9E1-6375-6C47-8E21-BC76B0F8855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9AFAE-0737-B340-926E-83C62D20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29629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A9E1-6375-6C47-8E21-BC76B0F8855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9AFAE-0737-B340-926E-83C62D20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7683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23392" y="404665"/>
            <a:ext cx="5568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b="1" cap="all" dirty="0" smtClean="0">
                <a:solidFill>
                  <a:srgbClr val="FFFFFF"/>
                </a:solidFill>
                <a:latin typeface="Calibri" pitchFamily="34" charset="0"/>
              </a:rPr>
              <a:t>contents</a:t>
            </a:r>
            <a:endParaRPr lang="en-AU" sz="6000" b="1" cap="all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23392" y="1772816"/>
            <a:ext cx="9313035" cy="3168352"/>
          </a:xfrm>
        </p:spPr>
        <p:txBody>
          <a:bodyPr>
            <a:normAutofit/>
          </a:bodyPr>
          <a:lstStyle>
            <a:lvl1pPr marL="180000" indent="-180000">
              <a:lnSpc>
                <a:spcPts val="3840"/>
              </a:lnSpc>
              <a:buClr>
                <a:schemeClr val="accent1"/>
              </a:buClr>
              <a:buFont typeface="WordyLight" pitchFamily="2" charset="0"/>
              <a:buChar char="•"/>
              <a:defRPr sz="3200" baseline="0">
                <a:solidFill>
                  <a:schemeClr val="bg1"/>
                </a:solidFill>
              </a:defRPr>
            </a:lvl1pPr>
            <a:lvl2pPr>
              <a:defRPr sz="2400" baseline="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major slide content item</a:t>
            </a:r>
          </a:p>
          <a:p>
            <a:pPr lvl="1"/>
            <a:r>
              <a:rPr lang="en-US" dirty="0" smtClean="0"/>
              <a:t>Click to add minor slide content item</a:t>
            </a:r>
          </a:p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1661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A9E1-6375-6C47-8E21-BC76B0F8855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9AFAE-0737-B340-926E-83C62D20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2161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23392" y="404665"/>
            <a:ext cx="5568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b="1" cap="all" dirty="0" smtClean="0">
                <a:solidFill>
                  <a:srgbClr val="FFFFFF"/>
                </a:solidFill>
                <a:latin typeface="Calibri" pitchFamily="34" charset="0"/>
              </a:rPr>
              <a:t>contents</a:t>
            </a:r>
            <a:endParaRPr lang="en-AU" sz="6000" b="1" cap="all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23392" y="1772816"/>
            <a:ext cx="5472608" cy="3168352"/>
          </a:xfrm>
        </p:spPr>
        <p:txBody>
          <a:bodyPr>
            <a:normAutofit/>
          </a:bodyPr>
          <a:lstStyle>
            <a:lvl1pPr marL="180000" indent="-180000">
              <a:lnSpc>
                <a:spcPts val="3840"/>
              </a:lnSpc>
              <a:buClr>
                <a:schemeClr val="accent1"/>
              </a:buClr>
              <a:buFont typeface="WordyLight" pitchFamily="2" charset="0"/>
              <a:buChar char="•"/>
              <a:defRPr sz="3200" baseline="0">
                <a:solidFill>
                  <a:schemeClr val="bg1"/>
                </a:solidFill>
              </a:defRPr>
            </a:lvl1pPr>
            <a:lvl2pPr>
              <a:defRPr sz="2400" baseline="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content list</a:t>
            </a:r>
          </a:p>
          <a:p>
            <a:pPr lvl="0"/>
            <a:endParaRPr lang="en-AU" dirty="0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384032" y="1772816"/>
            <a:ext cx="5280587" cy="3168352"/>
          </a:xfrm>
        </p:spPr>
        <p:txBody>
          <a:bodyPr>
            <a:normAutofit/>
          </a:bodyPr>
          <a:lstStyle>
            <a:lvl1pPr marL="180000" indent="-180000">
              <a:lnSpc>
                <a:spcPts val="3840"/>
              </a:lnSpc>
              <a:buClr>
                <a:schemeClr val="accent1"/>
              </a:buClr>
              <a:buFont typeface="WordyLight" pitchFamily="2" charset="0"/>
              <a:buChar char="•"/>
              <a:defRPr sz="3200" baseline="0">
                <a:solidFill>
                  <a:schemeClr val="bg1"/>
                </a:solidFill>
              </a:defRPr>
            </a:lvl1pPr>
            <a:lvl2pPr>
              <a:defRPr sz="2400" baseline="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content list</a:t>
            </a:r>
          </a:p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9779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39350" y="404664"/>
            <a:ext cx="11713301" cy="1800200"/>
          </a:xfrm>
        </p:spPr>
        <p:txBody>
          <a:bodyPr>
            <a:noAutofit/>
          </a:bodyPr>
          <a:lstStyle>
            <a:lvl1pPr marL="0" indent="0">
              <a:buNone/>
              <a:defRPr sz="7000" b="1" cap="all" baseline="0">
                <a:solidFill>
                  <a:schemeClr val="accent1"/>
                </a:solidFill>
                <a:latin typeface="Calibri" pitchFamily="34" charset="0"/>
              </a:defRPr>
            </a:lvl1pPr>
            <a:lvl2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2pPr>
            <a:lvl3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3pPr>
            <a:lvl4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4pPr>
            <a:lvl5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5pPr>
          </a:lstStyle>
          <a:p>
            <a:pPr lvl="0"/>
            <a:r>
              <a:rPr lang="en-US" dirty="0" smtClean="0"/>
              <a:t>Click to add section title.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39350" y="2492897"/>
            <a:ext cx="11713468" cy="2447925"/>
          </a:xfrm>
        </p:spPr>
        <p:txBody>
          <a:bodyPr/>
          <a:lstStyle>
            <a:lvl1pPr marL="0" indent="0">
              <a:buNone/>
              <a:defRPr sz="7000" b="1" cap="all" baseline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Click to add headline.</a:t>
            </a:r>
          </a:p>
        </p:txBody>
      </p:sp>
    </p:spTree>
    <p:extLst>
      <p:ext uri="{BB962C8B-B14F-4D97-AF65-F5344CB8AC3E}">
        <p14:creationId xmlns:p14="http://schemas.microsoft.com/office/powerpoint/2010/main" val="3360046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623392" y="404664"/>
            <a:ext cx="10945216" cy="1080120"/>
          </a:xfrm>
        </p:spPr>
        <p:txBody>
          <a:bodyPr/>
          <a:lstStyle>
            <a:lvl1pPr marL="0" indent="0">
              <a:buNone/>
              <a:defRPr sz="6000" b="1" cap="all" baseline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Add headline.</a:t>
            </a:r>
            <a:endParaRPr lang="en-AU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24152" y="1844824"/>
            <a:ext cx="10944456" cy="648072"/>
          </a:xfrm>
        </p:spPr>
        <p:txBody>
          <a:bodyPr/>
          <a:lstStyle>
            <a:lvl1pPr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heading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23392" y="2780928"/>
            <a:ext cx="5088565" cy="2160240"/>
          </a:xfrm>
        </p:spPr>
        <p:txBody>
          <a:bodyPr>
            <a:normAutofit/>
          </a:bodyPr>
          <a:lstStyle>
            <a:lvl1pPr marL="0" indent="-180000">
              <a:buFont typeface="WordyLight" pitchFamily="2" charset="0"/>
              <a:buChar char="•"/>
              <a:defRPr sz="2400">
                <a:solidFill>
                  <a:schemeClr val="bg1"/>
                </a:solidFill>
              </a:defRPr>
            </a:lvl1pPr>
            <a:lvl2pPr>
              <a:lnSpc>
                <a:spcPts val="2160"/>
              </a:lnSpc>
              <a:buClr>
                <a:schemeClr val="accent1"/>
              </a:buClr>
              <a:buFont typeface="Symbol" pitchFamily="18" charset="2"/>
              <a:buChar char="-"/>
              <a:defRPr sz="1800">
                <a:solidFill>
                  <a:schemeClr val="bg1"/>
                </a:solidFill>
              </a:defRPr>
            </a:lvl2pPr>
            <a:lvl3pPr>
              <a:lnSpc>
                <a:spcPts val="2160"/>
              </a:lnSpc>
              <a:defRPr sz="1800">
                <a:solidFill>
                  <a:schemeClr val="bg1"/>
                </a:solidFill>
              </a:defRPr>
            </a:lvl3pPr>
            <a:lvl4pPr>
              <a:lnSpc>
                <a:spcPts val="2160"/>
              </a:lnSpc>
              <a:defRPr sz="18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content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384032" y="2780928"/>
            <a:ext cx="5088565" cy="2160240"/>
          </a:xfrm>
        </p:spPr>
        <p:txBody>
          <a:bodyPr>
            <a:normAutofit/>
          </a:bodyPr>
          <a:lstStyle>
            <a:lvl1pPr marL="0" indent="-180000">
              <a:buFont typeface="WordyLight" pitchFamily="2" charset="0"/>
              <a:buChar char="•"/>
              <a:defRPr sz="2400">
                <a:solidFill>
                  <a:schemeClr val="bg1"/>
                </a:solidFill>
              </a:defRPr>
            </a:lvl1pPr>
            <a:lvl2pPr>
              <a:lnSpc>
                <a:spcPts val="2160"/>
              </a:lnSpc>
              <a:buClr>
                <a:schemeClr val="accent1"/>
              </a:buClr>
              <a:buFont typeface="Symbol" pitchFamily="18" charset="2"/>
              <a:buChar char="-"/>
              <a:defRPr sz="1800">
                <a:solidFill>
                  <a:schemeClr val="bg1"/>
                </a:solidFill>
              </a:defRPr>
            </a:lvl2pPr>
            <a:lvl3pPr>
              <a:lnSpc>
                <a:spcPts val="2160"/>
              </a:lnSpc>
              <a:defRPr sz="1800">
                <a:solidFill>
                  <a:schemeClr val="bg1"/>
                </a:solidFill>
              </a:defRPr>
            </a:lvl3pPr>
            <a:lvl4pPr>
              <a:lnSpc>
                <a:spcPts val="2160"/>
              </a:lnSpc>
              <a:defRPr sz="18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654993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623392" y="403200"/>
            <a:ext cx="10945216" cy="1224136"/>
          </a:xfrm>
        </p:spPr>
        <p:txBody>
          <a:bodyPr/>
          <a:lstStyle>
            <a:lvl1pPr marL="0" indent="0">
              <a:buNone/>
              <a:defRPr sz="6000" b="1" cap="all" baseline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Add headline.</a:t>
            </a:r>
            <a:endParaRPr lang="en-AU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24152" y="1844824"/>
            <a:ext cx="5183816" cy="648072"/>
          </a:xfrm>
        </p:spPr>
        <p:txBody>
          <a:bodyPr/>
          <a:lstStyle>
            <a:lvl1pPr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heading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23392" y="2780928"/>
            <a:ext cx="5184576" cy="2160240"/>
          </a:xfrm>
        </p:spPr>
        <p:txBody>
          <a:bodyPr>
            <a:normAutofit/>
          </a:bodyPr>
          <a:lstStyle>
            <a:lvl1pPr marL="0" indent="-180000">
              <a:buFont typeface="WordyLight" pitchFamily="2" charset="0"/>
              <a:buChar char="•"/>
              <a:defRPr sz="2400">
                <a:solidFill>
                  <a:schemeClr val="bg1"/>
                </a:solidFill>
              </a:defRPr>
            </a:lvl1pPr>
            <a:lvl2pPr>
              <a:lnSpc>
                <a:spcPts val="2160"/>
              </a:lnSpc>
              <a:buClr>
                <a:schemeClr val="accent1"/>
              </a:buClr>
              <a:buFont typeface="Symbol" pitchFamily="18" charset="2"/>
              <a:buChar char="-"/>
              <a:defRPr sz="1800">
                <a:solidFill>
                  <a:schemeClr val="bg1"/>
                </a:solidFill>
              </a:defRPr>
            </a:lvl2pPr>
            <a:lvl3pPr>
              <a:lnSpc>
                <a:spcPts val="2160"/>
              </a:lnSpc>
              <a:defRPr sz="1800">
                <a:solidFill>
                  <a:schemeClr val="bg1"/>
                </a:solidFill>
              </a:defRPr>
            </a:lvl3pPr>
            <a:lvl4pPr>
              <a:lnSpc>
                <a:spcPts val="2160"/>
              </a:lnSpc>
              <a:defRPr sz="18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content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384032" y="1844824"/>
            <a:ext cx="5184576" cy="30963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5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623392" y="403200"/>
            <a:ext cx="10945216" cy="1224136"/>
          </a:xfrm>
        </p:spPr>
        <p:txBody>
          <a:bodyPr/>
          <a:lstStyle>
            <a:lvl1pPr marL="0" indent="0">
              <a:buNone/>
              <a:defRPr sz="6000" b="1" cap="all" baseline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Add headline.</a:t>
            </a:r>
            <a:endParaRPr lang="en-AU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24152" y="1844824"/>
            <a:ext cx="5183816" cy="648072"/>
          </a:xfrm>
        </p:spPr>
        <p:txBody>
          <a:bodyPr/>
          <a:lstStyle>
            <a:lvl1pPr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heading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23392" y="2780928"/>
            <a:ext cx="5184576" cy="3312368"/>
          </a:xfrm>
        </p:spPr>
        <p:txBody>
          <a:bodyPr>
            <a:normAutofit/>
          </a:bodyPr>
          <a:lstStyle>
            <a:lvl1pPr marL="0" indent="-180000">
              <a:buFont typeface="WordyLight" pitchFamily="2" charset="0"/>
              <a:buChar char="•"/>
              <a:defRPr sz="1800">
                <a:solidFill>
                  <a:schemeClr val="bg1"/>
                </a:solidFill>
              </a:defRPr>
            </a:lvl1pPr>
            <a:lvl2pPr>
              <a:lnSpc>
                <a:spcPts val="2160"/>
              </a:lnSpc>
              <a:buNone/>
              <a:defRPr sz="1800">
                <a:solidFill>
                  <a:schemeClr val="bg1"/>
                </a:solidFill>
              </a:defRPr>
            </a:lvl2pPr>
            <a:lvl3pPr>
              <a:lnSpc>
                <a:spcPts val="2160"/>
              </a:lnSpc>
              <a:defRPr sz="1800">
                <a:solidFill>
                  <a:schemeClr val="bg1"/>
                </a:solidFill>
              </a:defRPr>
            </a:lvl3pPr>
            <a:lvl4pPr>
              <a:lnSpc>
                <a:spcPts val="2160"/>
              </a:lnSpc>
              <a:defRPr sz="18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829740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1676400"/>
            <a:ext cx="51816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3203574"/>
            <a:ext cx="51816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416676"/>
            <a:ext cx="2641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6676"/>
            <a:ext cx="3860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s-ES" smtClean="0"/>
              <a:t>www.deakincollege.edu.au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7600" y="6416676"/>
            <a:ext cx="60960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fld id="{C1FBD6DD-EDBD-564A-A8B5-ABA6C97C4B52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818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10363200" cy="3733800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416676"/>
            <a:ext cx="2641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6676"/>
            <a:ext cx="3860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s-ES" smtClean="0"/>
              <a:t>www.deakincollege.edu.au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7600" y="6416676"/>
            <a:ext cx="609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8CA18A6-9258-164C-8E9D-A823832EFCAB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250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918382" y="5199969"/>
            <a:ext cx="6720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prstClr val="white"/>
                </a:solidFill>
              </a:rPr>
              <a:t>Melbourne Institute of Business and Technology Pty Ltd trading as Deakin College</a:t>
            </a:r>
            <a:br>
              <a:rPr lang="en-US" sz="600" dirty="0" smtClean="0">
                <a:solidFill>
                  <a:prstClr val="white"/>
                </a:solidFill>
              </a:rPr>
            </a:br>
            <a:r>
              <a:rPr lang="en-US" sz="600" dirty="0" smtClean="0">
                <a:solidFill>
                  <a:prstClr val="white"/>
                </a:solidFill>
              </a:rPr>
              <a:t>CRICOS Provider Codes: Deakin College 01590J, Deakin University 00113B</a:t>
            </a:r>
            <a:endParaRPr lang="en-AU" sz="600" dirty="0">
              <a:solidFill>
                <a:prstClr val="white"/>
              </a:solidFill>
              <a:latin typeface="Calibri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38200" y="6157196"/>
            <a:ext cx="4254922" cy="700804"/>
            <a:chOff x="323523" y="6056524"/>
            <a:chExt cx="4254922" cy="700804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1829484" y="6406926"/>
              <a:ext cx="27489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A1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www.deakincollege.edu.au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3" y="6056524"/>
              <a:ext cx="1595972" cy="700804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9897854" y="6507598"/>
            <a:ext cx="1340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dirty="0">
                <a:solidFill>
                  <a:srgbClr val="00A1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navitas.com</a:t>
            </a:r>
          </a:p>
        </p:txBody>
      </p:sp>
    </p:spTree>
    <p:extLst>
      <p:ext uri="{BB962C8B-B14F-4D97-AF65-F5344CB8AC3E}">
        <p14:creationId xmlns:p14="http://schemas.microsoft.com/office/powerpoint/2010/main" val="269821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716" r:id="rId8"/>
    <p:sldLayoutId id="214748371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 cap="all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Font typeface="WordyLight" pitchFamily="2" charset="0"/>
        <a:buChar char="•"/>
        <a:defRPr sz="2400" kern="1200">
          <a:solidFill>
            <a:schemeClr val="bg1"/>
          </a:solidFill>
          <a:latin typeface="Calibri" pitchFamily="34" charset="0"/>
          <a:ea typeface="+mn-ea"/>
          <a:cs typeface="+mn-cs"/>
        </a:defRPr>
      </a:lvl1pPr>
      <a:lvl2pPr marL="360000" indent="-180000" algn="l" defTabSz="914400" rtl="0" eaLnBrk="1" latinLnBrk="0" hangingPunct="1">
        <a:lnSpc>
          <a:spcPts val="336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540000" indent="-180000" algn="l" defTabSz="914400" rtl="0" eaLnBrk="1" latinLnBrk="0" hangingPunct="1">
        <a:lnSpc>
          <a:spcPts val="2880"/>
        </a:lnSpc>
        <a:spcBef>
          <a:spcPct val="20000"/>
        </a:spcBef>
        <a:buFont typeface="WordyLight" pitchFamily="2" charset="0"/>
        <a:buChar char="•"/>
        <a:defRPr sz="2400" kern="1200">
          <a:solidFill>
            <a:schemeClr val="bg1"/>
          </a:solidFill>
          <a:latin typeface="Calibri" pitchFamily="34" charset="0"/>
          <a:ea typeface="+mn-ea"/>
          <a:cs typeface="+mn-cs"/>
        </a:defRPr>
      </a:lvl3pPr>
      <a:lvl4pPr marL="720000" indent="-180000" algn="l" defTabSz="914400" rtl="0" eaLnBrk="1" latinLnBrk="0" hangingPunct="1">
        <a:lnSpc>
          <a:spcPts val="24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Calibri" pitchFamily="34" charset="0"/>
          <a:ea typeface="+mn-ea"/>
          <a:cs typeface="+mn-cs"/>
        </a:defRPr>
      </a:lvl4pPr>
      <a:lvl5pPr marL="900000" indent="-180000" algn="l" defTabSz="914400" rtl="0" eaLnBrk="1" latinLnBrk="0" hangingPunct="1">
        <a:lnSpc>
          <a:spcPts val="2400"/>
        </a:lnSpc>
        <a:spcBef>
          <a:spcPct val="20000"/>
        </a:spcBef>
        <a:buFont typeface="WordyLight" pitchFamily="2" charset="0"/>
        <a:buChar char="•"/>
        <a:defRPr sz="2400" kern="1200">
          <a:solidFill>
            <a:schemeClr val="bg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5A9E1-6375-6C47-8E21-BC76B0F8855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9AFAE-0737-B340-926E-83C62D20F46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38200" y="6157196"/>
            <a:ext cx="4254922" cy="700804"/>
            <a:chOff x="323523" y="6056524"/>
            <a:chExt cx="4254922" cy="700804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1829484" y="6406926"/>
              <a:ext cx="27489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A1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www.deakincollege.edu.au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3" y="6056524"/>
              <a:ext cx="1595972" cy="700804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 userDrawn="1"/>
        </p:nvSpPr>
        <p:spPr>
          <a:xfrm>
            <a:off x="9897854" y="6507598"/>
            <a:ext cx="1340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dirty="0">
                <a:solidFill>
                  <a:srgbClr val="00A1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navitas.com</a:t>
            </a:r>
          </a:p>
        </p:txBody>
      </p:sp>
    </p:spTree>
    <p:extLst>
      <p:ext uri="{BB962C8B-B14F-4D97-AF65-F5344CB8AC3E}">
        <p14:creationId xmlns:p14="http://schemas.microsoft.com/office/powerpoint/2010/main" val="169298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comments" Target="../comments/commen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comments" Target="../comments/commen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eamstime.com/stock-images-funny-retro-van-image2344657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comments" Target="../comments/commen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comments" Target="../comments/commen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comments" Target="../comments/commen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2135561" y="3335221"/>
            <a:ext cx="7560840" cy="1368425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s-UY" sz="35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/>
                <a:cs typeface="Arial"/>
              </a:rPr>
              <a:t>Accounting for Adjustments (Part 1)</a:t>
            </a:r>
            <a:endParaRPr lang="es-ES" sz="3500" dirty="0">
              <a:solidFill>
                <a:schemeClr val="tx2">
                  <a:lumMod val="90000"/>
                  <a:lumOff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C1FBD6DD-EDBD-564A-A8B5-ABA6C97C4B52}" type="slidenum">
              <a:rPr lang="es-ES" smtClean="0"/>
              <a:pPr>
                <a:defRPr/>
              </a:pPr>
              <a:t>1</a:t>
            </a:fld>
            <a:endParaRPr lang="es-ES" dirty="0"/>
          </a:p>
        </p:txBody>
      </p:sp>
      <p:sp>
        <p:nvSpPr>
          <p:cNvPr id="2213" name="Rectangle 165"/>
          <p:cNvSpPr>
            <a:spLocks noChangeArrowheads="1"/>
          </p:cNvSpPr>
          <p:nvPr/>
        </p:nvSpPr>
        <p:spPr bwMode="auto">
          <a:xfrm>
            <a:off x="1774825" y="5805488"/>
            <a:ext cx="48974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s-UY" sz="2000" b="1" dirty="0">
                <a:solidFill>
                  <a:srgbClr val="996633"/>
                </a:solidFill>
                <a:cs typeface="Arial" charset="0"/>
              </a:rPr>
              <a:t/>
            </a:r>
            <a:br>
              <a:rPr lang="es-UY" sz="2000" b="1" dirty="0">
                <a:solidFill>
                  <a:srgbClr val="996633"/>
                </a:solidFill>
                <a:cs typeface="Arial" charset="0"/>
              </a:rPr>
            </a:br>
            <a:endParaRPr lang="es-ES" sz="2000" b="1" dirty="0">
              <a:solidFill>
                <a:srgbClr val="996633"/>
              </a:solidFill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28048" y="1052736"/>
            <a:ext cx="326243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  <a:ea typeface="+mj-ea"/>
                <a:cs typeface="Arial"/>
              </a:rPr>
              <a:t>FNDB020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5561" y="2492896"/>
            <a:ext cx="316327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/>
                <a:ea typeface="+mj-ea"/>
                <a:cs typeface="Arial"/>
              </a:rPr>
              <a:t>LECTURE 04</a:t>
            </a:r>
          </a:p>
        </p:txBody>
      </p:sp>
    </p:spTree>
    <p:extLst>
      <p:ext uri="{BB962C8B-B14F-4D97-AF65-F5344CB8AC3E}">
        <p14:creationId xmlns:p14="http://schemas.microsoft.com/office/powerpoint/2010/main" val="151584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EXPANDED ACCOUNTING </a:t>
            </a:r>
            <a:r>
              <a:rPr lang="en-AU" dirty="0" smtClean="0"/>
              <a:t>CYCLE INCLUDING ADJUSTING ENTRIES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CA18A6-9258-164C-8E9D-A823832EFCAB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  <p:grpSp>
        <p:nvGrpSpPr>
          <p:cNvPr id="32" name="Group 31"/>
          <p:cNvGrpSpPr/>
          <p:nvPr/>
        </p:nvGrpSpPr>
        <p:grpSpPr>
          <a:xfrm>
            <a:off x="2045230" y="1717360"/>
            <a:ext cx="8136461" cy="4839121"/>
            <a:chOff x="899589" y="1938044"/>
            <a:chExt cx="8136461" cy="4839121"/>
          </a:xfrm>
        </p:grpSpPr>
        <p:grpSp>
          <p:nvGrpSpPr>
            <p:cNvPr id="5" name="Group 4"/>
            <p:cNvGrpSpPr/>
            <p:nvPr/>
          </p:nvGrpSpPr>
          <p:grpSpPr>
            <a:xfrm>
              <a:off x="899589" y="1938044"/>
              <a:ext cx="8136461" cy="4479466"/>
              <a:chOff x="899589" y="1395674"/>
              <a:chExt cx="8136461" cy="4479466"/>
            </a:xfrm>
          </p:grpSpPr>
          <p:sp>
            <p:nvSpPr>
              <p:cNvPr id="6" name="AutoShape 7"/>
              <p:cNvSpPr>
                <a:spLocks noChangeArrowheads="1"/>
              </p:cNvSpPr>
              <p:nvPr/>
            </p:nvSpPr>
            <p:spPr bwMode="auto">
              <a:xfrm>
                <a:off x="1187624" y="2540004"/>
                <a:ext cx="3960441" cy="609600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342900" indent="-342900">
                  <a:buClr>
                    <a:schemeClr val="tx1"/>
                  </a:buClr>
                  <a:defRPr/>
                </a:pPr>
                <a:r>
                  <a:rPr lang="en-AU" sz="2200" b="1" dirty="0">
                    <a:solidFill>
                      <a:srgbClr val="002060"/>
                    </a:solidFill>
                  </a:rPr>
                  <a:t>2. Journalise transaction</a:t>
                </a:r>
              </a:p>
            </p:txBody>
          </p:sp>
          <p:sp>
            <p:nvSpPr>
              <p:cNvPr id="8" name="AutoShape 10"/>
              <p:cNvSpPr>
                <a:spLocks noChangeArrowheads="1"/>
              </p:cNvSpPr>
              <p:nvPr/>
            </p:nvSpPr>
            <p:spPr bwMode="auto">
              <a:xfrm>
                <a:off x="1187624" y="3606804"/>
                <a:ext cx="3960441" cy="609600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342900" indent="-342900">
                  <a:buClr>
                    <a:schemeClr val="tx1"/>
                  </a:buClr>
                  <a:defRPr/>
                </a:pPr>
                <a:r>
                  <a:rPr lang="en-AU" sz="2200" b="1" dirty="0">
                    <a:solidFill>
                      <a:srgbClr val="002060"/>
                    </a:solidFill>
                  </a:rPr>
                  <a:t>3. Post to ledger accounts</a:t>
                </a:r>
              </a:p>
            </p:txBody>
          </p:sp>
          <p:sp>
            <p:nvSpPr>
              <p:cNvPr id="9" name="Line 11"/>
              <p:cNvSpPr>
                <a:spLocks noChangeShapeType="1"/>
              </p:cNvSpPr>
              <p:nvPr/>
            </p:nvSpPr>
            <p:spPr bwMode="auto">
              <a:xfrm>
                <a:off x="3133245" y="3200400"/>
                <a:ext cx="0" cy="45720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>
                  <a:solidFill>
                    <a:srgbClr val="002060"/>
                  </a:solidFill>
                </a:endParaRPr>
              </a:p>
            </p:txBody>
          </p:sp>
          <p:sp>
            <p:nvSpPr>
              <p:cNvPr id="10" name="AutoShape 13"/>
              <p:cNvSpPr>
                <a:spLocks noChangeArrowheads="1"/>
              </p:cNvSpPr>
              <p:nvPr/>
            </p:nvSpPr>
            <p:spPr bwMode="auto">
              <a:xfrm>
                <a:off x="1187624" y="4597404"/>
                <a:ext cx="3960441" cy="838200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342900" indent="-342900">
                  <a:buClr>
                    <a:schemeClr val="tx1"/>
                  </a:buClr>
                  <a:defRPr/>
                </a:pPr>
                <a:r>
                  <a:rPr lang="en-AU" sz="2200" b="1" dirty="0">
                    <a:solidFill>
                      <a:srgbClr val="002060"/>
                    </a:solidFill>
                  </a:rPr>
                  <a:t>4. Prepare unadjusted trial balance of general ledger</a:t>
                </a:r>
              </a:p>
            </p:txBody>
          </p:sp>
          <p:sp>
            <p:nvSpPr>
              <p:cNvPr id="11" name="Line 14"/>
              <p:cNvSpPr>
                <a:spLocks noChangeShapeType="1"/>
              </p:cNvSpPr>
              <p:nvPr/>
            </p:nvSpPr>
            <p:spPr bwMode="auto">
              <a:xfrm>
                <a:off x="3169330" y="4267200"/>
                <a:ext cx="0" cy="38100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>
                  <a:solidFill>
                    <a:srgbClr val="002060"/>
                  </a:solidFill>
                </a:endParaRPr>
              </a:p>
            </p:txBody>
          </p:sp>
          <p:sp>
            <p:nvSpPr>
              <p:cNvPr id="14" name="AutoShape 5"/>
              <p:cNvSpPr>
                <a:spLocks noChangeArrowheads="1"/>
              </p:cNvSpPr>
              <p:nvPr/>
            </p:nvSpPr>
            <p:spPr bwMode="auto">
              <a:xfrm>
                <a:off x="1187625" y="1395674"/>
                <a:ext cx="3960440" cy="763330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342900" indent="-342900">
                  <a:buClr>
                    <a:schemeClr val="tx1"/>
                  </a:buClr>
                  <a:defRPr/>
                </a:pPr>
                <a:r>
                  <a:rPr lang="en-AU" sz="2200" b="1" dirty="0">
                    <a:solidFill>
                      <a:srgbClr val="002060"/>
                    </a:solidFill>
                  </a:rPr>
                  <a:t>1. Recognise &amp; record transactions</a:t>
                </a:r>
                <a:r>
                  <a:rPr lang="en-AU" sz="2000" b="1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  <p:sp>
            <p:nvSpPr>
              <p:cNvPr id="15" name="AutoShape 18"/>
              <p:cNvSpPr>
                <a:spLocks noChangeArrowheads="1"/>
              </p:cNvSpPr>
              <p:nvPr/>
            </p:nvSpPr>
            <p:spPr bwMode="auto">
              <a:xfrm>
                <a:off x="6156176" y="1446470"/>
                <a:ext cx="2879874" cy="763330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342900" indent="-342900" algn="ctr"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lang="en-AU" sz="2200" b="1" dirty="0">
                    <a:solidFill>
                      <a:schemeClr val="bg1"/>
                    </a:solidFill>
                  </a:rPr>
                  <a:t>Source documents</a:t>
                </a:r>
              </a:p>
            </p:txBody>
          </p:sp>
          <p:sp>
            <p:nvSpPr>
              <p:cNvPr id="16" name="Line 20"/>
              <p:cNvSpPr>
                <a:spLocks noChangeShapeType="1"/>
              </p:cNvSpPr>
              <p:nvPr/>
            </p:nvSpPr>
            <p:spPr bwMode="auto">
              <a:xfrm>
                <a:off x="7590173" y="2209800"/>
                <a:ext cx="0" cy="38100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>
                  <a:solidFill>
                    <a:srgbClr val="002060"/>
                  </a:solidFill>
                </a:endParaRPr>
              </a:p>
            </p:txBody>
          </p:sp>
          <p:sp>
            <p:nvSpPr>
              <p:cNvPr id="17" name="AutoShape 21"/>
              <p:cNvSpPr>
                <a:spLocks noChangeArrowheads="1"/>
              </p:cNvSpPr>
              <p:nvPr/>
            </p:nvSpPr>
            <p:spPr bwMode="auto">
              <a:xfrm>
                <a:off x="6156176" y="2590800"/>
                <a:ext cx="2879874" cy="609600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342900" indent="-342900" algn="ctr"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lang="en-AU" sz="2200" b="1" dirty="0">
                    <a:solidFill>
                      <a:schemeClr val="bg1"/>
                    </a:solidFill>
                  </a:rPr>
                  <a:t>General journal</a:t>
                </a:r>
              </a:p>
            </p:txBody>
          </p:sp>
          <p:sp>
            <p:nvSpPr>
              <p:cNvPr id="18" name="AutoShape 23"/>
              <p:cNvSpPr>
                <a:spLocks noChangeArrowheads="1"/>
              </p:cNvSpPr>
              <p:nvPr/>
            </p:nvSpPr>
            <p:spPr bwMode="auto">
              <a:xfrm>
                <a:off x="6156176" y="3657600"/>
                <a:ext cx="2879874" cy="609600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342900" indent="-342900" algn="ctr"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lang="en-AU" sz="2200" b="1" dirty="0">
                    <a:solidFill>
                      <a:schemeClr val="bg1"/>
                    </a:solidFill>
                  </a:rPr>
                  <a:t>General ledger</a:t>
                </a:r>
              </a:p>
            </p:txBody>
          </p:sp>
          <p:sp>
            <p:nvSpPr>
              <p:cNvPr id="19" name="Line 24"/>
              <p:cNvSpPr>
                <a:spLocks noChangeShapeType="1"/>
              </p:cNvSpPr>
              <p:nvPr/>
            </p:nvSpPr>
            <p:spPr bwMode="auto">
              <a:xfrm>
                <a:off x="7596113" y="3204454"/>
                <a:ext cx="0" cy="45720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>
                  <a:solidFill>
                    <a:srgbClr val="002060"/>
                  </a:solidFill>
                </a:endParaRPr>
              </a:p>
            </p:txBody>
          </p:sp>
          <p:sp>
            <p:nvSpPr>
              <p:cNvPr id="20" name="AutoShape 26"/>
              <p:cNvSpPr>
                <a:spLocks noChangeArrowheads="1"/>
              </p:cNvSpPr>
              <p:nvPr/>
            </p:nvSpPr>
            <p:spPr bwMode="auto">
              <a:xfrm>
                <a:off x="6156176" y="4597404"/>
                <a:ext cx="2879874" cy="838200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lang="en-AU" sz="2200" b="1" dirty="0">
                    <a:solidFill>
                      <a:schemeClr val="bg1"/>
                    </a:solidFill>
                  </a:rPr>
                  <a:t>Trial balance </a:t>
                </a:r>
                <a:br>
                  <a:rPr lang="en-AU" sz="2200" b="1" dirty="0">
                    <a:solidFill>
                      <a:schemeClr val="bg1"/>
                    </a:solidFill>
                  </a:rPr>
                </a:br>
                <a:r>
                  <a:rPr lang="en-AU" sz="2200" b="1" dirty="0">
                    <a:solidFill>
                      <a:schemeClr val="bg1"/>
                    </a:solidFill>
                  </a:rPr>
                  <a:t>(unadjusted)</a:t>
                </a:r>
              </a:p>
            </p:txBody>
          </p:sp>
          <p:sp>
            <p:nvSpPr>
              <p:cNvPr id="21" name="Line 27"/>
              <p:cNvSpPr>
                <a:spLocks noChangeShapeType="1"/>
              </p:cNvSpPr>
              <p:nvPr/>
            </p:nvSpPr>
            <p:spPr bwMode="auto">
              <a:xfrm>
                <a:off x="7596113" y="4267200"/>
                <a:ext cx="0" cy="38100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>
                  <a:solidFill>
                    <a:srgbClr val="002060"/>
                  </a:solidFill>
                </a:endParaRPr>
              </a:p>
            </p:txBody>
          </p:sp>
          <p:sp>
            <p:nvSpPr>
              <p:cNvPr id="23" name="Line 30"/>
              <p:cNvSpPr>
                <a:spLocks noChangeShapeType="1"/>
              </p:cNvSpPr>
              <p:nvPr/>
            </p:nvSpPr>
            <p:spPr bwMode="auto">
              <a:xfrm>
                <a:off x="7598981" y="5486400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>
                  <a:solidFill>
                    <a:srgbClr val="002060"/>
                  </a:solidFill>
                </a:endParaRPr>
              </a:p>
            </p:txBody>
          </p:sp>
          <p:sp>
            <p:nvSpPr>
              <p:cNvPr id="26" name="Line 34"/>
              <p:cNvSpPr>
                <a:spLocks noChangeShapeType="1"/>
              </p:cNvSpPr>
              <p:nvPr/>
            </p:nvSpPr>
            <p:spPr bwMode="auto">
              <a:xfrm flipH="1" flipV="1">
                <a:off x="899589" y="1891345"/>
                <a:ext cx="17459" cy="3931758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" name="Line 35"/>
              <p:cNvSpPr>
                <a:spLocks noChangeShapeType="1"/>
              </p:cNvSpPr>
              <p:nvPr/>
            </p:nvSpPr>
            <p:spPr bwMode="auto">
              <a:xfrm flipV="1">
                <a:off x="899591" y="1891348"/>
                <a:ext cx="288034" cy="13652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>
                  <a:solidFill>
                    <a:srgbClr val="002060"/>
                  </a:solidFill>
                </a:endParaRPr>
              </a:p>
            </p:txBody>
          </p:sp>
          <p:sp>
            <p:nvSpPr>
              <p:cNvPr id="7" name="Line 8"/>
              <p:cNvSpPr>
                <a:spLocks noChangeShapeType="1"/>
              </p:cNvSpPr>
              <p:nvPr/>
            </p:nvSpPr>
            <p:spPr bwMode="auto">
              <a:xfrm>
                <a:off x="3133245" y="2209800"/>
                <a:ext cx="0" cy="38100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>
                  <a:solidFill>
                    <a:srgbClr val="002060"/>
                  </a:solidFill>
                </a:endParaRPr>
              </a:p>
            </p:txBody>
          </p:sp>
          <p:sp>
            <p:nvSpPr>
              <p:cNvPr id="13" name="Line 17"/>
              <p:cNvSpPr>
                <a:spLocks noChangeShapeType="1"/>
              </p:cNvSpPr>
              <p:nvPr/>
            </p:nvSpPr>
            <p:spPr bwMode="auto">
              <a:xfrm>
                <a:off x="3209803" y="5548115"/>
                <a:ext cx="0" cy="327025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>
              <a:off x="5652120" y="5609670"/>
              <a:ext cx="0" cy="736608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>
                <a:solidFill>
                  <a:srgbClr val="002060"/>
                </a:solidFill>
              </a:endParaRPr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 flipV="1">
              <a:off x="5148065" y="5609669"/>
              <a:ext cx="504054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32207" y="6346278"/>
              <a:ext cx="194476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200" b="1" dirty="0">
                  <a:solidFill>
                    <a:schemeClr val="bg1"/>
                  </a:solidFill>
                </a:rPr>
                <a:t>Continued Next Slide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236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4735" y="274638"/>
            <a:ext cx="9087465" cy="785524"/>
          </a:xfrm>
        </p:spPr>
        <p:txBody>
          <a:bodyPr>
            <a:normAutofit/>
          </a:bodyPr>
          <a:lstStyle/>
          <a:p>
            <a:r>
              <a:rPr lang="en-AU" dirty="0" smtClean="0"/>
              <a:t>Accounting for Adjustments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83632" y="1865095"/>
            <a:ext cx="2515996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4a. Prepare unadjusted Trial Balance of General Ledger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50668" y="5589241"/>
            <a:ext cx="2548961" cy="6463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i="1" dirty="0">
                <a:latin typeface="Arial"/>
                <a:cs typeface="Arial"/>
              </a:rPr>
              <a:t>5. </a:t>
            </a:r>
            <a:r>
              <a:rPr lang="en-AU" dirty="0">
                <a:latin typeface="Arial"/>
                <a:cs typeface="Arial"/>
              </a:rPr>
              <a:t>Prepare  the Financial Statements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33038" y="2049761"/>
            <a:ext cx="2129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Trial Balance (unadjusted)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3038" y="4798894"/>
            <a:ext cx="2129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Trial Balance (adjusted)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375920" y="2234426"/>
            <a:ext cx="95711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375920" y="4983559"/>
            <a:ext cx="975736" cy="1306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83633" y="2924945"/>
            <a:ext cx="2515996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4b. Determine adjusting entries and/or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83635" y="4581129"/>
            <a:ext cx="2515995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4d. Prepare adjusted Trial Balance of General Ledger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83635" y="3780330"/>
            <a:ext cx="2515995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4c. Post adjusting entries to General Ledger</a:t>
            </a:r>
          </a:p>
        </p:txBody>
      </p:sp>
      <p:cxnSp>
        <p:nvCxnSpPr>
          <p:cNvPr id="27" name="Straight Connector 26"/>
          <p:cNvCxnSpPr>
            <a:endCxn id="28" idx="1"/>
          </p:cNvCxnSpPr>
          <p:nvPr/>
        </p:nvCxnSpPr>
        <p:spPr>
          <a:xfrm>
            <a:off x="5375920" y="4092720"/>
            <a:ext cx="97573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51657" y="3769555"/>
            <a:ext cx="2624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General Ledger (accounts adjusted)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84339" y="1383327"/>
            <a:ext cx="3081616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 Trial Balance -Unadjusted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135560" y="2996952"/>
            <a:ext cx="504056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ight Arrow 17"/>
          <p:cNvSpPr/>
          <p:nvPr/>
        </p:nvSpPr>
        <p:spPr>
          <a:xfrm>
            <a:off x="2135560" y="3861048"/>
            <a:ext cx="504056" cy="504056"/>
          </a:xfrm>
          <a:prstGeom prst="rightArrow">
            <a:avLst>
              <a:gd name="adj1" fmla="val 50000"/>
              <a:gd name="adj2" fmla="val 422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637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EXPANDED ACCOUNTING CYCLE INCLUDING ADJUSTING ENTRIES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3913-FEAE-4141-8EFA-3334DAD43F2A}" type="slidenum">
              <a:rPr lang="en-AU" smtClean="0"/>
              <a:pPr/>
              <a:t>12</a:t>
            </a:fld>
            <a:endParaRPr lang="en-AU"/>
          </a:p>
        </p:txBody>
      </p:sp>
      <p:sp>
        <p:nvSpPr>
          <p:cNvPr id="30" name="AutoShape 26"/>
          <p:cNvSpPr>
            <a:spLocks noChangeArrowheads="1"/>
          </p:cNvSpPr>
          <p:nvPr/>
        </p:nvSpPr>
        <p:spPr bwMode="auto">
          <a:xfrm>
            <a:off x="6354752" y="5263910"/>
            <a:ext cx="862125" cy="75010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defRPr/>
            </a:pPr>
            <a:r>
              <a:rPr lang="en-AU" b="1" dirty="0" smtClean="0">
                <a:solidFill>
                  <a:schemeClr val="bg1"/>
                </a:solidFill>
              </a:rPr>
              <a:t>Worksheet</a:t>
            </a:r>
            <a:endParaRPr lang="en-AU" b="1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26454" y="1658611"/>
            <a:ext cx="8136461" cy="4501454"/>
            <a:chOff x="899589" y="1844823"/>
            <a:chExt cx="8136461" cy="4501454"/>
          </a:xfrm>
        </p:grpSpPr>
        <p:grpSp>
          <p:nvGrpSpPr>
            <p:cNvPr id="6" name="Group 5"/>
            <p:cNvGrpSpPr/>
            <p:nvPr/>
          </p:nvGrpSpPr>
          <p:grpSpPr>
            <a:xfrm>
              <a:off x="899589" y="1844823"/>
              <a:ext cx="8136461" cy="4501454"/>
              <a:chOff x="899589" y="1302453"/>
              <a:chExt cx="8136461" cy="4501454"/>
            </a:xfrm>
          </p:grpSpPr>
          <p:sp>
            <p:nvSpPr>
              <p:cNvPr id="14" name="AutoShape 13"/>
              <p:cNvSpPr>
                <a:spLocks noChangeArrowheads="1"/>
              </p:cNvSpPr>
              <p:nvPr/>
            </p:nvSpPr>
            <p:spPr bwMode="auto">
              <a:xfrm>
                <a:off x="1187624" y="4830846"/>
                <a:ext cx="3960441" cy="769266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342900" indent="-342900">
                  <a:buClr>
                    <a:schemeClr val="tx1"/>
                  </a:buClr>
                  <a:defRPr/>
                </a:pPr>
                <a:r>
                  <a:rPr lang="en-AU" sz="2200" b="1" dirty="0">
                    <a:solidFill>
                      <a:srgbClr val="002060"/>
                    </a:solidFill>
                  </a:rPr>
                  <a:t>8. Prepare financial statements</a:t>
                </a:r>
              </a:p>
            </p:txBody>
          </p:sp>
          <p:sp>
            <p:nvSpPr>
              <p:cNvPr id="10" name="AutoShape 7"/>
              <p:cNvSpPr>
                <a:spLocks noChangeArrowheads="1"/>
              </p:cNvSpPr>
              <p:nvPr/>
            </p:nvSpPr>
            <p:spPr bwMode="auto">
              <a:xfrm>
                <a:off x="1187624" y="2590799"/>
                <a:ext cx="3960441" cy="776751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342900" indent="-342900">
                  <a:buClr>
                    <a:schemeClr val="tx1"/>
                  </a:buClr>
                  <a:defRPr/>
                </a:pPr>
                <a:r>
                  <a:rPr lang="en-AU" sz="2200" b="1" dirty="0">
                    <a:solidFill>
                      <a:srgbClr val="002060"/>
                    </a:solidFill>
                  </a:rPr>
                  <a:t>6. Post adjusting entries to general ledger</a:t>
                </a: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>
                <a:off x="1200620" y="3709117"/>
                <a:ext cx="3960441" cy="732498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342900" indent="-342900">
                  <a:buClr>
                    <a:schemeClr val="tx1"/>
                  </a:buClr>
                  <a:defRPr/>
                </a:pPr>
                <a:r>
                  <a:rPr lang="en-AU" sz="2200" b="1" dirty="0">
                    <a:solidFill>
                      <a:srgbClr val="002060"/>
                    </a:solidFill>
                  </a:rPr>
                  <a:t>7. Prepare adjusted trial balance</a:t>
                </a:r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>
                <a:off x="3049144" y="3367551"/>
                <a:ext cx="0" cy="334302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>
                  <a:solidFill>
                    <a:srgbClr val="002060"/>
                  </a:solidFill>
                </a:endParaRPr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>
                <a:off x="3068436" y="4449846"/>
                <a:ext cx="0" cy="38100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>
                  <a:solidFill>
                    <a:srgbClr val="002060"/>
                  </a:solidFill>
                </a:endParaRPr>
              </a:p>
            </p:txBody>
          </p:sp>
          <p:sp>
            <p:nvSpPr>
              <p:cNvPr id="17" name="AutoShape 5"/>
              <p:cNvSpPr>
                <a:spLocks noChangeArrowheads="1"/>
              </p:cNvSpPr>
              <p:nvPr/>
            </p:nvSpPr>
            <p:spPr bwMode="auto">
              <a:xfrm>
                <a:off x="1187625" y="1446470"/>
                <a:ext cx="3960440" cy="763330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342900" indent="-342900">
                  <a:buClr>
                    <a:schemeClr val="tx1"/>
                  </a:buClr>
                  <a:defRPr/>
                </a:pPr>
                <a:r>
                  <a:rPr lang="en-AU" sz="2200" b="1" dirty="0">
                    <a:solidFill>
                      <a:srgbClr val="002060"/>
                    </a:solidFill>
                  </a:rPr>
                  <a:t>5. Determine adjusting entries and journalise</a:t>
                </a:r>
                <a:endParaRPr lang="en-AU" sz="20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AutoShape 18"/>
              <p:cNvSpPr>
                <a:spLocks noChangeArrowheads="1"/>
              </p:cNvSpPr>
              <p:nvPr/>
            </p:nvSpPr>
            <p:spPr bwMode="auto">
              <a:xfrm>
                <a:off x="6156176" y="1446470"/>
                <a:ext cx="2879874" cy="763330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342900" indent="-342900" algn="ctr"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lang="en-AU" sz="2200" b="1" dirty="0">
                    <a:solidFill>
                      <a:schemeClr val="bg1"/>
                    </a:solidFill>
                  </a:rPr>
                  <a:t>General</a:t>
                </a:r>
                <a:r>
                  <a:rPr lang="en-AU" sz="2200" b="1" dirty="0">
                    <a:solidFill>
                      <a:srgbClr val="002060"/>
                    </a:solidFill>
                  </a:rPr>
                  <a:t> </a:t>
                </a:r>
                <a:r>
                  <a:rPr lang="en-AU" sz="2200" b="1" dirty="0">
                    <a:solidFill>
                      <a:schemeClr val="bg1"/>
                    </a:solidFill>
                  </a:rPr>
                  <a:t>journal</a:t>
                </a:r>
              </a:p>
            </p:txBody>
          </p:sp>
          <p:sp>
            <p:nvSpPr>
              <p:cNvPr id="19" name="Line 20"/>
              <p:cNvSpPr>
                <a:spLocks noChangeShapeType="1"/>
              </p:cNvSpPr>
              <p:nvPr/>
            </p:nvSpPr>
            <p:spPr bwMode="auto">
              <a:xfrm>
                <a:off x="7604921" y="2193715"/>
                <a:ext cx="0" cy="38100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>
                  <a:solidFill>
                    <a:srgbClr val="002060"/>
                  </a:solidFill>
                </a:endParaRPr>
              </a:p>
            </p:txBody>
          </p:sp>
          <p:sp>
            <p:nvSpPr>
              <p:cNvPr id="20" name="AutoShape 21"/>
              <p:cNvSpPr>
                <a:spLocks noChangeArrowheads="1"/>
              </p:cNvSpPr>
              <p:nvPr/>
            </p:nvSpPr>
            <p:spPr bwMode="auto">
              <a:xfrm>
                <a:off x="6156176" y="2590800"/>
                <a:ext cx="2879874" cy="784015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lang="en-AU" sz="2200" b="1" dirty="0">
                    <a:solidFill>
                      <a:schemeClr val="bg1"/>
                    </a:solidFill>
                  </a:rPr>
                  <a:t>General</a:t>
                </a:r>
                <a:r>
                  <a:rPr lang="en-AU" sz="2200" b="1" dirty="0">
                    <a:solidFill>
                      <a:srgbClr val="002060"/>
                    </a:solidFill>
                  </a:rPr>
                  <a:t> </a:t>
                </a:r>
                <a:r>
                  <a:rPr lang="en-AU" sz="2200" b="1" dirty="0">
                    <a:solidFill>
                      <a:schemeClr val="bg1"/>
                    </a:solidFill>
                  </a:rPr>
                  <a:t>ledger (Accounts </a:t>
                </a:r>
                <a:r>
                  <a:rPr lang="en-AU" sz="2200" b="1" dirty="0">
                    <a:solidFill>
                      <a:srgbClr val="002060"/>
                    </a:solidFill>
                  </a:rPr>
                  <a:t>Adjusted)</a:t>
                </a:r>
              </a:p>
            </p:txBody>
          </p:sp>
          <p:sp>
            <p:nvSpPr>
              <p:cNvPr id="21" name="AutoShape 23"/>
              <p:cNvSpPr>
                <a:spLocks noChangeArrowheads="1"/>
              </p:cNvSpPr>
              <p:nvPr/>
            </p:nvSpPr>
            <p:spPr bwMode="auto">
              <a:xfrm>
                <a:off x="6156176" y="3679620"/>
                <a:ext cx="2879874" cy="732498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lang="en-AU" sz="2200" b="1" dirty="0">
                    <a:solidFill>
                      <a:schemeClr val="bg1"/>
                    </a:solidFill>
                  </a:rPr>
                  <a:t>Trial balance </a:t>
                </a:r>
                <a:br>
                  <a:rPr lang="en-AU" sz="2200" b="1" dirty="0">
                    <a:solidFill>
                      <a:schemeClr val="bg1"/>
                    </a:solidFill>
                  </a:rPr>
                </a:br>
                <a:r>
                  <a:rPr lang="en-AU" sz="2200" b="1" dirty="0">
                    <a:solidFill>
                      <a:schemeClr val="bg1"/>
                    </a:solidFill>
                  </a:rPr>
                  <a:t>(Adjusted)</a:t>
                </a:r>
              </a:p>
            </p:txBody>
          </p:sp>
          <p:sp>
            <p:nvSpPr>
              <p:cNvPr id="22" name="Line 24"/>
              <p:cNvSpPr>
                <a:spLocks noChangeShapeType="1"/>
              </p:cNvSpPr>
              <p:nvPr/>
            </p:nvSpPr>
            <p:spPr bwMode="auto">
              <a:xfrm>
                <a:off x="7596113" y="3374815"/>
                <a:ext cx="0" cy="334302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>
                  <a:solidFill>
                    <a:srgbClr val="002060"/>
                  </a:solidFill>
                </a:endParaRPr>
              </a:p>
            </p:txBody>
          </p:sp>
          <p:sp>
            <p:nvSpPr>
              <p:cNvPr id="23" name="AutoShape 26"/>
              <p:cNvSpPr>
                <a:spLocks noChangeArrowheads="1"/>
              </p:cNvSpPr>
              <p:nvPr/>
            </p:nvSpPr>
            <p:spPr bwMode="auto">
              <a:xfrm>
                <a:off x="6156176" y="4830846"/>
                <a:ext cx="2879874" cy="827012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lang="en-AU" sz="2200" b="1" dirty="0">
                    <a:solidFill>
                      <a:schemeClr val="bg1"/>
                    </a:solidFill>
                  </a:rPr>
                  <a:t>Financial Statements</a:t>
                </a:r>
              </a:p>
            </p:txBody>
          </p:sp>
          <p:sp>
            <p:nvSpPr>
              <p:cNvPr id="24" name="Line 27"/>
              <p:cNvSpPr>
                <a:spLocks noChangeShapeType="1"/>
              </p:cNvSpPr>
              <p:nvPr/>
            </p:nvSpPr>
            <p:spPr bwMode="auto">
              <a:xfrm>
                <a:off x="7604921" y="4449846"/>
                <a:ext cx="0" cy="38100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>
                  <a:solidFill>
                    <a:srgbClr val="002060"/>
                  </a:solidFill>
                </a:endParaRPr>
              </a:p>
            </p:txBody>
          </p:sp>
          <p:sp>
            <p:nvSpPr>
              <p:cNvPr id="26" name="Line 34"/>
              <p:cNvSpPr>
                <a:spLocks noChangeShapeType="1"/>
              </p:cNvSpPr>
              <p:nvPr/>
            </p:nvSpPr>
            <p:spPr bwMode="auto">
              <a:xfrm flipH="1">
                <a:off x="899591" y="5803906"/>
                <a:ext cx="2178490" cy="1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" name="Line 35"/>
              <p:cNvSpPr>
                <a:spLocks noChangeShapeType="1"/>
              </p:cNvSpPr>
              <p:nvPr/>
            </p:nvSpPr>
            <p:spPr bwMode="auto">
              <a:xfrm flipH="1" flipV="1">
                <a:off x="899589" y="1302453"/>
                <a:ext cx="2" cy="4501453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>
                  <a:solidFill>
                    <a:srgbClr val="002060"/>
                  </a:solidFill>
                </a:endParaRPr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>
                <a:off x="3078082" y="2193715"/>
                <a:ext cx="0" cy="38100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5652119" y="1988839"/>
              <a:ext cx="1" cy="3286285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>
                <a:solidFill>
                  <a:srgbClr val="002060"/>
                </a:solidFill>
              </a:endParaRPr>
            </a:p>
          </p:txBody>
        </p:sp>
        <p:sp>
          <p:nvSpPr>
            <p:cNvPr id="8" name="Line 34"/>
            <p:cNvSpPr>
              <a:spLocks noChangeShapeType="1"/>
            </p:cNvSpPr>
            <p:nvPr/>
          </p:nvSpPr>
          <p:spPr bwMode="auto">
            <a:xfrm flipV="1">
              <a:off x="5148065" y="4588239"/>
              <a:ext cx="504054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28" name="Line 34"/>
          <p:cNvSpPr>
            <a:spLocks noChangeShapeType="1"/>
          </p:cNvSpPr>
          <p:nvPr/>
        </p:nvSpPr>
        <p:spPr bwMode="auto">
          <a:xfrm flipV="1">
            <a:off x="6276247" y="2362163"/>
            <a:ext cx="504054" cy="0"/>
          </a:xfrm>
          <a:prstGeom prst="line">
            <a:avLst/>
          </a:prstGeom>
          <a:noFill/>
          <a:ln w="38100">
            <a:solidFill>
              <a:srgbClr val="00206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" name="Line 34"/>
          <p:cNvSpPr>
            <a:spLocks noChangeShapeType="1"/>
          </p:cNvSpPr>
          <p:nvPr/>
        </p:nvSpPr>
        <p:spPr bwMode="auto">
          <a:xfrm flipH="1" flipV="1">
            <a:off x="4206263" y="5842558"/>
            <a:ext cx="0" cy="317506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 flipV="1">
            <a:off x="7601670" y="5700993"/>
            <a:ext cx="78507" cy="1"/>
          </a:xfrm>
          <a:prstGeom prst="line">
            <a:avLst/>
          </a:prstGeom>
          <a:noFill/>
          <a:ln w="38100">
            <a:solidFill>
              <a:srgbClr val="00206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44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73703"/>
            <a:ext cx="8755517" cy="12238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 smtClean="0">
                <a:latin typeface="Arial"/>
                <a:cs typeface="Arial"/>
              </a:rPr>
              <a:t>8  </a:t>
            </a:r>
            <a:r>
              <a:rPr lang="en-US" sz="3200" dirty="0" smtClean="0">
                <a:latin typeface="Arial"/>
                <a:cs typeface="Arial"/>
              </a:rPr>
              <a:t>Why </a:t>
            </a:r>
            <a:r>
              <a:rPr lang="en-US" sz="3200" dirty="0">
                <a:latin typeface="Arial"/>
                <a:cs typeface="Arial"/>
              </a:rPr>
              <a:t>do we Adjust the Accounting </a:t>
            </a:r>
            <a:r>
              <a:rPr lang="en-US" sz="3200" dirty="0" smtClean="0">
                <a:latin typeface="Arial"/>
                <a:cs typeface="Arial"/>
              </a:rPr>
              <a:t>records?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CA18A6-9258-164C-8E9D-A823832EFCAB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  <p:sp>
        <p:nvSpPr>
          <p:cNvPr id="4" name="Rectangle 3"/>
          <p:cNvSpPr/>
          <p:nvPr/>
        </p:nvSpPr>
        <p:spPr>
          <a:xfrm>
            <a:off x="2207568" y="1916832"/>
            <a:ext cx="735337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latin typeface="Arial"/>
                <a:cs typeface="Arial"/>
              </a:rPr>
              <a:t>The Adjusting Process</a:t>
            </a:r>
          </a:p>
          <a:p>
            <a:pPr eaLnBrk="1" hangingPunct="1">
              <a:defRPr/>
            </a:pPr>
            <a:endParaRPr lang="en-US" sz="2800" b="1" dirty="0">
              <a:latin typeface="Arial"/>
              <a:cs typeface="Arial"/>
            </a:endParaRPr>
          </a:p>
          <a:p>
            <a:pPr marL="1119188" indent="-514350">
              <a:buFont typeface="+mj-lt"/>
              <a:buAutoNum type="arabicPeriod"/>
              <a:defRPr/>
            </a:pPr>
            <a:r>
              <a:rPr lang="en-US" sz="2800" dirty="0">
                <a:latin typeface="Arial"/>
                <a:cs typeface="Arial"/>
              </a:rPr>
              <a:t>Why do we need to adjust</a:t>
            </a:r>
          </a:p>
          <a:p>
            <a:pPr marL="604838">
              <a:defRPr/>
            </a:pPr>
            <a:endParaRPr lang="en-US" sz="2800" dirty="0">
              <a:latin typeface="Arial"/>
              <a:cs typeface="Arial"/>
            </a:endParaRPr>
          </a:p>
          <a:p>
            <a:pPr marL="1119188" indent="-514350">
              <a:buFont typeface="+mj-lt"/>
              <a:buAutoNum type="arabicPeriod"/>
              <a:defRPr/>
            </a:pPr>
            <a:r>
              <a:rPr lang="en-US" sz="2800" dirty="0">
                <a:latin typeface="Arial"/>
                <a:cs typeface="Arial"/>
              </a:rPr>
              <a:t>Why do accounting errors happen</a:t>
            </a:r>
          </a:p>
          <a:p>
            <a:pPr marL="604838">
              <a:defRPr/>
            </a:pPr>
            <a:r>
              <a:rPr lang="en-US" sz="2800" dirty="0">
                <a:latin typeface="Arial"/>
                <a:cs typeface="Arial"/>
              </a:rPr>
              <a:t> </a:t>
            </a:r>
          </a:p>
          <a:p>
            <a:pPr marL="1119188" indent="-514350">
              <a:buFont typeface="+mj-lt"/>
              <a:buAutoNum type="arabicPeriod" startAt="3"/>
              <a:defRPr/>
            </a:pPr>
            <a:r>
              <a:rPr lang="en-US" sz="2800" dirty="0">
                <a:latin typeface="Arial"/>
                <a:cs typeface="Arial"/>
              </a:rPr>
              <a:t>Different types of adjusting entries</a:t>
            </a:r>
          </a:p>
          <a:p>
            <a:pPr marL="1347788" indent="-742950">
              <a:buFont typeface="+mj-lt"/>
              <a:buAutoNum type="arabicPeriod" startAt="3"/>
              <a:defRPr/>
            </a:pPr>
            <a:endParaRPr lang="en-US" sz="3200" dirty="0"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5312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cap="none" dirty="0" smtClean="0"/>
              <a:t>8 The </a:t>
            </a:r>
            <a:r>
              <a:rPr lang="en-AU" cap="none" dirty="0" smtClean="0"/>
              <a:t>need for adjusting entries</a:t>
            </a:r>
            <a:endParaRPr lang="en-AU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73689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many cases </a:t>
            </a:r>
            <a:r>
              <a:rPr lang="en-AU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 sz="2800" u="sng" dirty="0">
                <a:latin typeface="Arial" panose="020B0604020202020204" pitchFamily="34" charset="0"/>
                <a:cs typeface="Arial" panose="020B0604020202020204" pitchFamily="34" charset="0"/>
              </a:rPr>
              <a:t>period </a:t>
            </a:r>
            <a:r>
              <a:rPr lang="en-AU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which cash is paid or received does not coincide with </a:t>
            </a: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period in which expense and income are recognised</a:t>
            </a:r>
          </a:p>
          <a:p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Therefore, </a:t>
            </a:r>
            <a:r>
              <a:rPr lang="en-AU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order for Income Statement and Balance </a:t>
            </a:r>
            <a:r>
              <a:rPr lang="en-AU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Sheet </a:t>
            </a:r>
            <a:r>
              <a:rPr lang="en-AU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reflect what has actually happened, some </a:t>
            </a:r>
            <a:r>
              <a:rPr lang="en-AU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accounts must be </a:t>
            </a: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adjusted</a:t>
            </a:r>
            <a:r>
              <a:rPr lang="en-AU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the last day of the accounting period to </a:t>
            </a:r>
            <a:r>
              <a:rPr lang="en-AU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correctly recognise income </a:t>
            </a:r>
            <a:r>
              <a:rPr lang="en-AU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expenses not reflected in cash receipts or </a:t>
            </a:r>
            <a:r>
              <a:rPr lang="en-AU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payments</a:t>
            </a:r>
            <a:endParaRPr lang="en-AU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3913-FEAE-4141-8EFA-3334DAD43F2A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286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723" y="88490"/>
            <a:ext cx="10874477" cy="132914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Adjustments follow the Accrual Accounting rules</a:t>
            </a:r>
            <a:endParaRPr lang="en-AU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1628800"/>
            <a:ext cx="8229600" cy="4032448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Arial"/>
                <a:cs typeface="Arial"/>
              </a:rPr>
              <a:t>Accruals accounting measures the </a:t>
            </a:r>
            <a:r>
              <a:rPr lang="en-US" sz="3000" b="1" dirty="0">
                <a:latin typeface="Arial"/>
                <a:cs typeface="Arial"/>
              </a:rPr>
              <a:t>performance</a:t>
            </a:r>
            <a:r>
              <a:rPr lang="en-US" sz="3000" dirty="0">
                <a:latin typeface="Arial"/>
                <a:cs typeface="Arial"/>
              </a:rPr>
              <a:t> and </a:t>
            </a:r>
            <a:r>
              <a:rPr lang="en-US" sz="3000" b="1" dirty="0">
                <a:latin typeface="Arial"/>
                <a:cs typeface="Arial"/>
              </a:rPr>
              <a:t>position</a:t>
            </a:r>
            <a:r>
              <a:rPr lang="en-US" sz="3000" dirty="0">
                <a:latin typeface="Arial"/>
                <a:cs typeface="Arial"/>
              </a:rPr>
              <a:t> of a business by: </a:t>
            </a:r>
          </a:p>
          <a:p>
            <a:pPr marL="0" indent="0" algn="just">
              <a:buNone/>
            </a:pPr>
            <a:endParaRPr lang="en-US" sz="1100" dirty="0">
              <a:latin typeface="Arial"/>
              <a:cs typeface="Arial"/>
            </a:endParaRPr>
          </a:p>
          <a:p>
            <a:r>
              <a:rPr lang="en-US" sz="2800" u="sng" dirty="0">
                <a:solidFill>
                  <a:srgbClr val="339999"/>
                </a:solidFill>
                <a:latin typeface="Arial"/>
                <a:cs typeface="Arial"/>
              </a:rPr>
              <a:t>matching</a:t>
            </a:r>
            <a:r>
              <a:rPr lang="en-US" sz="2800" dirty="0">
                <a:latin typeface="Arial"/>
                <a:cs typeface="Arial"/>
              </a:rPr>
              <a:t> expenses to the time when income  is earned rather than when payment is made.</a:t>
            </a:r>
          </a:p>
          <a:p>
            <a:pPr marL="0" indent="0" algn="just">
              <a:buNone/>
            </a:pPr>
            <a:endParaRPr lang="en-US" sz="1100" dirty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cs typeface="Arial"/>
              </a:rPr>
              <a:t>the matching principle can include both</a:t>
            </a:r>
            <a:r>
              <a:rPr lang="en-US" sz="2800" dirty="0">
                <a:solidFill>
                  <a:srgbClr val="33CCCC"/>
                </a:solidFill>
                <a:latin typeface="Arial"/>
                <a:cs typeface="Arial"/>
              </a:rPr>
              <a:t> </a:t>
            </a:r>
            <a:r>
              <a:rPr lang="en-US" sz="2800" dirty="0">
                <a:solidFill>
                  <a:srgbClr val="339999"/>
                </a:solidFill>
                <a:latin typeface="Arial"/>
                <a:cs typeface="Arial"/>
              </a:rPr>
              <a:t>cash</a:t>
            </a:r>
            <a:r>
              <a:rPr lang="en-US" sz="2800" dirty="0">
                <a:solidFill>
                  <a:srgbClr val="33CCCC"/>
                </a:solidFill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and </a:t>
            </a:r>
            <a:r>
              <a:rPr lang="en-US" sz="2800" dirty="0">
                <a:solidFill>
                  <a:srgbClr val="339999"/>
                </a:solidFill>
                <a:latin typeface="Arial"/>
                <a:cs typeface="Arial"/>
              </a:rPr>
              <a:t>non-cash transactions</a:t>
            </a:r>
            <a:r>
              <a:rPr lang="en-US" sz="2800" dirty="0">
                <a:latin typeface="Arial"/>
                <a:cs typeface="Arial"/>
              </a:rPr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CA18A6-9258-164C-8E9D-A823832EFCAB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379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15680" y="188914"/>
            <a:ext cx="6933208" cy="981075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latin typeface="Arial"/>
                <a:cs typeface="Arial"/>
              </a:rPr>
              <a:t>The Adjusting 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CA18A6-9258-164C-8E9D-A823832EFCAB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  <p:sp>
        <p:nvSpPr>
          <p:cNvPr id="4" name="Rectangle 3"/>
          <p:cNvSpPr/>
          <p:nvPr/>
        </p:nvSpPr>
        <p:spPr>
          <a:xfrm>
            <a:off x="2207568" y="1916833"/>
            <a:ext cx="7353374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3600" b="1" dirty="0">
                <a:latin typeface="Arial"/>
                <a:cs typeface="Arial"/>
              </a:rPr>
              <a:t>Adjustments made to:</a:t>
            </a:r>
          </a:p>
          <a:p>
            <a:pPr eaLnBrk="1" hangingPunct="1">
              <a:defRPr/>
            </a:pPr>
            <a:endParaRPr lang="en-US" sz="3600" b="1" dirty="0">
              <a:latin typeface="Arial"/>
              <a:cs typeface="Arial"/>
            </a:endParaRPr>
          </a:p>
          <a:p>
            <a:pPr marL="1119188" indent="-514350">
              <a:buFont typeface="+mj-lt"/>
              <a:buAutoNum type="arabicPeriod"/>
              <a:defRPr/>
            </a:pPr>
            <a:r>
              <a:rPr lang="en-US" sz="3800" dirty="0">
                <a:latin typeface="Arial"/>
                <a:cs typeface="Arial"/>
              </a:rPr>
              <a:t>Prepayments</a:t>
            </a:r>
          </a:p>
          <a:p>
            <a:pPr marL="604838">
              <a:defRPr/>
            </a:pPr>
            <a:r>
              <a:rPr lang="en-US" sz="3200" dirty="0">
                <a:latin typeface="Arial"/>
                <a:cs typeface="Arial"/>
              </a:rPr>
              <a:t> </a:t>
            </a:r>
          </a:p>
          <a:p>
            <a:pPr marL="1119188" indent="-514350">
              <a:buFont typeface="+mj-lt"/>
              <a:buAutoNum type="arabicPeriod" startAt="2"/>
              <a:defRPr/>
            </a:pPr>
            <a:r>
              <a:rPr lang="en-US" sz="3800" dirty="0">
                <a:latin typeface="Arial"/>
                <a:cs typeface="Arial"/>
              </a:rPr>
              <a:t>Accruals</a:t>
            </a:r>
          </a:p>
          <a:p>
            <a:pPr marL="604838">
              <a:defRPr/>
            </a:pPr>
            <a:endParaRPr lang="en-US" sz="3200" dirty="0"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1251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Calibri" charset="0"/>
                <a:ea typeface="Calibri" charset="0"/>
                <a:cs typeface="Calibri" charset="0"/>
              </a:rPr>
              <a:t>9. </a:t>
            </a:r>
            <a:r>
              <a:rPr lang="en-AU" dirty="0" smtClean="0">
                <a:latin typeface="Calibri" charset="0"/>
                <a:ea typeface="Calibri" charset="0"/>
                <a:cs typeface="Calibri" charset="0"/>
              </a:rPr>
              <a:t> Types </a:t>
            </a:r>
            <a:r>
              <a:rPr lang="en-AU" dirty="0" smtClean="0">
                <a:latin typeface="Calibri" charset="0"/>
                <a:ea typeface="Calibri" charset="0"/>
                <a:cs typeface="Calibri" charset="0"/>
              </a:rPr>
              <a:t>of ADJUSTING ENTRIES</a:t>
            </a:r>
            <a:endParaRPr lang="en-AU" dirty="0"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287844"/>
              </p:ext>
            </p:extLst>
          </p:nvPr>
        </p:nvGraphicFramePr>
        <p:xfrm>
          <a:off x="1774827" y="1799302"/>
          <a:ext cx="9306129" cy="3893574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31020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20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020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946787">
                <a:tc>
                  <a:txBody>
                    <a:bodyPr/>
                    <a:lstStyle/>
                    <a:p>
                      <a:pPr algn="ctr"/>
                      <a:r>
                        <a:rPr lang="en-AU" sz="3200" dirty="0" smtClean="0">
                          <a:solidFill>
                            <a:srgbClr val="FF0000"/>
                          </a:solidFill>
                        </a:rPr>
                        <a:t>Prepayments</a:t>
                      </a:r>
                      <a:endParaRPr lang="en-AU" sz="3200" dirty="0">
                        <a:solidFill>
                          <a:srgbClr val="FF0000"/>
                        </a:solidFill>
                      </a:endParaRPr>
                    </a:p>
                  </a:txBody>
                  <a:tcPr marL="96026" marR="9602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Prepaid Expense</a:t>
                      </a:r>
                    </a:p>
                    <a:p>
                      <a:r>
                        <a:rPr lang="en-AU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Costs/expenses paid before they are consumed</a:t>
                      </a:r>
                      <a:endParaRPr lang="en-AU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026" marR="96026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Unearned Revenue</a:t>
                      </a:r>
                    </a:p>
                    <a:p>
                      <a:r>
                        <a:rPr lang="en-AU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Revenues that are collected or received but not yet earned</a:t>
                      </a:r>
                      <a:endParaRPr lang="en-AU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026" marR="96026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46787">
                <a:tc>
                  <a:txBody>
                    <a:bodyPr/>
                    <a:lstStyle/>
                    <a:p>
                      <a:pPr algn="ctr"/>
                      <a:r>
                        <a:rPr lang="en-AU" sz="3200" dirty="0" smtClean="0">
                          <a:solidFill>
                            <a:srgbClr val="FF0000"/>
                          </a:solidFill>
                        </a:rPr>
                        <a:t>Accruals</a:t>
                      </a:r>
                    </a:p>
                    <a:p>
                      <a:pPr algn="ctr"/>
                      <a:r>
                        <a:rPr lang="en-AU" sz="3200" dirty="0" smtClean="0">
                          <a:solidFill>
                            <a:srgbClr val="FF0000"/>
                          </a:solidFill>
                        </a:rPr>
                        <a:t>(Unrecorded)</a:t>
                      </a:r>
                      <a:endParaRPr lang="en-AU" sz="3200" dirty="0">
                        <a:solidFill>
                          <a:srgbClr val="FF0000"/>
                        </a:solidFill>
                      </a:endParaRPr>
                    </a:p>
                  </a:txBody>
                  <a:tcPr marL="96026" marR="9602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Accrued Expense</a:t>
                      </a:r>
                    </a:p>
                    <a:p>
                      <a:r>
                        <a:rPr lang="en-AU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Expenses incurred but not yet paid</a:t>
                      </a:r>
                      <a:endParaRPr lang="en-AU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026" marR="96026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Accrued Revenue</a:t>
                      </a:r>
                    </a:p>
                    <a:p>
                      <a:pPr algn="l"/>
                      <a:r>
                        <a:rPr lang="en-AU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</a:t>
                      </a:r>
                      <a:r>
                        <a:rPr lang="en-AU" sz="20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earned but not yet received</a:t>
                      </a:r>
                      <a:endParaRPr lang="en-AU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026" marR="96026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3913-FEAE-4141-8EFA-3334DAD43F2A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426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6632"/>
            <a:ext cx="7283152" cy="1484784"/>
          </a:xfrm>
        </p:spPr>
        <p:txBody>
          <a:bodyPr/>
          <a:lstStyle/>
          <a:p>
            <a:r>
              <a:rPr lang="en-AU" altLang="en-US" sz="4000" dirty="0"/>
              <a:t>ADJUSTING ENTRIES</a:t>
            </a:r>
            <a:br>
              <a:rPr lang="en-AU" altLang="en-US" sz="4000" dirty="0"/>
            </a:br>
            <a:r>
              <a:rPr lang="en-AU" altLang="en-US" sz="4000" dirty="0"/>
              <a:t>Expenses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CA18A6-9258-164C-8E9D-A823832EFCAB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703264" y="4607942"/>
            <a:ext cx="8785225" cy="1219200"/>
            <a:chOff x="113" y="2205"/>
            <a:chExt cx="5534" cy="768"/>
          </a:xfrm>
        </p:grpSpPr>
        <p:sp>
          <p:nvSpPr>
            <p:cNvPr id="2081" name="Freeform 4"/>
            <p:cNvSpPr>
              <a:spLocks/>
            </p:cNvSpPr>
            <p:nvPr/>
          </p:nvSpPr>
          <p:spPr bwMode="ltGray">
            <a:xfrm>
              <a:off x="113" y="2602"/>
              <a:ext cx="5527" cy="6"/>
            </a:xfrm>
            <a:custGeom>
              <a:avLst/>
              <a:gdLst>
                <a:gd name="T0" fmla="*/ 0 w 4893"/>
                <a:gd name="T1" fmla="*/ 6 h 6"/>
                <a:gd name="T2" fmla="*/ 11481 w 4893"/>
                <a:gd name="T3" fmla="*/ 0 h 6"/>
                <a:gd name="T4" fmla="*/ 0 60000 65536"/>
                <a:gd name="T5" fmla="*/ 0 60000 65536"/>
                <a:gd name="T6" fmla="*/ 0 w 4893"/>
                <a:gd name="T7" fmla="*/ 0 h 6"/>
                <a:gd name="T8" fmla="*/ 4893 w 4893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893" h="6">
                  <a:moveTo>
                    <a:pt x="0" y="6"/>
                  </a:moveTo>
                  <a:lnTo>
                    <a:pt x="4893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2082" name="Line 5"/>
            <p:cNvSpPr>
              <a:spLocks noChangeShapeType="1"/>
            </p:cNvSpPr>
            <p:nvPr/>
          </p:nvSpPr>
          <p:spPr bwMode="ltGray">
            <a:xfrm>
              <a:off x="113" y="2205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2083" name="Line 6"/>
            <p:cNvSpPr>
              <a:spLocks noChangeShapeType="1"/>
            </p:cNvSpPr>
            <p:nvPr/>
          </p:nvSpPr>
          <p:spPr bwMode="ltGray">
            <a:xfrm>
              <a:off x="1655" y="2205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2084" name="Line 7"/>
            <p:cNvSpPr>
              <a:spLocks noChangeShapeType="1"/>
            </p:cNvSpPr>
            <p:nvPr/>
          </p:nvSpPr>
          <p:spPr bwMode="ltGray">
            <a:xfrm>
              <a:off x="4105" y="2205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2085" name="Line 8"/>
            <p:cNvSpPr>
              <a:spLocks noChangeShapeType="1"/>
            </p:cNvSpPr>
            <p:nvPr/>
          </p:nvSpPr>
          <p:spPr bwMode="ltGray">
            <a:xfrm>
              <a:off x="5647" y="2205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</p:grpSp>
      <p:sp>
        <p:nvSpPr>
          <p:cNvPr id="3081" name="Text Box 9"/>
          <p:cNvSpPr txBox="1">
            <a:spLocks noChangeArrowheads="1"/>
          </p:cNvSpPr>
          <p:nvPr/>
        </p:nvSpPr>
        <p:spPr bwMode="ltGray">
          <a:xfrm>
            <a:off x="2066925" y="5519168"/>
            <a:ext cx="1797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000" dirty="0"/>
              <a:t>Last Year</a:t>
            </a: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ltGray">
          <a:xfrm>
            <a:off x="4727575" y="5519167"/>
            <a:ext cx="2787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AU" altLang="en-US" sz="2400" dirty="0"/>
              <a:t>Current Year</a:t>
            </a: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ltGray">
          <a:xfrm>
            <a:off x="8472489" y="5519168"/>
            <a:ext cx="1698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AU" altLang="en-US" sz="2000" dirty="0"/>
              <a:t>Next Year</a:t>
            </a: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ltGray">
          <a:xfrm>
            <a:off x="1991544" y="1844824"/>
            <a:ext cx="3685380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AU" altLang="en-US" sz="2800" dirty="0"/>
              <a:t>Prepaid expenses</a:t>
            </a:r>
          </a:p>
          <a:p>
            <a:pPr algn="ctr"/>
            <a:r>
              <a:rPr lang="en-AU" altLang="en-US" sz="2000" dirty="0"/>
              <a:t>Expenses paid for before they are consumed</a:t>
            </a:r>
          </a:p>
          <a:p>
            <a:pPr algn="ctr"/>
            <a:r>
              <a:rPr lang="en-AU" altLang="en-US" sz="2000" dirty="0"/>
              <a:t>e.g. Insurance premium paid 12 months in advance</a:t>
            </a: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ltGray">
          <a:xfrm>
            <a:off x="3012283" y="4522217"/>
            <a:ext cx="7328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AU" altLang="en-US" sz="2800" dirty="0">
                <a:solidFill>
                  <a:srgbClr val="FF0000"/>
                </a:solidFill>
              </a:rPr>
              <a:t>$$$</a:t>
            </a: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ltGray">
          <a:xfrm>
            <a:off x="4223792" y="4665092"/>
            <a:ext cx="13901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AU" altLang="en-US" sz="2800" dirty="0">
                <a:solidFill>
                  <a:srgbClr val="0000FF"/>
                </a:solidFill>
              </a:rPr>
              <a:t>Expense</a:t>
            </a:r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ltGray">
          <a:xfrm>
            <a:off x="6600056" y="4517340"/>
            <a:ext cx="13901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AU" altLang="en-US" sz="2800" dirty="0">
                <a:solidFill>
                  <a:srgbClr val="0000FF"/>
                </a:solidFill>
              </a:rPr>
              <a:t>Expense</a:t>
            </a:r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ltGray">
          <a:xfrm>
            <a:off x="6617726" y="1844824"/>
            <a:ext cx="3582730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AU" altLang="en-US" sz="2800" dirty="0"/>
              <a:t>Accrued expenses</a:t>
            </a:r>
          </a:p>
          <a:p>
            <a:pPr algn="ctr"/>
            <a:r>
              <a:rPr lang="en-AU" altLang="en-US" sz="2000" dirty="0"/>
              <a:t>Expenses incurred, but not yet paid for or entered</a:t>
            </a:r>
          </a:p>
          <a:p>
            <a:pPr algn="ctr"/>
            <a:r>
              <a:rPr lang="en-AU" altLang="en-US" sz="2000" dirty="0"/>
              <a:t>e.g. wages earned by employees, but not yet paid</a:t>
            </a: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ltGray">
          <a:xfrm>
            <a:off x="8400257" y="4680967"/>
            <a:ext cx="7328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AU" altLang="en-US" sz="2800" dirty="0">
                <a:solidFill>
                  <a:srgbClr val="FF0000"/>
                </a:solidFill>
              </a:rPr>
              <a:t>$$$</a:t>
            </a:r>
          </a:p>
        </p:txBody>
      </p:sp>
      <p:sp>
        <p:nvSpPr>
          <p:cNvPr id="2080" name="TextBox 38"/>
          <p:cNvSpPr txBox="1">
            <a:spLocks noChangeArrowheads="1"/>
          </p:cNvSpPr>
          <p:nvPr/>
        </p:nvSpPr>
        <p:spPr bwMode="auto">
          <a:xfrm>
            <a:off x="1666875" y="7719442"/>
            <a:ext cx="1714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AU" altLang="en-US" sz="1000"/>
              <a:t>prepared by Phil Johnson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270" y="3757837"/>
            <a:ext cx="2386658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3757837"/>
            <a:ext cx="2386658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89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0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30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3082" grpId="0"/>
      <p:bldP spid="3083" grpId="0"/>
      <p:bldP spid="3084" grpId="0" animBg="1"/>
      <p:bldP spid="3085" grpId="0"/>
      <p:bldP spid="3086" grpId="0"/>
      <p:bldP spid="3087" grpId="0"/>
      <p:bldP spid="3090" grpId="0" animBg="1"/>
      <p:bldP spid="30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cap="none" dirty="0" smtClean="0"/>
              <a:t>10 </a:t>
            </a:r>
            <a:r>
              <a:rPr lang="en-AU" cap="none" dirty="0" smtClean="0"/>
              <a:t>PREPAID EXPENSES</a:t>
            </a:r>
            <a:endParaRPr lang="en-AU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10363200" cy="4898922"/>
          </a:xfrm>
        </p:spPr>
        <p:txBody>
          <a:bodyPr/>
          <a:lstStyle/>
          <a:p>
            <a:r>
              <a:rPr lang="en-AU" dirty="0" smtClean="0"/>
              <a:t>Cash paid before benefits are consumed/expire</a:t>
            </a:r>
          </a:p>
          <a:p>
            <a:r>
              <a:rPr lang="en-AU" dirty="0" smtClean="0"/>
              <a:t>Initially recorded as an asset when paid</a:t>
            </a:r>
          </a:p>
          <a:p>
            <a:r>
              <a:rPr lang="en-AU" dirty="0" smtClean="0"/>
              <a:t>At the end of the period the amount consumed/expired is expensed.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3913-FEAE-4141-8EFA-3334DAD43F2A}" type="slidenum">
              <a:rPr lang="en-AU" smtClean="0"/>
              <a:pPr/>
              <a:t>19</a:t>
            </a:fld>
            <a:endParaRPr lang="en-AU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198356"/>
              </p:ext>
            </p:extLst>
          </p:nvPr>
        </p:nvGraphicFramePr>
        <p:xfrm>
          <a:off x="1991544" y="3933056"/>
          <a:ext cx="3779912" cy="1728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99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899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21028">
                <a:tc gridSpan="2"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ASSET</a:t>
                      </a:r>
                      <a:r>
                        <a:rPr lang="en-AU" sz="2000" baseline="0" dirty="0" smtClean="0"/>
                        <a:t> ACCOUNT</a:t>
                      </a:r>
                    </a:p>
                    <a:p>
                      <a:pPr algn="ctr"/>
                      <a:r>
                        <a:rPr lang="en-AU" sz="2000" b="1" baseline="0" dirty="0" smtClean="0"/>
                        <a:t>Prepaid Expense</a:t>
                      </a:r>
                      <a:endParaRPr lang="en-AU" sz="2000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7164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Initial Cost</a:t>
                      </a:r>
                    </a:p>
                    <a:p>
                      <a:pPr algn="ctr"/>
                      <a:r>
                        <a:rPr lang="en-AU" sz="2000" b="1" dirty="0" smtClean="0"/>
                        <a:t>Debit</a:t>
                      </a:r>
                      <a:endParaRPr lang="en-AU" sz="2000" b="1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Adjusting Entry</a:t>
                      </a:r>
                    </a:p>
                    <a:p>
                      <a:pPr algn="ctr"/>
                      <a:r>
                        <a:rPr lang="en-AU" sz="2000" b="1" dirty="0" smtClean="0"/>
                        <a:t>Credit</a:t>
                      </a:r>
                      <a:endParaRPr lang="en-AU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522094"/>
              </p:ext>
            </p:extLst>
          </p:nvPr>
        </p:nvGraphicFramePr>
        <p:xfrm>
          <a:off x="6528048" y="4005064"/>
          <a:ext cx="3779912" cy="1656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99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899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9020">
                <a:tc gridSpan="2"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EXPENSE ACCOUNT</a:t>
                      </a:r>
                      <a:endParaRPr lang="en-AU" sz="2000" baseline="0" dirty="0" smtClean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7164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Adjusting Entry</a:t>
                      </a:r>
                    </a:p>
                    <a:p>
                      <a:pPr algn="ctr"/>
                      <a:r>
                        <a:rPr lang="en-AU" sz="2000" b="1" dirty="0" smtClean="0"/>
                        <a:t>Debit</a:t>
                      </a:r>
                      <a:endParaRPr lang="en-AU" sz="2000" b="1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601208" y="5877272"/>
            <a:ext cx="2191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rgbClr val="002060"/>
                </a:solidFill>
              </a:rPr>
              <a:t>Costs consumed or expired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799856" y="5373216"/>
            <a:ext cx="0" cy="504056"/>
          </a:xfrm>
          <a:prstGeom prst="straightConnector1">
            <a:avLst/>
          </a:prstGeom>
          <a:ln w="25400">
            <a:solidFill>
              <a:srgbClr val="00206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7464152" y="5373216"/>
            <a:ext cx="0" cy="504056"/>
          </a:xfrm>
          <a:prstGeom prst="straightConnector1">
            <a:avLst/>
          </a:prstGeom>
          <a:ln w="25400">
            <a:solidFill>
              <a:srgbClr val="00206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64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7116" y="0"/>
            <a:ext cx="8910484" cy="1143000"/>
          </a:xfrm>
        </p:spPr>
        <p:txBody>
          <a:bodyPr>
            <a:normAutofit/>
          </a:bodyPr>
          <a:lstStyle/>
          <a:p>
            <a:r>
              <a:rPr lang="en-AU" dirty="0" smtClean="0">
                <a:latin typeface="Arial"/>
                <a:cs typeface="Arial"/>
              </a:rPr>
              <a:t>Learning OBJECTIVES</a:t>
            </a:r>
            <a:endParaRPr lang="en-AU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407" y="1143000"/>
            <a:ext cx="10726993" cy="464385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 smtClean="0">
                <a:latin typeface="Arial"/>
                <a:cs typeface="Arial"/>
              </a:rPr>
              <a:t>Describe the difference between the cash basis and the accrual basis of measuring profit</a:t>
            </a:r>
            <a:endParaRPr lang="en-AU" sz="2800" dirty="0">
              <a:latin typeface="Arial"/>
              <a:cs typeface="Arial"/>
            </a:endParaRPr>
          </a:p>
          <a:p>
            <a:pPr marL="582930" indent="-514350">
              <a:buFont typeface="+mj-lt"/>
              <a:buAutoNum type="arabicPeriod"/>
            </a:pPr>
            <a:endParaRPr lang="en-AU" sz="2800" dirty="0"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>
                <a:latin typeface="Arial"/>
                <a:cs typeface="Arial"/>
              </a:rPr>
              <a:t>Identify </a:t>
            </a:r>
            <a:r>
              <a:rPr lang="en-AU" sz="2800" dirty="0" smtClean="0">
                <a:latin typeface="Arial"/>
                <a:cs typeface="Arial"/>
              </a:rPr>
              <a:t>the </a:t>
            </a:r>
            <a:r>
              <a:rPr lang="en-AU" dirty="0" smtClean="0">
                <a:latin typeface="Arial"/>
                <a:cs typeface="Arial"/>
              </a:rPr>
              <a:t>reasons </a:t>
            </a:r>
            <a:r>
              <a:rPr lang="en-AU" sz="2800" dirty="0" smtClean="0">
                <a:latin typeface="Arial"/>
                <a:cs typeface="Arial"/>
              </a:rPr>
              <a:t>for </a:t>
            </a:r>
            <a:r>
              <a:rPr lang="en-AU" sz="2800" dirty="0">
                <a:latin typeface="Arial"/>
                <a:cs typeface="Arial"/>
              </a:rPr>
              <a:t>Adjusting Entries</a:t>
            </a:r>
          </a:p>
          <a:p>
            <a:pPr marL="582930" indent="-514350">
              <a:buFont typeface="+mj-lt"/>
              <a:buAutoNum type="arabicPeriod"/>
            </a:pPr>
            <a:endParaRPr lang="en-AU" sz="2800" dirty="0"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>
                <a:latin typeface="Arial"/>
                <a:cs typeface="Arial"/>
              </a:rPr>
              <a:t>Types of Adjusting </a:t>
            </a:r>
            <a:r>
              <a:rPr lang="en-AU" sz="2800" dirty="0">
                <a:latin typeface="Arial"/>
                <a:cs typeface="Arial"/>
              </a:rPr>
              <a:t>Entries</a:t>
            </a:r>
          </a:p>
          <a:p>
            <a:pPr marL="582930" indent="-514350">
              <a:buFont typeface="+mj-lt"/>
              <a:buAutoNum type="arabicPeriod"/>
            </a:pPr>
            <a:endParaRPr lang="en-AU" sz="2800" dirty="0"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>
                <a:latin typeface="Arial"/>
                <a:cs typeface="Arial"/>
              </a:rPr>
              <a:t>Prepare an Adjusted </a:t>
            </a:r>
            <a:r>
              <a:rPr lang="en-AU" sz="2800" dirty="0">
                <a:latin typeface="Arial"/>
                <a:cs typeface="Arial"/>
              </a:rPr>
              <a:t>Trial Balance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CA18A6-9258-164C-8E9D-A823832EFCAB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246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AU" dirty="0" smtClean="0">
                <a:latin typeface="Calibri" charset="0"/>
                <a:ea typeface="Calibri" charset="0"/>
                <a:cs typeface="Calibri" charset="0"/>
              </a:rPr>
              <a:t>EXAMPLE: PREPAID RENT</a:t>
            </a:r>
            <a:endParaRPr lang="en-AU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On 1 June the following entry was made to record rent covering the a period of 3 months: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3913-FEAE-4141-8EFA-3334DAD43F2A}" type="slidenum">
              <a:rPr lang="en-AU" smtClean="0"/>
              <a:pPr/>
              <a:t>20</a:t>
            </a:fld>
            <a:endParaRPr lang="en-AU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089044"/>
              </p:ext>
            </p:extLst>
          </p:nvPr>
        </p:nvGraphicFramePr>
        <p:xfrm>
          <a:off x="1306284" y="2695698"/>
          <a:ext cx="9096499" cy="27127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364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638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81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81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44149">
                <a:tc gridSpan="4"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General Journal</a:t>
                      </a:r>
                      <a:endParaRPr lang="en-AU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1761">
                <a:tc>
                  <a:txBody>
                    <a:bodyPr/>
                    <a:lstStyle/>
                    <a:p>
                      <a:pPr algn="r"/>
                      <a:r>
                        <a:rPr lang="en-AU" sz="3200" dirty="0" smtClean="0"/>
                        <a:t>Jun 5</a:t>
                      </a:r>
                      <a:endParaRPr lang="en-AU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3200" dirty="0" smtClean="0">
                          <a:solidFill>
                            <a:schemeClr val="tx1"/>
                          </a:solidFill>
                        </a:rPr>
                        <a:t>Prepaid</a:t>
                      </a:r>
                      <a:r>
                        <a:rPr lang="en-AU" sz="3200" baseline="0" dirty="0" smtClean="0">
                          <a:solidFill>
                            <a:schemeClr val="tx1"/>
                          </a:solidFill>
                        </a:rPr>
                        <a:t> Rent</a:t>
                      </a:r>
                      <a:endParaRPr lang="en-AU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3200" dirty="0" smtClean="0">
                          <a:solidFill>
                            <a:schemeClr val="tx1"/>
                          </a:solidFill>
                        </a:rPr>
                        <a:t>1200</a:t>
                      </a:r>
                      <a:endParaRPr lang="en-AU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AU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1761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AU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AU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1761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AU" sz="3200" dirty="0" smtClean="0">
                          <a:solidFill>
                            <a:schemeClr val="tx1"/>
                          </a:solidFill>
                        </a:rPr>
                        <a:t>Cash at Bank</a:t>
                      </a:r>
                      <a:endParaRPr lang="en-AU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AU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3200" dirty="0" smtClean="0">
                          <a:solidFill>
                            <a:schemeClr val="tx1"/>
                          </a:solidFill>
                        </a:rPr>
                        <a:t>1200</a:t>
                      </a:r>
                      <a:endParaRPr lang="en-AU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1761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3200" dirty="0" smtClean="0">
                          <a:solidFill>
                            <a:schemeClr val="tx1"/>
                          </a:solidFill>
                        </a:rPr>
                        <a:t>(Payment of rent for 3 months</a:t>
                      </a:r>
                      <a:r>
                        <a:rPr lang="en-AU" sz="32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AU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AU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AU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21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4638"/>
            <a:ext cx="10363200" cy="6417324"/>
          </a:xfrm>
        </p:spPr>
        <p:txBody>
          <a:bodyPr/>
          <a:lstStyle/>
          <a:p>
            <a:r>
              <a:rPr lang="en-AU" dirty="0" smtClean="0"/>
              <a:t>On 30 June only one month of rent has expired ($1,200 ÷ 3 months = $400)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3913-FEAE-4141-8EFA-3334DAD43F2A}" type="slidenum">
              <a:rPr lang="en-AU" smtClean="0"/>
              <a:pPr/>
              <a:t>21</a:t>
            </a:fld>
            <a:endParaRPr lang="en-AU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084521"/>
              </p:ext>
            </p:extLst>
          </p:nvPr>
        </p:nvGraphicFramePr>
        <p:xfrm>
          <a:off x="1307690" y="1641988"/>
          <a:ext cx="9556955" cy="28259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990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455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62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62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06496">
                <a:tc gridSpan="4"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General Journal</a:t>
                      </a:r>
                      <a:endParaRPr lang="en-AU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6496">
                <a:tc>
                  <a:txBody>
                    <a:bodyPr/>
                    <a:lstStyle/>
                    <a:p>
                      <a:pPr algn="r"/>
                      <a:r>
                        <a:rPr lang="en-AU" sz="2000" dirty="0" smtClean="0"/>
                        <a:t>Jun 30</a:t>
                      </a:r>
                      <a:endParaRPr lang="en-AU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Rent Expense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6496">
                <a:tc>
                  <a:txBody>
                    <a:bodyPr/>
                    <a:lstStyle/>
                    <a:p>
                      <a:endParaRPr lang="en-AU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Prepaid Rent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6496">
                <a:tc>
                  <a:txBody>
                    <a:bodyPr/>
                    <a:lstStyle/>
                    <a:p>
                      <a:endParaRPr lang="en-AU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(Adjusting entry to record the rent for the month of June</a:t>
                      </a:r>
                      <a:r>
                        <a:rPr lang="en-AU" sz="20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52485"/>
              </p:ext>
            </p:extLst>
          </p:nvPr>
        </p:nvGraphicFramePr>
        <p:xfrm>
          <a:off x="1504334" y="4572298"/>
          <a:ext cx="4411520" cy="17195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5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5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5502">
                <a:tc gridSpan="2">
                  <a:txBody>
                    <a:bodyPr/>
                    <a:lstStyle/>
                    <a:p>
                      <a:pPr algn="ctr"/>
                      <a:r>
                        <a:rPr lang="en-A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Prepaid Rent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34051">
                <a:tc>
                  <a:txBody>
                    <a:bodyPr/>
                    <a:lstStyle/>
                    <a:p>
                      <a:pPr algn="ctr"/>
                      <a:r>
                        <a:rPr lang="en-AU" sz="2000" b="0" dirty="0" smtClean="0">
                          <a:solidFill>
                            <a:schemeClr val="tx1"/>
                          </a:solidFill>
                        </a:rPr>
                        <a:t>Cash Paid (Initial</a:t>
                      </a:r>
                      <a:r>
                        <a:rPr lang="en-AU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2000" b="0" baseline="0" dirty="0" smtClean="0">
                          <a:solidFill>
                            <a:schemeClr val="tx1"/>
                          </a:solidFill>
                        </a:rPr>
                        <a:t>Entry) </a:t>
                      </a:r>
                      <a:r>
                        <a:rPr lang="en-A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A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en-AU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Transfer Rent for June </a:t>
                      </a:r>
                      <a:r>
                        <a:rPr lang="en-A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  <a:endParaRPr lang="en-AU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651224"/>
              </p:ext>
            </p:extLst>
          </p:nvPr>
        </p:nvGraphicFramePr>
        <p:xfrm>
          <a:off x="6361390" y="4564347"/>
          <a:ext cx="4611508" cy="17275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60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554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7389">
                <a:tc gridSpan="2">
                  <a:txBody>
                    <a:bodyPr/>
                    <a:lstStyle/>
                    <a:p>
                      <a:pPr algn="ctr"/>
                      <a:r>
                        <a:rPr lang="en-AU" sz="2000" b="1" dirty="0" smtClean="0">
                          <a:solidFill>
                            <a:schemeClr val="tx1"/>
                          </a:solidFill>
                        </a:rPr>
                        <a:t>Rent </a:t>
                      </a:r>
                      <a:r>
                        <a:rPr lang="en-AU" sz="2000" b="1" dirty="0" smtClean="0"/>
                        <a:t>Expense</a:t>
                      </a:r>
                      <a:endParaRPr lang="en-AU" sz="2000" b="1" baseline="0" dirty="0" smtClean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30114">
                <a:tc>
                  <a:txBody>
                    <a:bodyPr/>
                    <a:lstStyle/>
                    <a:p>
                      <a:pPr algn="l"/>
                      <a:r>
                        <a:rPr lang="en-AU" sz="2000" dirty="0" smtClean="0"/>
                        <a:t>June </a:t>
                      </a:r>
                      <a:r>
                        <a:rPr lang="en-AU" sz="2000" dirty="0" smtClean="0"/>
                        <a:t>Rent </a:t>
                      </a:r>
                      <a:r>
                        <a:rPr lang="en-AU" sz="2000" dirty="0" err="1" smtClean="0"/>
                        <a:t>Exp</a:t>
                      </a:r>
                      <a:r>
                        <a:rPr lang="en-AU" sz="2000" baseline="0" dirty="0" smtClean="0"/>
                        <a:t>    </a:t>
                      </a:r>
                      <a:r>
                        <a:rPr lang="en-AU" sz="2000" b="0" dirty="0" smtClean="0"/>
                        <a:t>400</a:t>
                      </a:r>
                      <a:endParaRPr lang="en-AU" sz="2000" b="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73552" y="6291852"/>
            <a:ext cx="352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bg1"/>
                </a:solidFill>
              </a:rPr>
              <a:t>Costs expired and allocated to current period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90024" y="6039822"/>
            <a:ext cx="0" cy="504056"/>
          </a:xfrm>
          <a:prstGeom prst="straightConnector1">
            <a:avLst/>
          </a:prstGeom>
          <a:ln w="25400">
            <a:solidFill>
              <a:srgbClr val="00206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542810" y="6164648"/>
            <a:ext cx="0" cy="504056"/>
          </a:xfrm>
          <a:prstGeom prst="straightConnector1">
            <a:avLst/>
          </a:prstGeom>
          <a:ln w="25400">
            <a:solidFill>
              <a:srgbClr val="00206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2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350" y="274638"/>
            <a:ext cx="728345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  <a:cs typeface="Arial"/>
              </a:rPr>
              <a:t>ADJUSTing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  <a:cs typeface="Arial"/>
              </a:rPr>
              <a:t> for </a:t>
            </a:r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  <a:cs typeface="Arial"/>
              </a:rPr>
              <a:t>PREpayment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  <a:cs typeface="Arial"/>
              </a:rPr>
              <a:t> on balance date</a:t>
            </a:r>
            <a:endParaRPr lang="zh-CN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5D4ECC-EFED-894B-A7E6-E293C5982C48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pic>
        <p:nvPicPr>
          <p:cNvPr id="40963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82"/>
          <a:stretch/>
        </p:blipFill>
        <p:spPr bwMode="auto">
          <a:xfrm>
            <a:off x="6744072" y="2564904"/>
            <a:ext cx="3389312" cy="3194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063552" y="1916832"/>
            <a:ext cx="4800225" cy="18774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/>
                <a:cs typeface="Arial"/>
              </a:rPr>
              <a:t>Adele’s Garden Design</a:t>
            </a:r>
          </a:p>
          <a:p>
            <a:pPr>
              <a:defRPr/>
            </a:pPr>
            <a:r>
              <a: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/>
                <a:cs typeface="Arial"/>
              </a:rPr>
              <a:t>Business: Adjusting for </a:t>
            </a:r>
          </a:p>
          <a:p>
            <a:pPr>
              <a:defRPr/>
            </a:pPr>
            <a:r>
              <a: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/>
                <a:cs typeface="Arial"/>
              </a:rPr>
              <a:t>Prepayments</a:t>
            </a:r>
          </a:p>
          <a:p>
            <a:pPr>
              <a:defRPr/>
            </a:pPr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cs typeface="Arial"/>
              </a:rPr>
              <a:t>(Workbook </a:t>
            </a: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cs typeface="Arial"/>
              </a:rPr>
              <a:t>Exercise 11)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261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Callout 2 5"/>
          <p:cNvSpPr/>
          <p:nvPr/>
        </p:nvSpPr>
        <p:spPr>
          <a:xfrm>
            <a:off x="5663952" y="1484784"/>
            <a:ext cx="4320480" cy="151216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7793"/>
              <a:gd name="adj6" fmla="val -646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5663952" y="1556793"/>
            <a:ext cx="4248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>
                <a:latin typeface="Arial"/>
                <a:cs typeface="Arial"/>
              </a:rPr>
              <a:t>In </a:t>
            </a:r>
            <a:r>
              <a:rPr lang="en-AU" sz="2000" dirty="0">
                <a:solidFill>
                  <a:srgbClr val="00CC99"/>
                </a:solidFill>
                <a:latin typeface="Arial"/>
                <a:cs typeface="Arial"/>
              </a:rPr>
              <a:t>1</a:t>
            </a:r>
            <a:r>
              <a:rPr lang="en-AU" sz="2000" baseline="30000" dirty="0">
                <a:solidFill>
                  <a:srgbClr val="00CC99"/>
                </a:solidFill>
                <a:latin typeface="Arial"/>
                <a:cs typeface="Arial"/>
              </a:rPr>
              <a:t>st</a:t>
            </a:r>
            <a:r>
              <a:rPr lang="en-AU" sz="2000" dirty="0">
                <a:solidFill>
                  <a:srgbClr val="00CC99"/>
                </a:solidFill>
                <a:latin typeface="Arial"/>
                <a:cs typeface="Arial"/>
              </a:rPr>
              <a:t> February </a:t>
            </a:r>
            <a:r>
              <a:rPr lang="en-AU" sz="2000" dirty="0">
                <a:latin typeface="Arial"/>
                <a:cs typeface="Arial"/>
              </a:rPr>
              <a:t>Adele paid $3,000 for 5 months of supplies.  She estimates that she consumes $600 worth of supplies each month. </a:t>
            </a:r>
            <a:endParaRPr lang="is-IS" sz="20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7848" y="2924944"/>
            <a:ext cx="561662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>
              <a:latin typeface="Trebuchet MS"/>
              <a:cs typeface="Trebuchet MS"/>
            </a:endParaRPr>
          </a:p>
          <a:p>
            <a:r>
              <a:rPr lang="en-US" sz="2400" dirty="0">
                <a:latin typeface="Arial"/>
                <a:cs typeface="Arial"/>
              </a:rPr>
              <a:t>How will Adele record the supplies:</a:t>
            </a:r>
          </a:p>
          <a:p>
            <a:endParaRPr lang="en-US" sz="1200" dirty="0">
              <a:latin typeface="Arial"/>
              <a:cs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cs typeface="Arial"/>
              </a:rPr>
              <a:t>Purchased on 1st February; 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cs typeface="Arial"/>
              </a:rPr>
              <a:t>Adjust for supplies consumed on balance date 30 June.</a:t>
            </a:r>
          </a:p>
          <a:p>
            <a:pPr lvl="1"/>
            <a:endParaRPr lang="en-US" sz="1200" dirty="0">
              <a:latin typeface="Arial"/>
              <a:cs typeface="Arial"/>
            </a:endParaRPr>
          </a:p>
          <a:p>
            <a:endParaRPr lang="en-US" sz="1100" dirty="0">
              <a:latin typeface="Arial"/>
              <a:cs typeface="Arial"/>
            </a:endParaRPr>
          </a:p>
          <a:p>
            <a:pPr algn="ctr"/>
            <a:r>
              <a:rPr lang="en-US" sz="2400" dirty="0">
                <a:latin typeface="Arial"/>
                <a:cs typeface="Arial"/>
              </a:rPr>
              <a:t>(WORKBOOK </a:t>
            </a:r>
            <a:r>
              <a:rPr lang="en-US" sz="2400" dirty="0" smtClean="0">
                <a:latin typeface="Arial"/>
                <a:cs typeface="Arial"/>
              </a:rPr>
              <a:t>EXERCISE 11)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9696" y="153176"/>
            <a:ext cx="63630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  <a:ea typeface="+mj-ea"/>
                <a:cs typeface="Arial"/>
              </a:rPr>
              <a:t>Future economic benefits</a:t>
            </a:r>
          </a:p>
          <a:p>
            <a:r>
              <a: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  <a:ea typeface="+mj-ea"/>
                <a:cs typeface="Arial"/>
              </a:rPr>
              <a:t>That are now consumed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9"/>
          <a:stretch/>
        </p:blipFill>
        <p:spPr>
          <a:xfrm>
            <a:off x="2076269" y="2132857"/>
            <a:ext cx="2244811" cy="250687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CA18A6-9258-164C-8E9D-A823832EFCAB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21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Callout 2 5"/>
          <p:cNvSpPr/>
          <p:nvPr/>
        </p:nvSpPr>
        <p:spPr>
          <a:xfrm>
            <a:off x="5663952" y="1484784"/>
            <a:ext cx="4320480" cy="151216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7793"/>
              <a:gd name="adj6" fmla="val -646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5817308" y="1578859"/>
            <a:ext cx="42484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200" dirty="0">
                <a:latin typeface="Arial"/>
                <a:cs typeface="Arial"/>
              </a:rPr>
              <a:t>In 1</a:t>
            </a:r>
            <a:r>
              <a:rPr lang="en-AU" sz="2200" baseline="30000" dirty="0">
                <a:latin typeface="Arial"/>
                <a:cs typeface="Arial"/>
              </a:rPr>
              <a:t>st</a:t>
            </a:r>
            <a:r>
              <a:rPr lang="en-AU" sz="2200" dirty="0">
                <a:latin typeface="Arial"/>
                <a:cs typeface="Arial"/>
              </a:rPr>
              <a:t> </a:t>
            </a:r>
            <a:r>
              <a:rPr lang="en-AU" sz="2200" dirty="0" smtClean="0">
                <a:latin typeface="Arial"/>
                <a:cs typeface="Arial"/>
              </a:rPr>
              <a:t>March </a:t>
            </a:r>
            <a:r>
              <a:rPr lang="en-AU" sz="2200" dirty="0">
                <a:latin typeface="Arial"/>
                <a:cs typeface="Arial"/>
              </a:rPr>
              <a:t>Adele paid </a:t>
            </a:r>
            <a:r>
              <a:rPr lang="en-AU" sz="2200" dirty="0" smtClean="0">
                <a:latin typeface="Arial"/>
                <a:cs typeface="Arial"/>
              </a:rPr>
              <a:t>$2,400 </a:t>
            </a:r>
            <a:r>
              <a:rPr lang="en-AU" sz="2200" dirty="0">
                <a:latin typeface="Arial"/>
                <a:cs typeface="Arial"/>
              </a:rPr>
              <a:t>for Insurance premium for 1 year. </a:t>
            </a:r>
            <a:endParaRPr lang="is-IS" sz="22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55840" y="2924945"/>
            <a:ext cx="56166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cs typeface="Arial"/>
              </a:rPr>
              <a:t>How will Adele record the Insurance:</a:t>
            </a:r>
            <a:endParaRPr lang="en-US" sz="1200" dirty="0">
              <a:latin typeface="Arial"/>
              <a:cs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cs typeface="Arial"/>
              </a:rPr>
              <a:t>On purchase date 1</a:t>
            </a:r>
            <a:r>
              <a:rPr lang="en-US" sz="2400" baseline="30000" dirty="0">
                <a:latin typeface="Arial"/>
                <a:cs typeface="Arial"/>
              </a:rPr>
              <a:t>st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March; </a:t>
            </a:r>
            <a:r>
              <a:rPr lang="en-US" sz="2400" dirty="0">
                <a:latin typeface="Arial"/>
                <a:cs typeface="Arial"/>
              </a:rPr>
              <a:t>and</a:t>
            </a:r>
          </a:p>
          <a:p>
            <a:pPr lvl="1"/>
            <a:endParaRPr lang="en-US" sz="1200" dirty="0">
              <a:latin typeface="Arial"/>
              <a:cs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cs typeface="Arial"/>
              </a:rPr>
              <a:t>Adjust for insurance expense on balance date 30 June.</a:t>
            </a:r>
            <a:endParaRPr lang="en-US" sz="1200" dirty="0">
              <a:latin typeface="Arial"/>
              <a:cs typeface="Arial"/>
            </a:endParaRPr>
          </a:p>
          <a:p>
            <a:endParaRPr lang="en-US" sz="1100" dirty="0">
              <a:solidFill>
                <a:schemeClr val="accent2"/>
              </a:solidFill>
              <a:latin typeface="Arial"/>
              <a:cs typeface="Arial"/>
            </a:endParaRPr>
          </a:p>
          <a:p>
            <a:pPr algn="ctr"/>
            <a:r>
              <a:rPr lang="en-US" sz="2400" dirty="0">
                <a:solidFill>
                  <a:schemeClr val="accent2"/>
                </a:solidFill>
                <a:latin typeface="Arial"/>
                <a:cs typeface="Arial"/>
              </a:rPr>
              <a:t>(WORKBOOK </a:t>
            </a:r>
            <a:r>
              <a:rPr lang="en-US" sz="2400" dirty="0" smtClean="0">
                <a:solidFill>
                  <a:schemeClr val="accent2"/>
                </a:solidFill>
                <a:latin typeface="Arial"/>
                <a:cs typeface="Arial"/>
              </a:rPr>
              <a:t>EXERCISE </a:t>
            </a:r>
            <a:r>
              <a:rPr lang="en-US" sz="2400" dirty="0" smtClean="0">
                <a:solidFill>
                  <a:schemeClr val="accent2"/>
                </a:solidFill>
                <a:latin typeface="Arial"/>
                <a:cs typeface="Arial"/>
              </a:rPr>
              <a:t>12</a:t>
            </a:r>
            <a:r>
              <a:rPr lang="en-US" sz="2400" dirty="0" smtClean="0">
                <a:latin typeface="Arial"/>
                <a:cs typeface="Arial"/>
              </a:rPr>
              <a:t>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9697" y="153176"/>
            <a:ext cx="72795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  <a:ea typeface="+mj-ea"/>
                <a:cs typeface="Arial"/>
              </a:rPr>
              <a:t>12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  <a:ea typeface="+mj-ea"/>
                <a:cs typeface="Arial"/>
              </a:rPr>
              <a:t> 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  <a:ea typeface="+mj-ea"/>
                <a:cs typeface="Arial"/>
              </a:rPr>
              <a:t>Prepaid </a:t>
            </a:r>
            <a:r>
              <a: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  <a:ea typeface="+mj-ea"/>
                <a:cs typeface="Arial"/>
              </a:rPr>
              <a:t>Expenses that have</a:t>
            </a:r>
          </a:p>
          <a:p>
            <a:r>
              <a: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  <a:ea typeface="+mj-ea"/>
                <a:cs typeface="Arial"/>
              </a:rPr>
              <a:t>Expired on balance date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9"/>
          <a:stretch/>
        </p:blipFill>
        <p:spPr>
          <a:xfrm>
            <a:off x="2076269" y="2132857"/>
            <a:ext cx="2244811" cy="250687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CA18A6-9258-164C-8E9D-A823832EFCAB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365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ACCRUALS: ACCRUED EXPENSES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Expenses that have been consumed but payment has not yet been made</a:t>
            </a:r>
          </a:p>
          <a:p>
            <a:r>
              <a:rPr lang="en-AU" dirty="0" smtClean="0"/>
              <a:t>Expense must be recognised along with a liability for future payment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3913-FEAE-4141-8EFA-3334DAD43F2A}" type="slidenum">
              <a:rPr lang="en-AU" smtClean="0"/>
              <a:pPr/>
              <a:t>25</a:t>
            </a:fld>
            <a:endParaRPr lang="en-AU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456267"/>
              </p:ext>
            </p:extLst>
          </p:nvPr>
        </p:nvGraphicFramePr>
        <p:xfrm>
          <a:off x="1919536" y="3891796"/>
          <a:ext cx="3779912" cy="1728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99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899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21028">
                <a:tc gridSpan="2"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LIABILITY </a:t>
                      </a:r>
                      <a:r>
                        <a:rPr lang="en-AU" sz="2000" baseline="0" dirty="0" smtClean="0"/>
                        <a:t>ACCOUNT</a:t>
                      </a:r>
                    </a:p>
                    <a:p>
                      <a:pPr algn="ctr"/>
                      <a:r>
                        <a:rPr lang="en-AU" sz="2000" b="1" baseline="0" dirty="0" smtClean="0"/>
                        <a:t>Expense Payable</a:t>
                      </a:r>
                      <a:endParaRPr lang="en-AU" sz="2000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7164">
                <a:tc>
                  <a:txBody>
                    <a:bodyPr/>
                    <a:lstStyle/>
                    <a:p>
                      <a:pPr algn="ctr"/>
                      <a:endParaRPr lang="en-AU" sz="2000" b="1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Adjusting Entry</a:t>
                      </a:r>
                    </a:p>
                    <a:p>
                      <a:pPr algn="ctr"/>
                      <a:r>
                        <a:rPr lang="en-AU" sz="2000" b="1" dirty="0" smtClean="0"/>
                        <a:t>Credit</a:t>
                      </a:r>
                    </a:p>
                    <a:p>
                      <a:pPr algn="ctr"/>
                      <a:endParaRPr lang="en-AU" sz="2000" b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384534"/>
              </p:ext>
            </p:extLst>
          </p:nvPr>
        </p:nvGraphicFramePr>
        <p:xfrm>
          <a:off x="6456040" y="3973789"/>
          <a:ext cx="3779912" cy="1656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99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899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9020">
                <a:tc gridSpan="2"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EXPENSE ACCOUNT</a:t>
                      </a:r>
                      <a:endParaRPr lang="en-AU" sz="2000" baseline="0" dirty="0" smtClean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7164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Adjusting Entry</a:t>
                      </a:r>
                    </a:p>
                    <a:p>
                      <a:pPr algn="ctr"/>
                      <a:r>
                        <a:rPr lang="en-AU" sz="2000" b="1" dirty="0" smtClean="0"/>
                        <a:t>Debit</a:t>
                      </a:r>
                    </a:p>
                    <a:p>
                      <a:pPr algn="ctr"/>
                      <a:endParaRPr lang="en-AU" sz="2000" b="1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173034" y="5899196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rgbClr val="002060"/>
                </a:solidFill>
              </a:rPr>
              <a:t>Expenses Incurred</a:t>
            </a:r>
          </a:p>
        </p:txBody>
      </p:sp>
      <p:cxnSp>
        <p:nvCxnSpPr>
          <p:cNvPr id="15" name="Elbow Connector 14"/>
          <p:cNvCxnSpPr/>
          <p:nvPr/>
        </p:nvCxnSpPr>
        <p:spPr>
          <a:xfrm rot="16200000" flipH="1">
            <a:off x="4517806" y="5577919"/>
            <a:ext cx="797434" cy="233321"/>
          </a:xfrm>
          <a:prstGeom prst="bentConnector3">
            <a:avLst>
              <a:gd name="adj1" fmla="val 99616"/>
            </a:avLst>
          </a:prstGeom>
          <a:ln w="25400">
            <a:solidFill>
              <a:srgbClr val="00206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5400000" flipH="1" flipV="1">
            <a:off x="7002714" y="5617044"/>
            <a:ext cx="803390" cy="161025"/>
          </a:xfrm>
          <a:prstGeom prst="bentConnector3">
            <a:avLst>
              <a:gd name="adj1" fmla="val -1402"/>
            </a:avLst>
          </a:prstGeom>
          <a:ln w="25400">
            <a:solidFill>
              <a:srgbClr val="00206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70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Callout 2 5"/>
          <p:cNvSpPr/>
          <p:nvPr/>
        </p:nvSpPr>
        <p:spPr>
          <a:xfrm>
            <a:off x="5375920" y="1628800"/>
            <a:ext cx="4536504" cy="13681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8369"/>
              <a:gd name="adj6" fmla="val -332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5447928" y="1844825"/>
            <a:ext cx="4464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Arial"/>
                <a:cs typeface="Arial"/>
              </a:rPr>
              <a:t>Adele owes $700 to her part time administration assistant.  This is for helping her with the business in June.</a:t>
            </a:r>
          </a:p>
        </p:txBody>
      </p:sp>
      <p:pic>
        <p:nvPicPr>
          <p:cNvPr id="8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3552" y="1772817"/>
            <a:ext cx="2304256" cy="269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71664" y="260648"/>
            <a:ext cx="73448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  <a:cs typeface="Arial"/>
              </a:rPr>
              <a:t>Task 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  <a:cs typeface="Arial"/>
              </a:rPr>
              <a:t>13 Adjusting 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  <a:cs typeface="Arial"/>
              </a:rPr>
              <a:t>for Accrued </a:t>
            </a:r>
            <a:r>
              <a: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  <a:cs typeface="Arial"/>
              </a:rPr>
              <a:t>expenses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11824" y="3284985"/>
            <a:ext cx="597666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>
              <a:latin typeface="Trebuchet MS"/>
              <a:cs typeface="Trebuchet MS"/>
            </a:endParaRPr>
          </a:p>
          <a:p>
            <a:r>
              <a:rPr lang="en-US" sz="2400" dirty="0">
                <a:latin typeface="Arial"/>
                <a:cs typeface="Arial"/>
              </a:rPr>
              <a:t>How will Adele record wages owing:</a:t>
            </a:r>
          </a:p>
          <a:p>
            <a:endParaRPr lang="en-US" sz="1200" dirty="0">
              <a:latin typeface="Arial"/>
              <a:cs typeface="Arial"/>
            </a:endParaRPr>
          </a:p>
          <a:p>
            <a:pPr lvl="1"/>
            <a:endParaRPr lang="en-US" sz="1000" dirty="0">
              <a:latin typeface="Arial"/>
              <a:cs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cs typeface="Arial"/>
              </a:rPr>
              <a:t>At balance date </a:t>
            </a:r>
            <a:r>
              <a:rPr lang="en-US" sz="2400" dirty="0">
                <a:solidFill>
                  <a:srgbClr val="00CC99"/>
                </a:solidFill>
                <a:latin typeface="Arial"/>
                <a:cs typeface="Arial"/>
              </a:rPr>
              <a:t>30 June</a:t>
            </a:r>
          </a:p>
          <a:p>
            <a:endParaRPr lang="en-US" sz="1100" dirty="0">
              <a:latin typeface="Arial"/>
              <a:cs typeface="Arial"/>
            </a:endParaRPr>
          </a:p>
          <a:p>
            <a:pPr algn="ctr"/>
            <a:r>
              <a:rPr lang="en-US" sz="2400" dirty="0">
                <a:latin typeface="Arial"/>
                <a:cs typeface="Arial"/>
              </a:rPr>
              <a:t>(WORKBOOK </a:t>
            </a:r>
            <a:r>
              <a:rPr lang="en-US" sz="2400" dirty="0" smtClean="0">
                <a:latin typeface="Arial"/>
                <a:cs typeface="Arial"/>
              </a:rPr>
              <a:t>EXERCISE </a:t>
            </a:r>
            <a:r>
              <a:rPr lang="en-US" sz="2400" dirty="0" smtClean="0">
                <a:latin typeface="Arial"/>
                <a:cs typeface="Arial"/>
              </a:rPr>
              <a:t>13)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CA18A6-9258-164C-8E9D-A823832EFCAB}" type="slidenum">
              <a:rPr lang="es-ES" smtClean="0"/>
              <a:pPr>
                <a:defRPr/>
              </a:pPr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928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Callout 2 5"/>
          <p:cNvSpPr/>
          <p:nvPr/>
        </p:nvSpPr>
        <p:spPr>
          <a:xfrm>
            <a:off x="5519936" y="1556792"/>
            <a:ext cx="4536504" cy="158417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3294"/>
              <a:gd name="adj6" fmla="val -280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5663952" y="1772816"/>
            <a:ext cx="42484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s-IS" sz="2200" dirty="0">
                <a:latin typeface="Arial"/>
                <a:cs typeface="Arial"/>
              </a:rPr>
              <a:t>Adele took a small loan from the bank. She owes $600 bank interest at balance date</a:t>
            </a:r>
            <a:r>
              <a:rPr lang="is-IS" sz="2200" dirty="0">
                <a:solidFill>
                  <a:schemeClr val="accent2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39816" y="3429001"/>
            <a:ext cx="597666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How will Adele record this bank </a:t>
            </a:r>
            <a:r>
              <a:rPr lang="en-US" sz="2400" dirty="0" smtClean="0">
                <a:latin typeface="Arial"/>
                <a:cs typeface="Arial"/>
              </a:rPr>
              <a:t>interest at </a:t>
            </a:r>
            <a:r>
              <a:rPr lang="en-US" sz="2400" dirty="0">
                <a:latin typeface="Arial"/>
                <a:cs typeface="Arial"/>
              </a:rPr>
              <a:t>balance date 30 </a:t>
            </a:r>
            <a:r>
              <a:rPr lang="en-US" sz="2400" dirty="0" smtClean="0">
                <a:latin typeface="Arial"/>
                <a:cs typeface="Arial"/>
              </a:rPr>
              <a:t>June?</a:t>
            </a:r>
            <a:endParaRPr lang="en-US" sz="2400" dirty="0">
              <a:latin typeface="Arial"/>
              <a:cs typeface="Arial"/>
            </a:endParaRPr>
          </a:p>
          <a:p>
            <a:endParaRPr lang="en-US" sz="1100" dirty="0">
              <a:solidFill>
                <a:schemeClr val="accent2"/>
              </a:solidFill>
              <a:latin typeface="Arial"/>
              <a:cs typeface="Arial"/>
            </a:endParaRPr>
          </a:p>
          <a:p>
            <a:pPr algn="ctr"/>
            <a:r>
              <a:rPr lang="en-US" sz="2400" dirty="0">
                <a:solidFill>
                  <a:schemeClr val="accent2"/>
                </a:solidFill>
                <a:latin typeface="Arial"/>
                <a:cs typeface="Arial"/>
              </a:rPr>
              <a:t>(WORKBOOK EXERCISE</a:t>
            </a:r>
            <a:r>
              <a:rPr lang="en-US" sz="2400" dirty="0">
                <a:latin typeface="Arial"/>
                <a:cs typeface="Arial"/>
              </a:rPr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9"/>
          <a:stretch/>
        </p:blipFill>
        <p:spPr>
          <a:xfrm>
            <a:off x="2135561" y="2132857"/>
            <a:ext cx="2244811" cy="25068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71664" y="260648"/>
            <a:ext cx="73448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  <a:cs typeface="Arial"/>
              </a:rPr>
              <a:t>Adjusting 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  <a:cs typeface="Arial"/>
              </a:rPr>
              <a:t>for Accrued </a:t>
            </a:r>
            <a:r>
              <a: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  <a:cs typeface="Arial"/>
              </a:rPr>
              <a:t>expenses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CA18A6-9258-164C-8E9D-A823832EFCAB}" type="slidenum">
              <a:rPr lang="es-ES" smtClean="0"/>
              <a:pPr>
                <a:defRPr/>
              </a:pPr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06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4624"/>
            <a:ext cx="7283152" cy="1484784"/>
          </a:xfrm>
        </p:spPr>
        <p:txBody>
          <a:bodyPr/>
          <a:lstStyle/>
          <a:p>
            <a:r>
              <a:rPr lang="en-AU" altLang="en-US" sz="4000" dirty="0"/>
              <a:t>ADJUSTING ENTRIES</a:t>
            </a:r>
            <a:br>
              <a:rPr lang="en-AU" altLang="en-US" sz="4000" dirty="0"/>
            </a:br>
            <a:r>
              <a:rPr lang="en-AU" altLang="en-US" sz="4000" dirty="0"/>
              <a:t>Revenue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CA18A6-9258-164C-8E9D-A823832EFCAB}" type="slidenum">
              <a:rPr lang="es-ES" smtClean="0"/>
              <a:pPr>
                <a:defRPr/>
              </a:pPr>
              <a:t>28</a:t>
            </a:fld>
            <a:endParaRPr lang="es-E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703264" y="4697190"/>
            <a:ext cx="8785225" cy="1219200"/>
            <a:chOff x="113" y="2205"/>
            <a:chExt cx="5534" cy="768"/>
          </a:xfrm>
        </p:grpSpPr>
        <p:sp>
          <p:nvSpPr>
            <p:cNvPr id="2081" name="Freeform 4"/>
            <p:cNvSpPr>
              <a:spLocks/>
            </p:cNvSpPr>
            <p:nvPr/>
          </p:nvSpPr>
          <p:spPr bwMode="ltGray">
            <a:xfrm>
              <a:off x="113" y="2602"/>
              <a:ext cx="5527" cy="6"/>
            </a:xfrm>
            <a:custGeom>
              <a:avLst/>
              <a:gdLst>
                <a:gd name="T0" fmla="*/ 0 w 4893"/>
                <a:gd name="T1" fmla="*/ 6 h 6"/>
                <a:gd name="T2" fmla="*/ 11481 w 4893"/>
                <a:gd name="T3" fmla="*/ 0 h 6"/>
                <a:gd name="T4" fmla="*/ 0 60000 65536"/>
                <a:gd name="T5" fmla="*/ 0 60000 65536"/>
                <a:gd name="T6" fmla="*/ 0 w 4893"/>
                <a:gd name="T7" fmla="*/ 0 h 6"/>
                <a:gd name="T8" fmla="*/ 4893 w 4893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893" h="6">
                  <a:moveTo>
                    <a:pt x="0" y="6"/>
                  </a:moveTo>
                  <a:lnTo>
                    <a:pt x="4893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2082" name="Line 5"/>
            <p:cNvSpPr>
              <a:spLocks noChangeShapeType="1"/>
            </p:cNvSpPr>
            <p:nvPr/>
          </p:nvSpPr>
          <p:spPr bwMode="ltGray">
            <a:xfrm>
              <a:off x="113" y="2205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2083" name="Line 6"/>
            <p:cNvSpPr>
              <a:spLocks noChangeShapeType="1"/>
            </p:cNvSpPr>
            <p:nvPr/>
          </p:nvSpPr>
          <p:spPr bwMode="ltGray">
            <a:xfrm>
              <a:off x="1655" y="2205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2084" name="Line 7"/>
            <p:cNvSpPr>
              <a:spLocks noChangeShapeType="1"/>
            </p:cNvSpPr>
            <p:nvPr/>
          </p:nvSpPr>
          <p:spPr bwMode="ltGray">
            <a:xfrm>
              <a:off x="4105" y="2205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2085" name="Line 8"/>
            <p:cNvSpPr>
              <a:spLocks noChangeShapeType="1"/>
            </p:cNvSpPr>
            <p:nvPr/>
          </p:nvSpPr>
          <p:spPr bwMode="ltGray">
            <a:xfrm>
              <a:off x="5647" y="2205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</p:grpSp>
      <p:sp>
        <p:nvSpPr>
          <p:cNvPr id="3081" name="Text Box 9"/>
          <p:cNvSpPr txBox="1">
            <a:spLocks noChangeArrowheads="1"/>
          </p:cNvSpPr>
          <p:nvPr/>
        </p:nvSpPr>
        <p:spPr bwMode="ltGray">
          <a:xfrm>
            <a:off x="2066925" y="5608416"/>
            <a:ext cx="1797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000" dirty="0"/>
              <a:t>Last Year</a:t>
            </a: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ltGray">
          <a:xfrm>
            <a:off x="4727575" y="5608415"/>
            <a:ext cx="2787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AU" altLang="en-US" sz="2400" dirty="0"/>
              <a:t>Current Year</a:t>
            </a: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ltGray">
          <a:xfrm>
            <a:off x="8472489" y="5608416"/>
            <a:ext cx="1698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AU" altLang="en-US" sz="2000" dirty="0"/>
              <a:t>Next Year</a:t>
            </a: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ltGray">
          <a:xfrm>
            <a:off x="2220542" y="1772816"/>
            <a:ext cx="3371402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AU" altLang="en-US" sz="2800" dirty="0"/>
              <a:t>Unearned revenue</a:t>
            </a:r>
          </a:p>
          <a:p>
            <a:pPr algn="ctr"/>
            <a:r>
              <a:rPr lang="en-AU" altLang="en-US" sz="2000" dirty="0"/>
              <a:t>Revenues collected in advance, but not yet earned</a:t>
            </a:r>
          </a:p>
          <a:p>
            <a:pPr algn="ctr"/>
            <a:r>
              <a:rPr lang="en-AU" altLang="en-US" sz="2000" dirty="0"/>
              <a:t>e.g. magazine subscription received in advance</a:t>
            </a:r>
            <a:endParaRPr lang="en-AU" altLang="en-US" sz="1400" dirty="0"/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ltGray">
          <a:xfrm>
            <a:off x="3012283" y="4611465"/>
            <a:ext cx="7328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AU" altLang="en-US" sz="2800" dirty="0">
                <a:solidFill>
                  <a:srgbClr val="FF0000"/>
                </a:solidFill>
              </a:rPr>
              <a:t>$$$</a:t>
            </a: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ltGray">
          <a:xfrm>
            <a:off x="4223793" y="4754340"/>
            <a:ext cx="14427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AU" altLang="en-US" sz="2800" dirty="0">
                <a:solidFill>
                  <a:srgbClr val="0000FF"/>
                </a:solidFill>
              </a:rPr>
              <a:t>Revenue</a:t>
            </a:r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ltGray">
          <a:xfrm>
            <a:off x="6600057" y="4606588"/>
            <a:ext cx="14427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AU" altLang="en-US" sz="2800" dirty="0">
                <a:solidFill>
                  <a:srgbClr val="0000FF"/>
                </a:solidFill>
              </a:rPr>
              <a:t>Revenue</a:t>
            </a:r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ltGray">
          <a:xfrm>
            <a:off x="6672064" y="1772816"/>
            <a:ext cx="3538784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AU" altLang="en-US" sz="2800" dirty="0"/>
              <a:t>Accrued revenue</a:t>
            </a:r>
          </a:p>
          <a:p>
            <a:pPr algn="ctr"/>
            <a:r>
              <a:rPr lang="en-AU" altLang="en-US" sz="2000" dirty="0"/>
              <a:t>Revenues earned, but not yet received in cash or entered</a:t>
            </a:r>
          </a:p>
          <a:p>
            <a:pPr algn="ctr"/>
            <a:r>
              <a:rPr lang="en-AU" altLang="en-US" sz="2000" dirty="0"/>
              <a:t>e.g. interest earned on a bank term deposit but not paid</a:t>
            </a: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ltGray">
          <a:xfrm>
            <a:off x="8400257" y="4770215"/>
            <a:ext cx="7328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AU" altLang="en-US" sz="2800" dirty="0">
                <a:solidFill>
                  <a:srgbClr val="FF0000"/>
                </a:solidFill>
              </a:rPr>
              <a:t>$$$</a:t>
            </a:r>
          </a:p>
        </p:txBody>
      </p:sp>
      <p:sp>
        <p:nvSpPr>
          <p:cNvPr id="2080" name="TextBox 38"/>
          <p:cNvSpPr txBox="1">
            <a:spLocks noChangeArrowheads="1"/>
          </p:cNvSpPr>
          <p:nvPr/>
        </p:nvSpPr>
        <p:spPr bwMode="auto">
          <a:xfrm>
            <a:off x="1666875" y="7808690"/>
            <a:ext cx="1714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AU" altLang="en-US" sz="1000"/>
              <a:t>prepared by Phil Johnson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270" y="3847085"/>
            <a:ext cx="2386658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3847085"/>
            <a:ext cx="2386658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439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0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30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3082" grpId="0"/>
      <p:bldP spid="3083" grpId="0"/>
      <p:bldP spid="3084" grpId="0" animBg="1"/>
      <p:bldP spid="3085" grpId="0"/>
      <p:bldP spid="3086" grpId="0"/>
      <p:bldP spid="3087" grpId="0"/>
      <p:bldP spid="3090" grpId="0" animBg="1"/>
      <p:bldP spid="309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Callout 2 5"/>
          <p:cNvSpPr/>
          <p:nvPr/>
        </p:nvSpPr>
        <p:spPr>
          <a:xfrm>
            <a:off x="5591944" y="1916832"/>
            <a:ext cx="4320480" cy="18722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7793"/>
              <a:gd name="adj6" fmla="val -646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5663952" y="1953151"/>
            <a:ext cx="42484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s-IS" sz="2200" dirty="0" smtClean="0">
                <a:solidFill>
                  <a:schemeClr val="accent2"/>
                </a:solidFill>
                <a:latin typeface="Arial"/>
                <a:cs typeface="Arial"/>
              </a:rPr>
              <a:t>On 1st April Adele received $6,300 to design a landscape garden for a new block of apartments. Adele submits 1 of the 3-part design plan by June 1 </a:t>
            </a:r>
            <a:endParaRPr lang="is-IS" sz="22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11824" y="3645025"/>
            <a:ext cx="5616624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>
              <a:latin typeface="Trebuchet MS"/>
              <a:cs typeface="Trebuchet MS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Arial"/>
                <a:cs typeface="Arial"/>
              </a:rPr>
              <a:t>How will Adele record services completed as at 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balance date </a:t>
            </a:r>
            <a:r>
              <a:rPr lang="en-US" sz="2400" dirty="0">
                <a:solidFill>
                  <a:schemeClr val="accent2"/>
                </a:solidFill>
                <a:latin typeface="Arial"/>
                <a:cs typeface="Arial"/>
              </a:rPr>
              <a:t>30 </a:t>
            </a:r>
            <a:r>
              <a:rPr lang="en-US" sz="2400" dirty="0" smtClean="0">
                <a:solidFill>
                  <a:schemeClr val="accent2"/>
                </a:solidFill>
                <a:latin typeface="Arial"/>
                <a:cs typeface="Arial"/>
              </a:rPr>
              <a:t>June for </a:t>
            </a:r>
            <a:r>
              <a:rPr lang="en-US" sz="2400" dirty="0">
                <a:solidFill>
                  <a:schemeClr val="accent2"/>
                </a:solidFill>
                <a:latin typeface="Arial"/>
                <a:cs typeface="Arial"/>
              </a:rPr>
              <a:t>Unearned Revenue recorded in April?</a:t>
            </a:r>
          </a:p>
          <a:p>
            <a:endParaRPr lang="en-US" sz="800" dirty="0">
              <a:solidFill>
                <a:schemeClr val="accent2"/>
              </a:solidFill>
              <a:latin typeface="Arial"/>
              <a:cs typeface="Arial"/>
            </a:endParaRPr>
          </a:p>
          <a:p>
            <a:pPr algn="ctr"/>
            <a:r>
              <a:rPr lang="en-US" sz="2400" dirty="0">
                <a:solidFill>
                  <a:schemeClr val="accent2"/>
                </a:solidFill>
                <a:latin typeface="Arial"/>
                <a:cs typeface="Arial"/>
              </a:rPr>
              <a:t>(WORKBOOK </a:t>
            </a:r>
            <a:r>
              <a:rPr lang="en-US" sz="2400" dirty="0" smtClean="0">
                <a:solidFill>
                  <a:schemeClr val="accent2"/>
                </a:solidFill>
                <a:latin typeface="Arial"/>
                <a:cs typeface="Arial"/>
              </a:rPr>
              <a:t>EXERCISE </a:t>
            </a:r>
            <a:r>
              <a:rPr lang="en-US" sz="2400" dirty="0" smtClean="0">
                <a:solidFill>
                  <a:schemeClr val="accent2"/>
                </a:solidFill>
                <a:latin typeface="Arial"/>
                <a:cs typeface="Arial"/>
              </a:rPr>
              <a:t>14)</a:t>
            </a:r>
            <a:endParaRPr lang="en-US" sz="24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9696" y="188640"/>
            <a:ext cx="95263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  <a:ea typeface="+mj-ea"/>
                <a:cs typeface="Arial"/>
              </a:rPr>
              <a:t>Task 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  <a:ea typeface="+mj-ea"/>
                <a:cs typeface="Arial"/>
              </a:rPr>
              <a:t>14 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  <a:ea typeface="+mj-ea"/>
                <a:cs typeface="Arial"/>
              </a:rPr>
              <a:t>Adjusting for Prepaid </a:t>
            </a:r>
            <a:r>
              <a: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  <a:ea typeface="+mj-ea"/>
                <a:cs typeface="Arial"/>
              </a:rPr>
              <a:t>Revenue  </a:t>
            </a:r>
          </a:p>
          <a:p>
            <a:r>
              <a: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  <a:ea typeface="+mj-ea"/>
                <a:cs typeface="Arial"/>
              </a:rPr>
              <a:t>(unearned Revenue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  <a:ea typeface="+mj-ea"/>
                <a:cs typeface="Arial"/>
              </a:rPr>
              <a:t>)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9"/>
          <a:stretch/>
        </p:blipFill>
        <p:spPr>
          <a:xfrm>
            <a:off x="2076269" y="2132857"/>
            <a:ext cx="2244811" cy="250687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CA18A6-9258-164C-8E9D-A823832EFCAB}" type="slidenum">
              <a:rPr lang="es-ES" smtClean="0"/>
              <a:pPr>
                <a:defRPr/>
              </a:pPr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07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AU" sz="3200" dirty="0" smtClean="0">
                <a:latin typeface="Calibri" charset="0"/>
                <a:ea typeface="Calibri" charset="0"/>
                <a:cs typeface="Calibri" charset="0"/>
              </a:rPr>
              <a:t>2 Why </a:t>
            </a:r>
            <a:r>
              <a:rPr lang="en-AU" sz="3200" dirty="0">
                <a:latin typeface="Calibri" charset="0"/>
                <a:ea typeface="Calibri" charset="0"/>
                <a:cs typeface="Calibri" charset="0"/>
              </a:rPr>
              <a:t>do we need to adjust </a:t>
            </a:r>
            <a:r>
              <a:rPr lang="en-AU" sz="3200" dirty="0" smtClean="0">
                <a:latin typeface="Calibri" charset="0"/>
                <a:ea typeface="Calibri" charset="0"/>
                <a:cs typeface="Calibri" charset="0"/>
              </a:rPr>
              <a:t>Financial </a:t>
            </a:r>
            <a:r>
              <a:rPr lang="en-AU" sz="3200" dirty="0">
                <a:latin typeface="Calibri" charset="0"/>
                <a:ea typeface="Calibri" charset="0"/>
                <a:cs typeface="Calibri" charset="0"/>
              </a:rPr>
              <a:t>Statements?</a:t>
            </a:r>
            <a:r>
              <a:rPr lang="en-GB" sz="3200" b="1" dirty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GB" sz="3200" b="1" dirty="0">
                <a:latin typeface="Calibri" charset="0"/>
                <a:ea typeface="Calibri" charset="0"/>
                <a:cs typeface="Calibri" charset="0"/>
              </a:rPr>
            </a:b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>
                <a:latin typeface="Calibri" charset="0"/>
                <a:ea typeface="Calibri" charset="0"/>
                <a:cs typeface="Calibri" charset="0"/>
              </a:rPr>
              <a:t>Adjusting </a:t>
            </a:r>
            <a:r>
              <a:rPr lang="en-AU" dirty="0">
                <a:latin typeface="Calibri" charset="0"/>
                <a:ea typeface="Calibri" charset="0"/>
                <a:cs typeface="Calibri" charset="0"/>
              </a:rPr>
              <a:t>the financial statements to record the proper or accurate </a:t>
            </a:r>
            <a:r>
              <a:rPr lang="en-AU" dirty="0" smtClean="0">
                <a:latin typeface="Calibri" charset="0"/>
                <a:ea typeface="Calibri" charset="0"/>
                <a:cs typeface="Calibri" charset="0"/>
              </a:rPr>
              <a:t>transactions </a:t>
            </a:r>
            <a:r>
              <a:rPr lang="en-AU" dirty="0">
                <a:latin typeface="Calibri" charset="0"/>
                <a:ea typeface="Calibri" charset="0"/>
                <a:cs typeface="Calibri" charset="0"/>
              </a:rPr>
              <a:t>is meant for several reasons:  </a:t>
            </a:r>
            <a:endParaRPr lang="en-GB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en-AU" dirty="0">
                <a:latin typeface="Calibri" charset="0"/>
                <a:ea typeface="Calibri" charset="0"/>
                <a:cs typeface="Calibri" charset="0"/>
              </a:rPr>
              <a:t> </a:t>
            </a:r>
            <a:endParaRPr lang="en-GB" dirty="0">
              <a:latin typeface="Calibri" charset="0"/>
              <a:ea typeface="Calibri" charset="0"/>
              <a:cs typeface="Calibri" charset="0"/>
            </a:endParaRPr>
          </a:p>
          <a:p>
            <a:pPr marL="514350" lvl="0" indent="-514350" fontAlgn="base">
              <a:buFont typeface="+mj-lt"/>
              <a:buAutoNum type="alphaLcParenR"/>
            </a:pPr>
            <a:r>
              <a:rPr lang="en-AU" dirty="0">
                <a:latin typeface="Calibri" charset="0"/>
                <a:ea typeface="Calibri" charset="0"/>
                <a:cs typeface="Calibri" charset="0"/>
              </a:rPr>
              <a:t>Creditors (lenders) and Investors (owners) require correct and accurate update on the financial health of the business; </a:t>
            </a:r>
            <a:endParaRPr lang="en-GB" dirty="0">
              <a:latin typeface="Calibri" charset="0"/>
              <a:ea typeface="Calibri" charset="0"/>
              <a:cs typeface="Calibri" charset="0"/>
            </a:endParaRPr>
          </a:p>
          <a:p>
            <a:pPr marL="514350" lvl="0" indent="-514350" fontAlgn="base">
              <a:buFont typeface="+mj-lt"/>
              <a:buAutoNum type="alphaLcParenR"/>
            </a:pPr>
            <a:r>
              <a:rPr lang="en-AU" dirty="0">
                <a:latin typeface="Calibri" charset="0"/>
                <a:ea typeface="Calibri" charset="0"/>
                <a:cs typeface="Calibri" charset="0"/>
              </a:rPr>
              <a:t>Some entities may have a responsibility </a:t>
            </a:r>
            <a:r>
              <a:rPr lang="en-AU" u="sng" dirty="0">
                <a:latin typeface="Calibri" charset="0"/>
                <a:ea typeface="Calibri" charset="0"/>
                <a:cs typeface="Calibri" charset="0"/>
              </a:rPr>
              <a:t>by law</a:t>
            </a:r>
            <a:r>
              <a:rPr lang="en-AU" dirty="0">
                <a:latin typeface="Calibri" charset="0"/>
                <a:ea typeface="Calibri" charset="0"/>
                <a:cs typeface="Calibri" charset="0"/>
              </a:rPr>
              <a:t> to submit accurate financial reports to certain external bodies. This is referred to as Corporate Governance. </a:t>
            </a:r>
            <a:endParaRPr lang="en-GB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CA18A6-9258-164C-8E9D-A823832EFCAB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994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Callout 2 5"/>
          <p:cNvSpPr/>
          <p:nvPr/>
        </p:nvSpPr>
        <p:spPr>
          <a:xfrm>
            <a:off x="5735960" y="1556792"/>
            <a:ext cx="4320480" cy="21602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7793"/>
              <a:gd name="adj6" fmla="val -646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5807968" y="1556792"/>
            <a:ext cx="42484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s-IS" sz="2200" dirty="0">
                <a:solidFill>
                  <a:schemeClr val="accent2"/>
                </a:solidFill>
                <a:latin typeface="Arial"/>
                <a:cs typeface="Arial"/>
              </a:rPr>
              <a:t>On 1st May Adele </a:t>
            </a:r>
            <a:r>
              <a:rPr lang="is-IS" sz="2200" dirty="0" smtClean="0">
                <a:solidFill>
                  <a:schemeClr val="accent2"/>
                </a:solidFill>
                <a:latin typeface="Arial"/>
                <a:cs typeface="Arial"/>
              </a:rPr>
              <a:t>is to receive </a:t>
            </a:r>
            <a:r>
              <a:rPr lang="is-IS" sz="2200" dirty="0">
                <a:solidFill>
                  <a:schemeClr val="accent2"/>
                </a:solidFill>
                <a:latin typeface="Arial"/>
                <a:cs typeface="Arial"/>
              </a:rPr>
              <a:t>5% Commission on Sales from introducing her client to the Nursery.  The Nursery sold $6,000 of plants to the new Client</a:t>
            </a:r>
            <a:r>
              <a:rPr lang="is-IS" sz="2200" dirty="0">
                <a:solidFill>
                  <a:schemeClr val="accent2"/>
                </a:solidFill>
                <a:latin typeface="Trebuchet MS"/>
                <a:cs typeface="Trebuchet MS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67808" y="3717033"/>
            <a:ext cx="597666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>
              <a:latin typeface="Trebuchet MS"/>
              <a:cs typeface="Trebuchet MS"/>
            </a:endParaRPr>
          </a:p>
          <a:p>
            <a:r>
              <a:rPr lang="en-US" sz="2400" dirty="0">
                <a:latin typeface="Arial"/>
                <a:cs typeface="Arial"/>
              </a:rPr>
              <a:t>How will Adele record this </a:t>
            </a:r>
            <a:r>
              <a:rPr lang="en-US" sz="2400" dirty="0" smtClean="0">
                <a:latin typeface="Arial"/>
                <a:cs typeface="Arial"/>
              </a:rPr>
              <a:t>Commission At </a:t>
            </a:r>
            <a:r>
              <a:rPr lang="en-US" sz="2400" dirty="0">
                <a:latin typeface="Arial"/>
                <a:cs typeface="Arial"/>
              </a:rPr>
              <a:t>balance date </a:t>
            </a:r>
            <a:r>
              <a:rPr lang="en-US" sz="2400" dirty="0">
                <a:solidFill>
                  <a:srgbClr val="00CC99"/>
                </a:solidFill>
                <a:latin typeface="Arial"/>
                <a:cs typeface="Arial"/>
              </a:rPr>
              <a:t>30 </a:t>
            </a:r>
            <a:r>
              <a:rPr lang="en-US" sz="2400" dirty="0" smtClean="0">
                <a:solidFill>
                  <a:srgbClr val="00CC99"/>
                </a:solidFill>
                <a:latin typeface="Arial"/>
                <a:cs typeface="Arial"/>
              </a:rPr>
              <a:t>June?</a:t>
            </a:r>
            <a:endParaRPr lang="en-US" sz="2400" dirty="0">
              <a:solidFill>
                <a:srgbClr val="00CC99"/>
              </a:solidFill>
              <a:latin typeface="Arial"/>
              <a:cs typeface="Arial"/>
            </a:endParaRPr>
          </a:p>
          <a:p>
            <a:endParaRPr lang="en-US" sz="1100" dirty="0">
              <a:latin typeface="Arial"/>
              <a:cs typeface="Arial"/>
            </a:endParaRPr>
          </a:p>
          <a:p>
            <a:pPr algn="ctr"/>
            <a:r>
              <a:rPr lang="en-US" sz="2400" dirty="0">
                <a:latin typeface="Arial"/>
                <a:cs typeface="Arial"/>
              </a:rPr>
              <a:t>(WORKBOOK </a:t>
            </a:r>
            <a:r>
              <a:rPr lang="en-US" sz="2400" dirty="0" smtClean="0">
                <a:latin typeface="Arial"/>
                <a:cs typeface="Arial"/>
              </a:rPr>
              <a:t>EXERCISE </a:t>
            </a:r>
            <a:r>
              <a:rPr lang="en-US" sz="2400" dirty="0" smtClean="0">
                <a:latin typeface="Arial"/>
                <a:cs typeface="Arial"/>
              </a:rPr>
              <a:t>15)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6993" y="203630"/>
            <a:ext cx="11297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  <a:ea typeface="+mj-ea"/>
                <a:cs typeface="Arial"/>
              </a:rPr>
              <a:t>Task 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  <a:ea typeface="+mj-ea"/>
                <a:cs typeface="Arial"/>
              </a:rPr>
              <a:t>15 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  <a:ea typeface="+mj-ea"/>
                <a:cs typeface="Arial"/>
              </a:rPr>
              <a:t>Adjusting  for </a:t>
            </a:r>
            <a:r>
              <a: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  <a:ea typeface="+mj-ea"/>
                <a:cs typeface="Arial"/>
              </a:rPr>
              <a:t>Accrued 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  <a:ea typeface="+mj-ea"/>
                <a:cs typeface="Arial"/>
              </a:rPr>
              <a:t>income (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  <a:ea typeface="+mj-ea"/>
                <a:cs typeface="Arial"/>
              </a:rPr>
              <a:t>or Revenue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  <a:ea typeface="+mj-ea"/>
                <a:cs typeface="Arial"/>
              </a:rPr>
              <a:t>)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9"/>
          <a:stretch/>
        </p:blipFill>
        <p:spPr>
          <a:xfrm>
            <a:off x="2076269" y="2132857"/>
            <a:ext cx="2244811" cy="250687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CA18A6-9258-164C-8E9D-A823832EFCAB}" type="slidenum">
              <a:rPr lang="es-ES" smtClean="0"/>
              <a:pPr>
                <a:defRPr/>
              </a:pPr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28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Review Adjusting entries</a:t>
            </a:r>
            <a:br>
              <a:rPr lang="en-US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Prepaid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expense</a:t>
            </a:r>
            <a:br>
              <a:rPr lang="en-US" dirty="0">
                <a:latin typeface="Calibri" charset="0"/>
                <a:ea typeface="Calibri" charset="0"/>
                <a:cs typeface="Calibri" charset="0"/>
              </a:rPr>
            </a:b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as an asset when paid </a:t>
            </a:r>
          </a:p>
          <a:p>
            <a:r>
              <a:rPr lang="en-US" dirty="0" smtClean="0"/>
              <a:t>Transfer amount used from Asset  to Expense at the Balance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CA18A6-9258-164C-8E9D-A823832EFCAB}" type="slidenum">
              <a:rPr lang="es-ES" smtClean="0"/>
              <a:pPr>
                <a:defRPr/>
              </a:pPr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997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Accrued Expenses</a:t>
            </a:r>
            <a:br>
              <a:rPr lang="en-US" dirty="0">
                <a:latin typeface="Calibri" charset="0"/>
                <a:ea typeface="Calibri" charset="0"/>
                <a:cs typeface="Calibri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unpaid expense at the Balance day 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Debit</a:t>
            </a:r>
            <a:r>
              <a:rPr lang="en-US" dirty="0" smtClean="0"/>
              <a:t> Wages expense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Credit</a:t>
            </a:r>
            <a:r>
              <a:rPr lang="en-US" dirty="0" smtClean="0"/>
              <a:t> Accrued Wages (liability)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CA18A6-9258-164C-8E9D-A823832EFCAB}" type="slidenum">
              <a:rPr lang="es-ES" smtClean="0"/>
              <a:pPr>
                <a:defRPr/>
              </a:pPr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967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Prepaid Revenue or  (unearned Income)</a:t>
            </a:r>
            <a:br>
              <a:rPr lang="en-US" dirty="0">
                <a:latin typeface="Calibri" charset="0"/>
                <a:ea typeface="Calibri" charset="0"/>
                <a:cs typeface="Calibri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receipt of cash income record </a:t>
            </a:r>
          </a:p>
          <a:p>
            <a:pPr lvl="1"/>
            <a:r>
              <a:rPr lang="en-US" dirty="0" smtClean="0"/>
              <a:t>Unearned Income (liability) </a:t>
            </a:r>
            <a:r>
              <a:rPr lang="en-US" dirty="0" err="1" smtClean="0"/>
              <a:t>cr</a:t>
            </a:r>
            <a:endParaRPr lang="en-US" dirty="0" smtClean="0"/>
          </a:p>
          <a:p>
            <a:pPr lvl="1"/>
            <a:r>
              <a:rPr lang="en-US" dirty="0" smtClean="0"/>
              <a:t>Cash (asset) </a:t>
            </a:r>
            <a:r>
              <a:rPr lang="en-US" dirty="0" err="1" smtClean="0"/>
              <a:t>Dr</a:t>
            </a:r>
            <a:endParaRPr lang="en-US" dirty="0" smtClean="0"/>
          </a:p>
          <a:p>
            <a:r>
              <a:rPr lang="en-US" dirty="0" smtClean="0"/>
              <a:t>At Balance day the amount earned is recorded in </a:t>
            </a:r>
          </a:p>
          <a:p>
            <a:pPr lvl="1"/>
            <a:r>
              <a:rPr lang="en-US" dirty="0" smtClean="0"/>
              <a:t>Unearned Income is decreased  </a:t>
            </a:r>
            <a:r>
              <a:rPr lang="en-US" dirty="0" err="1" smtClean="0"/>
              <a:t>dr</a:t>
            </a:r>
            <a:endParaRPr lang="en-US" dirty="0" smtClean="0"/>
          </a:p>
          <a:p>
            <a:pPr lvl="1"/>
            <a:r>
              <a:rPr lang="en-US" dirty="0" smtClean="0"/>
              <a:t>Income is increased Cr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CA18A6-9258-164C-8E9D-A823832EFCAB}" type="slidenum">
              <a:rPr lang="es-ES" smtClean="0"/>
              <a:pPr>
                <a:defRPr/>
              </a:pPr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407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Accrued Income </a:t>
            </a:r>
            <a:br>
              <a:rPr lang="en-US" dirty="0">
                <a:latin typeface="Calibri" charset="0"/>
                <a:ea typeface="Calibri" charset="0"/>
                <a:cs typeface="Calibri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Balance day </a:t>
            </a:r>
          </a:p>
          <a:p>
            <a:pPr lvl="1"/>
            <a:r>
              <a:rPr lang="en-US" dirty="0" smtClean="0"/>
              <a:t>Income increased     </a:t>
            </a:r>
            <a:r>
              <a:rPr lang="en-US" dirty="0"/>
              <a:t>C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Accrued Income (Asset) is increased </a:t>
            </a:r>
            <a:r>
              <a:rPr lang="en-US" dirty="0" err="1" smtClean="0"/>
              <a:t>Dr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CA18A6-9258-164C-8E9D-A823832EFCAB}" type="slidenum">
              <a:rPr lang="es-ES" smtClean="0"/>
              <a:pPr>
                <a:defRPr/>
              </a:pPr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65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 Depreciation </a:t>
            </a:r>
            <a:r>
              <a:rPr lang="en-US" dirty="0" smtClean="0"/>
              <a:t>of non current asset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>
                <a:latin typeface="Calibri" charset="0"/>
                <a:ea typeface="Calibri" charset="0"/>
                <a:cs typeface="Calibri" charset="0"/>
              </a:rPr>
              <a:t>Similar to prepaid expense where we need to record the cost of using the asset in the current accounting period. </a:t>
            </a:r>
            <a:endParaRPr lang="en-AU" sz="24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AU" sz="2400" dirty="0" smtClean="0">
                <a:latin typeface="Calibri" charset="0"/>
                <a:ea typeface="Calibri" charset="0"/>
                <a:cs typeface="Calibri" charset="0"/>
              </a:rPr>
              <a:t>If we purchased a Motor Vehicle for $20,000 and we estimated we will use it for 5 years. The allocated cost/expense of the asset is $4000 per year (assume zero residual value after 5 years)</a:t>
            </a:r>
          </a:p>
          <a:p>
            <a:r>
              <a:rPr lang="en-AU" sz="2400" dirty="0">
                <a:latin typeface="Calibri" charset="0"/>
                <a:ea typeface="Calibri" charset="0"/>
                <a:cs typeface="Calibri" charset="0"/>
              </a:rPr>
              <a:t>T</a:t>
            </a:r>
            <a:r>
              <a:rPr lang="en-AU" sz="2400" dirty="0" smtClean="0">
                <a:latin typeface="Calibri" charset="0"/>
                <a:ea typeface="Calibri" charset="0"/>
                <a:cs typeface="Calibri" charset="0"/>
              </a:rPr>
              <a:t>he estimated expense (Depreciation expense ) is $4000 per year</a:t>
            </a:r>
          </a:p>
          <a:p>
            <a:r>
              <a:rPr lang="en-AU" sz="2400" dirty="0" smtClean="0">
                <a:latin typeface="Calibri" charset="0"/>
                <a:ea typeface="Calibri" charset="0"/>
                <a:cs typeface="Calibri" charset="0"/>
              </a:rPr>
              <a:t>In the Balance Sheet we record the Motor vehicle at its original (historical) cost of $20,000 and subtract Accumulated </a:t>
            </a:r>
            <a:r>
              <a:rPr lang="en-AU" sz="2400" dirty="0">
                <a:latin typeface="Calibri" charset="0"/>
                <a:ea typeface="Calibri" charset="0"/>
                <a:cs typeface="Calibri" charset="0"/>
              </a:rPr>
              <a:t>D</a:t>
            </a:r>
            <a:r>
              <a:rPr lang="en-AU" sz="2400" dirty="0" smtClean="0">
                <a:latin typeface="Calibri" charset="0"/>
                <a:ea typeface="Calibri" charset="0"/>
                <a:cs typeface="Calibri" charset="0"/>
              </a:rPr>
              <a:t>epreciation as a negative or contra entry to  give the book value of the asset.</a:t>
            </a:r>
          </a:p>
          <a:p>
            <a:r>
              <a:rPr lang="en-AU" sz="2400" dirty="0" smtClean="0">
                <a:latin typeface="Calibri" charset="0"/>
                <a:ea typeface="Calibri" charset="0"/>
                <a:cs typeface="Calibri" charset="0"/>
              </a:rPr>
              <a:t>Accumulated Depreciation gets bigger by the amount of depreciation expense each year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CA18A6-9258-164C-8E9D-A823832EFCAB}" type="slidenum">
              <a:rPr lang="es-ES" smtClean="0"/>
              <a:pPr>
                <a:defRPr/>
              </a:pPr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853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Callout 2 5"/>
          <p:cNvSpPr/>
          <p:nvPr/>
        </p:nvSpPr>
        <p:spPr>
          <a:xfrm>
            <a:off x="5663952" y="1340768"/>
            <a:ext cx="4392488" cy="172819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7793"/>
              <a:gd name="adj6" fmla="val -646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5591944" y="1340769"/>
            <a:ext cx="45365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In </a:t>
            </a:r>
            <a:r>
              <a:rPr lang="en-AU" sz="2200" dirty="0">
                <a:solidFill>
                  <a:srgbClr val="00CC99"/>
                </a:solidFill>
              </a:rPr>
              <a:t>1</a:t>
            </a:r>
            <a:r>
              <a:rPr lang="en-AU" sz="2200" baseline="30000" dirty="0">
                <a:solidFill>
                  <a:srgbClr val="00CC99"/>
                </a:solidFill>
              </a:rPr>
              <a:t>st</a:t>
            </a:r>
            <a:r>
              <a:rPr lang="en-AU" sz="2200" dirty="0">
                <a:solidFill>
                  <a:srgbClr val="00CC99"/>
                </a:solidFill>
              </a:rPr>
              <a:t> April </a:t>
            </a:r>
            <a:r>
              <a:rPr lang="en-AU" sz="2200" dirty="0"/>
              <a:t>Adele purchased Office Equipment for  $5000 ; they include an  Architect’s desk, drafting chair, filing cabinets to help set up her business</a:t>
            </a:r>
            <a:endParaRPr lang="is-IS" sz="2200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844824"/>
            <a:ext cx="2520280" cy="25202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83832" y="3284984"/>
            <a:ext cx="55446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How will Adele record</a:t>
            </a:r>
          </a:p>
          <a:p>
            <a:endParaRPr lang="en-US" sz="1200" dirty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The asset purchased on April 1st;</a:t>
            </a:r>
          </a:p>
          <a:p>
            <a:endParaRPr lang="en-US" sz="1200" dirty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 Depreciate the asset at balance date on </a:t>
            </a:r>
            <a:r>
              <a:rPr lang="en-US" sz="2400" b="1" dirty="0">
                <a:solidFill>
                  <a:srgbClr val="00CC99"/>
                </a:solidFill>
                <a:latin typeface="Arial"/>
                <a:cs typeface="Arial"/>
              </a:rPr>
              <a:t>30 June</a:t>
            </a:r>
            <a:r>
              <a:rPr lang="en-US" sz="2400" b="1" dirty="0">
                <a:latin typeface="Arial"/>
                <a:cs typeface="Arial"/>
              </a:rPr>
              <a:t>:</a:t>
            </a:r>
            <a:endParaRPr lang="en-US" sz="2400" dirty="0">
              <a:latin typeface="Arial"/>
              <a:cs typeface="Arial"/>
            </a:endParaRPr>
          </a:p>
          <a:p>
            <a:endParaRPr lang="en-US" sz="1100" dirty="0">
              <a:latin typeface="Arial"/>
              <a:cs typeface="Arial"/>
            </a:endParaRPr>
          </a:p>
          <a:p>
            <a:endParaRPr lang="en-US" sz="1100" dirty="0">
              <a:latin typeface="Arial"/>
              <a:cs typeface="Arial"/>
            </a:endParaRPr>
          </a:p>
          <a:p>
            <a:pPr algn="ctr"/>
            <a:r>
              <a:rPr lang="en-US" sz="2600" dirty="0">
                <a:latin typeface="Arial"/>
                <a:cs typeface="Arial"/>
              </a:rPr>
              <a:t>(WORKBOOK </a:t>
            </a:r>
            <a:r>
              <a:rPr lang="en-US" sz="2600" dirty="0" smtClean="0">
                <a:latin typeface="Arial"/>
                <a:cs typeface="Arial"/>
              </a:rPr>
              <a:t>EXERCISE </a:t>
            </a:r>
            <a:r>
              <a:rPr lang="en-US" sz="2600" dirty="0" smtClean="0">
                <a:latin typeface="Arial"/>
                <a:cs typeface="Arial"/>
              </a:rPr>
              <a:t>17)</a:t>
            </a:r>
            <a:endParaRPr lang="en-US" sz="26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399" y="153176"/>
            <a:ext cx="99984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  <a:cs typeface="Arial"/>
              </a:rPr>
              <a:t>Task  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  <a:cs typeface="Arial"/>
              </a:rPr>
              <a:t>17 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  <a:cs typeface="Arial"/>
              </a:rPr>
              <a:t>Adjusting </a:t>
            </a:r>
            <a:r>
              <a: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  <a:cs typeface="Arial"/>
              </a:rPr>
              <a:t>for Depreciation of 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  <a:cs typeface="Arial"/>
              </a:rPr>
              <a:t>Non current </a:t>
            </a:r>
            <a:r>
              <a: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  <a:cs typeface="Arial"/>
              </a:rPr>
              <a:t>Assets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CA18A6-9258-164C-8E9D-A823832EFCAB}" type="slidenum">
              <a:rPr lang="es-ES" smtClean="0"/>
              <a:pPr>
                <a:defRPr/>
              </a:pPr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660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7825"/>
            <a:ext cx="10972800" cy="1143000"/>
          </a:xfrm>
        </p:spPr>
        <p:txBody>
          <a:bodyPr/>
          <a:lstStyle/>
          <a:p>
            <a:r>
              <a:rPr lang="en-AU" dirty="0" smtClean="0"/>
              <a:t>EXAMPLE: DEPRECIATION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3913-FEAE-4141-8EFA-3334DAD43F2A}" type="slidenum">
              <a:rPr lang="en-AU" smtClean="0"/>
              <a:pPr/>
              <a:t>37</a:t>
            </a:fld>
            <a:endParaRPr lang="en-AU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444362"/>
              </p:ext>
            </p:extLst>
          </p:nvPr>
        </p:nvGraphicFramePr>
        <p:xfrm>
          <a:off x="1919536" y="4205072"/>
          <a:ext cx="3779912" cy="17082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99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899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2770">
                <a:tc gridSpan="2">
                  <a:txBody>
                    <a:bodyPr/>
                    <a:lstStyle/>
                    <a:p>
                      <a:pPr algn="ctr"/>
                      <a:r>
                        <a:rPr lang="en-AU" sz="2000" b="0" dirty="0" smtClean="0"/>
                        <a:t>Contra-Asset Account</a:t>
                      </a:r>
                    </a:p>
                    <a:p>
                      <a:pPr algn="ctr"/>
                      <a:r>
                        <a:rPr lang="en-AU" sz="2000" b="1" baseline="0" dirty="0" smtClean="0"/>
                        <a:t>Accumulated Depreciation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7164">
                <a:tc>
                  <a:txBody>
                    <a:bodyPr/>
                    <a:lstStyle/>
                    <a:p>
                      <a:pPr algn="ctr"/>
                      <a:endParaRPr lang="en-AU" sz="2000" b="1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Adjusting Entry</a:t>
                      </a:r>
                    </a:p>
                    <a:p>
                      <a:pPr algn="ctr"/>
                      <a:r>
                        <a:rPr lang="en-AU" sz="2000" b="1" dirty="0" smtClean="0"/>
                        <a:t>Credit</a:t>
                      </a:r>
                      <a:endParaRPr lang="en-AU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125139"/>
              </p:ext>
            </p:extLst>
          </p:nvPr>
        </p:nvGraphicFramePr>
        <p:xfrm>
          <a:off x="6456040" y="4537078"/>
          <a:ext cx="3779912" cy="1376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99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899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 gridSpan="2">
                  <a:txBody>
                    <a:bodyPr/>
                    <a:lstStyle/>
                    <a:p>
                      <a:pPr algn="ctr"/>
                      <a:r>
                        <a:rPr lang="en-AU" sz="2000" b="1" dirty="0" smtClean="0"/>
                        <a:t>Depreciation Expense</a:t>
                      </a:r>
                      <a:endParaRPr lang="en-AU" sz="2000" b="1" baseline="0" dirty="0" smtClean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9958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Adjusting Entry</a:t>
                      </a:r>
                    </a:p>
                    <a:p>
                      <a:pPr algn="ctr"/>
                      <a:r>
                        <a:rPr lang="en-AU" sz="2000" b="1" dirty="0" smtClean="0"/>
                        <a:t>Debit</a:t>
                      </a:r>
                      <a:endParaRPr lang="en-AU" sz="2000" b="1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60763" y="6165304"/>
            <a:ext cx="2409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Costs consumed and allocated</a:t>
            </a:r>
          </a:p>
          <a:p>
            <a:pPr algn="ctr"/>
            <a:r>
              <a:rPr lang="en-AU" sz="2000" b="1" dirty="0">
                <a:solidFill>
                  <a:schemeClr val="bg1"/>
                </a:solidFill>
              </a:rPr>
              <a:t>to current period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27848" y="5661248"/>
            <a:ext cx="0" cy="504056"/>
          </a:xfrm>
          <a:prstGeom prst="straightConnector1">
            <a:avLst/>
          </a:prstGeom>
          <a:ln w="25400">
            <a:solidFill>
              <a:srgbClr val="00206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392144" y="5661248"/>
            <a:ext cx="0" cy="504056"/>
          </a:xfrm>
          <a:prstGeom prst="straightConnector1">
            <a:avLst/>
          </a:prstGeom>
          <a:ln w="25400">
            <a:solidFill>
              <a:srgbClr val="00206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02331"/>
              </p:ext>
            </p:extLst>
          </p:nvPr>
        </p:nvGraphicFramePr>
        <p:xfrm>
          <a:off x="1919536" y="2636722"/>
          <a:ext cx="3779912" cy="14034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99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899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2770">
                <a:tc gridSpan="2">
                  <a:txBody>
                    <a:bodyPr/>
                    <a:lstStyle/>
                    <a:p>
                      <a:pPr algn="ctr"/>
                      <a:r>
                        <a:rPr lang="en-AU" sz="2000" b="1" dirty="0" smtClean="0"/>
                        <a:t>Non-Current Asset</a:t>
                      </a:r>
                      <a:endParaRPr lang="en-AU" sz="2000" b="1" baseline="0" dirty="0" smtClean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7164">
                <a:tc>
                  <a:txBody>
                    <a:bodyPr/>
                    <a:lstStyle/>
                    <a:p>
                      <a:pPr algn="ctr"/>
                      <a:r>
                        <a:rPr lang="en-AU" sz="2000" b="0" dirty="0" smtClean="0"/>
                        <a:t>Initial</a:t>
                      </a:r>
                      <a:r>
                        <a:rPr lang="en-AU" sz="2000" b="0" baseline="0" dirty="0" smtClean="0"/>
                        <a:t> Cost</a:t>
                      </a:r>
                    </a:p>
                    <a:p>
                      <a:pPr algn="ctr"/>
                      <a:r>
                        <a:rPr lang="en-AU" sz="2000" b="1" baseline="0" dirty="0" smtClean="0"/>
                        <a:t>Debit</a:t>
                      </a:r>
                      <a:endParaRPr lang="en-AU" sz="2000" b="1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000" b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93394" y="1326076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Depreciation = Allocation of the historic cost of an asset (less any residual) over the useful life of that asset</a:t>
            </a:r>
          </a:p>
        </p:txBody>
      </p:sp>
    </p:spTree>
    <p:extLst>
      <p:ext uri="{BB962C8B-B14F-4D97-AF65-F5344CB8AC3E}">
        <p14:creationId xmlns:p14="http://schemas.microsoft.com/office/powerpoint/2010/main" val="334782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18 ADJUSTED </a:t>
            </a:r>
            <a:r>
              <a:rPr lang="en-AU" dirty="0" smtClean="0"/>
              <a:t>TRIAL BALANCE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Calibri" charset="0"/>
                <a:ea typeface="Calibri" charset="0"/>
                <a:cs typeface="Calibri" charset="0"/>
              </a:rPr>
              <a:t>Same accounting process applied</a:t>
            </a:r>
          </a:p>
          <a:p>
            <a:r>
              <a:rPr lang="en-AU" dirty="0">
                <a:latin typeface="Calibri" charset="0"/>
                <a:ea typeface="Calibri" charset="0"/>
                <a:cs typeface="Calibri" charset="0"/>
              </a:rPr>
              <a:t>Unadjusted trial balance </a:t>
            </a:r>
            <a:r>
              <a:rPr lang="en-AU" dirty="0" smtClean="0">
                <a:latin typeface="Calibri" charset="0"/>
                <a:ea typeface="Calibri" charset="0"/>
                <a:cs typeface="Calibri" charset="0"/>
              </a:rPr>
              <a:t>used as starting point</a:t>
            </a:r>
            <a:endParaRPr lang="en-AU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AU" dirty="0" smtClean="0">
                <a:latin typeface="Calibri" charset="0"/>
                <a:ea typeface="Calibri" charset="0"/>
                <a:cs typeface="Calibri" charset="0"/>
              </a:rPr>
              <a:t>Adjusting entries are posted to the general ledger</a:t>
            </a:r>
          </a:p>
          <a:p>
            <a:r>
              <a:rPr lang="en-AU" dirty="0" smtClean="0">
                <a:latin typeface="Calibri" charset="0"/>
                <a:ea typeface="Calibri" charset="0"/>
                <a:cs typeface="Calibri" charset="0"/>
              </a:rPr>
              <a:t>An </a:t>
            </a:r>
            <a:r>
              <a:rPr lang="en-AU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adjusted trial balance </a:t>
            </a:r>
            <a:r>
              <a:rPr lang="en-AU" dirty="0" smtClean="0">
                <a:latin typeface="Calibri" charset="0"/>
                <a:ea typeface="Calibri" charset="0"/>
                <a:cs typeface="Calibri" charset="0"/>
              </a:rPr>
              <a:t>can then be prepared</a:t>
            </a:r>
            <a:endParaRPr lang="en-AU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AU" dirty="0" smtClean="0">
                <a:latin typeface="Calibri" charset="0"/>
                <a:ea typeface="Calibri" charset="0"/>
                <a:cs typeface="Calibri" charset="0"/>
              </a:rPr>
              <a:t>Debits = credits</a:t>
            </a:r>
          </a:p>
          <a:p>
            <a:r>
              <a:rPr lang="en-AU" dirty="0" smtClean="0">
                <a:latin typeface="Calibri" charset="0"/>
                <a:ea typeface="Calibri" charset="0"/>
                <a:cs typeface="Calibri" charset="0"/>
              </a:rPr>
              <a:t>Adjusting entries </a:t>
            </a:r>
            <a:r>
              <a:rPr lang="en-AU" u="sng" dirty="0" smtClean="0">
                <a:latin typeface="Calibri" charset="0"/>
                <a:ea typeface="Calibri" charset="0"/>
                <a:cs typeface="Calibri" charset="0"/>
              </a:rPr>
              <a:t>always</a:t>
            </a:r>
            <a:r>
              <a:rPr lang="en-AU" dirty="0" smtClean="0">
                <a:latin typeface="Calibri" charset="0"/>
                <a:ea typeface="Calibri" charset="0"/>
                <a:cs typeface="Calibri" charset="0"/>
              </a:rPr>
              <a:t> affect an </a:t>
            </a:r>
            <a:r>
              <a:rPr lang="en-AU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Income Statement and a Balance Sheet account</a:t>
            </a:r>
            <a:endParaRPr lang="en-AU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3913-FEAE-4141-8EFA-3334DAD43F2A}" type="slidenum">
              <a:rPr lang="en-AU" smtClean="0"/>
              <a:pPr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54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Task </a:t>
            </a:r>
            <a:r>
              <a:rPr lang="en-US" dirty="0" smtClean="0"/>
              <a:t>19</a:t>
            </a:r>
            <a:r>
              <a:rPr lang="en-US" cap="none" dirty="0" smtClean="0"/>
              <a:t> </a:t>
            </a:r>
            <a:r>
              <a:rPr lang="en-US" cap="none" dirty="0" smtClean="0"/>
              <a:t>putting it all together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CA18A6-9258-164C-8E9D-A823832EFCAB}" type="slidenum">
              <a:rPr lang="es-ES" smtClean="0"/>
              <a:pPr>
                <a:defRPr/>
              </a:pPr>
              <a:t>39</a:t>
            </a:fld>
            <a:endParaRPr lang="es-ES"/>
          </a:p>
        </p:txBody>
      </p:sp>
      <p:grpSp>
        <p:nvGrpSpPr>
          <p:cNvPr id="5" name="Group 4"/>
          <p:cNvGrpSpPr/>
          <p:nvPr/>
        </p:nvGrpSpPr>
        <p:grpSpPr>
          <a:xfrm>
            <a:off x="3207225" y="1828800"/>
            <a:ext cx="4205448" cy="2261552"/>
            <a:chOff x="0" y="-4063"/>
            <a:chExt cx="2633472" cy="1326895"/>
          </a:xfrm>
        </p:grpSpPr>
        <p:pic>
          <p:nvPicPr>
            <p:cNvPr id="6" name="Picture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633472" cy="1322832"/>
            </a:xfrm>
            <a:prstGeom prst="rect">
              <a:avLst/>
            </a:prstGeom>
          </p:spPr>
        </p:pic>
        <p:pic>
          <p:nvPicPr>
            <p:cNvPr id="7" name="Picture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1059" y="-4063"/>
              <a:ext cx="2447544" cy="1325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074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 smtClean="0">
                <a:latin typeface="Calibri" charset="0"/>
                <a:ea typeface="Calibri" charset="0"/>
                <a:cs typeface="Calibri" charset="0"/>
              </a:rPr>
              <a:t>3 Measurement </a:t>
            </a:r>
            <a:r>
              <a:rPr lang="en-AU" cap="none" dirty="0" smtClean="0">
                <a:latin typeface="Calibri" charset="0"/>
                <a:ea typeface="Calibri" charset="0"/>
                <a:cs typeface="Calibri" charset="0"/>
              </a:rPr>
              <a:t>of profit</a:t>
            </a:r>
            <a:endParaRPr lang="en-AU" cap="none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10363200" cy="443680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AU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 Basis </a:t>
            </a:r>
            <a:r>
              <a:rPr lang="mr-IN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AU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based on the movement of Cash</a:t>
            </a:r>
          </a:p>
          <a:p>
            <a:pPr lvl="1"/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Income is recorded when cash is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received</a:t>
            </a:r>
          </a:p>
          <a:p>
            <a:pPr lvl="1"/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Expenses are recorded when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 is paid</a:t>
            </a:r>
          </a:p>
          <a:p>
            <a:pPr marL="514350" indent="-514350">
              <a:buFont typeface="+mj-lt"/>
              <a:buAutoNum type="alphaLcParenR"/>
            </a:pPr>
            <a:r>
              <a:rPr lang="en-AU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Accrual Basis</a:t>
            </a:r>
          </a:p>
          <a:p>
            <a:pPr lvl="1"/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Income recognised when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income is earned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(and the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anticipated inflow of economic benefit can be reliably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measured)</a:t>
            </a: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Expenses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recognised when they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incurred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(and the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consumption of benefits can be reliably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measured)</a:t>
            </a: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3913-FEAE-4141-8EFA-3334DAD43F2A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131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Week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Tutorial </a:t>
            </a:r>
            <a:r>
              <a:rPr lang="en-US" dirty="0" smtClean="0"/>
              <a:t>task 1, 3.7, 3.10,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Kahoot</a:t>
            </a:r>
            <a:r>
              <a:rPr lang="en-US" dirty="0" smtClean="0"/>
              <a:t> week 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Glossary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Quiz 1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CA18A6-9258-164C-8E9D-A823832EFCAB}" type="slidenum">
              <a:rPr lang="es-ES" smtClean="0"/>
              <a:pPr>
                <a:defRPr/>
              </a:pPr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71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4 Which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system is more useful?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Accrual </a:t>
            </a:r>
            <a:r>
              <a:rPr lang="en-AU" dirty="0">
                <a:latin typeface="Calibri" charset="0"/>
                <a:ea typeface="Calibri" charset="0"/>
                <a:cs typeface="Calibri" charset="0"/>
              </a:rPr>
              <a:t>basis accounting provides more complete information than a cash-basis accounting system.  </a:t>
            </a:r>
            <a:endParaRPr lang="en-AU" dirty="0" smtClean="0">
              <a:latin typeface="Calibri" charset="0"/>
              <a:ea typeface="Calibri" charset="0"/>
              <a:cs typeface="Calibri" charset="0"/>
            </a:endParaRPr>
          </a:p>
          <a:p>
            <a:endParaRPr lang="en-AU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AU" dirty="0" smtClean="0">
                <a:latin typeface="Calibri" charset="0"/>
                <a:ea typeface="Calibri" charset="0"/>
                <a:cs typeface="Calibri" charset="0"/>
              </a:rPr>
              <a:t>So decision makers </a:t>
            </a:r>
            <a:r>
              <a:rPr lang="en-AU" dirty="0" smtClean="0">
                <a:latin typeface="Calibri" charset="0"/>
                <a:ea typeface="Calibri" charset="0"/>
                <a:cs typeface="Calibri" charset="0"/>
              </a:rPr>
              <a:t>can</a:t>
            </a:r>
            <a:r>
              <a:rPr lang="en-AU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AU" dirty="0" smtClean="0">
                <a:latin typeface="Calibri" charset="0"/>
                <a:ea typeface="Calibri" charset="0"/>
                <a:cs typeface="Calibri" charset="0"/>
              </a:rPr>
              <a:t>make good decisions based on the accurate data in financial reports</a:t>
            </a:r>
          </a:p>
          <a:p>
            <a:r>
              <a:rPr lang="en-AU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Cash</a:t>
            </a:r>
            <a:r>
              <a:rPr lang="en-AU" dirty="0" smtClean="0">
                <a:latin typeface="Calibri" charset="0"/>
                <a:ea typeface="Calibri" charset="0"/>
                <a:cs typeface="Calibri" charset="0"/>
              </a:rPr>
              <a:t> system is good for </a:t>
            </a:r>
            <a:r>
              <a:rPr lang="en-AU" dirty="0" smtClean="0">
                <a:latin typeface="Calibri" charset="0"/>
                <a:ea typeface="Calibri" charset="0"/>
                <a:cs typeface="Calibri" charset="0"/>
              </a:rPr>
              <a:t>simple, </a:t>
            </a:r>
            <a:r>
              <a:rPr lang="en-AU" dirty="0" smtClean="0">
                <a:latin typeface="Calibri" charset="0"/>
                <a:ea typeface="Calibri" charset="0"/>
                <a:cs typeface="Calibri" charset="0"/>
              </a:rPr>
              <a:t>cash based businesses like small single owner businesses: tradies, cleaning,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CA18A6-9258-164C-8E9D-A823832EFCAB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02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0"/>
            <a:ext cx="7740352" cy="1484784"/>
          </a:xfrm>
        </p:spPr>
        <p:txBody>
          <a:bodyPr>
            <a:normAutofit/>
          </a:bodyPr>
          <a:lstStyle/>
          <a:p>
            <a:r>
              <a:rPr lang="en-AU" dirty="0">
                <a:latin typeface="Calibri" charset="0"/>
                <a:ea typeface="Calibri" charset="0"/>
                <a:cs typeface="Calibri" charset="0"/>
              </a:rPr>
              <a:t>5</a:t>
            </a:r>
            <a:r>
              <a:rPr lang="en-AU" dirty="0" smtClean="0">
                <a:latin typeface="Calibri" charset="0"/>
                <a:ea typeface="Calibri" charset="0"/>
                <a:cs typeface="Calibri" charset="0"/>
              </a:rPr>
              <a:t> Definitions: INCOME </a:t>
            </a:r>
            <a:r>
              <a:rPr lang="en-AU" dirty="0" smtClean="0">
                <a:latin typeface="Calibri" charset="0"/>
                <a:ea typeface="Calibri" charset="0"/>
                <a:cs typeface="Calibri" charset="0"/>
              </a:rPr>
              <a:t>(revenue)</a:t>
            </a:r>
            <a:endParaRPr lang="en-AU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10363200" cy="4816475"/>
          </a:xfrm>
        </p:spPr>
        <p:txBody>
          <a:bodyPr>
            <a:noAutofit/>
          </a:bodyPr>
          <a:lstStyle/>
          <a:p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Income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Accounting definition</a:t>
            </a:r>
          </a:p>
          <a:p>
            <a:pPr lvl="1"/>
            <a:r>
              <a:rPr lang="en-A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increases in economic benefits during the period in the form of inflows or enhancements of assets or decreases in liabilities</a:t>
            </a:r>
          </a:p>
          <a:p>
            <a:pPr lvl="1"/>
            <a:r>
              <a:rPr lang="en-A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in increases in Owners equity</a:t>
            </a:r>
          </a:p>
          <a:p>
            <a:pPr lvl="1"/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Recognised at the fair value of asset received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price customer pays so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this is </a:t>
            </a:r>
            <a:r>
              <a:rPr lang="en-A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usually as  </a:t>
            </a:r>
            <a:r>
              <a:rPr lang="en-A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cash, </a:t>
            </a:r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3913-FEAE-4141-8EFA-3334DAD43F2A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578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alibri" charset="0"/>
                <a:ea typeface="Calibri" charset="0"/>
                <a:cs typeface="Calibri" charset="0"/>
              </a:rPr>
              <a:t>5 EXPENSES</a:t>
            </a:r>
            <a:endParaRPr lang="en-AU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777" y="1600200"/>
            <a:ext cx="10363200" cy="4181167"/>
          </a:xfrm>
        </p:spPr>
        <p:txBody>
          <a:bodyPr/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Accounting definition</a:t>
            </a:r>
          </a:p>
          <a:p>
            <a:pPr lvl="1"/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Decreases in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economic benefits during the period in the form of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outflows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depletions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of assets or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incurrences of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liabilities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Result in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decreases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Owners Equity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Expenses are recognised in the period in which the consumption of costs can be measured.</a:t>
            </a:r>
            <a:endParaRPr lang="en-A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3913-FEAE-4141-8EFA-3334DAD43F2A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138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cap="none" dirty="0" smtClean="0"/>
              <a:t>6 Temporary &amp; </a:t>
            </a:r>
            <a:r>
              <a:rPr lang="en-AU" cap="none" dirty="0" smtClean="0"/>
              <a:t>permanent accounts</a:t>
            </a:r>
            <a:endParaRPr lang="en-AU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10363200" cy="4495799"/>
          </a:xfrm>
        </p:spPr>
        <p:txBody>
          <a:bodyPr>
            <a:noAutofit/>
          </a:bodyPr>
          <a:lstStyle/>
          <a:p>
            <a:r>
              <a:rPr lang="en-AU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Temporary </a:t>
            </a:r>
            <a:r>
              <a:rPr lang="en-AU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Accounts</a:t>
            </a:r>
          </a:p>
          <a:p>
            <a:pPr lvl="1"/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Accounts </a:t>
            </a:r>
            <a:r>
              <a:rPr lang="en-AU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connectd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Income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Accounts so income and expense accounts </a:t>
            </a:r>
            <a:endParaRPr lang="en-AU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Reduced to zero balance at the end</a:t>
            </a:r>
            <a:b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each accounting period (closed)</a:t>
            </a:r>
          </a:p>
          <a:p>
            <a:pPr lvl="1"/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 the business “stopwatch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r>
              <a:rPr lang="en-AU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Permanent </a:t>
            </a:r>
            <a:r>
              <a:rPr lang="en-AU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Accounts</a:t>
            </a:r>
            <a:endParaRPr lang="en-AU" sz="2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Balance Sheet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Accounts Assets, liabilities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Owners Equity a/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Ending balances carried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forward(continue)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next accounting period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3913-FEAE-4141-8EFA-3334DAD43F2A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986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5342" y="274638"/>
            <a:ext cx="8536858" cy="661450"/>
          </a:xfrm>
        </p:spPr>
        <p:txBody>
          <a:bodyPr>
            <a:normAutofit fontScale="90000"/>
          </a:bodyPr>
          <a:lstStyle/>
          <a:p>
            <a:r>
              <a:rPr lang="en-AU" dirty="0" smtClean="0">
                <a:latin typeface="Arial"/>
                <a:cs typeface="Arial"/>
              </a:rPr>
              <a:t>Task 7 The Accounting Cycle</a:t>
            </a:r>
            <a:endParaRPr lang="en-AU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5640" y="1519638"/>
            <a:ext cx="251599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1. Recognise and record transactions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3923" y="2192390"/>
            <a:ext cx="2515995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2. Journalise transactions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5640" y="2700209"/>
            <a:ext cx="2515996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3.Post to ledger accounts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5639" y="3522494"/>
            <a:ext cx="2515996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1600" dirty="0"/>
              <a:t>4. Prepare Trial Balance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9156" y="4075543"/>
            <a:ext cx="254896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1600" i="1" dirty="0"/>
              <a:t>5. </a:t>
            </a:r>
            <a:r>
              <a:rPr lang="en-AU" sz="1600" dirty="0">
                <a:latin typeface="Arial"/>
                <a:cs typeface="Arial"/>
              </a:rPr>
              <a:t>Prepare  the Financial Statements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33186" y="1580019"/>
            <a:ext cx="337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Refer to all source documents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33185" y="2159420"/>
            <a:ext cx="257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the General Journal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23993" y="2810310"/>
            <a:ext cx="258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the General Ledger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23994" y="3491716"/>
            <a:ext cx="21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Trial Balance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25692" y="4139788"/>
            <a:ext cx="272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Financial Statements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447928" y="1764685"/>
            <a:ext cx="57815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47928" y="2377319"/>
            <a:ext cx="57815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468531" y="2994976"/>
            <a:ext cx="57815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497108" y="3694374"/>
            <a:ext cx="57815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478202" y="4324454"/>
            <a:ext cx="57815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15040" y="3491716"/>
            <a:ext cx="515316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 Trial Balance - Unadjusted</a:t>
            </a:r>
          </a:p>
        </p:txBody>
      </p:sp>
    </p:spTree>
    <p:extLst>
      <p:ext uri="{BB962C8B-B14F-4D97-AF65-F5344CB8AC3E}">
        <p14:creationId xmlns:p14="http://schemas.microsoft.com/office/powerpoint/2010/main" val="197894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7_Office Theme">
  <a:themeElements>
    <a:clrScheme name="DU colours with white hyperlink">
      <a:dk1>
        <a:srgbClr val="F79625"/>
      </a:dk1>
      <a:lt1>
        <a:sysClr val="window" lastClr="FFFFFF"/>
      </a:lt1>
      <a:dk2>
        <a:srgbClr val="068DA4"/>
      </a:dk2>
      <a:lt2>
        <a:srgbClr val="B0BB67"/>
      </a:lt2>
      <a:accent1>
        <a:srgbClr val="FFFFFF"/>
      </a:accent1>
      <a:accent2>
        <a:srgbClr val="000000"/>
      </a:accent2>
      <a:accent3>
        <a:srgbClr val="B0BB67"/>
      </a:accent3>
      <a:accent4>
        <a:srgbClr val="F79625"/>
      </a:accent4>
      <a:accent5>
        <a:srgbClr val="068DA4"/>
      </a:accent5>
      <a:accent6>
        <a:srgbClr val="D1D2D4"/>
      </a:accent6>
      <a:hlink>
        <a:srgbClr val="FFFFFF"/>
      </a:hlink>
      <a:folHlink>
        <a:srgbClr val="FFFFFF"/>
      </a:folHlink>
    </a:clrScheme>
    <a:fontScheme name="Deakin Wordy">
      <a:majorFont>
        <a:latin typeface="WordyBlack"/>
        <a:ea typeface=""/>
        <a:cs typeface=""/>
      </a:majorFont>
      <a:minorFont>
        <a:latin typeface="Wordy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543</TotalTime>
  <Words>2105</Words>
  <Application>Microsoft Office PowerPoint</Application>
  <PresentationFormat>Widescreen</PresentationFormat>
  <Paragraphs>379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Arial</vt:lpstr>
      <vt:lpstr>Calibri</vt:lpstr>
      <vt:lpstr>Calibri Light</vt:lpstr>
      <vt:lpstr>DengXian</vt:lpstr>
      <vt:lpstr>DengXian Light</vt:lpstr>
      <vt:lpstr>Symbol</vt:lpstr>
      <vt:lpstr>Trebuchet MS</vt:lpstr>
      <vt:lpstr>Verdana</vt:lpstr>
      <vt:lpstr>WordyBlack</vt:lpstr>
      <vt:lpstr>WordyLight</vt:lpstr>
      <vt:lpstr>7_Office Theme</vt:lpstr>
      <vt:lpstr>Office Theme</vt:lpstr>
      <vt:lpstr>Accounting for Adjustments (Part 1)</vt:lpstr>
      <vt:lpstr>Learning OBJECTIVES</vt:lpstr>
      <vt:lpstr>2 Why do we need to adjust Financial Statements? </vt:lpstr>
      <vt:lpstr>3 Measurement of profit</vt:lpstr>
      <vt:lpstr>4 Which system is more useful?</vt:lpstr>
      <vt:lpstr>5 Definitions: INCOME (revenue)</vt:lpstr>
      <vt:lpstr>5 EXPENSES</vt:lpstr>
      <vt:lpstr>6 Temporary &amp; permanent accounts</vt:lpstr>
      <vt:lpstr>Task 7 The Accounting Cycle</vt:lpstr>
      <vt:lpstr>EXPANDED ACCOUNTING CYCLE INCLUDING ADJUSTING ENTRIES</vt:lpstr>
      <vt:lpstr>Accounting for Adjustments</vt:lpstr>
      <vt:lpstr>EXPANDED ACCOUNTING CYCLE INCLUDING ADJUSTING ENTRIES</vt:lpstr>
      <vt:lpstr>8  Why do we Adjust the Accounting records?</vt:lpstr>
      <vt:lpstr>8 The need for adjusting entries</vt:lpstr>
      <vt:lpstr>Adjustments follow the Accrual Accounting rules</vt:lpstr>
      <vt:lpstr>The Adjusting process</vt:lpstr>
      <vt:lpstr>9.  Types of ADJUSTING ENTRIES</vt:lpstr>
      <vt:lpstr>ADJUSTING ENTRIES Expenses</vt:lpstr>
      <vt:lpstr>10 PREPAID EXPENSES</vt:lpstr>
      <vt:lpstr> EXAMPLE: PREPAID RENT</vt:lpstr>
      <vt:lpstr> </vt:lpstr>
      <vt:lpstr>ADJUSTing for PREpayment on balance date</vt:lpstr>
      <vt:lpstr>PowerPoint Presentation</vt:lpstr>
      <vt:lpstr>PowerPoint Presentation</vt:lpstr>
      <vt:lpstr>ACCRUALS: ACCRUED EXPENSES</vt:lpstr>
      <vt:lpstr>PowerPoint Presentation</vt:lpstr>
      <vt:lpstr>PowerPoint Presentation</vt:lpstr>
      <vt:lpstr>ADJUSTING ENTRIES Revenue</vt:lpstr>
      <vt:lpstr>PowerPoint Presentation</vt:lpstr>
      <vt:lpstr>PowerPoint Presentation</vt:lpstr>
      <vt:lpstr>Review Adjusting entries Prepaid expense </vt:lpstr>
      <vt:lpstr>Accrued Expenses </vt:lpstr>
      <vt:lpstr>Prepaid Revenue or  (unearned Income) </vt:lpstr>
      <vt:lpstr>Accrued Income  </vt:lpstr>
      <vt:lpstr>16 Depreciation of non current asset</vt:lpstr>
      <vt:lpstr>PowerPoint Presentation</vt:lpstr>
      <vt:lpstr>EXAMPLE: DEPRECIATION</vt:lpstr>
      <vt:lpstr>18 ADJUSTED TRIAL BALANCE</vt:lpstr>
      <vt:lpstr>Task 19 putting it all together</vt:lpstr>
      <vt:lpstr>Tutorial Week 4</vt:lpstr>
    </vt:vector>
  </TitlesOfParts>
  <Company>Deakin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Perera</dc:creator>
  <cp:lastModifiedBy>Mark Hannan</cp:lastModifiedBy>
  <cp:revision>53</cp:revision>
  <cp:lastPrinted>2017-07-23T21:25:26Z</cp:lastPrinted>
  <dcterms:created xsi:type="dcterms:W3CDTF">2017-07-15T01:39:28Z</dcterms:created>
  <dcterms:modified xsi:type="dcterms:W3CDTF">2018-03-11T03:40:35Z</dcterms:modified>
</cp:coreProperties>
</file>