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4" r:id="rId3"/>
    <p:sldId id="362" r:id="rId4"/>
    <p:sldId id="363" r:id="rId5"/>
    <p:sldId id="329" r:id="rId6"/>
    <p:sldId id="365" r:id="rId7"/>
    <p:sldId id="270" r:id="rId8"/>
    <p:sldId id="377" r:id="rId9"/>
    <p:sldId id="369" r:id="rId10"/>
    <p:sldId id="376" r:id="rId11"/>
    <p:sldId id="378" r:id="rId12"/>
    <p:sldId id="379" r:id="rId13"/>
    <p:sldId id="380" r:id="rId14"/>
    <p:sldId id="382" r:id="rId15"/>
    <p:sldId id="383" r:id="rId16"/>
    <p:sldId id="384" r:id="rId17"/>
    <p:sldId id="385" r:id="rId18"/>
    <p:sldId id="386" r:id="rId19"/>
    <p:sldId id="387" r:id="rId20"/>
    <p:sldId id="388" r:id="rId21"/>
  </p:sldIdLst>
  <p:sldSz cx="9144000" cy="6858000" type="screen4x3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99"/>
    <a:srgbClr val="33CCCC"/>
    <a:srgbClr val="00CC99"/>
    <a:srgbClr val="9CC6AE"/>
    <a:srgbClr val="66CC66"/>
    <a:srgbClr val="422C16"/>
    <a:srgbClr val="0C788E"/>
    <a:srgbClr val="006666"/>
    <a:srgbClr val="0099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0"/>
    <p:restoredTop sz="94674"/>
  </p:normalViewPr>
  <p:slideViewPr>
    <p:cSldViewPr>
      <p:cViewPr varScale="1">
        <p:scale>
          <a:sx n="59" d="100"/>
          <a:sy n="59" d="100"/>
        </p:scale>
        <p:origin x="66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0976820-6E4A-4040-A08E-DF3B694A481B}" type="datetimeFigureOut">
              <a:rPr lang="en-US"/>
              <a:pPr>
                <a:defRPr/>
              </a:pPr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6A4F0CB-CA98-ED4E-8C93-B657007C0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CA3BD37-20CE-254D-9E30-B50FF255B29B}" type="datetimeFigureOut">
              <a:rPr lang="en-US"/>
              <a:pPr>
                <a:defRPr/>
              </a:pPr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2674C06-F078-E241-86A0-7CB834C63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39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674C06-F078-E241-86A0-7CB834C633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674C06-F078-E241-86A0-7CB834C633E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3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u="sng" dirty="0" smtClean="0"/>
              <a:t>SLIDE BUILD</a:t>
            </a:r>
          </a:p>
          <a:p>
            <a:endParaRPr lang="en-AU" b="0" u="none" dirty="0" smtClean="0"/>
          </a:p>
          <a:p>
            <a:r>
              <a:rPr lang="en-AU" b="0" u="none" dirty="0" smtClean="0"/>
              <a:t>Show students that they are up</a:t>
            </a:r>
            <a:r>
              <a:rPr lang="en-AU" b="0" u="none" baseline="0" dirty="0" smtClean="0"/>
              <a:t> to the fourth step in the accounts preparation. Remind them the first 3 weeks we learnt how to analyse a business transaction, how to record the transaction in the journal and then last week how to post transactions to the general ledger.</a:t>
            </a:r>
            <a:endParaRPr lang="en-AU" b="0" u="none" dirty="0" smtClean="0"/>
          </a:p>
          <a:p>
            <a:endParaRPr lang="en-AU" b="0" u="none" dirty="0" smtClean="0"/>
          </a:p>
          <a:p>
            <a:r>
              <a:rPr lang="en-AU" b="0" u="none" dirty="0" smtClean="0"/>
              <a:t>Click:  trial</a:t>
            </a:r>
            <a:r>
              <a:rPr lang="en-AU" b="0" u="none" baseline="0" dirty="0" smtClean="0"/>
              <a:t> Balance - unadjusted</a:t>
            </a:r>
            <a:endParaRPr lang="en-AU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674C06-F078-E241-86A0-7CB834C633E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674C06-F078-E241-86A0-7CB834C633E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8F17-E5C6-BB4D-B09B-57A3237B6810}" type="datetime1">
              <a:rPr lang="en-AU" smtClean="0"/>
              <a:t>11/03/2018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3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79101-B3E0-9F4A-9E63-0AF6385C208D}" type="datetime1">
              <a:rPr lang="en-AU" smtClean="0"/>
              <a:t>11/03/2018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www.deakincollege.edu.au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3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6B03ED-8518-6C45-AC3E-4BE83AA42FE8}" type="datetime1">
              <a:rPr lang="en-AU" smtClean="0"/>
              <a:t>11/03/2018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www.deakincollege.edu.au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D738-625D-5444-841C-784D3B796E44}" type="datetime1">
              <a:rPr lang="en-AU" smtClean="0"/>
              <a:t>11/03/2018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9418-B2E5-F64B-A9CC-57F943595568}" type="datetime1">
              <a:rPr lang="en-AU" smtClean="0"/>
              <a:t>11/03/2018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www.deakincollege.edu.au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6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71A-7C66-F845-AEF4-493D20A88F92}" type="datetime1">
              <a:rPr lang="en-AU" smtClean="0"/>
              <a:t>11/03/2018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www.deakincollege.edu.au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1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ABFD-0D5F-4740-BFCD-EDD3582BF90C}" type="datetime1">
              <a:rPr lang="en-AU" smtClean="0"/>
              <a:t>11/03/2018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www.deakincollege.edu.au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9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12E3-F87E-1F4C-B87F-043BD21B8307}" type="datetime1">
              <a:rPr lang="en-AU" smtClean="0"/>
              <a:t>11/03/2018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www.deakincollege.edu.au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9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1184-A68C-084F-9D2B-231587FF27BD}" type="datetime1">
              <a:rPr lang="en-AU" smtClean="0"/>
              <a:t>11/03/2018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www.deakincollege.edu.au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4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ACDA3B-47D1-104D-9EA4-05A8ABEEE79D}" type="datetime1">
              <a:rPr lang="en-AU" smtClean="0"/>
              <a:t>11/03/2018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www.deakincollege.edu.au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4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CA3EFF-B960-544D-971A-675FAF735E69}" type="datetime1">
              <a:rPr lang="en-AU" smtClean="0"/>
              <a:t>11/03/2018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www.deakincollege.edu.au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5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4DDFAC-443A-2546-91D6-91AFF27890AF}" type="datetime1">
              <a:rPr lang="en-AU" smtClean="0"/>
              <a:t>11/03/2018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 smtClean="0"/>
              <a:t>www.deakincollege.edu.au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504" y="6157594"/>
            <a:ext cx="4254499" cy="700406"/>
            <a:chOff x="0" y="0"/>
            <a:chExt cx="4254922" cy="700804"/>
          </a:xfrm>
        </p:grpSpPr>
        <p:sp>
          <p:nvSpPr>
            <p:cNvPr id="9" name="Text Box 3"/>
            <p:cNvSpPr txBox="1"/>
            <p:nvPr userDrawn="1"/>
          </p:nvSpPr>
          <p:spPr>
            <a:xfrm>
              <a:off x="1505961" y="350402"/>
              <a:ext cx="2748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AU" sz="1400" kern="1200">
                  <a:solidFill>
                    <a:srgbClr val="00A160"/>
                  </a:solidFill>
                  <a:effectLst/>
                  <a:latin typeface="Verdana" charset="0"/>
                  <a:ea typeface="Verdana" charset="0"/>
                  <a:cs typeface="Verdana" charset="0"/>
                </a:rPr>
                <a:t>www.deakincollege.edu.au</a:t>
              </a:r>
              <a:endParaRPr lang="en-GB" sz="1200">
                <a:effectLst/>
                <a:latin typeface="Times New Roman" charset="0"/>
                <a:ea typeface="Times New Roman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595972" cy="70080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020272" y="6507797"/>
            <a:ext cx="1340485" cy="30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AU" sz="1400" kern="1200">
                <a:solidFill>
                  <a:srgbClr val="00A160"/>
                </a:solidFill>
                <a:effectLst/>
                <a:latin typeface="Verdana" charset="0"/>
                <a:ea typeface="Verdana" charset="0"/>
                <a:cs typeface="Verdana" charset="0"/>
              </a:rPr>
              <a:t>navitas.com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2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3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4.xls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612470" y="2089911"/>
            <a:ext cx="7560840" cy="136842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s-UY" sz="3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Accounting for Adjustments </a:t>
            </a:r>
            <a:r>
              <a:rPr lang="es-UY" sz="35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/>
            </a:r>
            <a:br>
              <a:rPr lang="es-UY" sz="35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</a:br>
            <a:r>
              <a:rPr lang="es-UY" sz="35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(</a:t>
            </a:r>
            <a:r>
              <a:rPr lang="es-UY" sz="3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Part 2)</a:t>
            </a:r>
            <a:endParaRPr lang="es-ES" sz="3500" b="1" dirty="0">
              <a:solidFill>
                <a:schemeClr val="tx2">
                  <a:lumMod val="90000"/>
                  <a:lumOff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1560" y="298721"/>
            <a:ext cx="802005" cy="5035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FBD6DD-EDBD-564A-A8B5-ABA6C97C4B52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  <p:sp>
        <p:nvSpPr>
          <p:cNvPr id="2213" name="Rectangle 165"/>
          <p:cNvSpPr>
            <a:spLocks noChangeArrowheads="1"/>
          </p:cNvSpPr>
          <p:nvPr/>
        </p:nvSpPr>
        <p:spPr bwMode="auto">
          <a:xfrm>
            <a:off x="250825" y="5805488"/>
            <a:ext cx="48974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s-UY" sz="2000" b="1" dirty="0">
                <a:solidFill>
                  <a:srgbClr val="996633"/>
                </a:solidFill>
                <a:cs typeface="Arial" charset="0"/>
              </a:rPr>
              <a:t/>
            </a:r>
            <a:br>
              <a:rPr lang="es-UY" sz="2000" b="1" dirty="0">
                <a:solidFill>
                  <a:srgbClr val="996633"/>
                </a:solidFill>
                <a:cs typeface="Arial" charset="0"/>
              </a:rPr>
            </a:br>
            <a:endParaRPr lang="es-ES" sz="2000" b="1" dirty="0">
              <a:solidFill>
                <a:srgbClr val="996633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5387" y="854346"/>
            <a:ext cx="3490058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ea typeface="+mj-ea"/>
                <a:cs typeface="Arial"/>
              </a:rPr>
              <a:t>FNDb020</a:t>
            </a:r>
            <a:endParaRPr lang="en-US" sz="5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/>
              <a:ea typeface="+mj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628800"/>
            <a:ext cx="31632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ea typeface="+mj-ea"/>
                <a:cs typeface="Arial"/>
              </a:rPr>
              <a:t>LECTURE </a:t>
            </a:r>
            <a:r>
              <a:rPr lang="en-US" sz="3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ea typeface="+mj-ea"/>
                <a:cs typeface="Arial"/>
              </a:rPr>
              <a:t>05</a:t>
            </a:r>
            <a:endParaRPr lang="en-US" sz="3800" b="1" dirty="0">
              <a:solidFill>
                <a:schemeClr val="tx2">
                  <a:lumMod val="90000"/>
                  <a:lumOff val="10000"/>
                </a:schemeClr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7" name="Rectangle 150"/>
          <p:cNvSpPr txBox="1">
            <a:spLocks noChangeArrowheads="1"/>
          </p:cNvSpPr>
          <p:nvPr/>
        </p:nvSpPr>
        <p:spPr>
          <a:xfrm>
            <a:off x="539552" y="3861048"/>
            <a:ext cx="7632848" cy="13684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UY" sz="3500" b="1" cap="all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Completing the Accounting Cycle</a:t>
            </a:r>
            <a:endParaRPr lang="es-ES" sz="3500" b="1" cap="all" dirty="0">
              <a:solidFill>
                <a:schemeClr val="tx2">
                  <a:lumMod val="90000"/>
                  <a:lumOff val="1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283450" cy="100811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GB" sz="3600" dirty="0"/>
              <a:t>6</a:t>
            </a:r>
            <a:r>
              <a:rPr lang="en-GB" sz="3600" dirty="0" smtClean="0"/>
              <a:t> Accrued </a:t>
            </a:r>
            <a:r>
              <a:rPr lang="en-GB" sz="3600" dirty="0"/>
              <a:t>Expenses: </a:t>
            </a:r>
            <a:br>
              <a:rPr lang="en-GB" sz="3600" dirty="0"/>
            </a:br>
            <a:endParaRPr lang="zh-CN" altLang="en-US" sz="3600" b="1" kern="1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3528" y="675841"/>
            <a:ext cx="795746" cy="5035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F9FF76-63DB-4A40-99B8-8C9A9D898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780195"/>
            <a:ext cx="77048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GB" sz="1000" dirty="0"/>
          </a:p>
          <a:p>
            <a:pPr marL="457200" lvl="0" indent="-457200">
              <a:buFont typeface="Arial"/>
              <a:buChar char="•"/>
            </a:pPr>
            <a:r>
              <a:rPr lang="en-GB" sz="2000" dirty="0"/>
              <a:t>Expenses &amp; Liability understated, Equity overstated</a:t>
            </a:r>
            <a:endParaRPr lang="en-AU" sz="2000" dirty="0"/>
          </a:p>
          <a:p>
            <a:pPr lvl="0"/>
            <a:endParaRPr lang="en-GB" sz="1000" dirty="0" smtClean="0"/>
          </a:p>
          <a:p>
            <a:r>
              <a:rPr lang="en-GB" sz="2000" dirty="0"/>
              <a:t>After Adjustment:</a:t>
            </a:r>
          </a:p>
          <a:p>
            <a:pPr marL="457200" indent="-457200">
              <a:buFont typeface="Arial"/>
              <a:buChar char="•"/>
            </a:pPr>
            <a:r>
              <a:rPr lang="en-GB" sz="2000" dirty="0"/>
              <a:t>Expense is recognised, </a:t>
            </a:r>
            <a:r>
              <a:rPr lang="en-GB" sz="2000" dirty="0" smtClean="0"/>
              <a:t>Liability is reduced</a:t>
            </a:r>
            <a:endParaRPr lang="en-GB" sz="2000" dirty="0"/>
          </a:p>
          <a:p>
            <a:r>
              <a:rPr lang="en-GB" sz="2000" dirty="0" smtClean="0">
                <a:solidFill>
                  <a:schemeClr val="accent2"/>
                </a:solidFill>
              </a:rPr>
              <a:t>Task </a:t>
            </a:r>
          </a:p>
          <a:p>
            <a:pPr lvl="1" indent="-457200">
              <a:buFont typeface="Arial"/>
              <a:buChar char="•"/>
              <a:defRPr/>
            </a:pPr>
            <a:r>
              <a:rPr lang="en-GB" sz="2000" dirty="0" smtClean="0">
                <a:solidFill>
                  <a:schemeClr val="accent2"/>
                </a:solidFill>
              </a:rPr>
              <a:t>Adele </a:t>
            </a:r>
            <a:r>
              <a:rPr lang="en-GB" sz="2000" dirty="0">
                <a:solidFill>
                  <a:schemeClr val="accent2"/>
                </a:solidFill>
              </a:rPr>
              <a:t>has not recorded that she owes (liabilities) </a:t>
            </a:r>
            <a:r>
              <a:rPr lang="en-GB" sz="2000" dirty="0" smtClean="0">
                <a:solidFill>
                  <a:schemeClr val="accent2"/>
                </a:solidFill>
              </a:rPr>
              <a:t>$600 wages </a:t>
            </a:r>
            <a:r>
              <a:rPr lang="en-GB" sz="2000" dirty="0">
                <a:solidFill>
                  <a:schemeClr val="accent2"/>
                </a:solidFill>
              </a:rPr>
              <a:t>to her part-time assistant for helping out in the business in the current accounting period (expenses). </a:t>
            </a:r>
            <a:endParaRPr lang="en-GB" sz="2000" dirty="0" smtClean="0">
              <a:solidFill>
                <a:schemeClr val="accent2"/>
              </a:solidFill>
            </a:endParaRPr>
          </a:p>
          <a:p>
            <a:pPr lvl="1" indent="-457200">
              <a:buFont typeface="Arial"/>
              <a:buChar char="•"/>
              <a:defRPr/>
            </a:pPr>
            <a:endParaRPr lang="en-GB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rebuchet MS"/>
              <a:cs typeface="Trebuchet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759198"/>
              </p:ext>
            </p:extLst>
          </p:nvPr>
        </p:nvGraphicFramePr>
        <p:xfrm>
          <a:off x="1043608" y="3356992"/>
          <a:ext cx="63119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Worksheet" r:id="rId4" imgW="6311900" imgH="3771900" progId="Excel.Sheet.12">
                  <p:embed/>
                </p:oleObj>
              </mc:Choice>
              <mc:Fallback>
                <p:oleObj name="Worksheet" r:id="rId4" imgW="6311900" imgH="3771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3356992"/>
                        <a:ext cx="6311900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7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283450" cy="72008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GB" sz="3600" dirty="0" smtClean="0"/>
              <a:t>7 Accrued </a:t>
            </a:r>
            <a:r>
              <a:rPr lang="en-GB" sz="3600" dirty="0"/>
              <a:t>Revenue: </a:t>
            </a:r>
            <a:br>
              <a:rPr lang="en-GB" sz="3600" dirty="0"/>
            </a:br>
            <a:endParaRPr lang="zh-CN" altLang="en-US" sz="3600" b="1" kern="1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3528" y="675841"/>
            <a:ext cx="795746" cy="5035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F9FF76-63DB-4A40-99B8-8C9A9D898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646542"/>
            <a:ext cx="7704856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GB" sz="1100" dirty="0"/>
          </a:p>
          <a:p>
            <a:pPr marL="457200" lvl="0" indent="-457200">
              <a:buFont typeface="Arial"/>
              <a:buChar char="•"/>
            </a:pPr>
            <a:r>
              <a:rPr lang="en-GB" sz="2000" dirty="0"/>
              <a:t>Asset &amp; </a:t>
            </a:r>
            <a:r>
              <a:rPr lang="en-GB" sz="2000" dirty="0" smtClean="0"/>
              <a:t>Income </a:t>
            </a:r>
            <a:r>
              <a:rPr lang="en-GB" sz="2000" dirty="0"/>
              <a:t>understated, Equity understated</a:t>
            </a:r>
            <a:r>
              <a:rPr lang="en-AU" sz="2000" dirty="0"/>
              <a:t> </a:t>
            </a:r>
            <a:endParaRPr lang="en-AU" sz="2000" dirty="0" smtClean="0"/>
          </a:p>
          <a:p>
            <a:pPr lvl="0"/>
            <a:endParaRPr lang="en-GB" sz="1000" dirty="0" smtClean="0"/>
          </a:p>
          <a:p>
            <a:r>
              <a:rPr lang="en-GB" sz="2000" dirty="0"/>
              <a:t>After Adjustment:</a:t>
            </a:r>
          </a:p>
          <a:p>
            <a:pPr marL="457200" indent="-457200">
              <a:buFont typeface="Arial"/>
              <a:buChar char="•"/>
            </a:pPr>
            <a:r>
              <a:rPr lang="en-GB" sz="2000" dirty="0" smtClean="0"/>
              <a:t>Asset is recognised, Income increases</a:t>
            </a:r>
          </a:p>
          <a:p>
            <a:pPr marL="457200" indent="-457200">
              <a:buFont typeface="Arial"/>
              <a:buChar char="•"/>
            </a:pPr>
            <a:endParaRPr lang="en-GB" sz="2000" dirty="0"/>
          </a:p>
          <a:p>
            <a:pPr marL="457200" indent="-457200">
              <a:buFont typeface="Arial"/>
              <a:buChar char="•"/>
            </a:pPr>
            <a:r>
              <a:rPr lang="en-GB" sz="2000" dirty="0" smtClean="0"/>
              <a:t>Task</a:t>
            </a:r>
            <a:endParaRPr lang="en-GB" sz="2000" dirty="0"/>
          </a:p>
          <a:p>
            <a:pPr>
              <a:defRPr/>
            </a:pPr>
            <a:r>
              <a:rPr lang="en-GB" sz="2000" dirty="0"/>
              <a:t>The Nursery owes Adele (accounts receivable) Commission of 5% of sales revenue (income) to Adele for introducing a client</a:t>
            </a:r>
            <a:r>
              <a:rPr lang="en-GB" sz="2000" dirty="0" smtClean="0"/>
              <a:t>. Worth $550</a:t>
            </a:r>
          </a:p>
          <a:p>
            <a:pPr>
              <a:defRPr/>
            </a:pPr>
            <a:endParaRPr lang="en-GB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rebuchet MS"/>
              <a:cs typeface="Trebuchet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10308"/>
              </p:ext>
            </p:extLst>
          </p:nvPr>
        </p:nvGraphicFramePr>
        <p:xfrm>
          <a:off x="1119274" y="3429000"/>
          <a:ext cx="63119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Worksheet" r:id="rId4" imgW="6311900" imgH="3771900" progId="Excel.Sheet.12">
                  <p:embed/>
                </p:oleObj>
              </mc:Choice>
              <mc:Fallback>
                <p:oleObj name="Worksheet" r:id="rId4" imgW="6311900" imgH="3771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9274" y="3429000"/>
                        <a:ext cx="6311900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0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743" y="172559"/>
            <a:ext cx="6571343" cy="1049235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Calibri" charset="0"/>
                <a:ea typeface="Calibri" charset="0"/>
                <a:cs typeface="Calibri" charset="0"/>
              </a:rPr>
              <a:t>9 From </a:t>
            </a:r>
            <a:r>
              <a:rPr lang="en-US" sz="2800" cap="none" dirty="0" smtClean="0">
                <a:latin typeface="Calibri" charset="0"/>
                <a:ea typeface="Calibri" charset="0"/>
                <a:cs typeface="Calibri" charset="0"/>
              </a:rPr>
              <a:t>unadjusted Trial Balance to Accounting Reports see Review Task 1</a:t>
            </a:r>
            <a:endParaRPr lang="en-US" sz="2800" cap="none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225" y="3833664"/>
            <a:ext cx="6571343" cy="345061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45734" y="17728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59847"/>
              </p:ext>
            </p:extLst>
          </p:nvPr>
        </p:nvGraphicFramePr>
        <p:xfrm>
          <a:off x="1245734" y="1124744"/>
          <a:ext cx="67691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4" imgW="6769100" imgH="4686300" progId="Excel.Sheet.12">
                  <p:embed/>
                </p:oleObj>
              </mc:Choice>
              <mc:Fallback>
                <p:oleObj name="Worksheet" r:id="rId4" imgW="6769100" imgH="46863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734" y="1124744"/>
                        <a:ext cx="6769100" cy="468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6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 Review Balance </a:t>
            </a:r>
            <a:r>
              <a:rPr lang="en-US" dirty="0"/>
              <a:t>D</a:t>
            </a:r>
            <a:r>
              <a:rPr lang="en-US" dirty="0" smtClean="0"/>
              <a:t>ay </a:t>
            </a:r>
            <a:r>
              <a:rPr lang="en-US" dirty="0"/>
              <a:t>A</a:t>
            </a:r>
            <a:r>
              <a:rPr lang="en-US" dirty="0" smtClean="0"/>
              <a:t>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1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5766" y="1063229"/>
            <a:ext cx="5106609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Trebuchet MS"/>
              </a:rPr>
              <a:t>14 THE </a:t>
            </a:r>
            <a:r>
              <a:rPr lang="en-US" sz="3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Trebuchet MS"/>
              </a:rPr>
              <a:t>closing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240868"/>
            <a:ext cx="6000750" cy="2376264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The Closing Process is done at the end of the accounting year &amp; once each year</a:t>
            </a:r>
          </a:p>
          <a:p>
            <a:pPr>
              <a:buFont typeface="Arial"/>
              <a:buChar char="•"/>
              <a:defRPr/>
            </a:pPr>
            <a:endParaRPr lang="en-US" sz="900" dirty="0">
              <a:latin typeface="Arial"/>
              <a:cs typeface="Arial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It involves ‘closing’ of Income and Expense accounts to a temporary Profit or Loss Summary account to determine net profit(loss)</a:t>
            </a:r>
          </a:p>
        </p:txBody>
      </p:sp>
    </p:spTree>
    <p:extLst>
      <p:ext uri="{BB962C8B-B14F-4D97-AF65-F5344CB8AC3E}">
        <p14:creationId xmlns:p14="http://schemas.microsoft.com/office/powerpoint/2010/main" val="16724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 Why </a:t>
            </a:r>
            <a:r>
              <a:rPr lang="en-US" dirty="0" smtClean="0"/>
              <a:t>do we close off accounts?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0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681790" y="806023"/>
          <a:ext cx="4429125" cy="511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4" imgW="5905500" imgH="6019800" progId="Word.Document.12">
                  <p:embed/>
                </p:oleObj>
              </mc:Choice>
              <mc:Fallback>
                <p:oleObj name="Document" r:id="rId4" imgW="5905500" imgH="6019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1790" y="806023"/>
                        <a:ext cx="4429125" cy="51184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385646" y="1364131"/>
            <a:ext cx="596810" cy="3776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9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4928507" cy="786926"/>
          </a:xfrm>
        </p:spPr>
        <p:txBody>
          <a:bodyPr/>
          <a:lstStyle/>
          <a:p>
            <a:r>
              <a:rPr lang="en-US" dirty="0" smtClean="0"/>
              <a:t>16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329170"/>
            <a:ext cx="6912768" cy="62448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781" y="1106743"/>
            <a:ext cx="4928507" cy="78692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332656"/>
            <a:ext cx="5688632" cy="57606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9742" y="1160748"/>
            <a:ext cx="5322633" cy="1296144"/>
          </a:xfrm>
        </p:spPr>
        <p:txBody>
          <a:bodyPr>
            <a:noAutofit/>
          </a:bodyPr>
          <a:lstStyle/>
          <a:p>
            <a:r>
              <a:rPr lang="en-AU" sz="285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Trebuchet MS"/>
              </a:rPr>
              <a:t>19 CLOSING </a:t>
            </a:r>
            <a:r>
              <a:rPr lang="en-AU" sz="285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Trebuchet MS"/>
              </a:rPr>
              <a:t>ENTRIES &amp; </a:t>
            </a:r>
            <a:br>
              <a:rPr lang="en-AU" sz="285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Trebuchet MS"/>
              </a:rPr>
            </a:br>
            <a:r>
              <a:rPr lang="en-AU" sz="285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Trebuchet MS"/>
              </a:rPr>
              <a:t>Post-Closing Trial Balance</a:t>
            </a:r>
            <a:endParaRPr lang="en-AU" sz="28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85646" y="1364131"/>
            <a:ext cx="596810" cy="3776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5D4ECC-EFED-894B-A7E6-E293C5982C4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40963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1" r="-1" b="6463"/>
          <a:stretch/>
        </p:blipFill>
        <p:spPr bwMode="auto">
          <a:xfrm>
            <a:off x="4572000" y="3266982"/>
            <a:ext cx="2862318" cy="19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0930" y="2780928"/>
            <a:ext cx="41088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86CE2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NANDINI’S SPA</a:t>
            </a:r>
          </a:p>
          <a:p>
            <a:pPr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86CE2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86CE2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WORKBOOK 19)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86CE2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766520" cy="1143000"/>
          </a:xfrm>
        </p:spPr>
        <p:txBody>
          <a:bodyPr>
            <a:noAutofit/>
          </a:bodyPr>
          <a:lstStyle/>
          <a:p>
            <a:r>
              <a:rPr lang="en-AU" sz="4500" dirty="0" smtClean="0">
                <a:latin typeface="Arial"/>
                <a:cs typeface="Arial"/>
              </a:rPr>
              <a:t>Learning OBJECTIVES</a:t>
            </a:r>
            <a:endParaRPr lang="en-AU" sz="45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74" y="1844824"/>
            <a:ext cx="7772400" cy="326895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AU" sz="600" dirty="0" smtClean="0"/>
          </a:p>
          <a:p>
            <a:r>
              <a:rPr lang="en-AU" sz="3600" dirty="0" smtClean="0">
                <a:latin typeface="Arial"/>
                <a:cs typeface="Arial"/>
              </a:rPr>
              <a:t>Adjusting Entries (Part 2)</a:t>
            </a:r>
          </a:p>
          <a:p>
            <a:pPr marL="68580" indent="0">
              <a:buNone/>
            </a:pPr>
            <a:endParaRPr lang="en-AU" sz="600" dirty="0" smtClean="0"/>
          </a:p>
          <a:p>
            <a:r>
              <a:rPr lang="en-AU" sz="3600" dirty="0" smtClean="0">
                <a:latin typeface="Arial"/>
                <a:cs typeface="Arial"/>
              </a:rPr>
              <a:t>Completing the Accounting Cycle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75841"/>
            <a:ext cx="795746" cy="5035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93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week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Questions 4.3, 4.5, 4.15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1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910536" cy="1143000"/>
          </a:xfrm>
        </p:spPr>
        <p:txBody>
          <a:bodyPr/>
          <a:lstStyle/>
          <a:p>
            <a:r>
              <a:rPr lang="en-AU" dirty="0" smtClean="0"/>
              <a:t>The Accounting Cycle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23528" y="675841"/>
            <a:ext cx="795746" cy="503578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39" y="1519637"/>
            <a:ext cx="251599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1. Recognise and record transactions</a:t>
            </a:r>
            <a:endParaRPr lang="en-A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226350"/>
            <a:ext cx="251599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2. Journalise transactions</a:t>
            </a:r>
            <a:endParaRPr lang="en-A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2700209"/>
            <a:ext cx="251599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3. Post to ledger accounts</a:t>
            </a:r>
            <a:endParaRPr lang="en-A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31639" y="3522494"/>
            <a:ext cx="251599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4. Prepare Trial Balance</a:t>
            </a:r>
            <a:endParaRPr lang="en-A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15155" y="4075542"/>
            <a:ext cx="254896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600" i="1" dirty="0" smtClean="0"/>
              <a:t>5. </a:t>
            </a:r>
            <a:r>
              <a:rPr lang="en-AU" sz="1600" dirty="0" smtClean="0"/>
              <a:t>Prepare  the Financial Statements</a:t>
            </a:r>
            <a:endParaRPr lang="en-A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09185" y="1580019"/>
            <a:ext cx="33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Refer to all source documents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509184" y="2159420"/>
            <a:ext cx="25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the General Journal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4499992" y="2810310"/>
            <a:ext cx="258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the General Ledger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4" y="3491716"/>
            <a:ext cx="21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Trial </a:t>
            </a:r>
            <a:r>
              <a:rPr lang="en-AU" dirty="0" smtClean="0"/>
              <a:t>Balance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501692" y="4139788"/>
            <a:ext cx="272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Financial </a:t>
            </a:r>
            <a:r>
              <a:rPr lang="en-AU" dirty="0"/>
              <a:t>Statements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923928" y="1764685"/>
            <a:ext cx="57815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23928" y="2377319"/>
            <a:ext cx="57815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44531" y="2994976"/>
            <a:ext cx="57815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73108" y="3694374"/>
            <a:ext cx="57815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54202" y="4324454"/>
            <a:ext cx="57815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1040" y="3491716"/>
            <a:ext cx="515316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4 Trial Balance - Unadjusted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0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910536" cy="1143000"/>
          </a:xfrm>
        </p:spPr>
        <p:txBody>
          <a:bodyPr>
            <a:normAutofit/>
          </a:bodyPr>
          <a:lstStyle/>
          <a:p>
            <a:r>
              <a:rPr lang="en-AU" dirty="0" smtClean="0"/>
              <a:t>Accounting for Adjustments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23528" y="675841"/>
            <a:ext cx="795746" cy="503578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1865094"/>
            <a:ext cx="2515996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4a. Prepare unadjusted Trial Balance of General Ledger</a:t>
            </a:r>
            <a:endParaRPr lang="en-A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26667" y="5589240"/>
            <a:ext cx="2548961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i="1" dirty="0" smtClean="0"/>
              <a:t>5. </a:t>
            </a:r>
            <a:r>
              <a:rPr lang="en-AU" dirty="0" smtClean="0"/>
              <a:t>Prepare  the Financial Statements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809038" y="2049760"/>
            <a:ext cx="212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Trial </a:t>
            </a:r>
            <a:r>
              <a:rPr lang="en-AU" dirty="0" smtClean="0"/>
              <a:t>Balance (unadjusted)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5085184"/>
            <a:ext cx="212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Trial Balance </a:t>
            </a:r>
            <a:r>
              <a:rPr lang="en-AU" dirty="0" smtClean="0"/>
              <a:t>(adjusted</a:t>
            </a:r>
            <a:r>
              <a:rPr lang="en-AU" dirty="0"/>
              <a:t>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851920" y="2234426"/>
            <a:ext cx="95711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51920" y="5229200"/>
            <a:ext cx="975736" cy="130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3" y="2924944"/>
            <a:ext cx="2515996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4b. Determine adjusting entries and/or</a:t>
            </a:r>
            <a:endParaRPr lang="en-A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259634" y="4581128"/>
            <a:ext cx="2515995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4d. Prepare adjusted Trial Balance of General Ledger</a:t>
            </a:r>
            <a:endParaRPr lang="en-A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9634" y="3780329"/>
            <a:ext cx="2515995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/>
              <a:t>4c.Post adjusting entries to General Ledger</a:t>
            </a:r>
            <a:endParaRPr lang="en-AU" sz="16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851920" y="4221088"/>
            <a:ext cx="97573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60032" y="4005064"/>
            <a:ext cx="262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General Ledger (accounts adjusted</a:t>
            </a:r>
            <a:r>
              <a:rPr lang="en-A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0339" y="1383327"/>
            <a:ext cx="3081616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4 Trial Balance -Unadjusted</a:t>
            </a:r>
            <a:endParaRPr lang="en-AU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923928" y="3573016"/>
            <a:ext cx="97573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0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054552" cy="1143000"/>
          </a:xfrm>
        </p:spPr>
        <p:txBody>
          <a:bodyPr>
            <a:noAutofit/>
          </a:bodyPr>
          <a:lstStyle/>
          <a:p>
            <a:r>
              <a:rPr lang="en-AU" sz="3000" dirty="0"/>
              <a:t>Accounting for </a:t>
            </a:r>
            <a:r>
              <a:rPr lang="en-AU" sz="3000" dirty="0" smtClean="0"/>
              <a:t>Adjustments:</a:t>
            </a:r>
            <a:br>
              <a:rPr lang="en-AU" sz="3000" dirty="0" smtClean="0"/>
            </a:br>
            <a:r>
              <a:rPr lang="en-AU" sz="3000" b="1" kern="1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rebuchet MS"/>
                <a:cs typeface="Trebuchet MS"/>
              </a:rPr>
              <a:t>Why </a:t>
            </a:r>
            <a:r>
              <a:rPr lang="en-AU" sz="3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rebuchet MS"/>
                <a:cs typeface="Trebuchet MS"/>
              </a:rPr>
              <a:t>are adjustments necessary</a:t>
            </a:r>
            <a:endParaRPr lang="en-AU" sz="3000" b="1" kern="1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23528" y="675841"/>
            <a:ext cx="795746" cy="5035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844824"/>
            <a:ext cx="8229600" cy="367240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  <a:defRPr/>
            </a:pPr>
            <a:endParaRPr lang="en-US" sz="1100" dirty="0" smtClean="0">
              <a:latin typeface="Trebuchet MS"/>
              <a:cs typeface="Trebuchet MS"/>
            </a:endParaRPr>
          </a:p>
          <a:p>
            <a:pPr>
              <a:defRPr/>
            </a:pPr>
            <a:r>
              <a:rPr lang="en-US" sz="2800" dirty="0">
                <a:latin typeface="Arial"/>
                <a:cs typeface="Arial"/>
              </a:rPr>
              <a:t>Financial Statements communicate information to external users. </a:t>
            </a:r>
            <a:endParaRPr lang="en-US" sz="2800" dirty="0" smtClean="0">
              <a:latin typeface="Arial"/>
              <a:cs typeface="Arial"/>
            </a:endParaRPr>
          </a:p>
          <a:p>
            <a:pPr marL="68580" indent="0">
              <a:buNone/>
              <a:defRPr/>
            </a:pPr>
            <a:endParaRPr lang="en-US" sz="1200" dirty="0" smtClean="0">
              <a:latin typeface="Arial"/>
              <a:cs typeface="Arial"/>
            </a:endParaRPr>
          </a:p>
          <a:p>
            <a:pPr>
              <a:defRPr/>
            </a:pPr>
            <a:r>
              <a:rPr lang="en-US" sz="2800" dirty="0" smtClean="0">
                <a:latin typeface="Arial"/>
                <a:cs typeface="Arial"/>
              </a:rPr>
              <a:t>Any accounts that should be adjusted but are unadjusted will cause an error to the Financial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tatement </a:t>
            </a:r>
            <a:r>
              <a:rPr lang="en-US" sz="2800" u="sng" dirty="0" smtClean="0">
                <a:solidFill>
                  <a:srgbClr val="339999"/>
                </a:solidFill>
                <a:latin typeface="Arial"/>
                <a:cs typeface="Arial"/>
              </a:rPr>
              <a:t>reporting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sz="1200" dirty="0" smtClean="0">
              <a:latin typeface="Arial"/>
              <a:cs typeface="Arial"/>
            </a:endParaRPr>
          </a:p>
          <a:p>
            <a:pPr>
              <a:defRPr/>
            </a:pPr>
            <a:r>
              <a:rPr lang="en-US" sz="2800" dirty="0" smtClean="0">
                <a:latin typeface="Arial"/>
                <a:cs typeface="Arial"/>
              </a:rPr>
              <a:t>This could lead to poor decision making and can cause financial problems.</a:t>
            </a:r>
          </a:p>
          <a:p>
            <a:pPr>
              <a:defRPr/>
            </a:pPr>
            <a:endParaRPr lang="en-US" sz="2800" dirty="0">
              <a:latin typeface="Trebuchet MS"/>
              <a:cs typeface="Trebuchet MS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sz="2800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179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913"/>
            <a:ext cx="6552728" cy="1223863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32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/>
                <a:cs typeface="Arial"/>
              </a:rPr>
              <a:t>Adjustments are done only on Balance Date</a:t>
            </a:r>
            <a:endParaRPr lang="en-US" sz="3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772400" cy="4277071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Tx/>
              <a:buNone/>
              <a:defRPr/>
            </a:pPr>
            <a:endParaRPr lang="en-US" sz="1200" dirty="0" smtClean="0"/>
          </a:p>
          <a:p>
            <a:pPr eaLnBrk="1" hangingPunct="1">
              <a:defRPr/>
            </a:pPr>
            <a:r>
              <a:rPr lang="en-US" sz="2900" dirty="0" smtClean="0">
                <a:latin typeface="Arial"/>
                <a:cs typeface="Arial"/>
              </a:rPr>
              <a:t>Adjusting entries are recorded to the Accounting Systems on </a:t>
            </a:r>
            <a:r>
              <a:rPr lang="en-US" sz="2900" i="1" dirty="0" smtClean="0">
                <a:solidFill>
                  <a:srgbClr val="33CCCC"/>
                </a:solidFill>
                <a:latin typeface="Arial"/>
                <a:cs typeface="Arial"/>
              </a:rPr>
              <a:t>Balance Date </a:t>
            </a:r>
            <a:r>
              <a:rPr lang="en-US" sz="2900" dirty="0" err="1">
                <a:latin typeface="Arial"/>
                <a:cs typeface="Arial"/>
              </a:rPr>
              <a:t>i.e.l</a:t>
            </a:r>
            <a:r>
              <a:rPr lang="en-US" sz="2900" dirty="0" err="1" smtClean="0">
                <a:latin typeface="Arial"/>
                <a:cs typeface="Arial"/>
              </a:rPr>
              <a:t>ast</a:t>
            </a:r>
            <a:r>
              <a:rPr lang="en-US" sz="2900" dirty="0" smtClean="0">
                <a:latin typeface="Arial"/>
                <a:cs typeface="Arial"/>
              </a:rPr>
              <a:t> day of the reporting period</a:t>
            </a:r>
          </a:p>
          <a:p>
            <a:pPr marL="68580" indent="0" eaLnBrk="1" hangingPunct="1">
              <a:buNone/>
              <a:defRPr/>
            </a:pPr>
            <a:endParaRPr lang="en-US" sz="1100" dirty="0" smtClean="0">
              <a:latin typeface="Arial"/>
              <a:cs typeface="Arial"/>
            </a:endParaRPr>
          </a:p>
          <a:p>
            <a:pPr>
              <a:defRPr/>
            </a:pPr>
            <a:r>
              <a:rPr lang="en-US" sz="2900" dirty="0" smtClean="0">
                <a:latin typeface="Arial"/>
                <a:cs typeface="Arial"/>
              </a:rPr>
              <a:t>A </a:t>
            </a:r>
            <a:r>
              <a:rPr lang="en-US" sz="2900" i="1" dirty="0">
                <a:solidFill>
                  <a:srgbClr val="33CCCC"/>
                </a:solidFill>
                <a:latin typeface="Arial"/>
                <a:cs typeface="Arial"/>
              </a:rPr>
              <a:t>separate</a:t>
            </a:r>
            <a:r>
              <a:rPr lang="en-US" sz="2900" dirty="0">
                <a:latin typeface="Arial"/>
                <a:cs typeface="Arial"/>
              </a:rPr>
              <a:t> general journal entry is </a:t>
            </a:r>
            <a:r>
              <a:rPr lang="en-US" sz="2900" dirty="0" smtClean="0">
                <a:latin typeface="Arial"/>
                <a:cs typeface="Arial"/>
              </a:rPr>
              <a:t>made.</a:t>
            </a:r>
          </a:p>
          <a:p>
            <a:pPr marL="68580" indent="0">
              <a:buNone/>
              <a:defRPr/>
            </a:pPr>
            <a:endParaRPr lang="en-US" sz="1300" dirty="0">
              <a:latin typeface="Arial"/>
              <a:cs typeface="Arial"/>
            </a:endParaRPr>
          </a:p>
          <a:p>
            <a:pPr>
              <a:defRPr/>
            </a:pPr>
            <a:r>
              <a:rPr lang="en-US" sz="2900" dirty="0">
                <a:latin typeface="Arial"/>
                <a:cs typeface="Arial"/>
              </a:rPr>
              <a:t>Correcting over the original entry is </a:t>
            </a:r>
            <a:r>
              <a:rPr lang="en-US" sz="2900" i="1" dirty="0">
                <a:solidFill>
                  <a:srgbClr val="33CCCC"/>
                </a:solidFill>
                <a:latin typeface="Arial"/>
                <a:cs typeface="Arial"/>
              </a:rPr>
              <a:t>not allowed</a:t>
            </a:r>
            <a:r>
              <a:rPr lang="en-US" sz="2900" b="1" i="1" dirty="0">
                <a:latin typeface="Arial"/>
                <a:cs typeface="Arial"/>
              </a:rPr>
              <a:t>. </a:t>
            </a:r>
            <a:r>
              <a:rPr lang="en-US" sz="2900" dirty="0">
                <a:latin typeface="Arial"/>
                <a:cs typeface="Arial"/>
              </a:rPr>
              <a:t>This will be considered as deliberately hiding a wrong doing</a:t>
            </a:r>
            <a:r>
              <a:rPr lang="en-US" sz="2900" b="1" i="1" dirty="0">
                <a:latin typeface="Arial"/>
                <a:cs typeface="Arial"/>
              </a:rPr>
              <a:t>. </a:t>
            </a:r>
            <a:r>
              <a:rPr lang="en-US" sz="2900" dirty="0">
                <a:latin typeface="Arial"/>
                <a:cs typeface="Arial"/>
              </a:rPr>
              <a:t>The “MYOB” accounting software does not allow erasing of entries. </a:t>
            </a:r>
          </a:p>
          <a:p>
            <a:pPr eaLnBrk="1" hangingPunct="1">
              <a:defRPr/>
            </a:pPr>
            <a:endParaRPr lang="en-US" sz="2900" dirty="0">
              <a:latin typeface="Arial"/>
              <a:cs typeface="Arial"/>
            </a:endParaRPr>
          </a:p>
          <a:p>
            <a:pPr marL="0" indent="0" eaLnBrk="1" hangingPunct="1">
              <a:buNone/>
              <a:defRPr/>
            </a:pPr>
            <a:endParaRPr lang="en-US" sz="1200" dirty="0" smtClean="0">
              <a:latin typeface="Arial"/>
              <a:cs typeface="Arial"/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23528" y="675841"/>
            <a:ext cx="795746" cy="5035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CA18A6-9258-164C-8E9D-A823832EFCAB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7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28345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600" dirty="0" smtClean="0">
                <a:latin typeface="+mn-lt"/>
              </a:rPr>
              <a:t>3 </a:t>
            </a:r>
            <a:r>
              <a:rPr lang="en-GB" sz="3600" dirty="0">
                <a:latin typeface="+mn-lt"/>
              </a:rPr>
              <a:t>Prepaid Expenses</a:t>
            </a:r>
            <a:endParaRPr lang="zh-CN" altLang="en-US" sz="3600" kern="1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3528" y="675841"/>
            <a:ext cx="795746" cy="5035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F9FF76-63DB-4A40-99B8-8C9A9D898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844824"/>
            <a:ext cx="7704856" cy="3039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GB" sz="100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Asset </a:t>
            </a:r>
            <a:r>
              <a:rPr lang="en-GB" sz="2000" dirty="0">
                <a:latin typeface="+mn-lt"/>
              </a:rPr>
              <a:t>is overstated, Expenses understated, Equity o</a:t>
            </a:r>
            <a:r>
              <a:rPr lang="en-GB" sz="2000" dirty="0" smtClean="0">
                <a:latin typeface="+mn-lt"/>
              </a:rPr>
              <a:t>verstated;</a:t>
            </a:r>
          </a:p>
          <a:p>
            <a:pPr lvl="0"/>
            <a:endParaRPr lang="en-GB" sz="1050" dirty="0" smtClean="0">
              <a:latin typeface="+mn-lt"/>
            </a:endParaRPr>
          </a:p>
          <a:p>
            <a:r>
              <a:rPr lang="en-GB" sz="2000" dirty="0" smtClean="0">
                <a:latin typeface="+mn-lt"/>
              </a:rPr>
              <a:t>After Adjustment:</a:t>
            </a:r>
          </a:p>
          <a:p>
            <a:pPr marL="457200" indent="-457200">
              <a:buFont typeface="Arial"/>
              <a:buChar char="•"/>
            </a:pPr>
            <a:r>
              <a:rPr lang="en-GB" sz="2000" dirty="0" smtClean="0">
                <a:latin typeface="+mn-lt"/>
              </a:rPr>
              <a:t>Expense is recognised, Asset is reduced</a:t>
            </a:r>
          </a:p>
          <a:p>
            <a:pPr lvl="0"/>
            <a:endParaRPr lang="en-GB" sz="1100" dirty="0" smtClean="0"/>
          </a:p>
          <a:p>
            <a:pPr>
              <a:defRPr/>
            </a:pPr>
            <a:r>
              <a:rPr lang="en-GB" sz="2000" dirty="0" smtClean="0"/>
              <a:t>Task</a:t>
            </a:r>
          </a:p>
          <a:p>
            <a:pPr>
              <a:defRPr/>
            </a:pPr>
            <a:r>
              <a:rPr lang="en-GB" sz="2000" dirty="0" smtClean="0"/>
              <a:t>Prepaid Insurance $1200 </a:t>
            </a:r>
            <a:r>
              <a:rPr lang="en-GB" sz="2000" dirty="0"/>
              <a:t>for 1-year purchased on 1st Jan (recorded as an </a:t>
            </a:r>
            <a:r>
              <a:rPr lang="en-GB" sz="2000" dirty="0" smtClean="0">
                <a:solidFill>
                  <a:schemeClr val="accent2"/>
                </a:solidFill>
              </a:rPr>
              <a:t>Asset </a:t>
            </a:r>
            <a:r>
              <a:rPr lang="en-GB" sz="2000" dirty="0"/>
              <a:t>with </a:t>
            </a:r>
            <a:r>
              <a:rPr lang="en-GB" sz="2000" dirty="0" smtClean="0"/>
              <a:t>12 months </a:t>
            </a:r>
            <a:r>
              <a:rPr lang="en-GB" sz="2000" dirty="0"/>
              <a:t>of future economic benefit) has </a:t>
            </a:r>
            <a:r>
              <a:rPr lang="en-GB" sz="2000" dirty="0" smtClean="0"/>
              <a:t>been used up </a:t>
            </a:r>
            <a:r>
              <a:rPr lang="en-GB" sz="2000" dirty="0"/>
              <a:t>over Jan, Feb, Mar, Apr, May Jun and must now be expensed on balance date 30 Jun </a:t>
            </a:r>
            <a:r>
              <a:rPr lang="en-GB" sz="2000" dirty="0" smtClean="0"/>
              <a:t>2018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rebuchet MS"/>
              <a:cs typeface="Trebuchet M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57878"/>
              </p:ext>
            </p:extLst>
          </p:nvPr>
        </p:nvGraphicFramePr>
        <p:xfrm>
          <a:off x="827584" y="5157191"/>
          <a:ext cx="3422975" cy="1054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782"/>
                <a:gridCol w="1129349"/>
                <a:gridCol w="1152634"/>
                <a:gridCol w="477354"/>
                <a:gridCol w="232856"/>
              </a:tblGrid>
              <a:tr h="210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Dr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 dirty="0" err="1" smtClean="0">
                          <a:effectLst/>
                        </a:rPr>
                        <a:t>Prepaid</a:t>
                      </a:r>
                      <a:r>
                        <a:rPr lang="sk-SK" sz="1200" u="none" strike="noStrike" dirty="0" smtClean="0">
                          <a:effectLst/>
                        </a:rPr>
                        <a:t> </a:t>
                      </a:r>
                      <a:r>
                        <a:rPr lang="sk-SK" sz="1200" u="none" strike="noStrike" dirty="0" err="1" smtClean="0">
                          <a:effectLst/>
                        </a:rPr>
                        <a:t>Insurance</a:t>
                      </a:r>
                      <a:r>
                        <a:rPr lang="sk-SK" sz="1200" u="none" strike="noStrike" baseline="0" dirty="0" smtClean="0">
                          <a:effectLst/>
                        </a:rPr>
                        <a:t> (</a:t>
                      </a:r>
                      <a:r>
                        <a:rPr lang="sk-SK" sz="1200" u="none" strike="noStrike" baseline="0" dirty="0" err="1" smtClean="0">
                          <a:effectLst/>
                        </a:rPr>
                        <a:t>asset</a:t>
                      </a:r>
                      <a:r>
                        <a:rPr lang="sk-SK" sz="1200" u="none" strike="noStrike" baseline="0" dirty="0" smtClean="0">
                          <a:effectLst/>
                        </a:rPr>
                        <a:t>)</a:t>
                      </a:r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Cr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1/1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r>
                        <a:rPr lang="sk-SK" sz="1200" u="none" strike="noStrike" dirty="0" smtClean="0">
                          <a:effectLst/>
                        </a:rPr>
                        <a:t>bank      1200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4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4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4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28345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A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rebuchet MS"/>
              </a:rPr>
              <a:t> </a:t>
            </a:r>
            <a:r>
              <a:rPr lang="en-GB" sz="3600" dirty="0" smtClean="0"/>
              <a:t>4. Prepaid </a:t>
            </a:r>
            <a:r>
              <a:rPr lang="en-GB" sz="3600" dirty="0"/>
              <a:t>Revenue</a:t>
            </a:r>
            <a:endParaRPr lang="zh-CN" altLang="en-US" sz="3600" b="1" kern="1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3528" y="675841"/>
            <a:ext cx="795746" cy="5035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F9FF76-63DB-4A40-99B8-8C9A9D898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403648"/>
            <a:ext cx="7704856" cy="457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2000" dirty="0" smtClean="0"/>
              <a:t>: </a:t>
            </a:r>
            <a:endParaRPr lang="en-GB" sz="2000" dirty="0" smtClean="0"/>
          </a:p>
          <a:p>
            <a:pPr lvl="0"/>
            <a:endParaRPr lang="en-GB" sz="1000" dirty="0"/>
          </a:p>
          <a:p>
            <a:pPr marL="457200" lvl="0" indent="-457200">
              <a:buFont typeface="Arial"/>
              <a:buChar char="•"/>
            </a:pPr>
            <a:r>
              <a:rPr lang="en-GB" sz="2000" dirty="0"/>
              <a:t>Liability overstated, Revenue understated, Equity understated</a:t>
            </a:r>
            <a:r>
              <a:rPr lang="en-AU" sz="2000" dirty="0"/>
              <a:t> </a:t>
            </a:r>
            <a:endParaRPr lang="en-GB" sz="1000" dirty="0" smtClean="0"/>
          </a:p>
          <a:p>
            <a:endParaRPr lang="en-GB" sz="1050" dirty="0" smtClean="0"/>
          </a:p>
          <a:p>
            <a:r>
              <a:rPr lang="en-GB" sz="2000" dirty="0" smtClean="0"/>
              <a:t>After </a:t>
            </a:r>
            <a:r>
              <a:rPr lang="en-GB" sz="2000" dirty="0"/>
              <a:t>Adjustment:</a:t>
            </a:r>
          </a:p>
          <a:p>
            <a:pPr marL="457200" indent="-457200">
              <a:buFont typeface="Arial"/>
              <a:buChar char="•"/>
            </a:pPr>
            <a:r>
              <a:rPr lang="en-GB" sz="2000" dirty="0"/>
              <a:t>Expense is recognised, Asset is reduced</a:t>
            </a:r>
          </a:p>
          <a:p>
            <a:pPr lvl="0"/>
            <a:r>
              <a:rPr lang="en-GB" sz="1100" dirty="0" smtClean="0"/>
              <a:t>Task </a:t>
            </a:r>
            <a:endParaRPr lang="en-GB" sz="1100" dirty="0"/>
          </a:p>
          <a:p>
            <a:r>
              <a:rPr lang="en-GB" sz="2000" dirty="0"/>
              <a:t>Received cash payment in advance for a promise to provide services in the future (liability until services is provided). Example: Adele was paid $6,000 in April to provide design services for the 3 months covering Apr, May &amp; June.  In </a:t>
            </a:r>
            <a:r>
              <a:rPr lang="en-GB" sz="2000" b="1" dirty="0"/>
              <a:t>Apr</a:t>
            </a:r>
            <a:r>
              <a:rPr lang="en-GB" sz="2000" dirty="0"/>
              <a:t> the journal entry was: </a:t>
            </a:r>
          </a:p>
          <a:p>
            <a:r>
              <a:rPr lang="en-GB" sz="2000" dirty="0">
                <a:solidFill>
                  <a:schemeClr val="accent2"/>
                </a:solidFill>
              </a:rPr>
              <a:t>Dr Cash at Bank (A+)		$6,000</a:t>
            </a:r>
          </a:p>
          <a:p>
            <a:r>
              <a:rPr lang="en-GB" sz="2000" dirty="0">
                <a:solidFill>
                  <a:schemeClr val="accent2"/>
                </a:solidFill>
              </a:rPr>
              <a:t>	Cr Unearned Revenue (L+)	$</a:t>
            </a:r>
            <a:r>
              <a:rPr lang="en-GB" sz="2000" dirty="0" smtClean="0">
                <a:solidFill>
                  <a:schemeClr val="accent2"/>
                </a:solidFill>
              </a:rPr>
              <a:t>6,000</a:t>
            </a:r>
          </a:p>
          <a:p>
            <a:endParaRPr lang="en-GB" sz="2000" dirty="0" smtClean="0">
              <a:solidFill>
                <a:schemeClr val="accent2"/>
              </a:solidFill>
            </a:endParaRPr>
          </a:p>
          <a:p>
            <a:endParaRPr lang="en-GB" sz="2000" dirty="0">
              <a:solidFill>
                <a:schemeClr val="accent2"/>
              </a:solidFill>
            </a:endParaRPr>
          </a:p>
          <a:p>
            <a:r>
              <a:rPr lang="en-GB" sz="2000" dirty="0" smtClean="0">
                <a:solidFill>
                  <a:schemeClr val="accent2"/>
                </a:solidFill>
              </a:rPr>
              <a:t>What is the adjustment entry at 30/6?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283450" cy="15841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AU" altLang="zh-CN" sz="3600" b="1" kern="1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rebuchet MS"/>
                <a:cs typeface="Trebuchet MS"/>
              </a:rPr>
              <a:t>Prepaid Revenue</a:t>
            </a:r>
            <a:endParaRPr lang="zh-CN" altLang="en-US" sz="3600" b="1" kern="1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3528" y="675841"/>
            <a:ext cx="795746" cy="5035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F9FF76-63DB-4A40-99B8-8C9A9D898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19367"/>
              </p:ext>
            </p:extLst>
          </p:nvPr>
        </p:nvGraphicFramePr>
        <p:xfrm>
          <a:off x="1259632" y="2214637"/>
          <a:ext cx="63119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Worksheet" r:id="rId4" imgW="6311900" imgH="3771900" progId="Excel.Sheet.12">
                  <p:embed/>
                </p:oleObj>
              </mc:Choice>
              <mc:Fallback>
                <p:oleObj name="Worksheet" r:id="rId4" imgW="6311900" imgH="3771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2214637"/>
                        <a:ext cx="6311900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5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14359</TotalTime>
  <Words>685</Words>
  <Application>Microsoft Office PowerPoint</Application>
  <PresentationFormat>On-screen Show (4:3)</PresentationFormat>
  <Paragraphs>142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DengXian Light</vt:lpstr>
      <vt:lpstr>Times New Roman</vt:lpstr>
      <vt:lpstr>Trebuchet MS</vt:lpstr>
      <vt:lpstr>Verdana</vt:lpstr>
      <vt:lpstr>Wingdings 3</vt:lpstr>
      <vt:lpstr>Office Theme</vt:lpstr>
      <vt:lpstr>Worksheet</vt:lpstr>
      <vt:lpstr>Document</vt:lpstr>
      <vt:lpstr>Accounting for Adjustments  (Part 2)</vt:lpstr>
      <vt:lpstr>Learning OBJECTIVES</vt:lpstr>
      <vt:lpstr>The Accounting Cycle</vt:lpstr>
      <vt:lpstr>Accounting for Adjustments</vt:lpstr>
      <vt:lpstr>Accounting for Adjustments: Why are adjustments necessary</vt:lpstr>
      <vt:lpstr>Adjustments are done only on Balance Date</vt:lpstr>
      <vt:lpstr>3 Prepaid Expenses</vt:lpstr>
      <vt:lpstr> 4. Prepaid Revenue</vt:lpstr>
      <vt:lpstr>Prepaid Revenue</vt:lpstr>
      <vt:lpstr>6 Accrued Expenses:  </vt:lpstr>
      <vt:lpstr>7 Accrued Revenue:  </vt:lpstr>
      <vt:lpstr>9 From unadjusted Trial Balance to Accounting Reports see Review Task 1</vt:lpstr>
      <vt:lpstr>11 Review Balance Day Adjustments</vt:lpstr>
      <vt:lpstr>14 THE closing process</vt:lpstr>
      <vt:lpstr>14 Why do we close off accounts?</vt:lpstr>
      <vt:lpstr>PowerPoint Presentation</vt:lpstr>
      <vt:lpstr>16 Summary</vt:lpstr>
      <vt:lpstr>PowerPoint Presentation</vt:lpstr>
      <vt:lpstr>19 CLOSING ENTRIES &amp;  Post-Closing Trial Balance</vt:lpstr>
      <vt:lpstr>Tutorial week 5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Mark Hannan</cp:lastModifiedBy>
  <cp:revision>1437</cp:revision>
  <cp:lastPrinted>2016-01-27T23:19:57Z</cp:lastPrinted>
  <dcterms:created xsi:type="dcterms:W3CDTF">2010-05-23T14:28:12Z</dcterms:created>
  <dcterms:modified xsi:type="dcterms:W3CDTF">2018-03-11T07:34:33Z</dcterms:modified>
</cp:coreProperties>
</file>