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7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49"/>
    <p:restoredTop sz="94674"/>
  </p:normalViewPr>
  <p:slideViewPr>
    <p:cSldViewPr snapToGrid="0" snapToObjects="1">
      <p:cViewPr varScale="1">
        <p:scale>
          <a:sx n="42" d="100"/>
          <a:sy n="42" d="100"/>
        </p:scale>
        <p:origin x="84"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302F2C-5671-8644-8371-7B183435254C}"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44B96-3B6C-E946-A4DC-51CA2DD78AC6}" type="slidenum">
              <a:rPr lang="en-US" smtClean="0"/>
              <a:t>‹#›</a:t>
            </a:fld>
            <a:endParaRPr lang="en-US"/>
          </a:p>
        </p:txBody>
      </p:sp>
    </p:spTree>
    <p:extLst>
      <p:ext uri="{BB962C8B-B14F-4D97-AF65-F5344CB8AC3E}">
        <p14:creationId xmlns:p14="http://schemas.microsoft.com/office/powerpoint/2010/main" val="68925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02F2C-5671-8644-8371-7B183435254C}"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44B96-3B6C-E946-A4DC-51CA2DD78AC6}" type="slidenum">
              <a:rPr lang="en-US" smtClean="0"/>
              <a:t>‹#›</a:t>
            </a:fld>
            <a:endParaRPr lang="en-US"/>
          </a:p>
        </p:txBody>
      </p:sp>
    </p:spTree>
    <p:extLst>
      <p:ext uri="{BB962C8B-B14F-4D97-AF65-F5344CB8AC3E}">
        <p14:creationId xmlns:p14="http://schemas.microsoft.com/office/powerpoint/2010/main" val="99197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02F2C-5671-8644-8371-7B183435254C}"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44B96-3B6C-E946-A4DC-51CA2DD78AC6}" type="slidenum">
              <a:rPr lang="en-US" smtClean="0"/>
              <a:t>‹#›</a:t>
            </a:fld>
            <a:endParaRPr lang="en-US"/>
          </a:p>
        </p:txBody>
      </p:sp>
    </p:spTree>
    <p:extLst>
      <p:ext uri="{BB962C8B-B14F-4D97-AF65-F5344CB8AC3E}">
        <p14:creationId xmlns:p14="http://schemas.microsoft.com/office/powerpoint/2010/main" val="113381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02F2C-5671-8644-8371-7B183435254C}" type="datetimeFigureOut">
              <a:rPr lang="en-US" smtClean="0"/>
              <a:t>3/21/2018</a:t>
            </a:fld>
            <a:endParaRPr lang="en-US"/>
          </a:p>
        </p:txBody>
      </p:sp>
      <p:sp>
        <p:nvSpPr>
          <p:cNvPr id="5" name="Footer Placeholder 4"/>
          <p:cNvSpPr>
            <a:spLocks noGrp="1"/>
          </p:cNvSpPr>
          <p:nvPr>
            <p:ph type="ftr" sz="quarter" idx="11"/>
          </p:nvPr>
        </p:nvSpPr>
        <p:spPr>
          <a:xfrm>
            <a:off x="7696200" y="5986212"/>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D8044B96-3B6C-E946-A4DC-51CA2DD78AC6}" type="slidenum">
              <a:rPr lang="en-US" smtClean="0"/>
              <a:t>‹#›</a:t>
            </a:fld>
            <a:endParaRPr lang="en-US"/>
          </a:p>
        </p:txBody>
      </p:sp>
    </p:spTree>
    <p:extLst>
      <p:ext uri="{BB962C8B-B14F-4D97-AF65-F5344CB8AC3E}">
        <p14:creationId xmlns:p14="http://schemas.microsoft.com/office/powerpoint/2010/main" val="75483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302F2C-5671-8644-8371-7B183435254C}"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44B96-3B6C-E946-A4DC-51CA2DD78AC6}" type="slidenum">
              <a:rPr lang="en-US" smtClean="0"/>
              <a:t>‹#›</a:t>
            </a:fld>
            <a:endParaRPr lang="en-US"/>
          </a:p>
        </p:txBody>
      </p:sp>
    </p:spTree>
    <p:extLst>
      <p:ext uri="{BB962C8B-B14F-4D97-AF65-F5344CB8AC3E}">
        <p14:creationId xmlns:p14="http://schemas.microsoft.com/office/powerpoint/2010/main" val="129182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302F2C-5671-8644-8371-7B183435254C}"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44B96-3B6C-E946-A4DC-51CA2DD78AC6}" type="slidenum">
              <a:rPr lang="en-US" smtClean="0"/>
              <a:t>‹#›</a:t>
            </a:fld>
            <a:endParaRPr lang="en-US"/>
          </a:p>
        </p:txBody>
      </p:sp>
    </p:spTree>
    <p:extLst>
      <p:ext uri="{BB962C8B-B14F-4D97-AF65-F5344CB8AC3E}">
        <p14:creationId xmlns:p14="http://schemas.microsoft.com/office/powerpoint/2010/main" val="62564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302F2C-5671-8644-8371-7B183435254C}"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044B96-3B6C-E946-A4DC-51CA2DD78AC6}" type="slidenum">
              <a:rPr lang="en-US" smtClean="0"/>
              <a:t>‹#›</a:t>
            </a:fld>
            <a:endParaRPr lang="en-US"/>
          </a:p>
        </p:txBody>
      </p:sp>
    </p:spTree>
    <p:extLst>
      <p:ext uri="{BB962C8B-B14F-4D97-AF65-F5344CB8AC3E}">
        <p14:creationId xmlns:p14="http://schemas.microsoft.com/office/powerpoint/2010/main" val="107435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302F2C-5671-8644-8371-7B183435254C}"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044B96-3B6C-E946-A4DC-51CA2DD78AC6}" type="slidenum">
              <a:rPr lang="en-US" smtClean="0"/>
              <a:t>‹#›</a:t>
            </a:fld>
            <a:endParaRPr lang="en-US"/>
          </a:p>
        </p:txBody>
      </p:sp>
    </p:spTree>
    <p:extLst>
      <p:ext uri="{BB962C8B-B14F-4D97-AF65-F5344CB8AC3E}">
        <p14:creationId xmlns:p14="http://schemas.microsoft.com/office/powerpoint/2010/main" val="58125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02F2C-5671-8644-8371-7B183435254C}"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044B96-3B6C-E946-A4DC-51CA2DD78AC6}" type="slidenum">
              <a:rPr lang="en-US" smtClean="0"/>
              <a:t>‹#›</a:t>
            </a:fld>
            <a:endParaRPr lang="en-US"/>
          </a:p>
        </p:txBody>
      </p:sp>
    </p:spTree>
    <p:extLst>
      <p:ext uri="{BB962C8B-B14F-4D97-AF65-F5344CB8AC3E}">
        <p14:creationId xmlns:p14="http://schemas.microsoft.com/office/powerpoint/2010/main" val="288885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302F2C-5671-8644-8371-7B183435254C}"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44B96-3B6C-E946-A4DC-51CA2DD78AC6}" type="slidenum">
              <a:rPr lang="en-US" smtClean="0"/>
              <a:t>‹#›</a:t>
            </a:fld>
            <a:endParaRPr lang="en-US"/>
          </a:p>
        </p:txBody>
      </p:sp>
    </p:spTree>
    <p:extLst>
      <p:ext uri="{BB962C8B-B14F-4D97-AF65-F5344CB8AC3E}">
        <p14:creationId xmlns:p14="http://schemas.microsoft.com/office/powerpoint/2010/main" val="198602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302F2C-5671-8644-8371-7B183435254C}"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44B96-3B6C-E946-A4DC-51CA2DD78AC6}" type="slidenum">
              <a:rPr lang="en-US" smtClean="0"/>
              <a:t>‹#›</a:t>
            </a:fld>
            <a:endParaRPr lang="en-US"/>
          </a:p>
        </p:txBody>
      </p:sp>
    </p:spTree>
    <p:extLst>
      <p:ext uri="{BB962C8B-B14F-4D97-AF65-F5344CB8AC3E}">
        <p14:creationId xmlns:p14="http://schemas.microsoft.com/office/powerpoint/2010/main" val="815379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02F2C-5671-8644-8371-7B183435254C}" type="datetimeFigureOut">
              <a:rPr lang="en-US" smtClean="0"/>
              <a:t>3/21/2018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44B96-3B6C-E946-A4DC-51CA2DD78AC6}" type="slidenum">
              <a:rPr lang="en-US" smtClean="0"/>
              <a:t>‹#›</a:t>
            </a:fld>
            <a:endParaRPr lang="en-US"/>
          </a:p>
        </p:txBody>
      </p:sp>
      <p:sp>
        <p:nvSpPr>
          <p:cNvPr id="7" name="TextBox 6"/>
          <p:cNvSpPr txBox="1"/>
          <p:nvPr userDrawn="1"/>
        </p:nvSpPr>
        <p:spPr>
          <a:xfrm>
            <a:off x="9615512" y="6356350"/>
            <a:ext cx="1340927" cy="307777"/>
          </a:xfrm>
          <a:prstGeom prst="rect">
            <a:avLst/>
          </a:prstGeom>
          <a:noFill/>
        </p:spPr>
        <p:txBody>
          <a:bodyPr wrap="square" rtlCol="0">
            <a:spAutoFit/>
          </a:bodyPr>
          <a:lstStyle/>
          <a:p>
            <a:pPr algn="r"/>
            <a:r>
              <a:rPr lang="en-AU" sz="1400" dirty="0">
                <a:solidFill>
                  <a:srgbClr val="00A160"/>
                </a:solidFill>
                <a:latin typeface="Verdana" panose="020B0604030504040204" pitchFamily="34" charset="0"/>
                <a:ea typeface="Verdana" panose="020B0604030504040204" pitchFamily="34" charset="0"/>
                <a:cs typeface="Verdana" panose="020B0604030504040204" pitchFamily="34" charset="0"/>
              </a:rPr>
              <a:t>navitas.com</a:t>
            </a:r>
          </a:p>
        </p:txBody>
      </p:sp>
      <p:grpSp>
        <p:nvGrpSpPr>
          <p:cNvPr id="8" name="Group 7"/>
          <p:cNvGrpSpPr/>
          <p:nvPr userDrawn="1"/>
        </p:nvGrpSpPr>
        <p:grpSpPr>
          <a:xfrm>
            <a:off x="82550" y="5961697"/>
            <a:ext cx="4254499" cy="700406"/>
            <a:chOff x="0" y="0"/>
            <a:chExt cx="4254922" cy="700804"/>
          </a:xfrm>
        </p:grpSpPr>
        <p:sp>
          <p:nvSpPr>
            <p:cNvPr id="9" name="Text Box 3"/>
            <p:cNvSpPr txBox="1"/>
            <p:nvPr userDrawn="1"/>
          </p:nvSpPr>
          <p:spPr>
            <a:xfrm>
              <a:off x="1505961" y="350402"/>
              <a:ext cx="2748961" cy="307777"/>
            </a:xfrm>
            <a:prstGeom prst="rect">
              <a:avLst/>
            </a:prstGeom>
            <a:noFill/>
          </p:spPr>
          <p:txBody>
            <a:bodyPr wrap="square" rtlCol="0">
              <a:spAutoFit/>
            </a:bodyPr>
            <a:lstStyle/>
            <a:p>
              <a:pPr>
                <a:spcAft>
                  <a:spcPts val="0"/>
                </a:spcAft>
              </a:pPr>
              <a:r>
                <a:rPr lang="en-AU" sz="1400" kern="1200">
                  <a:solidFill>
                    <a:srgbClr val="00A160"/>
                  </a:solidFill>
                  <a:effectLst/>
                  <a:latin typeface="Verdana" charset="0"/>
                  <a:ea typeface="Verdana" charset="0"/>
                  <a:cs typeface="Verdana" charset="0"/>
                </a:rPr>
                <a:t>www.deakincollege.edu.au</a:t>
              </a:r>
              <a:endParaRPr lang="en-GB" sz="1200" dirty="0">
                <a:effectLst/>
                <a:latin typeface="Times New Roman" charset="0"/>
                <a:ea typeface="Times New Roman" charset="0"/>
              </a:endParaRPr>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595972" cy="700804"/>
            </a:xfrm>
            <a:prstGeom prst="rect">
              <a:avLst/>
            </a:prstGeom>
          </p:spPr>
        </p:pic>
      </p:grpSp>
    </p:spTree>
    <p:extLst>
      <p:ext uri="{BB962C8B-B14F-4D97-AF65-F5344CB8AC3E}">
        <p14:creationId xmlns:p14="http://schemas.microsoft.com/office/powerpoint/2010/main" val="17735325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6 </a:t>
            </a:r>
            <a:endParaRPr lang="en-US" dirty="0"/>
          </a:p>
        </p:txBody>
      </p:sp>
      <p:sp>
        <p:nvSpPr>
          <p:cNvPr id="3" name="Content Placeholder 2"/>
          <p:cNvSpPr>
            <a:spLocks noGrp="1"/>
          </p:cNvSpPr>
          <p:nvPr>
            <p:ph idx="1"/>
          </p:nvPr>
        </p:nvSpPr>
        <p:spPr/>
        <p:txBody>
          <a:bodyPr/>
          <a:lstStyle/>
          <a:p>
            <a:r>
              <a:rPr lang="en-US" dirty="0" smtClean="0"/>
              <a:t>Lecture on Ethics and business entity</a:t>
            </a:r>
          </a:p>
          <a:p>
            <a:r>
              <a:rPr lang="en-US" dirty="0" smtClean="0"/>
              <a:t>Mid Tri Test </a:t>
            </a:r>
          </a:p>
          <a:p>
            <a:r>
              <a:rPr lang="en-US" dirty="0" smtClean="0"/>
              <a:t>Tutorial </a:t>
            </a:r>
            <a:endParaRPr lang="en-US" dirty="0"/>
          </a:p>
        </p:txBody>
      </p:sp>
    </p:spTree>
    <p:extLst>
      <p:ext uri="{BB962C8B-B14F-4D97-AF65-F5344CB8AC3E}">
        <p14:creationId xmlns:p14="http://schemas.microsoft.com/office/powerpoint/2010/main" val="636341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11 Business Entity </a:t>
            </a:r>
            <a:r>
              <a:rPr lang="en-US" dirty="0" smtClean="0"/>
              <a:t>Concept </a:t>
            </a:r>
            <a:br>
              <a:rPr lang="en-US" dirty="0" smtClean="0"/>
            </a:br>
            <a:r>
              <a:rPr lang="en-AU" dirty="0" smtClean="0">
                <a:solidFill>
                  <a:srgbClr val="FF0000"/>
                </a:solidFill>
              </a:rPr>
              <a:t>S</a:t>
            </a:r>
            <a:r>
              <a:rPr lang="en-AU" dirty="0" smtClean="0">
                <a:solidFill>
                  <a:srgbClr val="FF0000"/>
                </a:solidFill>
              </a:rPr>
              <a:t>ole </a:t>
            </a:r>
            <a:r>
              <a:rPr lang="en-AU" dirty="0">
                <a:solidFill>
                  <a:srgbClr val="FF0000"/>
                </a:solidFill>
              </a:rPr>
              <a:t>trader</a:t>
            </a:r>
            <a:endParaRPr lang="en-US" dirty="0"/>
          </a:p>
        </p:txBody>
      </p:sp>
      <p:sp>
        <p:nvSpPr>
          <p:cNvPr id="3" name="Content Placeholder 2"/>
          <p:cNvSpPr>
            <a:spLocks noGrp="1"/>
          </p:cNvSpPr>
          <p:nvPr>
            <p:ph idx="1"/>
          </p:nvPr>
        </p:nvSpPr>
        <p:spPr/>
        <p:txBody>
          <a:bodyPr>
            <a:normAutofit fontScale="92500" lnSpcReduction="10000"/>
          </a:bodyPr>
          <a:lstStyle/>
          <a:p>
            <a:r>
              <a:rPr lang="en-AU" dirty="0"/>
              <a:t>A </a:t>
            </a:r>
            <a:r>
              <a:rPr lang="en-AU" sz="3500" dirty="0">
                <a:solidFill>
                  <a:srgbClr val="FF0000"/>
                </a:solidFill>
              </a:rPr>
              <a:t>sole trader </a:t>
            </a:r>
            <a:r>
              <a:rPr lang="en-AU" dirty="0"/>
              <a:t>is an</a:t>
            </a:r>
            <a:r>
              <a:rPr lang="en-AU" b="1" dirty="0"/>
              <a:t> individual</a:t>
            </a:r>
            <a:r>
              <a:rPr lang="en-AU" dirty="0"/>
              <a:t> </a:t>
            </a:r>
            <a:r>
              <a:rPr lang="en-AU" dirty="0" smtClean="0"/>
              <a:t> </a:t>
            </a:r>
            <a:r>
              <a:rPr lang="en-AU" dirty="0"/>
              <a:t>who conducts and owns their business.  They begin by investing </a:t>
            </a:r>
            <a:r>
              <a:rPr lang="en-AU" i="1" dirty="0"/>
              <a:t>capital</a:t>
            </a:r>
            <a:r>
              <a:rPr lang="en-AU" dirty="0"/>
              <a:t> or equity into the business. </a:t>
            </a:r>
            <a:endParaRPr lang="en-AU" dirty="0" smtClean="0"/>
          </a:p>
          <a:p>
            <a:r>
              <a:rPr lang="en-AU" dirty="0" smtClean="0"/>
              <a:t>They </a:t>
            </a:r>
            <a:r>
              <a:rPr lang="en-AU" dirty="0"/>
              <a:t>will have full responsibility and control over the business operations and activities.  </a:t>
            </a:r>
            <a:endParaRPr lang="en-GB" dirty="0"/>
          </a:p>
          <a:p>
            <a:r>
              <a:rPr lang="en-AU" dirty="0" smtClean="0"/>
              <a:t>Legally</a:t>
            </a:r>
            <a:r>
              <a:rPr lang="en-AU" dirty="0"/>
              <a:t>, the owner is </a:t>
            </a:r>
            <a:r>
              <a:rPr lang="en-AU" i="1" dirty="0"/>
              <a:t>personally liable</a:t>
            </a:r>
            <a:r>
              <a:rPr lang="en-AU" dirty="0"/>
              <a:t> for</a:t>
            </a:r>
            <a:r>
              <a:rPr lang="en-AU" b="1" dirty="0"/>
              <a:t> all</a:t>
            </a:r>
            <a:r>
              <a:rPr lang="en-AU" dirty="0"/>
              <a:t> the business debts.  </a:t>
            </a:r>
            <a:endParaRPr lang="en-AU" dirty="0" smtClean="0"/>
          </a:p>
          <a:p>
            <a:r>
              <a:rPr lang="en-AU" dirty="0" smtClean="0"/>
              <a:t>For </a:t>
            </a:r>
            <a:r>
              <a:rPr lang="en-AU" dirty="0"/>
              <a:t>accounting purposes, a sole trader is a distinct entity, separate from the owner. This means that the business records should </a:t>
            </a:r>
            <a:r>
              <a:rPr lang="en-AU" b="1" i="1" dirty="0"/>
              <a:t>not</a:t>
            </a:r>
            <a:r>
              <a:rPr lang="en-AU" dirty="0"/>
              <a:t> include the proprietor’s personal finances.   </a:t>
            </a:r>
            <a:endParaRPr lang="en-GB" dirty="0"/>
          </a:p>
          <a:p>
            <a:r>
              <a:rPr lang="en-AU" dirty="0"/>
              <a:t>Sole traders tend to be individual providers of services or small retail stores - accountants, doctors who set up their own practice, a freelance photographer.  </a:t>
            </a:r>
            <a:endParaRPr lang="en-GB" dirty="0"/>
          </a:p>
          <a:p>
            <a:endParaRPr lang="en-US" dirty="0"/>
          </a:p>
        </p:txBody>
      </p:sp>
    </p:spTree>
    <p:extLst>
      <p:ext uri="{BB962C8B-B14F-4D97-AF65-F5344CB8AC3E}">
        <p14:creationId xmlns:p14="http://schemas.microsoft.com/office/powerpoint/2010/main" val="1719922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Partnership</a:t>
            </a:r>
            <a:endParaRPr lang="en-US" dirty="0"/>
          </a:p>
        </p:txBody>
      </p:sp>
      <p:sp>
        <p:nvSpPr>
          <p:cNvPr id="3" name="Content Placeholder 2"/>
          <p:cNvSpPr>
            <a:spLocks noGrp="1"/>
          </p:cNvSpPr>
          <p:nvPr>
            <p:ph idx="1"/>
          </p:nvPr>
        </p:nvSpPr>
        <p:spPr/>
        <p:txBody>
          <a:bodyPr>
            <a:normAutofit fontScale="92500" lnSpcReduction="20000"/>
          </a:bodyPr>
          <a:lstStyle/>
          <a:p>
            <a:r>
              <a:rPr lang="en-AU" dirty="0"/>
              <a:t>A partnership has two or more parties as co-owners, and each owner is a partner. </a:t>
            </a:r>
            <a:endParaRPr lang="en-AU" dirty="0" smtClean="0"/>
          </a:p>
          <a:p>
            <a:r>
              <a:rPr lang="en-AU" dirty="0" smtClean="0"/>
              <a:t>Many </a:t>
            </a:r>
            <a:r>
              <a:rPr lang="en-AU" dirty="0"/>
              <a:t>professional service firms (law, accounting, engineering, medical practitioners, architecture) operate as partnerships. </a:t>
            </a:r>
            <a:endParaRPr lang="en-GB" dirty="0"/>
          </a:p>
          <a:p>
            <a:r>
              <a:rPr lang="en-AU" dirty="0" smtClean="0"/>
              <a:t>The </a:t>
            </a:r>
            <a:r>
              <a:rPr lang="en-AU" dirty="0"/>
              <a:t>partnership is treated as a </a:t>
            </a:r>
            <a:r>
              <a:rPr lang="en-AU" dirty="0">
                <a:solidFill>
                  <a:srgbClr val="FF0000"/>
                </a:solidFill>
              </a:rPr>
              <a:t>separate entity for </a:t>
            </a:r>
            <a:r>
              <a:rPr lang="en-AU" i="1" dirty="0">
                <a:solidFill>
                  <a:srgbClr val="FF0000"/>
                </a:solidFill>
              </a:rPr>
              <a:t>accounting purposes</a:t>
            </a:r>
            <a:r>
              <a:rPr lang="en-AU" dirty="0">
                <a:solidFill>
                  <a:srgbClr val="FF0000"/>
                </a:solidFill>
              </a:rPr>
              <a:t> </a:t>
            </a:r>
            <a:r>
              <a:rPr lang="en-AU" dirty="0"/>
              <a:t>but is not recognised as a separate legal entity. </a:t>
            </a:r>
            <a:endParaRPr lang="en-AU" dirty="0" smtClean="0"/>
          </a:p>
          <a:p>
            <a:r>
              <a:rPr lang="en-AU" dirty="0" smtClean="0"/>
              <a:t>Each </a:t>
            </a:r>
            <a:r>
              <a:rPr lang="en-AU" dirty="0"/>
              <a:t>partner </a:t>
            </a:r>
            <a:r>
              <a:rPr lang="en-AU" dirty="0" smtClean="0"/>
              <a:t>pays </a:t>
            </a:r>
            <a:r>
              <a:rPr lang="en-AU" dirty="0"/>
              <a:t>tax according to that partner’s individual or corporate rate.   </a:t>
            </a:r>
            <a:endParaRPr lang="en-GB" dirty="0"/>
          </a:p>
          <a:p>
            <a:r>
              <a:rPr lang="en-AU" dirty="0" smtClean="0"/>
              <a:t>partnerships </a:t>
            </a:r>
            <a:r>
              <a:rPr lang="en-AU" dirty="0"/>
              <a:t>have </a:t>
            </a:r>
            <a:r>
              <a:rPr lang="en-AU" dirty="0">
                <a:solidFill>
                  <a:srgbClr val="FF0000"/>
                </a:solidFill>
              </a:rPr>
              <a:t>unlimited liability.  </a:t>
            </a:r>
            <a:r>
              <a:rPr lang="en-AU" dirty="0"/>
              <a:t>Each partner may conduct business in the name of the entity and can make agreements that legally bind all partners without limit for the partnership’s debts.  Partnerships are therefore quite risky. </a:t>
            </a:r>
            <a:endParaRPr lang="en-GB" dirty="0"/>
          </a:p>
        </p:txBody>
      </p:sp>
    </p:spTree>
    <p:extLst>
      <p:ext uri="{BB962C8B-B14F-4D97-AF65-F5344CB8AC3E}">
        <p14:creationId xmlns:p14="http://schemas.microsoft.com/office/powerpoint/2010/main" val="185298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Company</a:t>
            </a:r>
            <a:endParaRPr lang="en-US" dirty="0"/>
          </a:p>
        </p:txBody>
      </p:sp>
      <p:sp>
        <p:nvSpPr>
          <p:cNvPr id="3" name="Content Placeholder 2"/>
          <p:cNvSpPr>
            <a:spLocks noGrp="1"/>
          </p:cNvSpPr>
          <p:nvPr>
            <p:ph idx="1"/>
          </p:nvPr>
        </p:nvSpPr>
        <p:spPr/>
        <p:txBody>
          <a:bodyPr>
            <a:normAutofit fontScale="92500"/>
          </a:bodyPr>
          <a:lstStyle/>
          <a:p>
            <a:r>
              <a:rPr lang="en-AU" dirty="0"/>
              <a:t>A company is a business owned by shareholders who hold equity, representing shares of ownership in the company. </a:t>
            </a:r>
            <a:endParaRPr lang="en-AU" dirty="0" smtClean="0"/>
          </a:p>
          <a:p>
            <a:r>
              <a:rPr lang="en-AU" dirty="0" smtClean="0"/>
              <a:t>A </a:t>
            </a:r>
            <a:r>
              <a:rPr lang="en-AU" dirty="0"/>
              <a:t>company </a:t>
            </a:r>
            <a:r>
              <a:rPr lang="en-AU" dirty="0" smtClean="0"/>
              <a:t>is </a:t>
            </a:r>
            <a:r>
              <a:rPr lang="en-AU" dirty="0"/>
              <a:t>recognised as</a:t>
            </a:r>
            <a:r>
              <a:rPr lang="en-AU" i="1" dirty="0"/>
              <a:t> a separate legal entity</a:t>
            </a:r>
            <a:r>
              <a:rPr lang="en-AU" dirty="0"/>
              <a:t>.  The assets and liabilities belong to the company and shareholders have no personal obligation for the company’s debts. </a:t>
            </a:r>
            <a:endParaRPr lang="en-AU" dirty="0" smtClean="0"/>
          </a:p>
          <a:p>
            <a:r>
              <a:rPr lang="en-AU" dirty="0" smtClean="0"/>
              <a:t>Shareholders </a:t>
            </a:r>
            <a:r>
              <a:rPr lang="en-AU" dirty="0"/>
              <a:t>elect the board of directors, who then make decisions for the daily operations of the business.  </a:t>
            </a:r>
            <a:endParaRPr lang="en-GB" dirty="0"/>
          </a:p>
          <a:p>
            <a:r>
              <a:rPr lang="en-AU" dirty="0" smtClean="0"/>
              <a:t>is </a:t>
            </a:r>
            <a:r>
              <a:rPr lang="en-AU" dirty="0"/>
              <a:t>more appropriate for entities requiring larger capital contribution, which have a large number of operating costs and greater number of employees.  </a:t>
            </a:r>
            <a:endParaRPr lang="en-AU" dirty="0" smtClean="0"/>
          </a:p>
          <a:p>
            <a:r>
              <a:rPr lang="en-AU" dirty="0" smtClean="0"/>
              <a:t>The </a:t>
            </a:r>
            <a:r>
              <a:rPr lang="en-AU" dirty="0"/>
              <a:t>disadvantages include higher set up and on-going costs.  </a:t>
            </a:r>
            <a:endParaRPr lang="en-GB" dirty="0"/>
          </a:p>
        </p:txBody>
      </p:sp>
    </p:spTree>
    <p:extLst>
      <p:ext uri="{BB962C8B-B14F-4D97-AF65-F5344CB8AC3E}">
        <p14:creationId xmlns:p14="http://schemas.microsoft.com/office/powerpoint/2010/main" val="969766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32BC26D8-82FB-445E-AA49-62A77D7C1EE0}"/>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CB44330D-EA18-4254-AA95-EB49948539B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rotWithShape="1">
          <a:blip r:embed="rId2"/>
          <a:srcRect b="22888"/>
          <a:stretch/>
        </p:blipFill>
        <p:spPr bwMode="auto">
          <a:xfrm>
            <a:off x="3314512" y="643467"/>
            <a:ext cx="5562975" cy="5571066"/>
          </a:xfrm>
          <a:prstGeom prst="rect">
            <a:avLst/>
          </a:prstGeom>
          <a:extLst>
            <a:ext uri="{53640926-AAD7-44D8-BBD7-CCE9431645EC}">
              <a14:shadowObscured xmlns:a14="http://schemas.microsoft.com/office/drawing/2010/main"/>
            </a:ext>
          </a:extLst>
        </p:spPr>
      </p:pic>
      <p:sp>
        <p:nvSpPr>
          <p:cNvPr id="6" name="TextBox 5"/>
          <p:cNvSpPr txBox="1"/>
          <p:nvPr/>
        </p:nvSpPr>
        <p:spPr>
          <a:xfrm>
            <a:off x="941925" y="811779"/>
            <a:ext cx="1783949" cy="646331"/>
          </a:xfrm>
          <a:prstGeom prst="rect">
            <a:avLst/>
          </a:prstGeom>
          <a:noFill/>
        </p:spPr>
        <p:txBody>
          <a:bodyPr wrap="square" rtlCol="0">
            <a:spAutoFit/>
          </a:bodyPr>
          <a:lstStyle/>
          <a:p>
            <a:pPr lvl="0"/>
            <a:r>
              <a:rPr lang="en-AU" b="1" dirty="0" smtClean="0"/>
              <a:t>14 Summary </a:t>
            </a:r>
            <a:r>
              <a:rPr lang="en-AU" b="1" dirty="0"/>
              <a:t>Business Entities </a:t>
            </a:r>
            <a:endParaRPr lang="en-GB" b="1" dirty="0"/>
          </a:p>
        </p:txBody>
      </p:sp>
    </p:spTree>
    <p:extLst>
      <p:ext uri="{BB962C8B-B14F-4D97-AF65-F5344CB8AC3E}">
        <p14:creationId xmlns:p14="http://schemas.microsoft.com/office/powerpoint/2010/main" val="3214678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Choose a suitable business structure </a:t>
            </a:r>
            <a:r>
              <a:rPr lang="en-US" sz="2800" dirty="0" smtClean="0"/>
              <a:t>2 minute Case study </a:t>
            </a:r>
            <a:r>
              <a:rPr lang="mr-IN" sz="2800" dirty="0" smtClean="0"/>
              <a:t>–</a:t>
            </a:r>
            <a:r>
              <a:rPr lang="en-US" sz="2800" dirty="0" smtClean="0"/>
              <a:t> Short and sharp</a:t>
            </a:r>
            <a:endParaRPr lang="en-US" sz="2800" dirty="0"/>
          </a:p>
        </p:txBody>
      </p:sp>
      <p:sp>
        <p:nvSpPr>
          <p:cNvPr id="3" name="Content Placeholder 2"/>
          <p:cNvSpPr>
            <a:spLocks noGrp="1"/>
          </p:cNvSpPr>
          <p:nvPr>
            <p:ph idx="1"/>
          </p:nvPr>
        </p:nvSpPr>
        <p:spPr/>
        <p:txBody>
          <a:bodyPr>
            <a:normAutofit fontScale="85000" lnSpcReduction="20000"/>
          </a:bodyPr>
          <a:lstStyle/>
          <a:p>
            <a:pPr marL="0" indent="0">
              <a:buNone/>
            </a:pPr>
            <a:r>
              <a:rPr lang="en-AU" b="1" dirty="0"/>
              <a:t>CASE STUDY 1: </a:t>
            </a:r>
            <a:endParaRPr lang="en-GB" dirty="0"/>
          </a:p>
          <a:p>
            <a:r>
              <a:rPr lang="en-AU" dirty="0"/>
              <a:t>Frank bought a motorcycle and uses it to start a small delivery business.  He prefers the freedom of working on his own and does not want to share any business profit.  </a:t>
            </a:r>
            <a:endParaRPr lang="en-GB" dirty="0"/>
          </a:p>
          <a:p>
            <a:pPr marL="0" indent="0">
              <a:buNone/>
            </a:pPr>
            <a:r>
              <a:rPr lang="en-AU" dirty="0"/>
              <a:t> </a:t>
            </a:r>
            <a:r>
              <a:rPr lang="en-AU" b="1" dirty="0"/>
              <a:t>CASE STUDY 2: </a:t>
            </a:r>
            <a:endParaRPr lang="en-GB" dirty="0"/>
          </a:p>
          <a:p>
            <a:r>
              <a:rPr lang="en-AU" dirty="0"/>
              <a:t>Frank is doing well and after 6 months the number of clients has increased.  To grow the business Frank decides to approach a good friend called Eric whom he knows owns a van.  Eric is interested in being involved in Frank’s business so they agree to the following arrangement: </a:t>
            </a:r>
            <a:endParaRPr lang="en-GB" dirty="0"/>
          </a:p>
          <a:p>
            <a:pPr lvl="0" fontAlgn="base"/>
            <a:r>
              <a:rPr lang="en-AU" dirty="0"/>
              <a:t>Frank takes care of the daily operations that involve taking orders from clients and keeping proper business records.  </a:t>
            </a:r>
            <a:endParaRPr lang="en-GB" dirty="0"/>
          </a:p>
          <a:p>
            <a:pPr lvl="0" fontAlgn="base"/>
            <a:r>
              <a:rPr lang="en-AU" dirty="0"/>
              <a:t>Eric will be responsible for all delivery to clients. </a:t>
            </a:r>
            <a:endParaRPr lang="en-GB" dirty="0"/>
          </a:p>
          <a:p>
            <a:pPr lvl="0" fontAlgn="base"/>
            <a:r>
              <a:rPr lang="en-AU" dirty="0"/>
              <a:t>They decide to share the profits equally. </a:t>
            </a:r>
            <a:endParaRPr lang="en-GB" dirty="0"/>
          </a:p>
          <a:p>
            <a:endParaRPr lang="en-US" dirty="0"/>
          </a:p>
        </p:txBody>
      </p:sp>
    </p:spTree>
    <p:extLst>
      <p:ext uri="{BB962C8B-B14F-4D97-AF65-F5344CB8AC3E}">
        <p14:creationId xmlns:p14="http://schemas.microsoft.com/office/powerpoint/2010/main" val="1015797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CASE STUDY 3: </a:t>
            </a:r>
            <a:r>
              <a:rPr lang="en-GB" dirty="0" smtClean="0"/>
              <a:t/>
            </a:r>
            <a:br>
              <a:rPr lang="en-GB" dirty="0" smtClean="0"/>
            </a:br>
            <a:endParaRPr lang="en-US" dirty="0"/>
          </a:p>
        </p:txBody>
      </p:sp>
      <p:sp>
        <p:nvSpPr>
          <p:cNvPr id="3" name="Content Placeholder 2"/>
          <p:cNvSpPr>
            <a:spLocks noGrp="1"/>
          </p:cNvSpPr>
          <p:nvPr>
            <p:ph idx="1"/>
          </p:nvPr>
        </p:nvSpPr>
        <p:spPr/>
        <p:txBody>
          <a:bodyPr>
            <a:normAutofit/>
          </a:bodyPr>
          <a:lstStyle/>
          <a:p>
            <a:r>
              <a:rPr lang="en-AU" dirty="0" smtClean="0"/>
              <a:t>After </a:t>
            </a:r>
            <a:r>
              <a:rPr lang="en-AU" dirty="0"/>
              <a:t>2 years, Frank and Eric require two more vans and will now need to hire more people to help with the business. Neither Frank nor Eric can financially afford to invest more into the expanding business. The operating costs to run the business and hire more employees are starting to increase.  They are concerned about the risk involved if they continue to expand under their current business partnership.   </a:t>
            </a:r>
            <a:endParaRPr lang="en-GB" dirty="0" smtClean="0"/>
          </a:p>
          <a:p>
            <a:endParaRPr lang="en-GB" b="1" dirty="0"/>
          </a:p>
          <a:p>
            <a:r>
              <a:rPr lang="en-AU" dirty="0" smtClean="0"/>
              <a:t>Do </a:t>
            </a:r>
            <a:r>
              <a:rPr lang="en-AU" dirty="0"/>
              <a:t>you recommend any changes to the current business structure? Why/why not? </a:t>
            </a:r>
            <a:endParaRPr lang="en-GB" dirty="0"/>
          </a:p>
          <a:p>
            <a:endParaRPr lang="en-US" dirty="0"/>
          </a:p>
        </p:txBody>
      </p:sp>
    </p:spTree>
    <p:extLst>
      <p:ext uri="{BB962C8B-B14F-4D97-AF65-F5344CB8AC3E}">
        <p14:creationId xmlns:p14="http://schemas.microsoft.com/office/powerpoint/2010/main" val="763174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Tutorial </a:t>
            </a:r>
            <a:r>
              <a:rPr lang="en-US" smtClean="0"/>
              <a:t>Week </a:t>
            </a:r>
            <a:r>
              <a:rPr lang="en-US" dirty="0" smtClean="0"/>
              <a:t>6</a:t>
            </a:r>
            <a:endParaRPr lang="en-US" dirty="0"/>
          </a:p>
        </p:txBody>
      </p:sp>
      <p:sp>
        <p:nvSpPr>
          <p:cNvPr id="3" name="Content Placeholder 2"/>
          <p:cNvSpPr>
            <a:spLocks noGrp="1"/>
          </p:cNvSpPr>
          <p:nvPr>
            <p:ph idx="1"/>
          </p:nvPr>
        </p:nvSpPr>
        <p:spPr/>
        <p:txBody>
          <a:bodyPr/>
          <a:lstStyle/>
          <a:p>
            <a:r>
              <a:rPr lang="en-US" dirty="0" smtClean="0"/>
              <a:t>Mid Trimester  test</a:t>
            </a:r>
          </a:p>
          <a:p>
            <a:r>
              <a:rPr lang="en-US" dirty="0" smtClean="0"/>
              <a:t>Tutorial questions</a:t>
            </a:r>
          </a:p>
          <a:p>
            <a:r>
              <a:rPr lang="en-US" dirty="0" smtClean="0"/>
              <a:t>Introduce Assignment due Week 8</a:t>
            </a:r>
          </a:p>
          <a:p>
            <a:r>
              <a:rPr lang="en-US" dirty="0" smtClean="0"/>
              <a:t>Update glossary</a:t>
            </a:r>
          </a:p>
        </p:txBody>
      </p:sp>
    </p:spTree>
    <p:extLst>
      <p:ext uri="{BB962C8B-B14F-4D97-AF65-F5344CB8AC3E}">
        <p14:creationId xmlns:p14="http://schemas.microsoft.com/office/powerpoint/2010/main" val="147380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b="1" dirty="0"/>
              <a:t>Week 6: Ethics &amp; Business Entities</a:t>
            </a:r>
            <a:endParaRPr lang="en-US" dirty="0"/>
          </a:p>
        </p:txBody>
      </p:sp>
      <p:sp>
        <p:nvSpPr>
          <p:cNvPr id="3" name="Subtitle 2"/>
          <p:cNvSpPr>
            <a:spLocks noGrp="1"/>
          </p:cNvSpPr>
          <p:nvPr>
            <p:ph type="subTitle" idx="1"/>
          </p:nvPr>
        </p:nvSpPr>
        <p:spPr/>
        <p:txBody>
          <a:bodyPr/>
          <a:lstStyle/>
          <a:p>
            <a:r>
              <a:rPr lang="en-US" dirty="0" smtClean="0"/>
              <a:t>Brief lecture on ethics and entity. This should assist the completion of the Assignment in Week 8</a:t>
            </a:r>
            <a:endParaRPr lang="en-US" dirty="0"/>
          </a:p>
        </p:txBody>
      </p:sp>
    </p:spTree>
    <p:extLst>
      <p:ext uri="{BB962C8B-B14F-4D97-AF65-F5344CB8AC3E}">
        <p14:creationId xmlns:p14="http://schemas.microsoft.com/office/powerpoint/2010/main" val="34889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Role of Ethics in Accounting and Business </a:t>
            </a:r>
            <a:r>
              <a:rPr lang="en-GB" b="1" dirty="0" smtClean="0"/>
              <a:t/>
            </a:r>
            <a:br>
              <a:rPr lang="en-GB" b="1" dirty="0" smtClean="0"/>
            </a:br>
            <a:endParaRPr lang="en-US" dirty="0"/>
          </a:p>
        </p:txBody>
      </p:sp>
      <p:sp>
        <p:nvSpPr>
          <p:cNvPr id="3" name="Content Placeholder 2"/>
          <p:cNvSpPr>
            <a:spLocks noGrp="1"/>
          </p:cNvSpPr>
          <p:nvPr>
            <p:ph idx="1"/>
          </p:nvPr>
        </p:nvSpPr>
        <p:spPr/>
        <p:txBody>
          <a:bodyPr/>
          <a:lstStyle/>
          <a:p>
            <a:r>
              <a:rPr lang="en-AU" b="1" dirty="0" smtClean="0"/>
              <a:t> Business </a:t>
            </a:r>
            <a:r>
              <a:rPr lang="en-AU" b="1" dirty="0" smtClean="0"/>
              <a:t>Ethics</a:t>
            </a:r>
          </a:p>
          <a:p>
            <a:pPr marL="514350" indent="-514350">
              <a:buFont typeface="+mj-lt"/>
              <a:buAutoNum type="arabicPeriod"/>
            </a:pPr>
            <a:r>
              <a:rPr lang="en-AU" b="1" dirty="0" smtClean="0"/>
              <a:t> </a:t>
            </a:r>
            <a:r>
              <a:rPr lang="en-AU" dirty="0"/>
              <a:t>are moral principles that guide the conduct (behaviour) of individuals</a:t>
            </a:r>
            <a:r>
              <a:rPr lang="en-AU" dirty="0" smtClean="0"/>
              <a:t>.</a:t>
            </a:r>
          </a:p>
          <a:p>
            <a:pPr marL="514350" indent="-514350">
              <a:buFont typeface="+mj-lt"/>
              <a:buAutoNum type="arabicPeriod"/>
            </a:pPr>
            <a:r>
              <a:rPr lang="en-AU" dirty="0" smtClean="0"/>
              <a:t>Higher level of behaviour than </a:t>
            </a:r>
            <a:r>
              <a:rPr lang="en-AU" dirty="0" smtClean="0"/>
              <a:t> required by Law</a:t>
            </a:r>
            <a:endParaRPr lang="en-AU" dirty="0" smtClean="0"/>
          </a:p>
          <a:p>
            <a:r>
              <a:rPr lang="en-AU" dirty="0" smtClean="0"/>
              <a:t>Unfortunately</a:t>
            </a:r>
            <a:r>
              <a:rPr lang="en-AU" dirty="0"/>
              <a:t>, business managers and accountants sometimes behave in an unethical manner. Many of the managers of the companies </a:t>
            </a:r>
            <a:r>
              <a:rPr lang="en-AU" dirty="0" smtClean="0"/>
              <a:t>engaged </a:t>
            </a:r>
            <a:r>
              <a:rPr lang="en-AU" dirty="0"/>
              <a:t>in accounting or business fraud. These </a:t>
            </a:r>
            <a:endParaRPr lang="en-AU" dirty="0" smtClean="0"/>
          </a:p>
          <a:p>
            <a:r>
              <a:rPr lang="en-AU" dirty="0" smtClean="0"/>
              <a:t>ethical </a:t>
            </a:r>
            <a:r>
              <a:rPr lang="en-AU" dirty="0"/>
              <a:t>violations led to fines, job losses, and lawsuits. In some cases, managers were criminally prosecuted, convicted, and sent to prison.  </a:t>
            </a:r>
            <a:endParaRPr lang="en-GB" dirty="0"/>
          </a:p>
          <a:p>
            <a:endParaRPr lang="en-US" dirty="0"/>
          </a:p>
        </p:txBody>
      </p:sp>
    </p:spTree>
    <p:extLst>
      <p:ext uri="{BB962C8B-B14F-4D97-AF65-F5344CB8AC3E}">
        <p14:creationId xmlns:p14="http://schemas.microsoft.com/office/powerpoint/2010/main" val="226788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276079" y="365125"/>
            <a:ext cx="9311710" cy="5875254"/>
          </a:xfrm>
          <a:prstGeom prst="rect">
            <a:avLst/>
          </a:prstGeom>
        </p:spPr>
      </p:pic>
    </p:spTree>
    <p:extLst>
      <p:ext uri="{BB962C8B-B14F-4D97-AF65-F5344CB8AC3E}">
        <p14:creationId xmlns:p14="http://schemas.microsoft.com/office/powerpoint/2010/main" val="197244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What </a:t>
            </a:r>
            <a:r>
              <a:rPr lang="en-US" dirty="0" smtClean="0"/>
              <a:t>went wrong in these examples?</a:t>
            </a:r>
            <a:endParaRPr lang="en-US" dirty="0"/>
          </a:p>
        </p:txBody>
      </p:sp>
      <p:sp>
        <p:nvSpPr>
          <p:cNvPr id="3" name="Content Placeholder 2"/>
          <p:cNvSpPr>
            <a:spLocks noGrp="1"/>
          </p:cNvSpPr>
          <p:nvPr>
            <p:ph idx="1"/>
          </p:nvPr>
        </p:nvSpPr>
        <p:spPr/>
        <p:txBody>
          <a:bodyPr/>
          <a:lstStyle/>
          <a:p>
            <a:pPr marL="0" lvl="0" indent="0" fontAlgn="base">
              <a:buNone/>
            </a:pPr>
            <a:r>
              <a:rPr lang="en-AU" i="1" dirty="0"/>
              <a:t>Failure of Individual Character</a:t>
            </a:r>
            <a:r>
              <a:rPr lang="en-AU" dirty="0"/>
              <a:t>. </a:t>
            </a:r>
            <a:endParaRPr lang="en-AU" dirty="0" smtClean="0"/>
          </a:p>
          <a:p>
            <a:pPr lvl="0" fontAlgn="base"/>
            <a:r>
              <a:rPr lang="en-AU" dirty="0" smtClean="0"/>
              <a:t>An </a:t>
            </a:r>
            <a:r>
              <a:rPr lang="en-AU" dirty="0"/>
              <a:t>ethical manager and accountant is honest and fair. However, managers and accountants often face pressures from supervisors to meet company and investor expectations.  </a:t>
            </a:r>
            <a:endParaRPr lang="en-GB" dirty="0"/>
          </a:p>
          <a:p>
            <a:pPr marL="0" lvl="0" indent="0" fontAlgn="base">
              <a:buNone/>
            </a:pPr>
            <a:r>
              <a:rPr lang="en-AU" i="1" dirty="0"/>
              <a:t>Culture of Greed and Ethical Indifference. </a:t>
            </a:r>
            <a:endParaRPr lang="en-AU" i="1" dirty="0" smtClean="0"/>
          </a:p>
          <a:p>
            <a:pPr lvl="0" fontAlgn="base"/>
            <a:r>
              <a:rPr lang="en-AU" i="1" dirty="0" smtClean="0"/>
              <a:t>By </a:t>
            </a:r>
            <a:r>
              <a:rPr lang="en-AU" i="1" dirty="0"/>
              <a:t>their behaviour and attitude, senior managers created a culture of greed and indifference to the truth.  This negative culture can affect the reputation of the business and financial loss. </a:t>
            </a:r>
            <a:endParaRPr lang="en-GB" dirty="0"/>
          </a:p>
          <a:p>
            <a:endParaRPr lang="en-US" dirty="0"/>
          </a:p>
        </p:txBody>
      </p:sp>
    </p:spTree>
    <p:extLst>
      <p:ext uri="{BB962C8B-B14F-4D97-AF65-F5344CB8AC3E}">
        <p14:creationId xmlns:p14="http://schemas.microsoft.com/office/powerpoint/2010/main" val="196169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3 Ethics </a:t>
            </a:r>
            <a:r>
              <a:rPr lang="en-AU" b="1" dirty="0"/>
              <a:t>and Governance </a:t>
            </a:r>
            <a:endParaRPr lang="en-GB" b="1" dirty="0"/>
          </a:p>
        </p:txBody>
      </p:sp>
      <p:sp>
        <p:nvSpPr>
          <p:cNvPr id="3" name="Content Placeholder 2"/>
          <p:cNvSpPr>
            <a:spLocks noGrp="1"/>
          </p:cNvSpPr>
          <p:nvPr>
            <p:ph idx="1"/>
          </p:nvPr>
        </p:nvSpPr>
        <p:spPr/>
        <p:txBody>
          <a:bodyPr/>
          <a:lstStyle/>
          <a:p>
            <a:r>
              <a:rPr lang="en-US" dirty="0" smtClean="0"/>
              <a:t>Consumers demand </a:t>
            </a:r>
            <a:r>
              <a:rPr lang="en-US" dirty="0" err="1" smtClean="0"/>
              <a:t>organisation</a:t>
            </a:r>
            <a:r>
              <a:rPr lang="en-US" dirty="0" smtClean="0"/>
              <a:t> act in an ethical manner</a:t>
            </a:r>
          </a:p>
          <a:p>
            <a:r>
              <a:rPr lang="en-US" dirty="0" smtClean="0"/>
              <a:t>Corporate </a:t>
            </a:r>
            <a:r>
              <a:rPr lang="en-US" dirty="0"/>
              <a:t>S</a:t>
            </a:r>
            <a:r>
              <a:rPr lang="en-US" dirty="0" smtClean="0"/>
              <a:t>ocial </a:t>
            </a:r>
            <a:r>
              <a:rPr lang="en-US" dirty="0"/>
              <a:t>R</a:t>
            </a:r>
            <a:r>
              <a:rPr lang="en-US" dirty="0" smtClean="0"/>
              <a:t>esponsivity CSR requires managers to act ethically in operating their business.</a:t>
            </a:r>
          </a:p>
          <a:p>
            <a:r>
              <a:rPr lang="en-US" dirty="0" smtClean="0"/>
              <a:t>Triple bottom line</a:t>
            </a:r>
          </a:p>
          <a:p>
            <a:pPr lvl="1"/>
            <a:r>
              <a:rPr lang="en-US" dirty="0" smtClean="0"/>
              <a:t>Social</a:t>
            </a:r>
          </a:p>
          <a:p>
            <a:pPr lvl="1"/>
            <a:r>
              <a:rPr lang="en-US" dirty="0" smtClean="0"/>
              <a:t>Environmental </a:t>
            </a:r>
          </a:p>
          <a:p>
            <a:pPr lvl="1"/>
            <a:r>
              <a:rPr lang="en-US" dirty="0" smtClean="0"/>
              <a:t>Financial</a:t>
            </a:r>
            <a:endParaRPr lang="en-US" dirty="0"/>
          </a:p>
        </p:txBody>
      </p:sp>
    </p:spTree>
    <p:extLst>
      <p:ext uri="{BB962C8B-B14F-4D97-AF65-F5344CB8AC3E}">
        <p14:creationId xmlns:p14="http://schemas.microsoft.com/office/powerpoint/2010/main" val="143763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t>
            </a:r>
            <a:r>
              <a:rPr lang="en-US" b="1" dirty="0" smtClean="0"/>
              <a:t>Principals of professional conduct </a:t>
            </a:r>
            <a:endParaRPr lang="en-US" b="1" dirty="0"/>
          </a:p>
        </p:txBody>
      </p:sp>
      <p:sp>
        <p:nvSpPr>
          <p:cNvPr id="3" name="Content Placeholder 2"/>
          <p:cNvSpPr>
            <a:spLocks noGrp="1"/>
          </p:cNvSpPr>
          <p:nvPr>
            <p:ph idx="1"/>
          </p:nvPr>
        </p:nvSpPr>
        <p:spPr>
          <a:xfrm>
            <a:off x="838200" y="1873752"/>
            <a:ext cx="10515600" cy="4351338"/>
          </a:xfrm>
        </p:spPr>
        <p:txBody>
          <a:bodyPr/>
          <a:lstStyle/>
          <a:p>
            <a:pPr marL="514350" indent="-514350">
              <a:buFont typeface="+mj-lt"/>
              <a:buAutoNum type="alphaLcParenR"/>
            </a:pPr>
            <a:r>
              <a:rPr lang="en-US" dirty="0" smtClean="0"/>
              <a:t>Act in the public interest (</a:t>
            </a:r>
            <a:r>
              <a:rPr lang="en-US" dirty="0" err="1" smtClean="0"/>
              <a:t>eg</a:t>
            </a:r>
            <a:r>
              <a:rPr lang="en-US" dirty="0" smtClean="0"/>
              <a:t> car air bag recall)</a:t>
            </a:r>
          </a:p>
          <a:p>
            <a:pPr marL="514350" indent="-514350">
              <a:buFont typeface="+mj-lt"/>
              <a:buAutoNum type="alphaLcParenR"/>
            </a:pPr>
            <a:r>
              <a:rPr lang="en-US" dirty="0" smtClean="0"/>
              <a:t>Integrity- honest</a:t>
            </a:r>
          </a:p>
          <a:p>
            <a:pPr marL="514350" indent="-514350">
              <a:buFont typeface="+mj-lt"/>
              <a:buAutoNum type="alphaLcParenR"/>
            </a:pPr>
            <a:r>
              <a:rPr lang="en-US" dirty="0" smtClean="0"/>
              <a:t>Objectivity </a:t>
            </a:r>
            <a:r>
              <a:rPr lang="mr-IN" dirty="0" smtClean="0"/>
              <a:t>–</a:t>
            </a:r>
            <a:r>
              <a:rPr lang="en-US" dirty="0" smtClean="0"/>
              <a:t> no conflict of interest</a:t>
            </a:r>
          </a:p>
          <a:p>
            <a:pPr marL="514350" indent="-514350">
              <a:buFont typeface="+mj-lt"/>
              <a:buAutoNum type="alphaLcParenR"/>
            </a:pPr>
            <a:r>
              <a:rPr lang="en-US" dirty="0" smtClean="0"/>
              <a:t>Independence </a:t>
            </a:r>
            <a:r>
              <a:rPr lang="mr-IN" dirty="0" smtClean="0"/>
              <a:t>–</a:t>
            </a:r>
            <a:r>
              <a:rPr lang="en-US" dirty="0" smtClean="0"/>
              <a:t> </a:t>
            </a:r>
          </a:p>
          <a:p>
            <a:pPr marL="514350" indent="-514350">
              <a:buFont typeface="+mj-lt"/>
              <a:buAutoNum type="alphaLcParenR"/>
            </a:pPr>
            <a:r>
              <a:rPr lang="en-US" dirty="0" smtClean="0"/>
              <a:t>Confidentiality </a:t>
            </a:r>
            <a:r>
              <a:rPr lang="mr-IN" dirty="0" smtClean="0"/>
              <a:t>–</a:t>
            </a:r>
            <a:r>
              <a:rPr lang="en-US" dirty="0" smtClean="0"/>
              <a:t> protect customers privacy</a:t>
            </a:r>
          </a:p>
          <a:p>
            <a:pPr marL="514350" indent="-514350">
              <a:buFont typeface="+mj-lt"/>
              <a:buAutoNum type="alphaLcParenR"/>
            </a:pPr>
            <a:r>
              <a:rPr lang="en-US" dirty="0" smtClean="0"/>
              <a:t>Technical or professional competence </a:t>
            </a:r>
            <a:r>
              <a:rPr lang="mr-IN" dirty="0" smtClean="0"/>
              <a:t>–</a:t>
            </a:r>
            <a:r>
              <a:rPr lang="en-US" dirty="0" smtClean="0"/>
              <a:t> can do the job you are tasked with</a:t>
            </a:r>
          </a:p>
          <a:p>
            <a:pPr marL="514350" indent="-514350">
              <a:buFont typeface="+mj-lt"/>
              <a:buAutoNum type="alphaLcParenR"/>
            </a:pPr>
            <a:r>
              <a:rPr lang="en-US" dirty="0" smtClean="0"/>
              <a:t>Ethical </a:t>
            </a:r>
            <a:r>
              <a:rPr lang="en-US" dirty="0" err="1" smtClean="0"/>
              <a:t>behaviour</a:t>
            </a:r>
            <a:r>
              <a:rPr lang="en-US" dirty="0" smtClean="0"/>
              <a:t> </a:t>
            </a:r>
            <a:r>
              <a:rPr lang="mr-IN" dirty="0" smtClean="0"/>
              <a:t>–</a:t>
            </a:r>
            <a:r>
              <a:rPr lang="en-US" dirty="0" smtClean="0"/>
              <a:t> should meet the expectations of the profession you are part of</a:t>
            </a:r>
            <a:endParaRPr lang="en-US" dirty="0"/>
          </a:p>
        </p:txBody>
      </p:sp>
    </p:spTree>
    <p:extLst>
      <p:ext uri="{BB962C8B-B14F-4D97-AF65-F5344CB8AC3E}">
        <p14:creationId xmlns:p14="http://schemas.microsoft.com/office/powerpoint/2010/main" val="129355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7 What does ethical behaviour mean?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AU" i="1" dirty="0" smtClean="0"/>
              <a:t>(</a:t>
            </a:r>
            <a:r>
              <a:rPr lang="en-AU" i="1" dirty="0"/>
              <a:t>source: HEM, 9E p23) </a:t>
            </a:r>
            <a:endParaRPr lang="en-GB" b="1" dirty="0"/>
          </a:p>
          <a:p>
            <a:pPr marL="514350" indent="-514350">
              <a:buFont typeface="+mj-lt"/>
              <a:buAutoNum type="arabicPeriod"/>
            </a:pPr>
            <a:r>
              <a:rPr lang="en-AU" dirty="0" smtClean="0"/>
              <a:t>Ethical </a:t>
            </a:r>
            <a:r>
              <a:rPr lang="en-AU" dirty="0"/>
              <a:t>conduct can be considered important to a business’ </a:t>
            </a:r>
            <a:r>
              <a:rPr lang="en-AU" i="1" u="sng" dirty="0"/>
              <a:t>long-term survival</a:t>
            </a:r>
            <a:r>
              <a:rPr lang="en-AU" dirty="0"/>
              <a:t> because: </a:t>
            </a:r>
            <a:endParaRPr lang="en-GB" dirty="0"/>
          </a:p>
          <a:p>
            <a:pPr marL="514350" lvl="0" indent="-514350" fontAlgn="base">
              <a:buFont typeface="+mj-lt"/>
              <a:buAutoNum type="arabicPeriod"/>
            </a:pPr>
            <a:r>
              <a:rPr lang="en-AU" dirty="0"/>
              <a:t>It attracts a regular and stable client base; </a:t>
            </a:r>
            <a:endParaRPr lang="en-GB" dirty="0"/>
          </a:p>
          <a:p>
            <a:pPr marL="514350" lvl="0" indent="-514350" fontAlgn="base">
              <a:buFont typeface="+mj-lt"/>
              <a:buAutoNum type="arabicPeriod"/>
            </a:pPr>
            <a:r>
              <a:rPr lang="en-AU" dirty="0"/>
              <a:t>Unethical (illegal) conduct may prove to be costly; </a:t>
            </a:r>
            <a:endParaRPr lang="en-GB" dirty="0"/>
          </a:p>
          <a:p>
            <a:pPr marL="514350" lvl="0" indent="-514350" fontAlgn="base">
              <a:buFont typeface="+mj-lt"/>
              <a:buAutoNum type="arabicPeriod"/>
            </a:pPr>
            <a:r>
              <a:rPr lang="en-AU" dirty="0"/>
              <a:t>It may attract shareholders and/or consumers in that they trust you to manage the money successfully and/or provide a quality service; and </a:t>
            </a:r>
            <a:endParaRPr lang="en-GB" dirty="0"/>
          </a:p>
          <a:p>
            <a:pPr marL="514350" lvl="0" indent="-514350" fontAlgn="base">
              <a:buFont typeface="+mj-lt"/>
              <a:buAutoNum type="arabicPeriod"/>
            </a:pPr>
            <a:r>
              <a:rPr lang="en-AU" dirty="0"/>
              <a:t>Unethical conduct can lead to government intervention and even closure of the business. </a:t>
            </a:r>
            <a:endParaRPr lang="en-GB" dirty="0"/>
          </a:p>
          <a:p>
            <a:endParaRPr lang="en-US" dirty="0"/>
          </a:p>
        </p:txBody>
      </p:sp>
    </p:spTree>
    <p:extLst>
      <p:ext uri="{BB962C8B-B14F-4D97-AF65-F5344CB8AC3E}">
        <p14:creationId xmlns:p14="http://schemas.microsoft.com/office/powerpoint/2010/main" val="115233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smtClean="0"/>
              <a:t>Ethical Case </a:t>
            </a:r>
            <a:r>
              <a:rPr lang="en-US" dirty="0" smtClean="0"/>
              <a:t>Study </a:t>
            </a:r>
            <a:endParaRPr lang="en-US" dirty="0"/>
          </a:p>
        </p:txBody>
      </p:sp>
      <p:sp>
        <p:nvSpPr>
          <p:cNvPr id="3" name="Content Placeholder 2"/>
          <p:cNvSpPr>
            <a:spLocks noGrp="1"/>
          </p:cNvSpPr>
          <p:nvPr>
            <p:ph idx="1"/>
          </p:nvPr>
        </p:nvSpPr>
        <p:spPr>
          <a:xfrm>
            <a:off x="838200" y="1507958"/>
            <a:ext cx="10515600" cy="4669005"/>
          </a:xfrm>
        </p:spPr>
        <p:txBody>
          <a:bodyPr>
            <a:normAutofit fontScale="92500" lnSpcReduction="10000"/>
          </a:bodyPr>
          <a:lstStyle/>
          <a:p>
            <a:r>
              <a:rPr lang="en-AU" dirty="0"/>
              <a:t>Justin works as an accountant for Dodgy. His boss, Mr Greedy is part of the management team that receive a bonus depending on the profitability of the business. If Dodgy makes $10 million in profit, the owner will pay each member of the management team a bonus of $50,000.  </a:t>
            </a:r>
            <a:endParaRPr lang="en-GB" dirty="0"/>
          </a:p>
          <a:p>
            <a:r>
              <a:rPr lang="en-AU" dirty="0"/>
              <a:t>At the end of June, it appears that Dodgy will only make a profit of $9.9 million. Mr Greedy instructed Justin to find ways of maximising the profit for the year. He suggested that some of the expenses incurred this year should not be recorded until next year.  </a:t>
            </a:r>
          </a:p>
          <a:p>
            <a:pPr marL="0" indent="0">
              <a:buNone/>
            </a:pPr>
            <a:endParaRPr lang="en-GB" dirty="0" smtClean="0"/>
          </a:p>
          <a:p>
            <a:pPr marL="514350" lvl="0" indent="-514350" fontAlgn="base">
              <a:buFont typeface="+mj-lt"/>
              <a:buAutoNum type="arabicPeriod"/>
            </a:pPr>
            <a:r>
              <a:rPr lang="en-AU" dirty="0" smtClean="0"/>
              <a:t>Who </a:t>
            </a:r>
            <a:r>
              <a:rPr lang="en-AU" dirty="0"/>
              <a:t>are the stakeholders in this situation?  </a:t>
            </a:r>
            <a:endParaRPr lang="en-GB" dirty="0"/>
          </a:p>
          <a:p>
            <a:pPr marL="514350" lvl="0" indent="-514350" fontAlgn="base">
              <a:buFont typeface="+mj-lt"/>
              <a:buAutoNum type="arabicPeriod"/>
            </a:pPr>
            <a:r>
              <a:rPr lang="en-AU" dirty="0"/>
              <a:t>What are the ethical issues?  </a:t>
            </a:r>
            <a:endParaRPr lang="en-GB" dirty="0"/>
          </a:p>
          <a:p>
            <a:pPr marL="514350" lvl="0" indent="-514350" fontAlgn="base">
              <a:buFont typeface="+mj-lt"/>
              <a:buAutoNum type="arabicPeriod"/>
            </a:pPr>
            <a:r>
              <a:rPr lang="en-AU" dirty="0"/>
              <a:t>What would you do if you were Justin?  </a:t>
            </a:r>
            <a:r>
              <a:rPr lang="en-AU" dirty="0" smtClean="0"/>
              <a:t> </a:t>
            </a:r>
            <a:endParaRPr lang="en-GB" dirty="0"/>
          </a:p>
        </p:txBody>
      </p:sp>
    </p:spTree>
    <p:extLst>
      <p:ext uri="{BB962C8B-B14F-4D97-AF65-F5344CB8AC3E}">
        <p14:creationId xmlns:p14="http://schemas.microsoft.com/office/powerpoint/2010/main" val="1669493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TotalTime>
  <Words>1103</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Mangal</vt:lpstr>
      <vt:lpstr>Times New Roman</vt:lpstr>
      <vt:lpstr>Verdana</vt:lpstr>
      <vt:lpstr>Office Theme</vt:lpstr>
      <vt:lpstr>Week 6 </vt:lpstr>
      <vt:lpstr>Week 6: Ethics &amp; Business Entities</vt:lpstr>
      <vt:lpstr>Role of Ethics in Accounting and Business  </vt:lpstr>
      <vt:lpstr>PowerPoint Presentation</vt:lpstr>
      <vt:lpstr>2 What went wrong in these examples?</vt:lpstr>
      <vt:lpstr>3 Ethics and Governance </vt:lpstr>
      <vt:lpstr>6 Principals of professional conduct </vt:lpstr>
      <vt:lpstr>7 What does ethical behaviour mean? </vt:lpstr>
      <vt:lpstr>10 Ethical Case Study </vt:lpstr>
      <vt:lpstr>11 Business Entity Concept  Sole trader</vt:lpstr>
      <vt:lpstr>12 Partnership</vt:lpstr>
      <vt:lpstr>13 Company</vt:lpstr>
      <vt:lpstr>PowerPoint Presentation</vt:lpstr>
      <vt:lpstr>15 Choose a suitable business structure 2 minute Case study – Short and sharp</vt:lpstr>
      <vt:lpstr>CASE STUDY 3:  </vt:lpstr>
      <vt:lpstr>Tutorial Week 6</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Hannan</dc:creator>
  <cp:lastModifiedBy>Mark Hannan</cp:lastModifiedBy>
  <cp:revision>18</cp:revision>
  <dcterms:created xsi:type="dcterms:W3CDTF">2018-03-02T23:06:56Z</dcterms:created>
  <dcterms:modified xsi:type="dcterms:W3CDTF">2018-03-21T04:45:13Z</dcterms:modified>
</cp:coreProperties>
</file>